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82" r:id="rId4"/>
    <p:sldId id="283" r:id="rId5"/>
    <p:sldId id="285" r:id="rId6"/>
    <p:sldId id="287" r:id="rId7"/>
    <p:sldId id="293" r:id="rId8"/>
    <p:sldId id="295" r:id="rId9"/>
    <p:sldId id="296" r:id="rId10"/>
    <p:sldId id="307" r:id="rId11"/>
    <p:sldId id="298" r:id="rId12"/>
    <p:sldId id="306" r:id="rId13"/>
    <p:sldId id="300" r:id="rId14"/>
    <p:sldId id="301" r:id="rId15"/>
    <p:sldId id="302" r:id="rId16"/>
    <p:sldId id="303" r:id="rId17"/>
    <p:sldId id="304" r:id="rId18"/>
    <p:sldId id="289" r:id="rId19"/>
    <p:sldId id="312" r:id="rId20"/>
    <p:sldId id="308" r:id="rId21"/>
    <p:sldId id="291" r:id="rId22"/>
    <p:sldId id="269" r:id="rId23"/>
    <p:sldId id="277" r:id="rId24"/>
    <p:sldId id="292" r:id="rId25"/>
    <p:sldId id="278" r:id="rId26"/>
  </p:sldIdLst>
  <p:sldSz cx="9144000" cy="6858000" type="screen4x3"/>
  <p:notesSz cx="6858000" cy="9945688"/>
  <p:embeddedFontLst>
    <p:embeddedFont>
      <p:font typeface="나눔고딕" panose="020B0600000101010101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1252" y="5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3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9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3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7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2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1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0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7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16.JP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5/05/25/basic-motion-detection-and-tracking-with-python-and-opencv" TargetMode="External"/><Relationship Id="rId3" Type="http://schemas.openxmlformats.org/officeDocument/2006/relationships/hyperlink" Target="https://www.youtube.com/watch?v=AufDI6FfuJ4" TargetMode="External"/><Relationship Id="rId7" Type="http://schemas.openxmlformats.org/officeDocument/2006/relationships/hyperlink" Target="http://blog.naver.com/PostView.nhn?blogId=cosmosjs&amp;logNo=220667245343&amp;categoryNo=0&amp;parentCategoryNo=56&amp;viewDate=&amp;currentPage=1&amp;postListTopCurrentPage=1&amp;from=postView" TargetMode="External"/><Relationship Id="rId2" Type="http://schemas.openxmlformats.org/officeDocument/2006/relationships/hyperlink" Target="https://www.youtube.com/watch?v=zWHEKajrV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xcoda.net/98" TargetMode="External"/><Relationship Id="rId5" Type="http://schemas.openxmlformats.org/officeDocument/2006/relationships/hyperlink" Target="https://www.youtube.com/watch?v=e9PK6eLl4tM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daddynkidsmakers.blogspot.kr/2016/12/blog-post.html" TargetMode="External"/><Relationship Id="rId9" Type="http://schemas.openxmlformats.org/officeDocument/2006/relationships/hyperlink" Target="https://m.blog.naver.com/PostView.nhn?blogId=scw0531&amp;logNo=220653503111&amp;proxyReferer=https://www.google.co.kr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alscjf94/MinjeongLe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1095" y="1811738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en-US" altLang="ko-KR" sz="3600" dirty="0"/>
              <a:t>3</a:t>
            </a:r>
            <a:r>
              <a:rPr lang="ko-KR" altLang="en-US" sz="3600" dirty="0"/>
              <a:t>를 이용한 홈</a:t>
            </a:r>
            <a:r>
              <a:rPr lang="en-US" altLang="ko-KR" sz="3600" dirty="0"/>
              <a:t>CCTV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7708" y="370703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종합설계 설계서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7868" y="4411304"/>
            <a:ext cx="359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2013150050 </a:t>
            </a:r>
            <a:r>
              <a:rPr lang="ko-KR" altLang="en-US" sz="1200" dirty="0"/>
              <a:t>이민철 지도교수 한익주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2013150047 </a:t>
            </a:r>
            <a:r>
              <a:rPr lang="ko-KR" altLang="en-US" sz="1200" dirty="0"/>
              <a:t>민준호 지도교수 이보경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2013152036 </a:t>
            </a:r>
            <a:r>
              <a:rPr lang="ko-KR" altLang="en-US" sz="1200" dirty="0"/>
              <a:t>정재훈 지도교수 이보경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033522" y="4394828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37638" y="4728464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41755" y="5095049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54110" y="5461636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67918F34-50FF-4B00-8339-BEA4B102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03" y="1699682"/>
            <a:ext cx="6258472" cy="878025"/>
          </a:xfrm>
        </p:spPr>
        <p:txBody>
          <a:bodyPr>
            <a:normAutofit fontScale="90000"/>
          </a:bodyPr>
          <a:lstStyle/>
          <a:p>
            <a:r>
              <a:rPr lang="en-US" altLang="ko-KR" sz="2700" dirty="0">
                <a:latin typeface="+mn-ea"/>
                <a:ea typeface="+mn-ea"/>
              </a:rPr>
              <a:t>OpenCV</a:t>
            </a:r>
            <a:r>
              <a:rPr lang="ko-KR" altLang="en-US" sz="2700" dirty="0">
                <a:latin typeface="+mn-ea"/>
                <a:ea typeface="+mn-ea"/>
              </a:rPr>
              <a:t>를 이용한 동영상 촬영</a:t>
            </a:r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dirty="0">
                <a:latin typeface="+mn-ea"/>
                <a:ea typeface="+mn-ea"/>
              </a:rPr>
              <a:t>및 얼굴인식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B0E0D1-5A40-4382-96EF-1653C3C7E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3" y="2674025"/>
            <a:ext cx="8674262" cy="3354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1BD4EC-6776-4DBC-82E2-91B7037CC8C0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D1423B-9741-4B05-9983-58FAC06113F8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E5644-619C-4FB6-AED8-9B952A2CCA19}"/>
              </a:ext>
            </a:extLst>
          </p:cNvPr>
          <p:cNvSpPr/>
          <p:nvPr/>
        </p:nvSpPr>
        <p:spPr>
          <a:xfrm>
            <a:off x="7508239" y="2268498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E7C7F-CED7-4CF7-B015-319D27CB4E3D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9F168C-5E9D-4FBD-9C76-39E18EFCD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DF0688-6D47-462C-AB37-EE58AF0E709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751EB-3E17-475A-A5B5-DE1EEA0DA30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529AC0F3-E9AE-4FAD-BEEF-B45F0D28DBD2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E546F-8120-4488-8AFF-1BBA64FF2777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F6811A-7F62-4B66-AC46-B7EADE232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38" y="1508579"/>
            <a:ext cx="5080000" cy="396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921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F8055-95FD-4143-B5BA-1D9BF8E6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6" y="1994328"/>
            <a:ext cx="4705394" cy="72627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Web View</a:t>
            </a:r>
            <a:r>
              <a:rPr lang="ko-KR" altLang="en-US" sz="2400" dirty="0">
                <a:latin typeface="+mn-ea"/>
                <a:ea typeface="+mn-ea"/>
              </a:rPr>
              <a:t>를 이용한 동영상 시청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63B87-EBF3-46A6-9D10-BC606B6D3F71}"/>
              </a:ext>
            </a:extLst>
          </p:cNvPr>
          <p:cNvSpPr txBox="1"/>
          <p:nvPr/>
        </p:nvSpPr>
        <p:spPr>
          <a:xfrm>
            <a:off x="1103325" y="5617369"/>
            <a:ext cx="15644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activity_main.xml</a:t>
            </a:r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D8B07-14F3-4311-AAEC-66312B7AE3BC}"/>
              </a:ext>
            </a:extLst>
          </p:cNvPr>
          <p:cNvSpPr txBox="1"/>
          <p:nvPr/>
        </p:nvSpPr>
        <p:spPr>
          <a:xfrm>
            <a:off x="4619625" y="5634424"/>
            <a:ext cx="16478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MainActivity.java</a:t>
            </a:r>
            <a:endParaRPr lang="ko-KR" altLang="en-US" sz="13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2357AC-C446-4806-9580-8EB6CA339679}"/>
              </a:ext>
            </a:extLst>
          </p:cNvPr>
          <p:cNvSpPr/>
          <p:nvPr/>
        </p:nvSpPr>
        <p:spPr>
          <a:xfrm>
            <a:off x="7312975" y="4937909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9E85F-04A2-494D-A5AF-F1877127594C}"/>
              </a:ext>
            </a:extLst>
          </p:cNvPr>
          <p:cNvSpPr/>
          <p:nvPr/>
        </p:nvSpPr>
        <p:spPr>
          <a:xfrm>
            <a:off x="7498714" y="5087926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E9571E-20EB-4277-A567-296A063D97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03" y="4592273"/>
            <a:ext cx="280231" cy="3188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43E539-83A6-4B9F-B4DA-24FA0DE7BC98}"/>
              </a:ext>
            </a:extLst>
          </p:cNvPr>
          <p:cNvSpPr txBox="1"/>
          <p:nvPr/>
        </p:nvSpPr>
        <p:spPr>
          <a:xfrm>
            <a:off x="7723598" y="4592274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5A705D7-4BEF-480A-8B32-0C3345A8D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" y="2864705"/>
            <a:ext cx="3362820" cy="268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F0F90E-0BF2-4C1A-B950-0D8160896C8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53CA82-6D00-4B71-9B9D-4C64DEE595A3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1FF505F3-DEE9-4D16-9BE1-CB4F6D4F8226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2AC3C-2E38-4EEA-9258-782234EFD310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69B5DA-9F9B-4DBB-BFF2-54FFF191642D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7850C0-877A-40A1-96FD-DBDF0EFB33A8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C480F5-4771-45E9-B245-7B5CFCCF9A19}"/>
              </a:ext>
            </a:extLst>
          </p:cNvPr>
          <p:cNvSpPr/>
          <p:nvPr/>
        </p:nvSpPr>
        <p:spPr>
          <a:xfrm>
            <a:off x="7508239" y="2268498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F0D0A9-E153-43A8-BEE3-4D7D8DD64949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112F638-5913-4B66-B406-17AFFDA5B4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CE05E8-C98C-4FDE-81DE-9A65CE054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54" y="2878387"/>
            <a:ext cx="3520535" cy="2674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0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7016FD7F-FED4-405B-82B1-22F861D6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6" y="1994328"/>
            <a:ext cx="4705394" cy="72627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Web View</a:t>
            </a:r>
            <a:r>
              <a:rPr lang="ko-KR" altLang="en-US" sz="2400" dirty="0">
                <a:latin typeface="+mn-ea"/>
                <a:ea typeface="+mn-ea"/>
              </a:rPr>
              <a:t>를 이용한 동영상 시청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E12079-51C2-4033-B8AE-3839A01087B1}"/>
              </a:ext>
            </a:extLst>
          </p:cNvPr>
          <p:cNvSpPr txBox="1"/>
          <p:nvPr/>
        </p:nvSpPr>
        <p:spPr>
          <a:xfrm>
            <a:off x="1103325" y="5617369"/>
            <a:ext cx="15644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activity_main.xml</a:t>
            </a:r>
            <a:endParaRPr lang="ko-KR" altLang="en-US" sz="13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4F7C4-A086-46AD-A049-E587CD1A86F0}"/>
              </a:ext>
            </a:extLst>
          </p:cNvPr>
          <p:cNvSpPr txBox="1"/>
          <p:nvPr/>
        </p:nvSpPr>
        <p:spPr>
          <a:xfrm>
            <a:off x="4619625" y="5634424"/>
            <a:ext cx="16478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MainActivity.java</a:t>
            </a:r>
            <a:endParaRPr lang="ko-KR" altLang="en-US" sz="135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1C25DEC-A737-4BEC-8A1B-633C1F3F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" y="2864705"/>
            <a:ext cx="3362820" cy="2682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A0C4898-30FC-40EE-9867-081E06F86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54" y="2878387"/>
            <a:ext cx="3520535" cy="2674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2357AC-C446-4806-9580-8EB6CA339679}"/>
              </a:ext>
            </a:extLst>
          </p:cNvPr>
          <p:cNvSpPr/>
          <p:nvPr/>
        </p:nvSpPr>
        <p:spPr>
          <a:xfrm>
            <a:off x="7312975" y="4937909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9E85F-04A2-494D-A5AF-F1877127594C}"/>
              </a:ext>
            </a:extLst>
          </p:cNvPr>
          <p:cNvSpPr/>
          <p:nvPr/>
        </p:nvSpPr>
        <p:spPr>
          <a:xfrm>
            <a:off x="7498714" y="5087926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E9571E-20EB-4277-A567-296A063D97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03" y="4592273"/>
            <a:ext cx="280231" cy="3188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43E539-83A6-4B9F-B4DA-24FA0DE7BC98}"/>
              </a:ext>
            </a:extLst>
          </p:cNvPr>
          <p:cNvSpPr txBox="1"/>
          <p:nvPr/>
        </p:nvSpPr>
        <p:spPr>
          <a:xfrm>
            <a:off x="7723598" y="4592274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0F90E-0BF2-4C1A-B950-0D8160896C8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53CA82-6D00-4B71-9B9D-4C64DEE595A3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1FF505F3-DEE9-4D16-9BE1-CB4F6D4F8226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2AC3C-2E38-4EEA-9258-782234EFD310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6CC583D4-1D66-416F-9A99-006EEB2078E9}"/>
              </a:ext>
            </a:extLst>
          </p:cNvPr>
          <p:cNvSpPr/>
          <p:nvPr/>
        </p:nvSpPr>
        <p:spPr>
          <a:xfrm>
            <a:off x="1981200" y="1618313"/>
            <a:ext cx="3564584" cy="4682887"/>
          </a:xfrm>
          <a:prstGeom prst="wedgeRectCallout">
            <a:avLst>
              <a:gd name="adj1" fmla="val 95657"/>
              <a:gd name="adj2" fmla="val 27697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EA8A669-D544-4987-B602-D525CE704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03" y="1753064"/>
            <a:ext cx="2761736" cy="43638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804152-43A8-44D0-8C19-DDD3324B0F30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64EE22-4740-4ED2-9F9D-34D4233FC77D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4EB9DA-4598-4999-8377-EA29A3D43DA2}"/>
              </a:ext>
            </a:extLst>
          </p:cNvPr>
          <p:cNvSpPr/>
          <p:nvPr/>
        </p:nvSpPr>
        <p:spPr>
          <a:xfrm>
            <a:off x="7508239" y="2268498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9FCF1-B468-468A-9275-0DB63021B34B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60FAF00-2262-453A-BD3A-4A222E7DC8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3EE925-F9D5-41B4-ABF2-C94F3EB518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6" y="2320649"/>
            <a:ext cx="2704519" cy="25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1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5D206231-A2AB-4EFF-90B0-01CE6191B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3" y="2411310"/>
            <a:ext cx="3130245" cy="3786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88AC8F3-3A72-4983-A348-D18E8A12B310}"/>
              </a:ext>
            </a:extLst>
          </p:cNvPr>
          <p:cNvSpPr txBox="1"/>
          <p:nvPr/>
        </p:nvSpPr>
        <p:spPr>
          <a:xfrm>
            <a:off x="1121775" y="6234544"/>
            <a:ext cx="16357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/>
              <a:t>라즈베리파이</a:t>
            </a:r>
            <a:r>
              <a:rPr lang="ko-KR" altLang="en-US" sz="1350" dirty="0"/>
              <a:t> 소켓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D900AD-8397-4DF3-8E37-CF36903D7240}"/>
              </a:ext>
            </a:extLst>
          </p:cNvPr>
          <p:cNvSpPr txBox="1"/>
          <p:nvPr/>
        </p:nvSpPr>
        <p:spPr>
          <a:xfrm>
            <a:off x="4418025" y="6234544"/>
            <a:ext cx="14589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안드로이드 소켓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2564A4-D00B-4190-BE5A-F2E3FA510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04" y="2411310"/>
            <a:ext cx="2761561" cy="3806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06F95D-4833-419D-9C57-B5403635B22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C6C838-7B02-40A6-A8F6-36C755E770A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3F68CDF0-81CC-4D89-819D-5A68CFD6999B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8355B-E3E7-4233-BBDD-EDF6F043D68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EFEF871E-938B-4A05-B1E4-F81A3533ABBF}"/>
              </a:ext>
            </a:extLst>
          </p:cNvPr>
          <p:cNvSpPr txBox="1">
            <a:spLocks/>
          </p:cNvSpPr>
          <p:nvPr/>
        </p:nvSpPr>
        <p:spPr>
          <a:xfrm>
            <a:off x="295143" y="1638533"/>
            <a:ext cx="3219582" cy="627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2600" dirty="0">
                <a:latin typeface="+mn-ea"/>
                <a:ea typeface="+mn-ea"/>
              </a:rPr>
              <a:t>소켓 통신 </a:t>
            </a:r>
            <a:r>
              <a:rPr lang="en-US" altLang="ko-KR" sz="3200" dirty="0">
                <a:latin typeface="+mn-ea"/>
                <a:ea typeface="+mn-ea"/>
              </a:rPr>
              <a:t>– </a:t>
            </a:r>
            <a:r>
              <a:rPr lang="ko-KR" altLang="en-US" sz="1800" dirty="0">
                <a:latin typeface="+mn-ea"/>
                <a:ea typeface="+mn-ea"/>
              </a:rPr>
              <a:t>소켓 생성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7094D4-6E2E-4F0C-B788-998EF6E8C1BB}"/>
              </a:ext>
            </a:extLst>
          </p:cNvPr>
          <p:cNvSpPr/>
          <p:nvPr/>
        </p:nvSpPr>
        <p:spPr>
          <a:xfrm>
            <a:off x="7312975" y="4937909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092AD3-9DC7-4690-916A-EDB2339A146D}"/>
              </a:ext>
            </a:extLst>
          </p:cNvPr>
          <p:cNvSpPr/>
          <p:nvPr/>
        </p:nvSpPr>
        <p:spPr>
          <a:xfrm>
            <a:off x="7498714" y="5087926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536F972-AEE4-4999-BAFC-E264A491D5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03" y="4592273"/>
            <a:ext cx="280231" cy="3188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7519804-BC13-42B4-8630-DEFD46667B95}"/>
              </a:ext>
            </a:extLst>
          </p:cNvPr>
          <p:cNvSpPr txBox="1"/>
          <p:nvPr/>
        </p:nvSpPr>
        <p:spPr>
          <a:xfrm>
            <a:off x="7723598" y="4592274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65AF24-F470-4DA8-81EA-A54C38F1C241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8ECCEC-883F-459D-98DF-D2B2E6A0028A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5B9CF8-844E-46CE-AD3B-B987806A38B6}"/>
              </a:ext>
            </a:extLst>
          </p:cNvPr>
          <p:cNvSpPr/>
          <p:nvPr/>
        </p:nvSpPr>
        <p:spPr>
          <a:xfrm>
            <a:off x="7508239" y="2268498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DFAD1D-1656-48E4-B523-D3876D4F44C7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1483994-4A20-4EDF-BFF0-080D93D146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BEC1FA-2BFC-4AF5-80C6-4F437E470EA6}"/>
              </a:ext>
            </a:extLst>
          </p:cNvPr>
          <p:cNvSpPr/>
          <p:nvPr/>
        </p:nvSpPr>
        <p:spPr>
          <a:xfrm>
            <a:off x="7517764" y="2847143"/>
            <a:ext cx="1193006" cy="4643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D9953-A704-463D-B8FA-B547EE13FC2E}"/>
              </a:ext>
            </a:extLst>
          </p:cNvPr>
          <p:cNvSpPr/>
          <p:nvPr/>
        </p:nvSpPr>
        <p:spPr>
          <a:xfrm>
            <a:off x="7508237" y="5709433"/>
            <a:ext cx="1193006" cy="4643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3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02445B1-C3AA-42FE-B15B-AAF6D2B2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5" y="2371725"/>
            <a:ext cx="2470459" cy="40678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7918A2-EA26-4F24-9FBC-A59F9897AB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522">
            <a:off x="256462" y="5752499"/>
            <a:ext cx="505223" cy="687767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F590A38-B9A5-4D8A-B57B-984628A4E594}"/>
              </a:ext>
            </a:extLst>
          </p:cNvPr>
          <p:cNvSpPr/>
          <p:nvPr/>
        </p:nvSpPr>
        <p:spPr>
          <a:xfrm>
            <a:off x="2240164" y="4024874"/>
            <a:ext cx="397761" cy="163067"/>
          </a:xfrm>
          <a:prstGeom prst="rightArrow">
            <a:avLst>
              <a:gd name="adj1" fmla="val 37551"/>
              <a:gd name="adj2" fmla="val 453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978C908-37CC-4B28-8859-3618F1E92C72}"/>
              </a:ext>
            </a:extLst>
          </p:cNvPr>
          <p:cNvSpPr/>
          <p:nvPr/>
        </p:nvSpPr>
        <p:spPr>
          <a:xfrm rot="10800000">
            <a:off x="629806" y="4024874"/>
            <a:ext cx="397761" cy="163067"/>
          </a:xfrm>
          <a:prstGeom prst="rightArrow">
            <a:avLst>
              <a:gd name="adj1" fmla="val 37551"/>
              <a:gd name="adj2" fmla="val 453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310B048-A643-43E2-86FC-94636E3C19EC}"/>
              </a:ext>
            </a:extLst>
          </p:cNvPr>
          <p:cNvSpPr/>
          <p:nvPr/>
        </p:nvSpPr>
        <p:spPr>
          <a:xfrm rot="5400000">
            <a:off x="1422164" y="4827570"/>
            <a:ext cx="414501" cy="156482"/>
          </a:xfrm>
          <a:prstGeom prst="rightArrow">
            <a:avLst>
              <a:gd name="adj1" fmla="val 37551"/>
              <a:gd name="adj2" fmla="val 453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299FC0E-BE5D-4251-B562-96E2A6CE13AB}"/>
              </a:ext>
            </a:extLst>
          </p:cNvPr>
          <p:cNvSpPr/>
          <p:nvPr/>
        </p:nvSpPr>
        <p:spPr>
          <a:xfrm rot="16200000">
            <a:off x="1422164" y="3168118"/>
            <a:ext cx="414501" cy="156482"/>
          </a:xfrm>
          <a:prstGeom prst="rightArrow">
            <a:avLst>
              <a:gd name="adj1" fmla="val 37551"/>
              <a:gd name="adj2" fmla="val 4534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5A72A4-2C80-43A2-8680-0293C6B63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50" y="3039107"/>
            <a:ext cx="3058100" cy="2728913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6F774B4-6CC4-4ADB-BBCC-6322868F4552}"/>
              </a:ext>
            </a:extLst>
          </p:cNvPr>
          <p:cNvSpPr/>
          <p:nvPr/>
        </p:nvSpPr>
        <p:spPr>
          <a:xfrm>
            <a:off x="2976255" y="4299361"/>
            <a:ext cx="601336" cy="329789"/>
          </a:xfrm>
          <a:prstGeom prst="rightArrow">
            <a:avLst>
              <a:gd name="adj1" fmla="val 34680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89829-3BF0-4E11-ABD3-DA7F4CFCEAC9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5B7FC9-6DAD-441B-AAF0-95556FB019C5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0992FBBC-AF0F-4074-AF54-A11212DCA46E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EC2D2-90E4-4127-81B9-A555BAE6BFD4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53DADD-F3E7-4457-AFDD-C92C24F4229C}"/>
              </a:ext>
            </a:extLst>
          </p:cNvPr>
          <p:cNvSpPr/>
          <p:nvPr/>
        </p:nvSpPr>
        <p:spPr>
          <a:xfrm>
            <a:off x="7312975" y="4937909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D1EB5-227E-448D-8C2C-B0C158628A64}"/>
              </a:ext>
            </a:extLst>
          </p:cNvPr>
          <p:cNvSpPr/>
          <p:nvPr/>
        </p:nvSpPr>
        <p:spPr>
          <a:xfrm>
            <a:off x="7498714" y="5087926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832AFCB-B10E-4D10-B2F5-F9522DDB97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03" y="4592273"/>
            <a:ext cx="280231" cy="3188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BCE005E-C933-4AE3-BD01-9C50C9A2DEBE}"/>
              </a:ext>
            </a:extLst>
          </p:cNvPr>
          <p:cNvSpPr txBox="1"/>
          <p:nvPr/>
        </p:nvSpPr>
        <p:spPr>
          <a:xfrm>
            <a:off x="7723598" y="4592274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99B832-26D7-41C3-BBF9-0D2C1E3034AD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73B0FD-2AFB-41F0-A527-CD001A8A5081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57990D-290D-4CB5-B9D4-61B181522FCB}"/>
              </a:ext>
            </a:extLst>
          </p:cNvPr>
          <p:cNvSpPr/>
          <p:nvPr/>
        </p:nvSpPr>
        <p:spPr>
          <a:xfrm>
            <a:off x="7508239" y="2268498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69BA19-036A-46F8-9400-8CAFE38E8B55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1742C3D-9438-4EA8-8C20-B1036FD23F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35D623-6D13-4EF0-A950-8CBF8A78EF22}"/>
              </a:ext>
            </a:extLst>
          </p:cNvPr>
          <p:cNvSpPr/>
          <p:nvPr/>
        </p:nvSpPr>
        <p:spPr>
          <a:xfrm>
            <a:off x="7517764" y="2847143"/>
            <a:ext cx="1193006" cy="4643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845349-3341-45FC-913A-29A61B40D206}"/>
              </a:ext>
            </a:extLst>
          </p:cNvPr>
          <p:cNvSpPr/>
          <p:nvPr/>
        </p:nvSpPr>
        <p:spPr>
          <a:xfrm>
            <a:off x="7508237" y="5709433"/>
            <a:ext cx="1193006" cy="4643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680CAE10-0EFF-4BC9-92F4-D883428D47E0}"/>
              </a:ext>
            </a:extLst>
          </p:cNvPr>
          <p:cNvSpPr/>
          <p:nvPr/>
        </p:nvSpPr>
        <p:spPr>
          <a:xfrm flipH="1">
            <a:off x="7086256" y="3105158"/>
            <a:ext cx="412458" cy="2836448"/>
          </a:xfrm>
          <a:custGeom>
            <a:avLst/>
            <a:gdLst>
              <a:gd name="connsiteX0" fmla="*/ 0 w 1143000"/>
              <a:gd name="connsiteY0" fmla="*/ 2486025 h 2495550"/>
              <a:gd name="connsiteX1" fmla="*/ 1143000 w 1143000"/>
              <a:gd name="connsiteY1" fmla="*/ 2495550 h 2495550"/>
              <a:gd name="connsiteX2" fmla="*/ 1143000 w 1143000"/>
              <a:gd name="connsiteY2" fmla="*/ 0 h 2495550"/>
              <a:gd name="connsiteX3" fmla="*/ 28575 w 1143000"/>
              <a:gd name="connsiteY3" fmla="*/ 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2495550">
                <a:moveTo>
                  <a:pt x="0" y="2486025"/>
                </a:moveTo>
                <a:lnTo>
                  <a:pt x="1143000" y="2495550"/>
                </a:lnTo>
                <a:lnTo>
                  <a:pt x="1143000" y="0"/>
                </a:lnTo>
                <a:lnTo>
                  <a:pt x="28575" y="0"/>
                </a:ln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721EF5CC-1EE2-4BD4-81D9-296924527C6E}"/>
              </a:ext>
            </a:extLst>
          </p:cNvPr>
          <p:cNvSpPr txBox="1">
            <a:spLocks/>
          </p:cNvSpPr>
          <p:nvPr/>
        </p:nvSpPr>
        <p:spPr>
          <a:xfrm>
            <a:off x="333243" y="1638533"/>
            <a:ext cx="3562482" cy="627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2600" dirty="0">
                <a:latin typeface="+mn-ea"/>
                <a:ea typeface="+mn-ea"/>
              </a:rPr>
              <a:t>소켓 통신 </a:t>
            </a:r>
            <a:r>
              <a:rPr lang="en-US" altLang="ko-KR" sz="3200" dirty="0">
                <a:latin typeface="+mn-ea"/>
                <a:ea typeface="+mn-ea"/>
              </a:rPr>
              <a:t>– </a:t>
            </a:r>
            <a:r>
              <a:rPr lang="ko-KR" altLang="en-US" sz="1800" dirty="0" err="1">
                <a:latin typeface="+mn-ea"/>
                <a:ea typeface="+mn-ea"/>
              </a:rPr>
              <a:t>서보모터</a:t>
            </a:r>
            <a:r>
              <a:rPr lang="ko-KR" altLang="en-US" sz="1800" dirty="0">
                <a:latin typeface="+mn-ea"/>
                <a:ea typeface="+mn-ea"/>
              </a:rPr>
              <a:t> 제어</a:t>
            </a:r>
            <a:endParaRPr lang="ko-KR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985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3E4BFE-5464-474C-B368-DF82F702575F}"/>
              </a:ext>
            </a:extLst>
          </p:cNvPr>
          <p:cNvSpPr/>
          <p:nvPr/>
        </p:nvSpPr>
        <p:spPr>
          <a:xfrm>
            <a:off x="129480" y="2268498"/>
            <a:ext cx="3431753" cy="416087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A8DA31-A9AB-4755-B13A-820C9834156D}"/>
              </a:ext>
            </a:extLst>
          </p:cNvPr>
          <p:cNvSpPr/>
          <p:nvPr/>
        </p:nvSpPr>
        <p:spPr>
          <a:xfrm>
            <a:off x="3855263" y="2268498"/>
            <a:ext cx="3326818" cy="41608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749D58-2D0E-4A77-8D57-DE99E6FA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3" y="1626250"/>
            <a:ext cx="2815033" cy="616493"/>
          </a:xfrm>
        </p:spPr>
        <p:txBody>
          <a:bodyPr>
            <a:normAutofit fontScale="90000"/>
          </a:bodyPr>
          <a:lstStyle/>
          <a:p>
            <a:r>
              <a:rPr lang="ko-KR" altLang="en-US" sz="2400" dirty="0">
                <a:latin typeface="+mn-ea"/>
                <a:ea typeface="+mn-ea"/>
              </a:rPr>
              <a:t>얼굴이 감지될 경우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E00E742-F082-4F62-AB6A-80300CC755C5}"/>
              </a:ext>
            </a:extLst>
          </p:cNvPr>
          <p:cNvSpPr/>
          <p:nvPr/>
        </p:nvSpPr>
        <p:spPr>
          <a:xfrm>
            <a:off x="3054407" y="2430021"/>
            <a:ext cx="1343166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tx1"/>
                </a:solidFill>
              </a:rPr>
              <a:t>얼굴 감지 대기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19F4364-1E08-46F2-B9AA-7E782665C973}"/>
              </a:ext>
            </a:extLst>
          </p:cNvPr>
          <p:cNvSpPr/>
          <p:nvPr/>
        </p:nvSpPr>
        <p:spPr>
          <a:xfrm>
            <a:off x="308374" y="3249770"/>
            <a:ext cx="1313312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75" b="1" dirty="0">
                <a:solidFill>
                  <a:schemeClr val="tx1"/>
                </a:solidFill>
              </a:rPr>
              <a:t>30</a:t>
            </a:r>
            <a:r>
              <a:rPr lang="ko-KR" altLang="en-US" sz="1275" b="1" dirty="0">
                <a:solidFill>
                  <a:schemeClr val="tx1"/>
                </a:solidFill>
              </a:rPr>
              <a:t>분 녹화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77DE1A1-4A1B-4F45-A8CE-6BF1B183A164}"/>
              </a:ext>
            </a:extLst>
          </p:cNvPr>
          <p:cNvSpPr/>
          <p:nvPr/>
        </p:nvSpPr>
        <p:spPr>
          <a:xfrm>
            <a:off x="2080328" y="4890977"/>
            <a:ext cx="1260872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 err="1">
                <a:solidFill>
                  <a:schemeClr val="tx1"/>
                </a:solidFill>
              </a:rPr>
              <a:t>Firebace</a:t>
            </a:r>
            <a:r>
              <a:rPr lang="en-US" altLang="ko-KR" sz="1350" b="1" dirty="0">
                <a:solidFill>
                  <a:schemeClr val="tx1"/>
                </a:solidFill>
              </a:rPr>
              <a:t> storage </a:t>
            </a:r>
            <a:r>
              <a:rPr lang="ko-KR" altLang="en-US" sz="1350" b="1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9851A53-67A8-4464-9486-CDE88B835D47}"/>
              </a:ext>
            </a:extLst>
          </p:cNvPr>
          <p:cNvSpPr/>
          <p:nvPr/>
        </p:nvSpPr>
        <p:spPr>
          <a:xfrm rot="9299772">
            <a:off x="1701355" y="3319588"/>
            <a:ext cx="1221696" cy="32291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C2781DC-36DD-4473-9D10-34199A2D61D0}"/>
              </a:ext>
            </a:extLst>
          </p:cNvPr>
          <p:cNvSpPr/>
          <p:nvPr/>
        </p:nvSpPr>
        <p:spPr>
          <a:xfrm rot="17354563">
            <a:off x="2591700" y="4174033"/>
            <a:ext cx="990382" cy="275320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433165-0031-40C8-93B1-A8DA30080AC6}"/>
              </a:ext>
            </a:extLst>
          </p:cNvPr>
          <p:cNvSpPr/>
          <p:nvPr/>
        </p:nvSpPr>
        <p:spPr>
          <a:xfrm rot="2211063">
            <a:off x="1337119" y="4578811"/>
            <a:ext cx="866489" cy="28707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8BC7207-102C-4C06-822F-3B55AFB722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64" y="4490324"/>
            <a:ext cx="1014413" cy="36328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74AC6-DA55-4800-AFD7-68DF6303C68D}"/>
              </a:ext>
            </a:extLst>
          </p:cNvPr>
          <p:cNvSpPr/>
          <p:nvPr/>
        </p:nvSpPr>
        <p:spPr>
          <a:xfrm>
            <a:off x="7341629" y="4853612"/>
            <a:ext cx="1564481" cy="1489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A9CBFE-176A-4B51-A685-CD95D97C727C}"/>
              </a:ext>
            </a:extLst>
          </p:cNvPr>
          <p:cNvSpPr/>
          <p:nvPr/>
        </p:nvSpPr>
        <p:spPr>
          <a:xfrm>
            <a:off x="7527364" y="501077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Cloud Messaging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A30292-E6B5-484B-AF6E-8D20E95F8386}"/>
              </a:ext>
            </a:extLst>
          </p:cNvPr>
          <p:cNvSpPr/>
          <p:nvPr/>
        </p:nvSpPr>
        <p:spPr>
          <a:xfrm>
            <a:off x="7527364" y="5662639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Storage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C63CFF3-2CA8-4D44-9C8F-453638E82263}"/>
              </a:ext>
            </a:extLst>
          </p:cNvPr>
          <p:cNvSpPr/>
          <p:nvPr/>
        </p:nvSpPr>
        <p:spPr>
          <a:xfrm>
            <a:off x="7955098" y="3744939"/>
            <a:ext cx="280231" cy="629564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6B8F75-7CEC-40E5-9CAE-2741825D3F44}"/>
              </a:ext>
            </a:extLst>
          </p:cNvPr>
          <p:cNvSpPr/>
          <p:nvPr/>
        </p:nvSpPr>
        <p:spPr>
          <a:xfrm>
            <a:off x="5819957" y="3125830"/>
            <a:ext cx="1260872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Firebase</a:t>
            </a:r>
            <a:r>
              <a:rPr lang="ko-KR" altLang="en-US" sz="1200" b="1" dirty="0">
                <a:solidFill>
                  <a:schemeClr val="tx1"/>
                </a:solidFill>
              </a:rPr>
              <a:t>에 메시지 푸시 요청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53268C-6B46-44C1-A445-5C296C2372F7}"/>
              </a:ext>
            </a:extLst>
          </p:cNvPr>
          <p:cNvSpPr/>
          <p:nvPr/>
        </p:nvSpPr>
        <p:spPr>
          <a:xfrm>
            <a:off x="4240454" y="4915157"/>
            <a:ext cx="1244888" cy="11858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tx1"/>
                </a:solidFill>
              </a:rPr>
              <a:t>모바일로 메시지 전달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8089D5D-26E7-4C55-966B-1F08924F07FA}"/>
              </a:ext>
            </a:extLst>
          </p:cNvPr>
          <p:cNvSpPr/>
          <p:nvPr/>
        </p:nvSpPr>
        <p:spPr>
          <a:xfrm rot="14983054">
            <a:off x="3876793" y="4149285"/>
            <a:ext cx="990382" cy="275320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87B4B2D-B076-4893-9476-3806610DB4A9}"/>
              </a:ext>
            </a:extLst>
          </p:cNvPr>
          <p:cNvSpPr/>
          <p:nvPr/>
        </p:nvSpPr>
        <p:spPr>
          <a:xfrm rot="8131267">
            <a:off x="5199790" y="4447474"/>
            <a:ext cx="866489" cy="28707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EC3CA12-247C-49B7-91AD-1CC038ED91B9}"/>
              </a:ext>
            </a:extLst>
          </p:cNvPr>
          <p:cNvSpPr/>
          <p:nvPr/>
        </p:nvSpPr>
        <p:spPr>
          <a:xfrm rot="1343579">
            <a:off x="4469988" y="3319587"/>
            <a:ext cx="1221696" cy="32291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7851D0-5427-4C56-942C-F896CB13EB8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B8E2A9-CA3F-41FB-84CA-FDF16141770A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>
            <a:extLst>
              <a:ext uri="{FF2B5EF4-FFF2-40B4-BE49-F238E27FC236}">
                <a16:creationId xmlns:a16="http://schemas.microsoft.com/office/drawing/2014/main" id="{636D2C95-CC46-4DB7-B00E-C15701FAB4BD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C27FE9-2CF8-461B-B2EB-BCED9D3EA07F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0A0646-679B-41A0-A387-AC11F783039C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D0D444-9854-4EEB-BA69-C2D252930E09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285F53-9998-4701-B05D-9F333957BA79}"/>
              </a:ext>
            </a:extLst>
          </p:cNvPr>
          <p:cNvSpPr/>
          <p:nvPr/>
        </p:nvSpPr>
        <p:spPr>
          <a:xfrm>
            <a:off x="7508239" y="2268498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D11B2-B32B-4B8A-8505-082582C17316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57841C9D-C3DE-4FEB-8B36-90485AC8A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4E4FEE-1F74-4036-9A3F-4A1B74D85E0C}"/>
              </a:ext>
            </a:extLst>
          </p:cNvPr>
          <p:cNvSpPr/>
          <p:nvPr/>
        </p:nvSpPr>
        <p:spPr>
          <a:xfrm>
            <a:off x="7517764" y="2847143"/>
            <a:ext cx="1193006" cy="4643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DF959-75A5-4B08-AC8C-5658D6D260A2}"/>
              </a:ext>
            </a:extLst>
          </p:cNvPr>
          <p:cNvSpPr txBox="1"/>
          <p:nvPr/>
        </p:nvSpPr>
        <p:spPr>
          <a:xfrm>
            <a:off x="196250" y="255455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녹화 및 저장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0C6C95-E44F-4EF5-8B30-23637FEF6CE5}"/>
              </a:ext>
            </a:extLst>
          </p:cNvPr>
          <p:cNvSpPr txBox="1"/>
          <p:nvPr/>
        </p:nvSpPr>
        <p:spPr>
          <a:xfrm>
            <a:off x="5372018" y="2564151"/>
            <a:ext cx="175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메시지 푸시 알림</a:t>
            </a:r>
          </a:p>
        </p:txBody>
      </p:sp>
    </p:spTree>
    <p:extLst>
      <p:ext uri="{BB962C8B-B14F-4D97-AF65-F5344CB8AC3E}">
        <p14:creationId xmlns:p14="http://schemas.microsoft.com/office/powerpoint/2010/main" val="290106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AA367251-7CD4-4EF4-A2B2-FB80EC9915E1}"/>
              </a:ext>
            </a:extLst>
          </p:cNvPr>
          <p:cNvGrpSpPr/>
          <p:nvPr/>
        </p:nvGrpSpPr>
        <p:grpSpPr>
          <a:xfrm>
            <a:off x="288402" y="2760231"/>
            <a:ext cx="2692924" cy="3287951"/>
            <a:chOff x="291787" y="1187116"/>
            <a:chExt cx="6119364" cy="5386609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092A0C4-93E9-4291-BBFC-44D8A9E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87" y="1187116"/>
              <a:ext cx="5914007" cy="250644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F8CEA55-6778-4E3E-BCB3-892143189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87" y="3693565"/>
              <a:ext cx="6119364" cy="288016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</p:pic>
      </p:grp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AA467141-97B0-438A-8D33-A0769FBDAFF1}"/>
              </a:ext>
            </a:extLst>
          </p:cNvPr>
          <p:cNvSpPr/>
          <p:nvPr/>
        </p:nvSpPr>
        <p:spPr>
          <a:xfrm>
            <a:off x="1895542" y="2543369"/>
            <a:ext cx="4857683" cy="1746782"/>
          </a:xfrm>
          <a:prstGeom prst="wedgeRectCallout">
            <a:avLst>
              <a:gd name="adj1" fmla="val -60853"/>
              <a:gd name="adj2" fmla="val 6028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88768BC8-3D87-45B3-A2C5-CBF85BE20662}"/>
              </a:ext>
            </a:extLst>
          </p:cNvPr>
          <p:cNvSpPr/>
          <p:nvPr/>
        </p:nvSpPr>
        <p:spPr>
          <a:xfrm>
            <a:off x="1843774" y="4385643"/>
            <a:ext cx="5233273" cy="1777545"/>
          </a:xfrm>
          <a:prstGeom prst="wedgeRectCallout">
            <a:avLst>
              <a:gd name="adj1" fmla="val -55992"/>
              <a:gd name="adj2" fmla="val 1030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D5C3666-9052-4FA1-A87A-9C9E99465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56" y="2615953"/>
            <a:ext cx="4034769" cy="128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FF6E64C-FCD4-42E3-9AEA-1E28C10D8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09" y="4429738"/>
            <a:ext cx="5193455" cy="14144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AF5A72-BE0B-4431-9D84-9882C2F3C7BC}"/>
              </a:ext>
            </a:extLst>
          </p:cNvPr>
          <p:cNvSpPr txBox="1"/>
          <p:nvPr/>
        </p:nvSpPr>
        <p:spPr>
          <a:xfrm>
            <a:off x="966788" y="6258680"/>
            <a:ext cx="11592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camera </a:t>
            </a:r>
            <a:r>
              <a:rPr lang="ko-KR" altLang="en-US" sz="1350" dirty="0"/>
              <a:t>모듈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723F40-19E7-4870-A65F-DCC57AEC7382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CA126B0-C1C5-4B57-8F25-8373FB78BF66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56B71222-A8D9-4556-B89D-CBEAF84FAED8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897E1-8394-40E4-B074-7FC01D354E3D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0750C8-937C-43BE-9B2D-99CD6366076C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3C2B0F-4765-40AA-BFD5-01830AB103D3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28B623-6A5E-48EE-9CB6-5F60E1C29A6D}"/>
              </a:ext>
            </a:extLst>
          </p:cNvPr>
          <p:cNvSpPr/>
          <p:nvPr/>
        </p:nvSpPr>
        <p:spPr>
          <a:xfrm>
            <a:off x="7508239" y="2268498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241489-C42E-4332-9BEB-08AE3BB7A6A5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B4C864A-C7CC-4213-A09C-1F986FE8EE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CEB513-E82B-4A2A-87F5-F043080A9C70}"/>
              </a:ext>
            </a:extLst>
          </p:cNvPr>
          <p:cNvSpPr/>
          <p:nvPr/>
        </p:nvSpPr>
        <p:spPr>
          <a:xfrm>
            <a:off x="7517764" y="2847143"/>
            <a:ext cx="1193006" cy="4643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ACCA315C-E46C-4629-BD63-E1520A3E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3" y="1626250"/>
            <a:ext cx="3442732" cy="616493"/>
          </a:xfrm>
        </p:spPr>
        <p:txBody>
          <a:bodyPr>
            <a:normAutofit fontScale="90000"/>
          </a:bodyPr>
          <a:lstStyle/>
          <a:p>
            <a:r>
              <a:rPr lang="ko-KR" altLang="en-US" sz="2400" dirty="0">
                <a:latin typeface="+mn-ea"/>
                <a:ea typeface="+mn-ea"/>
              </a:rPr>
              <a:t>얼굴이 감지될 경우 </a:t>
            </a:r>
            <a:r>
              <a:rPr lang="en-US" altLang="ko-KR" sz="2400" dirty="0">
                <a:latin typeface="+mn-ea"/>
                <a:ea typeface="+mn-ea"/>
              </a:rPr>
              <a:t>- </a:t>
            </a:r>
            <a:r>
              <a:rPr lang="ko-KR" altLang="en-US" sz="2200" dirty="0">
                <a:latin typeface="+mn-ea"/>
                <a:ea typeface="+mn-ea"/>
              </a:rPr>
              <a:t>녹화</a:t>
            </a:r>
            <a:endParaRPr lang="ko-KR" altLang="en-US" sz="2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440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AA367251-7CD4-4EF4-A2B2-FB80EC9915E1}"/>
              </a:ext>
            </a:extLst>
          </p:cNvPr>
          <p:cNvGrpSpPr/>
          <p:nvPr/>
        </p:nvGrpSpPr>
        <p:grpSpPr>
          <a:xfrm>
            <a:off x="288402" y="2760231"/>
            <a:ext cx="2692924" cy="3287951"/>
            <a:chOff x="291787" y="1187116"/>
            <a:chExt cx="6119364" cy="5386609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092A0C4-93E9-4291-BBFC-44D8A9E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87" y="1187116"/>
              <a:ext cx="5914007" cy="250644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F8CEA55-6778-4E3E-BCB3-892143189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787" y="3693565"/>
              <a:ext cx="6119364" cy="288016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</p:pic>
      </p:grp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id="{AA467141-97B0-438A-8D33-A0769FBDAFF1}"/>
              </a:ext>
            </a:extLst>
          </p:cNvPr>
          <p:cNvSpPr/>
          <p:nvPr/>
        </p:nvSpPr>
        <p:spPr>
          <a:xfrm>
            <a:off x="1895542" y="2543369"/>
            <a:ext cx="4857683" cy="1746782"/>
          </a:xfrm>
          <a:prstGeom prst="wedgeRectCallout">
            <a:avLst>
              <a:gd name="adj1" fmla="val -60853"/>
              <a:gd name="adj2" fmla="val 6028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88768BC8-3D87-45B3-A2C5-CBF85BE20662}"/>
              </a:ext>
            </a:extLst>
          </p:cNvPr>
          <p:cNvSpPr/>
          <p:nvPr/>
        </p:nvSpPr>
        <p:spPr>
          <a:xfrm>
            <a:off x="1843774" y="4385643"/>
            <a:ext cx="5233273" cy="1777545"/>
          </a:xfrm>
          <a:prstGeom prst="wedgeRectCallout">
            <a:avLst>
              <a:gd name="adj1" fmla="val -55992"/>
              <a:gd name="adj2" fmla="val 1030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14B3C1-4ACC-40D3-A728-A4EFA12FC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79" y="2581873"/>
            <a:ext cx="3914211" cy="1669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14ABDF-C4B1-4AF1-B3E3-5F6052241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42" y="4436020"/>
            <a:ext cx="5181505" cy="17271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3EF009-A5D1-4CF5-9059-ACCFF3058889}"/>
              </a:ext>
            </a:extLst>
          </p:cNvPr>
          <p:cNvSpPr txBox="1"/>
          <p:nvPr/>
        </p:nvSpPr>
        <p:spPr>
          <a:xfrm>
            <a:off x="966788" y="6258680"/>
            <a:ext cx="11592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camera </a:t>
            </a:r>
            <a:r>
              <a:rPr lang="ko-KR" altLang="en-US" sz="1350" dirty="0"/>
              <a:t>모듈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8E23A4-C507-4B0C-83C4-2D84646FEE5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9F9770D-9836-44AB-851E-BA22AB4CCDF0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33A534D2-F721-4DC0-BD51-521568E403E3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E121EA-EF3E-466F-AFBA-50BC29ABAEFB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8334A8E-E2C1-4857-B539-D98295EBAA4B}"/>
              </a:ext>
            </a:extLst>
          </p:cNvPr>
          <p:cNvSpPr/>
          <p:nvPr/>
        </p:nvSpPr>
        <p:spPr>
          <a:xfrm>
            <a:off x="7955098" y="3744939"/>
            <a:ext cx="280231" cy="629564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866013-405B-4899-B2B1-026523A37B73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00FAD3-8967-4E24-9CD7-2429D0EA9F4B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79077-39EB-4DDE-98F5-6837889B47C4}"/>
              </a:ext>
            </a:extLst>
          </p:cNvPr>
          <p:cNvSpPr/>
          <p:nvPr/>
        </p:nvSpPr>
        <p:spPr>
          <a:xfrm>
            <a:off x="7508239" y="2268498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5ACEE8-27D0-4787-A8D6-7A8F1960D1AD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9EE46AC-5B17-4A08-A727-01C29C1B1E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21C1B3-7289-4323-B291-E6D90C44845A}"/>
              </a:ext>
            </a:extLst>
          </p:cNvPr>
          <p:cNvSpPr/>
          <p:nvPr/>
        </p:nvSpPr>
        <p:spPr>
          <a:xfrm>
            <a:off x="7517764" y="2847143"/>
            <a:ext cx="1193006" cy="4643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8F6589B-9914-4397-AC6B-8C9162AC8A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64" y="4490324"/>
            <a:ext cx="1014413" cy="3632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9ECC4E-E34F-4B3E-AFA7-6ED58CC8AEEE}"/>
              </a:ext>
            </a:extLst>
          </p:cNvPr>
          <p:cNvSpPr/>
          <p:nvPr/>
        </p:nvSpPr>
        <p:spPr>
          <a:xfrm>
            <a:off x="7341629" y="4853612"/>
            <a:ext cx="1564481" cy="1489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B186FE-6D06-4980-BC76-FDF8AC7A75A2}"/>
              </a:ext>
            </a:extLst>
          </p:cNvPr>
          <p:cNvSpPr/>
          <p:nvPr/>
        </p:nvSpPr>
        <p:spPr>
          <a:xfrm>
            <a:off x="7527364" y="501077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Cloud Messaging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ED1CF0A-D5E0-4FA5-B70C-C1907A60688E}"/>
              </a:ext>
            </a:extLst>
          </p:cNvPr>
          <p:cNvSpPr/>
          <p:nvPr/>
        </p:nvSpPr>
        <p:spPr>
          <a:xfrm>
            <a:off x="7527364" y="5662639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Storage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0203E55-6FB9-4A24-A582-5208FAC8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43" y="1626250"/>
            <a:ext cx="5938282" cy="616493"/>
          </a:xfrm>
        </p:spPr>
        <p:txBody>
          <a:bodyPr>
            <a:normAutofit fontScale="90000"/>
          </a:bodyPr>
          <a:lstStyle/>
          <a:p>
            <a:r>
              <a:rPr lang="ko-KR" altLang="en-US" sz="2400" dirty="0">
                <a:latin typeface="+mn-ea"/>
                <a:ea typeface="+mn-ea"/>
              </a:rPr>
              <a:t>얼굴이 감지될 경우 </a:t>
            </a:r>
            <a:r>
              <a:rPr lang="en-US" altLang="ko-KR" sz="2400" dirty="0">
                <a:latin typeface="+mn-ea"/>
                <a:ea typeface="+mn-ea"/>
              </a:rPr>
              <a:t>– </a:t>
            </a:r>
            <a:r>
              <a:rPr lang="ko-KR" altLang="en-US" sz="2200" dirty="0">
                <a:latin typeface="+mn-ea"/>
                <a:ea typeface="+mn-ea"/>
              </a:rPr>
              <a:t>메시지 푸시</a:t>
            </a:r>
            <a:r>
              <a:rPr lang="en-US" altLang="ko-KR" sz="2200" dirty="0">
                <a:latin typeface="+mn-ea"/>
                <a:ea typeface="+mn-ea"/>
              </a:rPr>
              <a:t>, Storage </a:t>
            </a:r>
            <a:r>
              <a:rPr lang="ko-KR" altLang="en-US" sz="2200" dirty="0">
                <a:latin typeface="+mn-ea"/>
                <a:ea typeface="+mn-ea"/>
              </a:rPr>
              <a:t>저장</a:t>
            </a:r>
            <a:endParaRPr lang="ko-KR" altLang="en-US" sz="2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28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B209F-E18E-400B-9E7F-12DB7603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" y="1846850"/>
            <a:ext cx="4506373" cy="2805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00071-9679-4D32-8544-6A7C0ED04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9" y="1978701"/>
            <a:ext cx="2897911" cy="1476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74002B-7219-4CAC-8E2D-EE6AD11BD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81" y="5350414"/>
            <a:ext cx="1809969" cy="8074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62D3C1-014D-4B2C-8B46-FE071B3229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12" y="4811835"/>
            <a:ext cx="2126413" cy="1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570503"/>
            <a:ext cx="83490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RaspberryPI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Flask</a:t>
            </a:r>
            <a:r>
              <a:rPr lang="ko-KR" altLang="en-US" dirty="0"/>
              <a:t>를 이용한 웹 서버 구현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Open CV</a:t>
            </a:r>
            <a:r>
              <a:rPr lang="ko-KR" altLang="en-US" dirty="0"/>
              <a:t>를 이용한 동영상 촬영 및 모션 인식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얼굴 </a:t>
            </a:r>
            <a:r>
              <a:rPr lang="ko-KR" altLang="en-US" dirty="0" err="1"/>
              <a:t>감지시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 err="1"/>
              <a:t>분동안</a:t>
            </a:r>
            <a:r>
              <a:rPr lang="ko-KR" altLang="en-US" dirty="0"/>
              <a:t> 동영상 녹화 및 메시지 푸시 요청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쓰레드를 이용하여 소켓 구동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웹 뷰를 통한 동영상 시청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라즈베리파이와</a:t>
            </a:r>
            <a:r>
              <a:rPr lang="ko-KR" altLang="en-US" dirty="0"/>
              <a:t> 통신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서보모터</a:t>
            </a:r>
            <a:r>
              <a:rPr lang="ko-KR" altLang="en-US" dirty="0"/>
              <a:t> 제어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FCM</a:t>
            </a:r>
            <a:r>
              <a:rPr lang="ko-KR" altLang="en-US" dirty="0"/>
              <a:t>을 이용한 메시지 푸시 알림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Storage</a:t>
            </a:r>
            <a:r>
              <a:rPr lang="ko-KR" altLang="en-US" dirty="0"/>
              <a:t>에 동영상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개요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관련 연구 및 사례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수행 시나리오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구성도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모듈 상세 설계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개발 방법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데모 환경 설계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 분담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수행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필요기술 및 참고문헌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125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298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4885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472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9712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6022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76069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차 </a:t>
            </a:r>
            <a:r>
              <a:rPr lang="ko-KR" altLang="en-US" sz="3600" b="1" dirty="0" err="1">
                <a:solidFill>
                  <a:srgbClr val="1D314E"/>
                </a:solidFill>
                <a:latin typeface="+mj-ea"/>
                <a:ea typeface="+mj-ea"/>
              </a:rPr>
              <a:t>례</a:t>
            </a:r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52282" y="438433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52282" y="481020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52282" y="521132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65497B-EA32-4E22-85A5-AAA8A0934FAE}"/>
              </a:ext>
            </a:extLst>
          </p:cNvPr>
          <p:cNvCxnSpPr/>
          <p:nvPr/>
        </p:nvCxnSpPr>
        <p:spPr>
          <a:xfrm flipV="1">
            <a:off x="356399" y="564792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데모 환경 설계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데모 환경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2538" y="2751603"/>
            <a:ext cx="83490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라즈베리파이</a:t>
            </a:r>
            <a:r>
              <a:rPr lang="en-US" altLang="ko-KR" dirty="0"/>
              <a:t>(CCTV)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설치하고 감시한다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얼굴이 인식 될 경우 사용자에게 푸시 알림을 보낸다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사용자는 푸시 알림을 확인 후 어플리케이션을 통해 영상을 확인한다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사용자는 어플리케이션을 통해 </a:t>
            </a:r>
            <a:r>
              <a:rPr lang="ko-KR" altLang="en-US" dirty="0" err="1"/>
              <a:t>서보모터를</a:t>
            </a:r>
            <a:r>
              <a:rPr lang="ko-KR" altLang="en-US" dirty="0"/>
              <a:t> 좌우로 이동해본다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90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업무 분담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graphicFrame>
        <p:nvGraphicFramePr>
          <p:cNvPr id="10" name="Group 3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072544"/>
              </p:ext>
            </p:extLst>
          </p:nvPr>
        </p:nvGraphicFramePr>
        <p:xfrm>
          <a:off x="819964" y="1911178"/>
          <a:ext cx="7673247" cy="3946828"/>
        </p:xfrm>
        <a:graphic>
          <a:graphicData uri="http://schemas.openxmlformats.org/drawingml/2006/table">
            <a:tbl>
              <a:tblPr/>
              <a:tblGrid>
                <a:gridCol w="10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민준호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이민철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정재훈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모션 감지 관련 사례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참고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Firebase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자료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CV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모션 감지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이용한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이용하여 모션 감지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이용하여 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 구현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75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테스트 및 에러 검출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1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51523" y="1939673"/>
            <a:ext cx="8452413" cy="3609976"/>
            <a:chOff x="3126725" y="2428875"/>
            <a:chExt cx="5648975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6725" y="3212654"/>
              <a:ext cx="109262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사전 조사 및 계획서 발표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09748" y="3773643"/>
              <a:ext cx="1147223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Opencv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를 이용한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s/w 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007" y="4328730"/>
              <a:ext cx="87405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어플리케이션 제작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16203" y="5406511"/>
              <a:ext cx="86636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 및 유지보수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3965" y="4899225"/>
              <a:ext cx="77378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 시스템 구현</a:t>
              </a:r>
            </a:p>
          </p:txBody>
        </p: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3188219" y="3736696"/>
              <a:ext cx="134381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110593" y="428067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570222" y="487139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507498" y="5332753"/>
              <a:ext cx="41557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졸업 연구 수행일정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 fontScale="90000"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종합설계 수행일정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61322" y="4039139"/>
            <a:ext cx="157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중간보고서 작성 및 제출 </a:t>
            </a:r>
          </a:p>
        </p:txBody>
      </p:sp>
      <p:cxnSp>
        <p:nvCxnSpPr>
          <p:cNvPr id="112" name="직선 연결선 111"/>
          <p:cNvCxnSpPr/>
          <p:nvPr/>
        </p:nvCxnSpPr>
        <p:spPr>
          <a:xfrm>
            <a:off x="4535601" y="3994293"/>
            <a:ext cx="204401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6600259" y="4563344"/>
            <a:ext cx="68400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90558" y="4621407"/>
            <a:ext cx="95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산업기술대전 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841C35-5BA7-4DC5-A481-01A4B80E5ADD}"/>
              </a:ext>
            </a:extLst>
          </p:cNvPr>
          <p:cNvCxnSpPr/>
          <p:nvPr/>
        </p:nvCxnSpPr>
        <p:spPr>
          <a:xfrm>
            <a:off x="330770" y="2694491"/>
            <a:ext cx="62181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449790-E601-4FF1-AF24-97FCB8BF902D}"/>
              </a:ext>
            </a:extLst>
          </p:cNvPr>
          <p:cNvSpPr txBox="1"/>
          <p:nvPr/>
        </p:nvSpPr>
        <p:spPr>
          <a:xfrm>
            <a:off x="5319206" y="4241943"/>
            <a:ext cx="4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45441"/>
              </p:ext>
            </p:extLst>
          </p:nvPr>
        </p:nvGraphicFramePr>
        <p:xfrm>
          <a:off x="341524" y="1968252"/>
          <a:ext cx="8434176" cy="37859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2"/>
                        </a:rPr>
                        <a:t>https://www.youtube.com/watch?v=zWHEKajrVds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</a:t>
                      </a:r>
                      <a:r>
                        <a:rPr lang="ko-KR" altLang="en-US" sz="1050" dirty="0"/>
                        <a:t> 파이를 이용한 영상 </a:t>
                      </a:r>
                      <a:r>
                        <a:rPr lang="ko-KR" altLang="en-US" sz="1050" dirty="0" err="1"/>
                        <a:t>스트리밍</a:t>
                      </a:r>
                      <a:r>
                        <a:rPr lang="ko-KR" altLang="en-US" sz="1050" dirty="0"/>
                        <a:t>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3"/>
                        </a:rPr>
                        <a:t>https://www.youtube.com/watch?v=AufDI6FfuJ4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라즈베리파이를</a:t>
                      </a:r>
                      <a:r>
                        <a:rPr lang="ko-KR" altLang="en-US" sz="1050" dirty="0"/>
                        <a:t> 이용한 </a:t>
                      </a:r>
                      <a:r>
                        <a:rPr lang="ko-KR" altLang="en-US" sz="1050" dirty="0" err="1"/>
                        <a:t>웹캠</a:t>
                      </a:r>
                      <a:r>
                        <a:rPr lang="ko-KR" altLang="en-US" sz="1050" dirty="0"/>
                        <a:t> 제어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4"/>
                        </a:rPr>
                        <a:t>http://daddynkidsmakers.blogspot.kr/2016/12/blog-post.html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/>
                        <a:t>motionpie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를이용한</a:t>
                      </a:r>
                      <a:r>
                        <a:rPr lang="ko-KR" altLang="en-US" sz="1050" dirty="0"/>
                        <a:t> 모션 제어 설명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5"/>
                        </a:rPr>
                        <a:t>https://www.youtube.com/watch?v=e9PK6eLl4tM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실제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하드웨어를 이용한</a:t>
                      </a:r>
                      <a:endParaRPr lang="en-US" altLang="ko-KR" sz="1050" dirty="0"/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라즈베리파이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제작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6"/>
                        </a:rPr>
                        <a:t>http://blog.xcoda.net/98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 카메라 </a:t>
                      </a:r>
                      <a:r>
                        <a:rPr lang="en-US" altLang="ko-KR" sz="1050" dirty="0"/>
                        <a:t>OPEN CV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7"/>
                        </a:rPr>
                        <a:t>http://blog.naver.com/PostView.nhn?blogId=cosmosjs&amp;logNo=220667245343&amp;categoryNo=0&amp;parentCategoryNo=56&amp;viewDate=&amp;currentPage=1&amp;postListTopCurrentPage=1&amp;from=postView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카메라 컨트롤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893025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8"/>
                        </a:rPr>
                        <a:t>https://www.pyimagesearch.com/2015/05/25/basic-motion-detection-and-tracking-with-python-and-opencv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motion tracking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533883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9"/>
                        </a:rPr>
                        <a:t>https://m.blog.naver.com/PostView.nhn?blogId=scw0531&amp;logNo=220653503111&amp;proxyReferer=https%3A%2F%2Fwww.google.co.kr%2F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파이카메라 모듈과 안드로이드 연동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8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필요기술 및 참고 문헌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필요기술 및 참고 문헌</a:t>
            </a:r>
            <a:endParaRPr lang="ko-KR" altLang="en-US" sz="4000" b="1" spc="-150" dirty="0">
              <a:solidFill>
                <a:srgbClr val="1D314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en-US" altLang="ko-KR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주소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9523" y="1570503"/>
            <a:ext cx="78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https://github.com/dlalscjf94/MinjeongLee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89324E7-5C63-4094-9D25-37A4B89C4327}"/>
              </a:ext>
            </a:extLst>
          </p:cNvPr>
          <p:cNvSpPr txBox="1">
            <a:spLocks/>
          </p:cNvSpPr>
          <p:nvPr/>
        </p:nvSpPr>
        <p:spPr>
          <a:xfrm>
            <a:off x="241233" y="2418623"/>
            <a:ext cx="460261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팀원별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 ID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00FA6-BB13-4423-91B0-F910D4471369}"/>
              </a:ext>
            </a:extLst>
          </p:cNvPr>
          <p:cNvSpPr/>
          <p:nvPr/>
        </p:nvSpPr>
        <p:spPr>
          <a:xfrm>
            <a:off x="639523" y="3429000"/>
            <a:ext cx="8349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이민철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dlalscjf94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민준호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gitjoon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정재훈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wJaeHoon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380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600" dirty="0">
                <a:solidFill>
                  <a:srgbClr val="3D3C3E"/>
                </a:solidFill>
                <a:latin typeface="+mn-ea"/>
              </a:rPr>
              <a:t>연구 개발 배경 </a:t>
            </a:r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차 산업혁명을 맞이하면서 주목 받고 있는 사물인터넷 기술을 활용 사물인터넷 사용의 증가에 따른 기존 아날로그 방식의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사용의 감소 및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홈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시장의 크기가 커지는 추세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목표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 err="1">
                <a:latin typeface="+mn-ea"/>
              </a:rPr>
              <a:t>라즈베리파이를</a:t>
            </a:r>
            <a:r>
              <a:rPr lang="ko-KR" altLang="en-US" sz="1400" dirty="0">
                <a:latin typeface="+mn-ea"/>
              </a:rPr>
              <a:t> 이용해 다양한 기능을 가진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를 직접 제작 및 사물인터넷에 대한 이해 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ko-KR" altLang="en-US" sz="1400" dirty="0"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효과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>
                <a:latin typeface="+mn-ea"/>
              </a:rPr>
              <a:t>기존의 판매되고 있는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카메라의 기본적인 기능들 외에도 추가적인 기능들을 제안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구현하여 소비자들의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에 대한 관심 및 소비 유도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모션 감지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푸시 알림 기능을 통한 방범 기능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 연구 및 사례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4" y="2365559"/>
            <a:ext cx="4079054" cy="355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6076" y="1705232"/>
            <a:ext cx="654908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 판매되고 있는 </a:t>
            </a:r>
            <a:r>
              <a:rPr lang="en-US" altLang="ko-KR" dirty="0"/>
              <a:t>‘</a:t>
            </a:r>
            <a:r>
              <a:rPr lang="ko-KR" altLang="en-US" dirty="0" err="1"/>
              <a:t>미키미니</a:t>
            </a:r>
            <a:r>
              <a:rPr lang="en-US" altLang="ko-KR" dirty="0"/>
              <a:t>’</a:t>
            </a:r>
            <a:r>
              <a:rPr lang="ko-KR" altLang="en-US" dirty="0"/>
              <a:t> 홈 카메라</a:t>
            </a:r>
          </a:p>
        </p:txBody>
      </p:sp>
      <p:pic>
        <p:nvPicPr>
          <p:cNvPr id="13" name="그림 4">
            <a:extLst>
              <a:ext uri="{FF2B5EF4-FFF2-40B4-BE49-F238E27FC236}">
                <a16:creationId xmlns:a16="http://schemas.microsoft.com/office/drawing/2014/main" id="{6B1091B1-E3E6-4127-BC36-B500FD0E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80" y="2397777"/>
            <a:ext cx="4271623" cy="341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8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관련 연구 및 사례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563" y="1782006"/>
            <a:ext cx="654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기존에 판매되고 있는 홈 카메라의 기능들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217" y="2364301"/>
            <a:ext cx="799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무선 네트워크에 연결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실시간 영상 </a:t>
            </a:r>
            <a:r>
              <a:rPr lang="ko-KR" altLang="en-US" dirty="0" err="1"/>
              <a:t>스트리밍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어플리케이션을 통한 실시간 영상 확인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화면 </a:t>
            </a:r>
            <a:r>
              <a:rPr lang="ko-KR" altLang="en-US" dirty="0" err="1"/>
              <a:t>캡쳐</a:t>
            </a:r>
            <a:r>
              <a:rPr lang="ko-KR" altLang="en-US" dirty="0"/>
              <a:t> 기능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관심 영역 지정 후 해당 영역 움직임만 감지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알람</a:t>
            </a:r>
            <a:r>
              <a:rPr lang="ko-KR" altLang="en-US" dirty="0"/>
              <a:t> 기능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- </a:t>
            </a:r>
            <a:r>
              <a:rPr lang="ko-KR" altLang="en-US" dirty="0"/>
              <a:t>줌 기능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515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수행 시나리오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3" y="1631109"/>
            <a:ext cx="7997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집안에 홈</a:t>
            </a:r>
            <a:r>
              <a:rPr lang="en-US" altLang="ko-KR" b="1" dirty="0"/>
              <a:t>CCTV </a:t>
            </a:r>
            <a:r>
              <a:rPr lang="ko-KR" altLang="en-US" b="1" dirty="0"/>
              <a:t>설치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설치 된 </a:t>
            </a:r>
            <a:r>
              <a:rPr lang="en-US" altLang="ko-KR" b="1" dirty="0"/>
              <a:t>CCTV</a:t>
            </a:r>
            <a:r>
              <a:rPr lang="ko-KR" altLang="en-US" b="1" dirty="0"/>
              <a:t>가 실시간 웹 </a:t>
            </a:r>
            <a:r>
              <a:rPr lang="ko-KR" altLang="en-US" b="1" dirty="0" err="1"/>
              <a:t>스트리밍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집안에 도둑이 들어와 수상한 움직임 감지</a:t>
            </a:r>
            <a:r>
              <a:rPr lang="en-US" altLang="ko-KR" b="1" dirty="0"/>
              <a:t> </a:t>
            </a:r>
            <a:r>
              <a:rPr lang="ko-KR" altLang="en-US" b="1" dirty="0"/>
              <a:t>및 녹화 시작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4. </a:t>
            </a:r>
            <a:r>
              <a:rPr lang="ko-KR" altLang="en-US" b="1" dirty="0"/>
              <a:t>사용자에게 어플리케이션 푸시 알림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5. </a:t>
            </a:r>
            <a:r>
              <a:rPr lang="ko-KR" altLang="en-US" b="1" dirty="0" err="1"/>
              <a:t>푸시를</a:t>
            </a:r>
            <a:r>
              <a:rPr lang="ko-KR" altLang="en-US" b="1" dirty="0"/>
              <a:t> 확인한 사용자가 어플리케이션을 통해 실시간 영상 확인</a:t>
            </a:r>
            <a:endParaRPr lang="en-US" altLang="ko-KR" b="1" dirty="0"/>
          </a:p>
          <a:p>
            <a:pPr lvl="1"/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en-US" altLang="ko-KR" b="1" dirty="0"/>
              <a:t>6. </a:t>
            </a:r>
            <a:r>
              <a:rPr lang="ko-KR" altLang="en-US" b="1" dirty="0"/>
              <a:t>집안에 도둑 확인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7. </a:t>
            </a:r>
            <a:r>
              <a:rPr lang="ko-KR" altLang="en-US" b="1" dirty="0"/>
              <a:t>녹화 파일을 증거자료로 활용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8. </a:t>
            </a:r>
            <a:r>
              <a:rPr lang="ko-KR" altLang="en-US" b="1" dirty="0"/>
              <a:t>도둑 검거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395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7542FF-70F1-4997-BE23-73CC35FE3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00" y="3358754"/>
            <a:ext cx="1014413" cy="363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530192-BDF9-4F2A-88A0-3F7F63ADBBA1}"/>
              </a:ext>
            </a:extLst>
          </p:cNvPr>
          <p:cNvSpPr/>
          <p:nvPr/>
        </p:nvSpPr>
        <p:spPr>
          <a:xfrm>
            <a:off x="7133266" y="3722042"/>
            <a:ext cx="1564481" cy="1489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32412F-C48A-46FE-8BEF-5989322B83C8}"/>
              </a:ext>
            </a:extLst>
          </p:cNvPr>
          <p:cNvSpPr/>
          <p:nvPr/>
        </p:nvSpPr>
        <p:spPr>
          <a:xfrm>
            <a:off x="7319001" y="387920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Cloud Messaging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CEDF9-2E90-4BAF-982A-3E374EA8098F}"/>
              </a:ext>
            </a:extLst>
          </p:cNvPr>
          <p:cNvSpPr/>
          <p:nvPr/>
        </p:nvSpPr>
        <p:spPr>
          <a:xfrm>
            <a:off x="7319001" y="4531069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Storage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872D-5A2B-48C1-87CF-59B4BBF76F96}"/>
              </a:ext>
            </a:extLst>
          </p:cNvPr>
          <p:cNvSpPr/>
          <p:nvPr/>
        </p:nvSpPr>
        <p:spPr>
          <a:xfrm>
            <a:off x="3520199" y="2023859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88BEC-F45B-4456-BA44-7271CB6C0DE6}"/>
              </a:ext>
            </a:extLst>
          </p:cNvPr>
          <p:cNvSpPr/>
          <p:nvPr/>
        </p:nvSpPr>
        <p:spPr>
          <a:xfrm>
            <a:off x="3705939" y="215691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41281-A2EA-4045-B48E-6D56981A21D2}"/>
              </a:ext>
            </a:extLst>
          </p:cNvPr>
          <p:cNvSpPr/>
          <p:nvPr/>
        </p:nvSpPr>
        <p:spPr>
          <a:xfrm>
            <a:off x="3705937" y="272573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1CEA1A-897F-4193-8821-6C3344AF6E9E}"/>
              </a:ext>
            </a:extLst>
          </p:cNvPr>
          <p:cNvSpPr/>
          <p:nvPr/>
        </p:nvSpPr>
        <p:spPr>
          <a:xfrm>
            <a:off x="3705937" y="3294550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562F2-E82A-4A0A-9B98-C7AE0C6DF591}"/>
              </a:ext>
            </a:extLst>
          </p:cNvPr>
          <p:cNvSpPr/>
          <p:nvPr/>
        </p:nvSpPr>
        <p:spPr>
          <a:xfrm>
            <a:off x="3520199" y="5221010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7A8F-C5CB-4808-98AF-6431116BC5D7}"/>
              </a:ext>
            </a:extLst>
          </p:cNvPr>
          <p:cNvSpPr/>
          <p:nvPr/>
        </p:nvSpPr>
        <p:spPr>
          <a:xfrm>
            <a:off x="3705936" y="5972885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46302-8C40-4D2F-A7B8-5F747C7AB84A}"/>
              </a:ext>
            </a:extLst>
          </p:cNvPr>
          <p:cNvSpPr/>
          <p:nvPr/>
        </p:nvSpPr>
        <p:spPr>
          <a:xfrm>
            <a:off x="3705937" y="537102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C9A861-F2D6-46C3-B93C-CA960D1E4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4875374"/>
            <a:ext cx="280231" cy="318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BFD88-A223-4DAB-9368-2600BFC0643C}"/>
              </a:ext>
            </a:extLst>
          </p:cNvPr>
          <p:cNvSpPr txBox="1"/>
          <p:nvPr/>
        </p:nvSpPr>
        <p:spPr>
          <a:xfrm>
            <a:off x="3930822" y="4875375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752FDB-E13D-4341-A678-49F5374AD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0" y="1790440"/>
            <a:ext cx="1199306" cy="6862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F7FFAF-66CE-4B39-BBDD-3CCDB53CEA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" y="2365577"/>
            <a:ext cx="671084" cy="5784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BFD656-1BB0-4AFD-BA68-C51BBD43FF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4" y="2864180"/>
            <a:ext cx="767229" cy="760728"/>
          </a:xfrm>
          <a:prstGeom prst="rect">
            <a:avLst/>
          </a:prstGeom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1C729E42-3971-49B3-AA24-E5E9F272F2DE}"/>
              </a:ext>
            </a:extLst>
          </p:cNvPr>
          <p:cNvSpPr/>
          <p:nvPr/>
        </p:nvSpPr>
        <p:spPr>
          <a:xfrm>
            <a:off x="1011930" y="2389089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B06B63F-980E-45CA-96F4-A58EF314B0AC}"/>
              </a:ext>
            </a:extLst>
          </p:cNvPr>
          <p:cNvSpPr/>
          <p:nvPr/>
        </p:nvSpPr>
        <p:spPr>
          <a:xfrm>
            <a:off x="302509" y="1762126"/>
            <a:ext cx="2412116" cy="1959917"/>
          </a:xfrm>
          <a:prstGeom prst="wedgeRectCallout">
            <a:avLst>
              <a:gd name="adj1" fmla="val 78592"/>
              <a:gd name="adj2" fmla="val -3986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CBA85D51-297E-4AB9-A882-5AF7A123143F}"/>
              </a:ext>
            </a:extLst>
          </p:cNvPr>
          <p:cNvSpPr/>
          <p:nvPr/>
        </p:nvSpPr>
        <p:spPr>
          <a:xfrm>
            <a:off x="1774853" y="2583658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DE1939F-4471-420D-9674-59B9505B06FE}"/>
              </a:ext>
            </a:extLst>
          </p:cNvPr>
          <p:cNvSpPr/>
          <p:nvPr/>
        </p:nvSpPr>
        <p:spPr>
          <a:xfrm rot="1746371">
            <a:off x="5337325" y="2805265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9A60-D48C-46E3-A166-064DA720D09F}"/>
              </a:ext>
            </a:extLst>
          </p:cNvPr>
          <p:cNvSpPr txBox="1"/>
          <p:nvPr/>
        </p:nvSpPr>
        <p:spPr>
          <a:xfrm>
            <a:off x="6229350" y="2356377"/>
            <a:ext cx="27217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얼굴 </a:t>
            </a:r>
            <a:r>
              <a:rPr lang="ko-KR" altLang="en-US" sz="1350" dirty="0" err="1"/>
              <a:t>감지시</a:t>
            </a:r>
            <a:endParaRPr lang="en-US" altLang="ko-KR" sz="1350" dirty="0"/>
          </a:p>
          <a:p>
            <a:r>
              <a:rPr lang="en-US" altLang="ko-KR" sz="1350" dirty="0"/>
              <a:t>  - Firebase</a:t>
            </a:r>
            <a:r>
              <a:rPr lang="ko-KR" altLang="en-US" sz="1350" dirty="0"/>
              <a:t>에 메시지 푸시 요청</a:t>
            </a:r>
            <a:endParaRPr lang="en-US" altLang="ko-KR" sz="1350" dirty="0"/>
          </a:p>
          <a:p>
            <a:r>
              <a:rPr lang="en-US" altLang="ko-KR" sz="1350" dirty="0"/>
              <a:t>  - </a:t>
            </a:r>
            <a:r>
              <a:rPr lang="ko-KR" altLang="en-US" sz="1350" dirty="0"/>
              <a:t>영상 녹화 후 </a:t>
            </a:r>
            <a:r>
              <a:rPr lang="en-US" altLang="ko-KR" sz="1350" dirty="0"/>
              <a:t>Storage</a:t>
            </a:r>
            <a:r>
              <a:rPr lang="ko-KR" altLang="en-US" sz="1350" dirty="0"/>
              <a:t>에 저장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412DB69-C7FE-4936-BE59-2891CC71ADC1}"/>
              </a:ext>
            </a:extLst>
          </p:cNvPr>
          <p:cNvSpPr/>
          <p:nvPr/>
        </p:nvSpPr>
        <p:spPr>
          <a:xfrm rot="9134945">
            <a:off x="5381302" y="5551129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CE0B2-B684-495D-9577-07A203B5EEB6}"/>
              </a:ext>
            </a:extLst>
          </p:cNvPr>
          <p:cNvSpPr txBox="1"/>
          <p:nvPr/>
        </p:nvSpPr>
        <p:spPr>
          <a:xfrm>
            <a:off x="5972175" y="5879600"/>
            <a:ext cx="3071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 err="1"/>
              <a:t>라즈베리파이로부터</a:t>
            </a:r>
            <a:r>
              <a:rPr lang="ko-KR" altLang="en-US" sz="1350" dirty="0"/>
              <a:t> 메시지 요청이 들어오면 </a:t>
            </a:r>
            <a:r>
              <a:rPr lang="en-US" altLang="ko-KR" sz="1350" dirty="0"/>
              <a:t>App</a:t>
            </a:r>
            <a:r>
              <a:rPr lang="ko-KR" altLang="en-US" sz="1350" dirty="0"/>
              <a:t>으로 메시지 전달</a:t>
            </a:r>
            <a:endParaRPr lang="en-US" altLang="ko-KR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15827-1E5A-4EA4-8091-0936BCEF82B8}"/>
              </a:ext>
            </a:extLst>
          </p:cNvPr>
          <p:cNvSpPr txBox="1"/>
          <p:nvPr/>
        </p:nvSpPr>
        <p:spPr>
          <a:xfrm>
            <a:off x="3821765" y="1710192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C75F81-B3D5-4C9A-B74F-06105EBC14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1713237"/>
            <a:ext cx="208842" cy="274106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9CE440C-EE61-4B8B-AC57-71175E741C5E}"/>
              </a:ext>
            </a:extLst>
          </p:cNvPr>
          <p:cNvSpPr/>
          <p:nvPr/>
        </p:nvSpPr>
        <p:spPr>
          <a:xfrm rot="16200000">
            <a:off x="4074473" y="425985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B1E823-1DCA-4848-BED1-4651BEFB64EA}"/>
              </a:ext>
            </a:extLst>
          </p:cNvPr>
          <p:cNvSpPr txBox="1"/>
          <p:nvPr/>
        </p:nvSpPr>
        <p:spPr>
          <a:xfrm>
            <a:off x="4673500" y="4257570"/>
            <a:ext cx="1988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소켓 통신을 이용한 </a:t>
            </a:r>
            <a:r>
              <a:rPr lang="ko-KR" altLang="en-US" sz="1350" dirty="0" err="1"/>
              <a:t>서보모터</a:t>
            </a:r>
            <a:r>
              <a:rPr lang="ko-KR" altLang="en-US" sz="1350" dirty="0"/>
              <a:t> 제어</a:t>
            </a:r>
            <a:endParaRPr lang="en-US" altLang="ko-KR" sz="135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37FE7E7-D994-4199-B144-9299FE304B01}"/>
              </a:ext>
            </a:extLst>
          </p:cNvPr>
          <p:cNvSpPr/>
          <p:nvPr/>
        </p:nvSpPr>
        <p:spPr>
          <a:xfrm rot="5400000">
            <a:off x="3547643" y="425381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F8C68D-4E83-4FD6-BA01-4E3EA8926F9A}"/>
              </a:ext>
            </a:extLst>
          </p:cNvPr>
          <p:cNvSpPr txBox="1"/>
          <p:nvPr/>
        </p:nvSpPr>
        <p:spPr>
          <a:xfrm>
            <a:off x="1308471" y="4069012"/>
            <a:ext cx="2436611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Flask</a:t>
            </a:r>
            <a:r>
              <a:rPr lang="ko-KR" altLang="en-US" sz="1350" dirty="0"/>
              <a:t>를 이용한 웹서버를 통해 웹 스트리밍 가능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37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안드로이드 </a:t>
            </a:r>
            <a:r>
              <a:rPr lang="en-US" altLang="ko-KR" sz="1350" dirty="0"/>
              <a:t>Web View</a:t>
            </a:r>
            <a:r>
              <a:rPr lang="ko-KR" altLang="en-US" sz="1350" dirty="0"/>
              <a:t>를 통해 실시간 영상 시청</a:t>
            </a:r>
            <a:endParaRPr lang="en-US" altLang="ko-KR" sz="1350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68A6A4F7-1B77-4F70-902A-C6788FB1E8E9}"/>
              </a:ext>
            </a:extLst>
          </p:cNvPr>
          <p:cNvSpPr/>
          <p:nvPr/>
        </p:nvSpPr>
        <p:spPr>
          <a:xfrm>
            <a:off x="1196865" y="3000115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CA8E4-A6CD-4A5F-A421-ACB229448352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F3B1D4-D84B-4363-9DBA-D47DF80DD7D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C66DED89-48B5-46A2-8EDC-2C01EBC6AB74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6855DD-B686-4E69-8A5F-F0E33A7CFA1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61543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CDC2-B35E-4E3C-B6BE-D204E8E7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04" y="1789578"/>
            <a:ext cx="3971926" cy="495776"/>
          </a:xfrm>
        </p:spPr>
        <p:txBody>
          <a:bodyPr>
            <a:normAutofit fontScale="90000"/>
          </a:bodyPr>
          <a:lstStyle/>
          <a:p>
            <a:r>
              <a:rPr lang="en-US" altLang="ko-KR" sz="2700" dirty="0">
                <a:latin typeface="+mn-ea"/>
                <a:ea typeface="+mn-ea"/>
              </a:rPr>
              <a:t>Flask</a:t>
            </a:r>
            <a:r>
              <a:rPr lang="ko-KR" altLang="en-US" sz="2700" dirty="0">
                <a:latin typeface="+mn-ea"/>
                <a:ea typeface="+mn-ea"/>
              </a:rPr>
              <a:t>를 이용한 웹서버 구축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B04E3-B0F5-41EC-98FA-36A4D000D75A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22485-AEF3-44A3-8A16-E65EDA65287C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7ED3E-9298-4830-B5EA-5007AF50ED86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88E26FB-17AD-44EC-A032-3C9388F34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2A5B64-5B83-41C6-8169-6D2547FB3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9" y="2395537"/>
            <a:ext cx="5960031" cy="4259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2E244-B290-4F34-BC71-60917EEAA6A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5E8744-1A1D-4B69-8B39-79D5A088B454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C9651C1F-43D0-4864-BA1D-BE31A5E29641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4B3F9-ABC5-47EB-BAB8-AB506209E9FB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83369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68052-065F-4409-948C-73D02FA7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03" y="1699682"/>
            <a:ext cx="6258472" cy="878025"/>
          </a:xfrm>
        </p:spPr>
        <p:txBody>
          <a:bodyPr>
            <a:normAutofit fontScale="90000"/>
          </a:bodyPr>
          <a:lstStyle/>
          <a:p>
            <a:r>
              <a:rPr lang="en-US" altLang="ko-KR" sz="2700" dirty="0">
                <a:latin typeface="+mn-ea"/>
                <a:ea typeface="+mn-ea"/>
              </a:rPr>
              <a:t>OpenCV</a:t>
            </a:r>
            <a:r>
              <a:rPr lang="ko-KR" altLang="en-US" sz="2700" dirty="0">
                <a:latin typeface="+mn-ea"/>
                <a:ea typeface="+mn-ea"/>
              </a:rPr>
              <a:t>를 이용한 동영상 촬영</a:t>
            </a:r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dirty="0">
                <a:latin typeface="+mn-ea"/>
                <a:ea typeface="+mn-ea"/>
              </a:rPr>
              <a:t>및 얼굴인식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B0E0D1-5A40-4382-96EF-1653C3C7E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3" y="2674025"/>
            <a:ext cx="8674262" cy="3354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1BD4EC-6776-4DBC-82E2-91B7037CC8C0}"/>
              </a:ext>
            </a:extLst>
          </p:cNvPr>
          <p:cNvSpPr/>
          <p:nvPr/>
        </p:nvSpPr>
        <p:spPr>
          <a:xfrm>
            <a:off x="7322500" y="1566624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D1423B-9741-4B05-9983-58FAC06113F8}"/>
              </a:ext>
            </a:extLst>
          </p:cNvPr>
          <p:cNvSpPr/>
          <p:nvPr/>
        </p:nvSpPr>
        <p:spPr>
          <a:xfrm>
            <a:off x="7508240" y="1699682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E5644-619C-4FB6-AED8-9B952A2CCA19}"/>
              </a:ext>
            </a:extLst>
          </p:cNvPr>
          <p:cNvSpPr/>
          <p:nvPr/>
        </p:nvSpPr>
        <p:spPr>
          <a:xfrm>
            <a:off x="7508239" y="2268498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E7C7F-CED7-4CF7-B015-319D27CB4E3D}"/>
              </a:ext>
            </a:extLst>
          </p:cNvPr>
          <p:cNvSpPr txBox="1"/>
          <p:nvPr/>
        </p:nvSpPr>
        <p:spPr>
          <a:xfrm>
            <a:off x="7624066" y="1252956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9F168C-5E9D-4FBD-9C76-39E18EFCD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28" y="1256002"/>
            <a:ext cx="208842" cy="2741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DF0688-6D47-462C-AB37-EE58AF0E709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모듈 상세 설계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6751EB-3E17-475A-A5B5-DE1EEA0DA30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529AC0F3-E9AE-4FAD-BEEF-B45F0D28DBD2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모듈 상세 설계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E546F-8120-4488-8AFF-1BBA64FF2777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25</a:t>
            </a:r>
          </a:p>
        </p:txBody>
      </p:sp>
    </p:spTree>
    <p:extLst>
      <p:ext uri="{BB962C8B-B14F-4D97-AF65-F5344CB8AC3E}">
        <p14:creationId xmlns:p14="http://schemas.microsoft.com/office/powerpoint/2010/main" val="332313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</TotalTime>
  <Words>1189</Words>
  <Application>Microsoft Office PowerPoint</Application>
  <PresentationFormat>화면 슬라이드 쇼(4:3)</PresentationFormat>
  <Paragraphs>334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Wingdings</vt:lpstr>
      <vt:lpstr>Arial</vt:lpstr>
      <vt:lpstr>나눔고딕</vt:lpstr>
      <vt:lpstr>맑은 고딕</vt:lpstr>
      <vt:lpstr>굴림</vt:lpstr>
      <vt:lpstr>Office 테마</vt:lpstr>
      <vt:lpstr>PowerPoint 프레젠테이션</vt:lpstr>
      <vt:lpstr> 차 례 </vt:lpstr>
      <vt:lpstr>종합 설계 개요</vt:lpstr>
      <vt:lpstr>관련 연구 및 사례 </vt:lpstr>
      <vt:lpstr>관련 연구 및 사례 </vt:lpstr>
      <vt:lpstr>시스템 수행 시나리오</vt:lpstr>
      <vt:lpstr>PowerPoint 프레젠테이션</vt:lpstr>
      <vt:lpstr>Flask를 이용한 웹서버 구축</vt:lpstr>
      <vt:lpstr>OpenCV를 이용한 동영상 촬영 및 얼굴인식</vt:lpstr>
      <vt:lpstr>OpenCV를 이용한 동영상 촬영 및 얼굴인식</vt:lpstr>
      <vt:lpstr>Web View를 이용한 동영상 시청</vt:lpstr>
      <vt:lpstr>Web View를 이용한 동영상 시청</vt:lpstr>
      <vt:lpstr>PowerPoint 프레젠테이션</vt:lpstr>
      <vt:lpstr>PowerPoint 프레젠테이션</vt:lpstr>
      <vt:lpstr>얼굴이 감지될 경우</vt:lpstr>
      <vt:lpstr>얼굴이 감지될 경우 - 녹화</vt:lpstr>
      <vt:lpstr>얼굴이 감지될 경우 – 메시지 푸시, Storage 저장</vt:lpstr>
      <vt:lpstr>개발 환경 및 개발 방법</vt:lpstr>
      <vt:lpstr>개발 환경 및 개발 방법</vt:lpstr>
      <vt:lpstr>데모 환경 설계</vt:lpstr>
      <vt:lpstr>업무 분담</vt:lpstr>
      <vt:lpstr>종합설계 수행일정 </vt:lpstr>
      <vt:lpstr>필요기술 및 참고 문헌</vt:lpstr>
      <vt:lpstr>Github 주소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jh</cp:lastModifiedBy>
  <cp:revision>132</cp:revision>
  <cp:lastPrinted>2018-01-02T01:06:28Z</cp:lastPrinted>
  <dcterms:created xsi:type="dcterms:W3CDTF">2011-08-24T01:05:33Z</dcterms:created>
  <dcterms:modified xsi:type="dcterms:W3CDTF">2018-02-18T21:52:01Z</dcterms:modified>
</cp:coreProperties>
</file>