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82" r:id="rId4"/>
    <p:sldId id="322" r:id="rId5"/>
    <p:sldId id="323" r:id="rId6"/>
    <p:sldId id="321" r:id="rId7"/>
    <p:sldId id="293" r:id="rId8"/>
    <p:sldId id="287" r:id="rId9"/>
    <p:sldId id="289" r:id="rId10"/>
    <p:sldId id="312" r:id="rId11"/>
    <p:sldId id="324" r:id="rId12"/>
    <p:sldId id="291" r:id="rId13"/>
    <p:sldId id="269" r:id="rId14"/>
    <p:sldId id="277" r:id="rId15"/>
    <p:sldId id="292" r:id="rId16"/>
    <p:sldId id="278" r:id="rId17"/>
  </p:sldIdLst>
  <p:sldSz cx="9144000" cy="6858000" type="screen4x3"/>
  <p:notesSz cx="6858000" cy="9945688"/>
  <p:embeddedFontLst>
    <p:embeddedFont>
      <p:font typeface="맑은 고딕" panose="020B0503020000020004" pitchFamily="50" charset="-127"/>
      <p:regular r:id="rId20"/>
      <p:bold r:id="rId21"/>
    </p:embeddedFont>
    <p:embeddedFont>
      <p:font typeface="나눔고딕" panose="020B0600000101010101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120D1A7-6893-46BC-BCA5-143D32751DAB}">
          <p14:sldIdLst>
            <p14:sldId id="257"/>
            <p14:sldId id="258"/>
            <p14:sldId id="282"/>
            <p14:sldId id="322"/>
            <p14:sldId id="323"/>
            <p14:sldId id="321"/>
            <p14:sldId id="293"/>
            <p14:sldId id="287"/>
            <p14:sldId id="289"/>
            <p14:sldId id="312"/>
            <p14:sldId id="324"/>
            <p14:sldId id="291"/>
            <p14:sldId id="269"/>
            <p14:sldId id="277"/>
            <p14:sldId id="292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6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9" autoAdjust="0"/>
    <p:restoredTop sz="86364" autoAdjust="0"/>
  </p:normalViewPr>
  <p:slideViewPr>
    <p:cSldViewPr snapToGrid="0">
      <p:cViewPr varScale="1">
        <p:scale>
          <a:sx n="68" d="100"/>
          <a:sy n="68" d="100"/>
        </p:scale>
        <p:origin x="1232" y="4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3"/>
        <p:guide pos="216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6678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4" y="9446678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46125"/>
            <a:ext cx="4975225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70" tIns="45935" rIns="91870" bIns="4593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724203"/>
            <a:ext cx="5486400" cy="4475559"/>
          </a:xfrm>
          <a:prstGeom prst="rect">
            <a:avLst/>
          </a:prstGeom>
        </p:spPr>
        <p:txBody>
          <a:bodyPr vert="horz" lIns="91870" tIns="45935" rIns="91870" bIns="4593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6678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9446678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210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409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71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7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037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044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545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939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371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521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66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yimagesearch.com/2015/05/25/basic-motion-detection-and-tracking-with-python-and-opencv" TargetMode="External"/><Relationship Id="rId3" Type="http://schemas.openxmlformats.org/officeDocument/2006/relationships/hyperlink" Target="https://www.youtube.com/watch?v=AufDI6FfuJ4" TargetMode="External"/><Relationship Id="rId7" Type="http://schemas.openxmlformats.org/officeDocument/2006/relationships/hyperlink" Target="http://blog.naver.com/PostView.nhn?blogId=cosmosjs&amp;logNo=220667245343&amp;categoryNo=0&amp;parentCategoryNo=56&amp;viewDate=&amp;currentPage=1&amp;postListTopCurrentPage=1&amp;from=postView" TargetMode="External"/><Relationship Id="rId2" Type="http://schemas.openxmlformats.org/officeDocument/2006/relationships/hyperlink" Target="https://www.youtube.com/watch?v=zWHEKajrVd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log.xcoda.net/98" TargetMode="External"/><Relationship Id="rId5" Type="http://schemas.openxmlformats.org/officeDocument/2006/relationships/hyperlink" Target="https://www.youtube.com/watch?v=e9PK6eLl4tM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://daddynkidsmakers.blogspot.kr/2016/12/blog-post.html" TargetMode="External"/><Relationship Id="rId9" Type="http://schemas.openxmlformats.org/officeDocument/2006/relationships/hyperlink" Target="https://m.blog.naver.com/PostView.nhn?blogId=scw0531&amp;logNo=220653503111&amp;proxyReferer=https://www.google.co.kr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lalscjf94/MinjeongLe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61095" y="1811738"/>
            <a:ext cx="7043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라즈베리파이</a:t>
            </a:r>
            <a:r>
              <a:rPr lang="en-US" altLang="ko-KR" sz="3600" dirty="0"/>
              <a:t>3</a:t>
            </a:r>
            <a:r>
              <a:rPr lang="ko-KR" altLang="en-US" sz="3600" dirty="0"/>
              <a:t>를 이용한 홈</a:t>
            </a:r>
            <a:r>
              <a:rPr lang="en-US" altLang="ko-KR" sz="3600" dirty="0"/>
              <a:t>CCTV</a:t>
            </a:r>
            <a:endParaRPr lang="ko-KR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97708" y="370703"/>
            <a:ext cx="245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종합설계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67868" y="4411304"/>
            <a:ext cx="3599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2013150050 </a:t>
            </a:r>
            <a:r>
              <a:rPr lang="ko-KR" altLang="en-US" sz="1200" dirty="0"/>
              <a:t>이민철 지도교수 한익주</a:t>
            </a:r>
            <a:endParaRPr lang="en-US" altLang="ko-KR" sz="1200" dirty="0"/>
          </a:p>
          <a:p>
            <a:br>
              <a:rPr lang="en-US" altLang="ko-KR" sz="1200" dirty="0"/>
            </a:br>
            <a:r>
              <a:rPr lang="en-US" altLang="ko-KR" sz="1200" dirty="0"/>
              <a:t>2013150047 </a:t>
            </a:r>
            <a:r>
              <a:rPr lang="ko-KR" altLang="en-US" sz="1200" dirty="0"/>
              <a:t>민준호 지도교수 이보경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2013152036 </a:t>
            </a:r>
            <a:r>
              <a:rPr lang="ko-KR" altLang="en-US" sz="1200" dirty="0"/>
              <a:t>정재훈 지도교수 이보경 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1033522" y="4394828"/>
            <a:ext cx="2636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037638" y="4728464"/>
            <a:ext cx="2636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041755" y="5095049"/>
            <a:ext cx="2636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054110" y="5461636"/>
            <a:ext cx="2636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725" y="6283769"/>
            <a:ext cx="3280558" cy="5742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환경 및 개발 방법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개발 환경 및 개발 방법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16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3278" y="1687949"/>
            <a:ext cx="834904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RaspberryPI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Flask</a:t>
            </a:r>
            <a:r>
              <a:rPr lang="ko-KR" altLang="en-US" dirty="0"/>
              <a:t>를 이용한 웹 서버 구현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Open CV</a:t>
            </a:r>
            <a:r>
              <a:rPr lang="ko-KR" altLang="en-US" dirty="0"/>
              <a:t>를 이용한 이미지 캡처 및 모션 인식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모션 감지 시 이미지 캡처 및 메시지 푸시 요청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쓰레드를 이용하여 소켓 구동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Application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웹 뷰를 통한 동영상 시청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소켓을 통한 </a:t>
            </a:r>
            <a:r>
              <a:rPr lang="ko-KR" altLang="en-US" dirty="0" err="1"/>
              <a:t>라즈베리파이와</a:t>
            </a:r>
            <a:r>
              <a:rPr lang="ko-KR" altLang="en-US" dirty="0"/>
              <a:t> 통신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소켓을 통한 </a:t>
            </a:r>
            <a:r>
              <a:rPr lang="ko-KR" altLang="en-US" dirty="0" err="1"/>
              <a:t>서보모터</a:t>
            </a:r>
            <a:r>
              <a:rPr lang="ko-KR" altLang="en-US" dirty="0"/>
              <a:t> 제어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Firebase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FCM</a:t>
            </a:r>
            <a:r>
              <a:rPr lang="ko-KR" altLang="en-US" dirty="0"/>
              <a:t>을 이용한 메시지 푸시 알림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데이터베이스에 디바이스 토큰 값 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50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현황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개발 현황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16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3278" y="1762380"/>
            <a:ext cx="8349049" cy="377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개발 완료한 기능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애플리케이션을 통해 실시간 영상 시청 가능</a:t>
            </a:r>
            <a:endParaRPr lang="en-US" altLang="ko-KR" sz="9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애플리케이션을 통해 </a:t>
            </a:r>
            <a:r>
              <a:rPr lang="ko-KR" altLang="en-US" dirty="0" err="1"/>
              <a:t>서보</a:t>
            </a:r>
            <a:r>
              <a:rPr lang="ko-KR" altLang="en-US" dirty="0"/>
              <a:t> 모터 조정 가능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움직임 감지 시 이미지 캡처 후 저장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개발할 기능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움직임 감지 시 애플리케이션으로 푸시 알림</a:t>
            </a:r>
            <a:r>
              <a:rPr lang="en-US" altLang="ko-KR" dirty="0"/>
              <a:t>(</a:t>
            </a:r>
            <a:r>
              <a:rPr lang="ko-KR" altLang="en-US" dirty="0"/>
              <a:t>보완</a:t>
            </a:r>
            <a:r>
              <a:rPr lang="en-US" altLang="ko-KR" dirty="0"/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서보</a:t>
            </a:r>
            <a:r>
              <a:rPr lang="ko-KR" altLang="en-US" dirty="0"/>
              <a:t> 모터 움직일 시 전체화면 감지 되는 문제점 보완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SMS </a:t>
            </a:r>
            <a:r>
              <a:rPr lang="ko-KR" altLang="en-US" dirty="0"/>
              <a:t>발송 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7889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6.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업무 분담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업무 분담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16</a:t>
            </a:r>
          </a:p>
        </p:txBody>
      </p:sp>
      <p:graphicFrame>
        <p:nvGraphicFramePr>
          <p:cNvPr id="10" name="Group 37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9072544"/>
              </p:ext>
            </p:extLst>
          </p:nvPr>
        </p:nvGraphicFramePr>
        <p:xfrm>
          <a:off x="819964" y="1911178"/>
          <a:ext cx="7673247" cy="3946828"/>
        </p:xfrm>
        <a:graphic>
          <a:graphicData uri="http://schemas.openxmlformats.org/drawingml/2006/table">
            <a:tbl>
              <a:tblPr/>
              <a:tblGrid>
                <a:gridCol w="104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8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83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86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민준호</a:t>
                      </a: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이민철</a:t>
                      </a: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정재훈</a:t>
                      </a: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391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자료수집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모션 감지 관련 사례 수집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홈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CCTV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관련 앱 참고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Firebase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관련 자료 수집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391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      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OPEN CV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이용한 모션 감지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안드로이드를 이용한 앱 개발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FCM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이용한 메시지 푸시 알림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42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      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OPEN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CV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이용하여 모션 감지 구현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안드로이드를 이용하여 홈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CCTV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관련 앱 개발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FCM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이용한 메시지 푸시 알림 구현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375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구현 테스트 및 에러 검출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618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251523" y="1939673"/>
            <a:ext cx="8452413" cy="3609976"/>
            <a:chOff x="3126725" y="2428875"/>
            <a:chExt cx="5648975" cy="3562022"/>
          </a:xfrm>
          <a:solidFill>
            <a:schemeClr val="bg1">
              <a:lumMod val="95000"/>
            </a:schemeClr>
          </a:solidFill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166037" y="2428911"/>
              <a:ext cx="5609663" cy="35619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157248" y="2428911"/>
              <a:ext cx="452432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619437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087722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3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556007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4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024292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5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492577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6</a:t>
              </a:r>
              <a:r>
                <a:rPr lang="ko-KR" altLang="en-US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960862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7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429146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8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897431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9</a:t>
              </a:r>
              <a:r>
                <a:rPr lang="ko-KR" altLang="en-US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7365716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10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7834001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11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8302285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12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165372" y="2787128"/>
              <a:ext cx="5605928" cy="0"/>
            </a:xfrm>
            <a:prstGeom prst="line">
              <a:avLst/>
            </a:prstGeom>
            <a:grpFill/>
            <a:ln w="6350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/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61455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4082844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455112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5019414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548769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5955983" y="2433883"/>
              <a:ext cx="1896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6424268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6892553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7360838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7829123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8297407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6725" y="3212654"/>
              <a:ext cx="1092625" cy="258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사전 조사 및 계획서 발표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09748" y="3773643"/>
              <a:ext cx="1147223" cy="258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000" b="1" spc="-3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Opencv</a:t>
              </a: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를 이용한 </a:t>
              </a:r>
              <a:r>
                <a:rPr lang="en-US" altLang="ko-KR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s/w </a:t>
              </a: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설계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60007" y="4328730"/>
              <a:ext cx="874056" cy="258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어플리케이션 제작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16203" y="5406511"/>
              <a:ext cx="866366" cy="258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테스트 및 유지보수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683965" y="4899225"/>
              <a:ext cx="773785" cy="258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통합 시스템 구현</a:t>
              </a:r>
            </a:p>
          </p:txBody>
        </p:sp>
        <p:cxnSp>
          <p:nvCxnSpPr>
            <p:cNvPr id="71" name="직선 연결선 70"/>
            <p:cNvCxnSpPr>
              <a:cxnSpLocks/>
            </p:cNvCxnSpPr>
            <p:nvPr/>
          </p:nvCxnSpPr>
          <p:spPr>
            <a:xfrm>
              <a:off x="3188219" y="3736696"/>
              <a:ext cx="1343818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4110593" y="4280677"/>
              <a:ext cx="890829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4570222" y="4871397"/>
              <a:ext cx="890829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5507498" y="5332753"/>
              <a:ext cx="415578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7.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졸업 연구 수행일정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9" name="그림 48" descr="cosmet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16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제목 53"/>
          <p:cNvSpPr>
            <a:spLocks noGrp="1"/>
          </p:cNvSpPr>
          <p:nvPr>
            <p:ph type="title"/>
          </p:nvPr>
        </p:nvSpPr>
        <p:spPr>
          <a:xfrm>
            <a:off x="257174" y="609599"/>
            <a:ext cx="8486775" cy="760413"/>
          </a:xfrm>
        </p:spPr>
        <p:txBody>
          <a:bodyPr>
            <a:normAutofit fontScale="90000"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종합설계 수행일정 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61322" y="4039139"/>
            <a:ext cx="1574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중간보고서 작성 및 제출 </a:t>
            </a:r>
          </a:p>
        </p:txBody>
      </p:sp>
      <p:cxnSp>
        <p:nvCxnSpPr>
          <p:cNvPr id="112" name="직선 연결선 111"/>
          <p:cNvCxnSpPr/>
          <p:nvPr/>
        </p:nvCxnSpPr>
        <p:spPr>
          <a:xfrm>
            <a:off x="4535601" y="3994293"/>
            <a:ext cx="2044011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6600259" y="4563344"/>
            <a:ext cx="684000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490558" y="4621407"/>
            <a:ext cx="953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산업기술대전 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2841C35-5BA7-4DC5-A481-01A4B80E5ADD}"/>
              </a:ext>
            </a:extLst>
          </p:cNvPr>
          <p:cNvCxnSpPr/>
          <p:nvPr/>
        </p:nvCxnSpPr>
        <p:spPr>
          <a:xfrm>
            <a:off x="330770" y="2694491"/>
            <a:ext cx="621818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9449790-E601-4FF1-AF24-97FCB8BF902D}"/>
              </a:ext>
            </a:extLst>
          </p:cNvPr>
          <p:cNvSpPr txBox="1"/>
          <p:nvPr/>
        </p:nvSpPr>
        <p:spPr>
          <a:xfrm>
            <a:off x="5319206" y="4241943"/>
            <a:ext cx="4880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발표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045441"/>
              </p:ext>
            </p:extLst>
          </p:nvPr>
        </p:nvGraphicFramePr>
        <p:xfrm>
          <a:off x="341524" y="1968252"/>
          <a:ext cx="8434176" cy="374119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125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7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1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3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spc="-30" dirty="0">
                          <a:latin typeface="나눔고딕" pitchFamily="50" charset="-127"/>
                          <a:ea typeface="나눔고딕" pitchFamily="50" charset="-127"/>
                        </a:rPr>
                        <a:t>구분 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spc="-30" dirty="0">
                          <a:latin typeface="나눔고딕" pitchFamily="50" charset="-127"/>
                          <a:ea typeface="나눔고딕" pitchFamily="50" charset="-127"/>
                        </a:rPr>
                        <a:t>항목  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4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2"/>
                        </a:rPr>
                        <a:t>https://www.youtube.com/watch?v=zWHEKajrVds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err="1"/>
                        <a:t>라즈베리</a:t>
                      </a:r>
                      <a:r>
                        <a:rPr lang="ko-KR" altLang="en-US" sz="1050" dirty="0"/>
                        <a:t> 파이를 이용한 영상 </a:t>
                      </a:r>
                      <a:r>
                        <a:rPr lang="ko-KR" altLang="en-US" sz="1050" dirty="0" err="1"/>
                        <a:t>스트리밍</a:t>
                      </a:r>
                      <a:r>
                        <a:rPr lang="ko-KR" altLang="en-US" sz="1050" dirty="0"/>
                        <a:t> 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3"/>
                        </a:rPr>
                        <a:t>https://www.youtube.com/watch?v=AufDI6FfuJ4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err="1"/>
                        <a:t>라즈베리파이를</a:t>
                      </a:r>
                      <a:r>
                        <a:rPr lang="ko-KR" altLang="en-US" sz="1050" dirty="0"/>
                        <a:t> 이용한 </a:t>
                      </a:r>
                      <a:r>
                        <a:rPr lang="ko-KR" altLang="en-US" sz="1050" dirty="0" err="1"/>
                        <a:t>웹캠</a:t>
                      </a:r>
                      <a:r>
                        <a:rPr lang="ko-KR" altLang="en-US" sz="1050" dirty="0"/>
                        <a:t> 제어 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0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4"/>
                        </a:rPr>
                        <a:t>http://daddynkidsmakers.blogspot.kr/2016/12/blog-post.html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/>
                        <a:t>motionpie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 err="1"/>
                        <a:t>를이용한</a:t>
                      </a:r>
                      <a:r>
                        <a:rPr lang="ko-KR" altLang="en-US" sz="1050" dirty="0"/>
                        <a:t> 모션 제어 설명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8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5"/>
                        </a:rPr>
                        <a:t>https://www.youtube.com/watch?v=e9PK6eLl4tM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/>
                        <a:t>실제 </a:t>
                      </a:r>
                      <a:r>
                        <a:rPr lang="en-US" altLang="ko-KR" sz="1050" dirty="0" err="1"/>
                        <a:t>cctv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/>
                        <a:t>하드웨어를 이용한</a:t>
                      </a:r>
                      <a:endParaRPr lang="en-US" altLang="ko-KR" sz="1050" dirty="0"/>
                    </a:p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/>
                        <a:t> </a:t>
                      </a:r>
                      <a:r>
                        <a:rPr lang="ko-KR" altLang="en-US" sz="1050" dirty="0" err="1"/>
                        <a:t>라즈베리파이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 err="1"/>
                        <a:t>cctv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/>
                        <a:t>제작 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5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6"/>
                        </a:rPr>
                        <a:t>http://blog.xcoda.net/98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파이 카메라 </a:t>
                      </a:r>
                      <a:r>
                        <a:rPr lang="en-US" altLang="ko-KR" sz="1050" dirty="0"/>
                        <a:t>OPEN CV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0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7"/>
                        </a:rPr>
                        <a:t>http://blog.naver.com/PostView.nhn?blogId=cosmosjs&amp;logNo=220667245343&amp;categoryNo=0&amp;parentCategoryNo=56&amp;viewDate=&amp;currentPage=1&amp;postListTopCurrentPage=1&amp;from=postView</a:t>
                      </a:r>
                      <a:r>
                        <a:rPr lang="en-US" altLang="ko-KR" sz="1050" dirty="0"/>
                        <a:t> 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카메라 컨트롤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2893025"/>
                  </a:ext>
                </a:extLst>
              </a:tr>
              <a:tr h="2150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7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8"/>
                        </a:rPr>
                        <a:t>https://www.pyimagesearch.com/2015/05/25/basic-motion-detection-and-tracking-with-python-and-opencv</a:t>
                      </a:r>
                      <a:r>
                        <a:rPr lang="en-US" altLang="ko-KR" sz="1050" dirty="0"/>
                        <a:t> 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motion tracking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1533883"/>
                  </a:ext>
                </a:extLst>
              </a:tr>
              <a:tr h="2150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8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9"/>
                        </a:rPr>
                        <a:t>https://m.blog.naver.com/PostView.nhn?blogId=scw0531&amp;logNo=220653503111&amp;proxyReferer=https%3A%2F%2Fwww.google.co.kr%2F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파이카메라 모듈과 안드로이드 연동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56838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8.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필요기술 및 참고 문헌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16</a:t>
            </a: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66700" y="657224"/>
            <a:ext cx="8477250" cy="66516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필요기술 및 참고 문헌</a:t>
            </a:r>
            <a:endParaRPr lang="ko-KR" altLang="en-US" sz="4000" b="1" spc="-150" dirty="0">
              <a:solidFill>
                <a:srgbClr val="1D314E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45979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Github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주소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en-US" altLang="ko-KR" sz="40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Github</a:t>
            </a:r>
            <a:r>
              <a:rPr lang="en-US" altLang="ko-KR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주소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9523" y="1570503"/>
            <a:ext cx="785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https://github.com/dlalscjf94/MinjeongLee</a:t>
            </a:r>
            <a:endParaRPr lang="en-US" altLang="ko-KR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89324E7-5C63-4094-9D25-37A4B89C4327}"/>
              </a:ext>
            </a:extLst>
          </p:cNvPr>
          <p:cNvSpPr txBox="1">
            <a:spLocks/>
          </p:cNvSpPr>
          <p:nvPr/>
        </p:nvSpPr>
        <p:spPr>
          <a:xfrm>
            <a:off x="241233" y="2418623"/>
            <a:ext cx="4602613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>
              <a:lnSpc>
                <a:spcPct val="175000"/>
              </a:lnSpc>
            </a:pPr>
            <a:r>
              <a:rPr lang="ko-KR" altLang="en-US" sz="40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팀원별</a:t>
            </a: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GitHub ID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00FA6-BB13-4423-91B0-F910D4471369}"/>
              </a:ext>
            </a:extLst>
          </p:cNvPr>
          <p:cNvSpPr/>
          <p:nvPr/>
        </p:nvSpPr>
        <p:spPr>
          <a:xfrm>
            <a:off x="639523" y="3429000"/>
            <a:ext cx="83490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이민철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ID: dlalscjf94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민준호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ID: </a:t>
            </a:r>
            <a:r>
              <a:rPr lang="en-US" altLang="ko-KR" dirty="0" err="1"/>
              <a:t>gitjoon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정재훈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ID: </a:t>
            </a:r>
            <a:r>
              <a:rPr lang="en-US" altLang="ko-KR" dirty="0" err="1"/>
              <a:t>wJaeHoon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3800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725" y="6283769"/>
            <a:ext cx="3280558" cy="5742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종합 설계 개요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구성도 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수행 시나리오 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 환경 및 개발 방법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 현황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업무 분담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종합 설계 수행 일정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필요기술 및 참고문헌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125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2298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4885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7472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69712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60221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55952" y="760696"/>
            <a:ext cx="8531851" cy="884238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1" dirty="0">
                <a:solidFill>
                  <a:srgbClr val="1D314E"/>
                </a:solidFill>
                <a:latin typeface="+mj-ea"/>
                <a:ea typeface="+mj-ea"/>
              </a:rPr>
              <a:t> 차 </a:t>
            </a:r>
            <a:r>
              <a:rPr lang="ko-KR" altLang="en-US" sz="3600" b="1" dirty="0" err="1">
                <a:solidFill>
                  <a:srgbClr val="1D314E"/>
                </a:solidFill>
                <a:latin typeface="+mj-ea"/>
                <a:ea typeface="+mj-ea"/>
              </a:rPr>
              <a:t>례</a:t>
            </a:r>
            <a:r>
              <a:rPr lang="ko-KR" altLang="en-US" sz="3600" b="1" dirty="0">
                <a:solidFill>
                  <a:srgbClr val="1D314E"/>
                </a:solidFill>
                <a:latin typeface="+mj-ea"/>
                <a:ea typeface="+mj-ea"/>
              </a:rPr>
              <a:t> </a:t>
            </a: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352282" y="438433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352282" y="481020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352282" y="521132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종합 설계 개요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종합 설계 개요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16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DCFAABF-2D7B-44D1-B704-A3BEC3A21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312579"/>
            <a:ext cx="7878727" cy="3790505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+mn-ea"/>
                <a:ea typeface="+mn-ea"/>
              </a:rPr>
              <a:t>지난 발표에서의 지적 사항</a:t>
            </a:r>
            <a:endParaRPr lang="en-US" altLang="ko-KR" sz="1800" dirty="0"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latin typeface="+mn-ea"/>
                <a:ea typeface="+mn-ea"/>
              </a:rPr>
              <a:t>motion tracking</a:t>
            </a:r>
            <a:r>
              <a:rPr lang="ko-KR" altLang="en-US" sz="1600" dirty="0">
                <a:latin typeface="+mn-ea"/>
                <a:ea typeface="+mn-ea"/>
              </a:rPr>
              <a:t> 추가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latin typeface="+mn-ea"/>
                <a:ea typeface="+mn-ea"/>
              </a:rPr>
              <a:t>Alarm</a:t>
            </a:r>
            <a:r>
              <a:rPr lang="ko-KR" altLang="en-US" sz="1600" dirty="0">
                <a:latin typeface="+mn-ea"/>
                <a:ea typeface="+mn-ea"/>
              </a:rPr>
              <a:t>전달 기능 추가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집주인이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반응하지 않는 경우 추가적인 동작이 필요 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카메라 </a:t>
            </a:r>
            <a:r>
              <a:rPr lang="en-US" altLang="ko-KR" sz="1600" dirty="0">
                <a:latin typeface="+mn-ea"/>
                <a:ea typeface="+mn-ea"/>
              </a:rPr>
              <a:t>tracking </a:t>
            </a:r>
            <a:r>
              <a:rPr lang="ko-KR" altLang="en-US" sz="1600" dirty="0">
                <a:latin typeface="+mn-ea"/>
                <a:ea typeface="+mn-ea"/>
              </a:rPr>
              <a:t>필요</a:t>
            </a:r>
            <a:endParaRPr lang="en-US" altLang="ko-KR" sz="1600" dirty="0">
              <a:latin typeface="+mn-ea"/>
              <a:ea typeface="+mn-ea"/>
            </a:endParaRPr>
          </a:p>
          <a:p>
            <a:pPr marL="1828800" lvl="4" indent="0">
              <a:buNone/>
            </a:pPr>
            <a:endParaRPr lang="en-US" altLang="ko-KR" sz="1800" dirty="0">
              <a:latin typeface="+mn-ea"/>
              <a:ea typeface="+mn-ea"/>
            </a:endParaRPr>
          </a:p>
          <a:p>
            <a:r>
              <a:rPr lang="ko-KR" altLang="en-US" sz="1800" dirty="0">
                <a:latin typeface="+mn-ea"/>
                <a:ea typeface="+mn-ea"/>
              </a:rPr>
              <a:t>지적 사항에 대한 답변</a:t>
            </a:r>
            <a:endParaRPr lang="en-US" altLang="ko-KR" sz="1800" dirty="0"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latin typeface="+mn-ea"/>
                <a:ea typeface="+mn-ea"/>
              </a:rPr>
              <a:t>Camera </a:t>
            </a:r>
            <a:r>
              <a:rPr lang="ko-KR" altLang="en-US" sz="1600" dirty="0">
                <a:latin typeface="+mn-ea"/>
                <a:ea typeface="+mn-ea"/>
              </a:rPr>
              <a:t>모듈의 </a:t>
            </a:r>
            <a:r>
              <a:rPr lang="en-US" altLang="ko-KR" sz="1600" dirty="0">
                <a:latin typeface="+mn-ea"/>
                <a:ea typeface="+mn-ea"/>
              </a:rPr>
              <a:t>motion </a:t>
            </a:r>
            <a:r>
              <a:rPr lang="ko-KR" altLang="en-US" sz="1600" dirty="0">
                <a:latin typeface="+mn-ea"/>
                <a:ea typeface="+mn-ea"/>
              </a:rPr>
              <a:t>메소드를 통해 </a:t>
            </a:r>
            <a:r>
              <a:rPr lang="en-US" altLang="ko-KR" sz="1600" dirty="0">
                <a:latin typeface="+mn-ea"/>
                <a:ea typeface="+mn-ea"/>
              </a:rPr>
              <a:t>motion tracking </a:t>
            </a:r>
            <a:r>
              <a:rPr lang="ko-KR" altLang="en-US" sz="1600" dirty="0">
                <a:latin typeface="+mn-ea"/>
                <a:ea typeface="+mn-ea"/>
              </a:rPr>
              <a:t>적용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latin typeface="+mn-ea"/>
                <a:ea typeface="+mn-ea"/>
              </a:rPr>
              <a:t>Notice </a:t>
            </a:r>
            <a:r>
              <a:rPr lang="ko-KR" altLang="en-US" sz="1600" dirty="0">
                <a:latin typeface="+mn-ea"/>
                <a:ea typeface="+mn-ea"/>
              </a:rPr>
              <a:t>모듈의 </a:t>
            </a:r>
            <a:r>
              <a:rPr lang="en-US" altLang="ko-KR" sz="1600" dirty="0">
                <a:latin typeface="+mn-ea"/>
                <a:ea typeface="+mn-ea"/>
              </a:rPr>
              <a:t>push </a:t>
            </a:r>
            <a:r>
              <a:rPr lang="ko-KR" altLang="en-US" sz="1600" dirty="0">
                <a:latin typeface="+mn-ea"/>
                <a:ea typeface="+mn-ea"/>
              </a:rPr>
              <a:t>메소드를 통해 </a:t>
            </a:r>
            <a:r>
              <a:rPr lang="en-US" altLang="ko-KR" sz="1600" dirty="0">
                <a:latin typeface="+mn-ea"/>
                <a:ea typeface="+mn-ea"/>
              </a:rPr>
              <a:t>alarm </a:t>
            </a:r>
            <a:r>
              <a:rPr lang="ko-KR" altLang="en-US" sz="1600" dirty="0">
                <a:latin typeface="+mn-ea"/>
                <a:ea typeface="+mn-ea"/>
              </a:rPr>
              <a:t>전달 기능 적용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집주인이 반응하지 않는 경우 지인이나 가족에게 푸시 알림을 보낸다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pPr marL="857250" lvl="2" indent="0">
              <a:buNone/>
            </a:pPr>
            <a:r>
              <a:rPr lang="en-US" altLang="ko-KR" sz="1600" dirty="0">
                <a:latin typeface="+mn-ea"/>
                <a:ea typeface="+mn-ea"/>
              </a:rPr>
              <a:t>–&gt; </a:t>
            </a:r>
            <a:r>
              <a:rPr lang="en-US" altLang="ko-KR" sz="1600" dirty="0" err="1">
                <a:latin typeface="+mn-ea"/>
                <a:ea typeface="+mn-ea"/>
              </a:rPr>
              <a:t>nextPush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메소드 이용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소켓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 err="1">
                <a:latin typeface="+mn-ea"/>
                <a:ea typeface="+mn-ea"/>
              </a:rPr>
              <a:t>서보</a:t>
            </a:r>
            <a:r>
              <a:rPr lang="ko-KR" altLang="en-US" sz="1600" dirty="0">
                <a:latin typeface="+mn-ea"/>
                <a:ea typeface="+mn-ea"/>
              </a:rPr>
              <a:t> 모터를 이용하여 카메라 </a:t>
            </a:r>
            <a:r>
              <a:rPr lang="en-US" altLang="ko-KR" sz="1600" dirty="0">
                <a:latin typeface="+mn-ea"/>
                <a:ea typeface="+mn-ea"/>
              </a:rPr>
              <a:t>tracking –&gt; connect, control </a:t>
            </a:r>
            <a:r>
              <a:rPr lang="ko-KR" altLang="en-US" sz="1600" dirty="0">
                <a:latin typeface="+mn-ea"/>
                <a:ea typeface="+mn-ea"/>
              </a:rPr>
              <a:t>모듈 이용</a:t>
            </a:r>
            <a:endParaRPr lang="ko-KR" altLang="en-US" sz="1200" dirty="0"/>
          </a:p>
          <a:p>
            <a:endParaRPr lang="ko-KR" altLang="en-US" sz="1600" dirty="0"/>
          </a:p>
          <a:p>
            <a:endParaRPr lang="en-US" altLang="ko-KR" sz="1600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25FF385-E711-4873-8412-9452A314A6AF}"/>
              </a:ext>
            </a:extLst>
          </p:cNvPr>
          <p:cNvSpPr txBox="1">
            <a:spLocks/>
          </p:cNvSpPr>
          <p:nvPr/>
        </p:nvSpPr>
        <p:spPr>
          <a:xfrm>
            <a:off x="413817" y="1701156"/>
            <a:ext cx="4062490" cy="495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700" dirty="0">
                <a:latin typeface="+mn-ea"/>
                <a:ea typeface="+mn-ea"/>
              </a:rPr>
              <a:t> </a:t>
            </a:r>
            <a:r>
              <a:rPr lang="ko-KR" altLang="en-US" sz="2700" b="1" dirty="0">
                <a:latin typeface="+mn-ea"/>
                <a:ea typeface="+mn-ea"/>
              </a:rPr>
              <a:t>제안서 지적사항 및 답변</a:t>
            </a: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종합 설계 개요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종합 설계 개요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16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DCFAABF-2D7B-44D1-B704-A3BEC3A21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64301"/>
            <a:ext cx="8229600" cy="3761862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+mn-ea"/>
                <a:ea typeface="+mn-ea"/>
              </a:rPr>
              <a:t>지난 발표에서의 지적 사항</a:t>
            </a:r>
            <a:endParaRPr lang="en-US" altLang="ko-KR" sz="1800" dirty="0"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제안서 지적사항에 대해 일부 적용되지 않음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설계내용을 추가해서 보완할 것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latin typeface="+mn-ea"/>
                <a:ea typeface="+mn-ea"/>
              </a:rPr>
              <a:t>Motion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tracking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 err="1">
                <a:latin typeface="+mn-ea"/>
                <a:ea typeface="+mn-ea"/>
              </a:rPr>
              <a:t>얼굴인식아님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</a:p>
          <a:p>
            <a:pPr marL="1828800" lvl="4" indent="0">
              <a:buNone/>
            </a:pPr>
            <a:endParaRPr lang="en-US" altLang="ko-KR" sz="1800" dirty="0">
              <a:latin typeface="+mn-ea"/>
              <a:ea typeface="+mn-ea"/>
            </a:endParaRPr>
          </a:p>
          <a:p>
            <a:r>
              <a:rPr lang="ko-KR" altLang="en-US" sz="1800" dirty="0">
                <a:latin typeface="+mn-ea"/>
                <a:ea typeface="+mn-ea"/>
              </a:rPr>
              <a:t>지적 사항에 대한 답변</a:t>
            </a:r>
            <a:endParaRPr lang="en-US" altLang="ko-KR" sz="1800" dirty="0"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지적사항 모두 적용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ko-KR" altLang="en-US" sz="1600" dirty="0" err="1">
                <a:latin typeface="+mn-ea"/>
                <a:ea typeface="+mn-ea"/>
              </a:rPr>
              <a:t>모듈별</a:t>
            </a:r>
            <a:r>
              <a:rPr lang="ko-KR" altLang="en-US" sz="1600" dirty="0">
                <a:latin typeface="+mn-ea"/>
                <a:ea typeface="+mn-ea"/>
              </a:rPr>
              <a:t> 기능 및 주요 메소드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기능별 메소드 호출 순서 등을 추가하여 설계내용 보완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latin typeface="+mn-ea"/>
                <a:ea typeface="+mn-ea"/>
              </a:rPr>
              <a:t>Motion tracking -&gt; </a:t>
            </a:r>
            <a:r>
              <a:rPr lang="ko-KR" altLang="en-US" sz="1600" dirty="0">
                <a:latin typeface="+mn-ea"/>
                <a:ea typeface="+mn-ea"/>
              </a:rPr>
              <a:t>얼굴인식이 아닌 움직임 감지 및 </a:t>
            </a:r>
            <a:r>
              <a:rPr lang="en-US" altLang="ko-KR" sz="1600" dirty="0">
                <a:latin typeface="+mn-ea"/>
                <a:ea typeface="+mn-ea"/>
              </a:rPr>
              <a:t>tracking </a:t>
            </a:r>
            <a:r>
              <a:rPr lang="ko-KR" altLang="en-US" sz="1600" dirty="0">
                <a:latin typeface="+mn-ea"/>
                <a:ea typeface="+mn-ea"/>
              </a:rPr>
              <a:t>되도록 수정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FE75FD7-C143-4ED6-9559-A600B2ED3353}"/>
              </a:ext>
            </a:extLst>
          </p:cNvPr>
          <p:cNvSpPr txBox="1">
            <a:spLocks/>
          </p:cNvSpPr>
          <p:nvPr/>
        </p:nvSpPr>
        <p:spPr>
          <a:xfrm>
            <a:off x="413817" y="1701156"/>
            <a:ext cx="4062490" cy="495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700" dirty="0">
                <a:latin typeface="+mn-ea"/>
                <a:ea typeface="+mn-ea"/>
              </a:rPr>
              <a:t> </a:t>
            </a:r>
            <a:r>
              <a:rPr lang="ko-KR" altLang="en-US" sz="2700" b="1" dirty="0">
                <a:latin typeface="+mn-ea"/>
                <a:ea typeface="+mn-ea"/>
              </a:rPr>
              <a:t>설계서 지적사항 및 답변</a:t>
            </a:r>
          </a:p>
        </p:txBody>
      </p:sp>
    </p:spTree>
    <p:extLst>
      <p:ext uri="{BB962C8B-B14F-4D97-AF65-F5344CB8AC3E}">
        <p14:creationId xmlns:p14="http://schemas.microsoft.com/office/powerpoint/2010/main" val="200886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종합 설계 개요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종합 설계 개요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16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DCFAABF-2D7B-44D1-B704-A3BEC3A21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64301"/>
            <a:ext cx="8229600" cy="3761862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+mn-ea"/>
                <a:ea typeface="+mn-ea"/>
              </a:rPr>
              <a:t>지난 발표에서의 지적 사항</a:t>
            </a:r>
            <a:endParaRPr lang="en-US" altLang="ko-KR" sz="1800" dirty="0"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latin typeface="+mn-ea"/>
                <a:ea typeface="+mn-ea"/>
              </a:rPr>
              <a:t>Mail</a:t>
            </a:r>
            <a:r>
              <a:rPr lang="ko-KR" altLang="en-US" sz="1600" dirty="0">
                <a:latin typeface="+mn-ea"/>
                <a:ea typeface="+mn-ea"/>
              </a:rPr>
              <a:t>을 보내는 것은 반응이 너무 늦어질 수 있음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좀 더 구체적이고 상세한 설계 필요 </a:t>
            </a:r>
            <a:r>
              <a:rPr lang="en-US" altLang="ko-KR" sz="1600" dirty="0">
                <a:latin typeface="+mn-ea"/>
                <a:ea typeface="+mn-ea"/>
              </a:rPr>
              <a:t>/ </a:t>
            </a:r>
            <a:r>
              <a:rPr lang="ko-KR" altLang="en-US" sz="1600" dirty="0">
                <a:latin typeface="+mn-ea"/>
                <a:ea typeface="+mn-ea"/>
              </a:rPr>
              <a:t>함수 인수나 알고리즘 등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ko-KR" altLang="en-US" sz="1600" dirty="0" err="1">
                <a:latin typeface="+mn-ea"/>
                <a:ea typeface="+mn-ea"/>
              </a:rPr>
              <a:t>서보모터</a:t>
            </a:r>
            <a:r>
              <a:rPr lang="ko-KR" altLang="en-US" sz="1600" dirty="0">
                <a:latin typeface="+mn-ea"/>
                <a:ea typeface="+mn-ea"/>
              </a:rPr>
              <a:t> 제어 프로그램에 대한 설계를 빨리 해 볼 것</a:t>
            </a:r>
            <a:endParaRPr lang="en-US" altLang="ko-KR" sz="1600" dirty="0">
              <a:latin typeface="+mn-ea"/>
              <a:ea typeface="+mn-ea"/>
            </a:endParaRPr>
          </a:p>
          <a:p>
            <a:pPr marL="1828800" lvl="4" indent="0">
              <a:buNone/>
            </a:pPr>
            <a:endParaRPr lang="en-US" altLang="ko-KR" sz="1800" dirty="0">
              <a:latin typeface="+mn-ea"/>
              <a:ea typeface="+mn-ea"/>
            </a:endParaRPr>
          </a:p>
          <a:p>
            <a:r>
              <a:rPr lang="ko-KR" altLang="en-US" sz="1800" dirty="0">
                <a:latin typeface="+mn-ea"/>
                <a:ea typeface="+mn-ea"/>
              </a:rPr>
              <a:t>지적 사항에 대한 답변</a:t>
            </a:r>
            <a:endParaRPr lang="en-US" altLang="ko-KR" sz="1800" dirty="0"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latin typeface="+mn-ea"/>
                <a:ea typeface="+mn-ea"/>
              </a:rPr>
              <a:t>Mail</a:t>
            </a:r>
            <a:r>
              <a:rPr lang="ko-KR" altLang="en-US" sz="1600" dirty="0">
                <a:latin typeface="+mn-ea"/>
                <a:ea typeface="+mn-ea"/>
              </a:rPr>
              <a:t>이 아닌 </a:t>
            </a:r>
            <a:r>
              <a:rPr lang="en-US" altLang="ko-KR" sz="1600" dirty="0">
                <a:latin typeface="+mn-ea"/>
                <a:ea typeface="+mn-ea"/>
              </a:rPr>
              <a:t>SMS </a:t>
            </a:r>
            <a:r>
              <a:rPr lang="ko-KR" altLang="en-US" sz="1600" dirty="0">
                <a:latin typeface="+mn-ea"/>
                <a:ea typeface="+mn-ea"/>
              </a:rPr>
              <a:t>및 푸시 알림 기능 사용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함수 인수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주요 필드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>
                <a:latin typeface="+mn-ea"/>
                <a:ea typeface="+mn-ea"/>
              </a:rPr>
              <a:t>변수</a:t>
            </a:r>
            <a:r>
              <a:rPr lang="en-US" altLang="ko-KR" sz="1600" dirty="0">
                <a:latin typeface="+mn-ea"/>
                <a:ea typeface="+mn-ea"/>
              </a:rPr>
              <a:t>) </a:t>
            </a:r>
            <a:r>
              <a:rPr lang="ko-KR" altLang="en-US" sz="1600" dirty="0">
                <a:latin typeface="+mn-ea"/>
                <a:ea typeface="+mn-ea"/>
              </a:rPr>
              <a:t>추가로 인한 설계 내용 보충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ko-KR" altLang="en-US" sz="1600" dirty="0" err="1">
                <a:latin typeface="+mn-ea"/>
                <a:ea typeface="+mn-ea"/>
              </a:rPr>
              <a:t>서보모터</a:t>
            </a:r>
            <a:r>
              <a:rPr lang="ko-KR" altLang="en-US" sz="1600" dirty="0">
                <a:latin typeface="+mn-ea"/>
                <a:ea typeface="+mn-ea"/>
              </a:rPr>
              <a:t> 제어 프로그램 설계 완료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FE75FD7-C143-4ED6-9559-A600B2ED3353}"/>
              </a:ext>
            </a:extLst>
          </p:cNvPr>
          <p:cNvSpPr txBox="1">
            <a:spLocks/>
          </p:cNvSpPr>
          <p:nvPr/>
        </p:nvSpPr>
        <p:spPr>
          <a:xfrm>
            <a:off x="413816" y="1594825"/>
            <a:ext cx="4381468" cy="663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700" dirty="0">
                <a:latin typeface="+mn-ea"/>
                <a:ea typeface="+mn-ea"/>
              </a:rPr>
              <a:t> </a:t>
            </a:r>
            <a:r>
              <a:rPr lang="ko-KR" altLang="en-US" sz="2700" b="1" dirty="0">
                <a:latin typeface="+mn-ea"/>
                <a:ea typeface="+mn-ea"/>
              </a:rPr>
              <a:t>설계서</a:t>
            </a:r>
            <a:r>
              <a:rPr lang="en-US" altLang="ko-KR" sz="2700" b="1" dirty="0">
                <a:latin typeface="+mn-ea"/>
                <a:ea typeface="+mn-ea"/>
              </a:rPr>
              <a:t>(2</a:t>
            </a:r>
            <a:r>
              <a:rPr lang="ko-KR" altLang="en-US" sz="2700" b="1" dirty="0">
                <a:latin typeface="+mn-ea"/>
                <a:ea typeface="+mn-ea"/>
              </a:rPr>
              <a:t>차</a:t>
            </a:r>
            <a:r>
              <a:rPr lang="en-US" altLang="ko-KR" sz="2700" b="1" dirty="0">
                <a:latin typeface="+mn-ea"/>
                <a:ea typeface="+mn-ea"/>
              </a:rPr>
              <a:t>)</a:t>
            </a:r>
            <a:r>
              <a:rPr lang="ko-KR" altLang="en-US" sz="2700" b="1" dirty="0">
                <a:latin typeface="+mn-ea"/>
                <a:ea typeface="+mn-ea"/>
              </a:rPr>
              <a:t> 지적사항 및 답변</a:t>
            </a:r>
          </a:p>
        </p:txBody>
      </p:sp>
    </p:spTree>
    <p:extLst>
      <p:ext uri="{BB962C8B-B14F-4D97-AF65-F5344CB8AC3E}">
        <p14:creationId xmlns:p14="http://schemas.microsoft.com/office/powerpoint/2010/main" val="182429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종합 설계 개요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종합 설계 개요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16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91040" y="2260592"/>
            <a:ext cx="8470547" cy="3942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ko-KR" altLang="en-US" sz="1600" dirty="0">
                <a:solidFill>
                  <a:srgbClr val="3D3C3E"/>
                </a:solidFill>
                <a:latin typeface="+mn-ea"/>
              </a:rPr>
              <a:t>연구 개발 배경 </a:t>
            </a:r>
            <a:endParaRPr lang="en-US" altLang="ko-KR" sz="1600" dirty="0">
              <a:solidFill>
                <a:srgbClr val="3D3C3E"/>
              </a:solidFill>
              <a:latin typeface="+mn-ea"/>
            </a:endParaRPr>
          </a:p>
          <a:p>
            <a:pPr marL="400050" lvl="1" indent="180975"/>
            <a:r>
              <a:rPr lang="en-US" altLang="ko-KR" sz="1400" dirty="0">
                <a:latin typeface="+mn-ea"/>
              </a:rPr>
              <a:t>4</a:t>
            </a:r>
            <a:r>
              <a:rPr lang="ko-KR" altLang="en-US" sz="1400" dirty="0">
                <a:latin typeface="+mn-ea"/>
              </a:rPr>
              <a:t>차 산업혁명을 맞이하면서 주목 받고 있는 사물인터넷 기술을 활용 사물인터넷 사용의 증가에 따른 기존 아날로그 방식의 </a:t>
            </a:r>
            <a:r>
              <a:rPr lang="en-US" altLang="ko-KR" sz="1400" dirty="0">
                <a:latin typeface="+mn-ea"/>
              </a:rPr>
              <a:t>CCTV </a:t>
            </a:r>
            <a:r>
              <a:rPr lang="ko-KR" altLang="en-US" sz="1400" dirty="0">
                <a:latin typeface="+mn-ea"/>
              </a:rPr>
              <a:t>사용의 감소 및 </a:t>
            </a:r>
            <a:r>
              <a:rPr lang="en-US" altLang="ko-KR" sz="1400" dirty="0">
                <a:latin typeface="+mn-ea"/>
              </a:rPr>
              <a:t>IP</a:t>
            </a:r>
            <a:r>
              <a:rPr lang="ko-KR" altLang="en-US" sz="1400" dirty="0">
                <a:latin typeface="+mn-ea"/>
              </a:rPr>
              <a:t>카메라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홈</a:t>
            </a:r>
            <a:r>
              <a:rPr lang="en-US" altLang="ko-KR" sz="1400" dirty="0">
                <a:latin typeface="+mn-ea"/>
              </a:rPr>
              <a:t>CCTV </a:t>
            </a:r>
            <a:r>
              <a:rPr lang="ko-KR" altLang="en-US" sz="1400" dirty="0">
                <a:latin typeface="+mn-ea"/>
              </a:rPr>
              <a:t>시장의 크기가 커지는 추세 </a:t>
            </a:r>
            <a:endParaRPr lang="en-US" altLang="ko-KR" sz="1400" dirty="0">
              <a:latin typeface="+mn-ea"/>
            </a:endParaRPr>
          </a:p>
          <a:p>
            <a:pPr marL="400050" lvl="1" indent="180975"/>
            <a:endParaRPr lang="en-US" altLang="ko-KR" sz="1600" dirty="0">
              <a:solidFill>
                <a:srgbClr val="3D3C3E"/>
              </a:solidFill>
              <a:latin typeface="+mn-ea"/>
            </a:endParaRPr>
          </a:p>
          <a:p>
            <a:pPr marL="400050" lvl="1" indent="180975"/>
            <a:endParaRPr lang="en-US" altLang="ko-KR" sz="1600" dirty="0">
              <a:solidFill>
                <a:srgbClr val="3D3C3E"/>
              </a:solidFill>
              <a:latin typeface="+mn-ea"/>
            </a:endParaRPr>
          </a:p>
          <a:p>
            <a:pPr marL="0" indent="180975"/>
            <a:r>
              <a:rPr lang="ko-KR" altLang="en-US" sz="1600" dirty="0">
                <a:latin typeface="+mn-ea"/>
              </a:rPr>
              <a:t>연구 개발 목표</a:t>
            </a:r>
            <a:endParaRPr lang="en-US" altLang="ko-KR" sz="1600" dirty="0">
              <a:latin typeface="+mn-ea"/>
            </a:endParaRPr>
          </a:p>
          <a:p>
            <a:pPr marL="400050" lvl="1" indent="180975"/>
            <a:r>
              <a:rPr lang="ko-KR" altLang="en-US" sz="1400" dirty="0" err="1">
                <a:latin typeface="+mn-ea"/>
              </a:rPr>
              <a:t>라즈베리파이를</a:t>
            </a:r>
            <a:r>
              <a:rPr lang="ko-KR" altLang="en-US" sz="1400" dirty="0">
                <a:latin typeface="+mn-ea"/>
              </a:rPr>
              <a:t> 이용해 다양한 기능을 가진 홈</a:t>
            </a:r>
            <a:r>
              <a:rPr lang="en-US" altLang="ko-KR" sz="1400" dirty="0">
                <a:latin typeface="+mn-ea"/>
              </a:rPr>
              <a:t>CCTV</a:t>
            </a:r>
            <a:r>
              <a:rPr lang="ko-KR" altLang="en-US" sz="1400" dirty="0">
                <a:latin typeface="+mn-ea"/>
              </a:rPr>
              <a:t>를 직접 제작 및 사물인터넷에 대한 이해 </a:t>
            </a:r>
            <a:endParaRPr lang="en-US" altLang="ko-KR" sz="1400" dirty="0">
              <a:latin typeface="+mn-ea"/>
            </a:endParaRPr>
          </a:p>
          <a:p>
            <a:pPr marL="400050" lvl="1" indent="0">
              <a:buNone/>
            </a:pPr>
            <a:endParaRPr lang="en-US" altLang="ko-KR" sz="1400" dirty="0">
              <a:latin typeface="+mn-ea"/>
            </a:endParaRPr>
          </a:p>
          <a:p>
            <a:pPr marL="400050" lvl="1" indent="0">
              <a:buNone/>
            </a:pPr>
            <a:endParaRPr lang="ko-KR" altLang="en-US" sz="1400" dirty="0">
              <a:latin typeface="+mn-ea"/>
            </a:endParaRPr>
          </a:p>
          <a:p>
            <a:pPr marL="0" indent="180975"/>
            <a:r>
              <a:rPr lang="ko-KR" altLang="en-US" sz="1600" dirty="0">
                <a:latin typeface="+mn-ea"/>
              </a:rPr>
              <a:t>연구 개발 효과</a:t>
            </a:r>
            <a:endParaRPr lang="en-US" altLang="ko-KR" sz="1600" dirty="0">
              <a:latin typeface="+mn-ea"/>
            </a:endParaRPr>
          </a:p>
          <a:p>
            <a:pPr marL="400050" lvl="1" indent="180975"/>
            <a:r>
              <a:rPr lang="ko-KR" altLang="en-US" sz="1400" dirty="0">
                <a:latin typeface="+mn-ea"/>
              </a:rPr>
              <a:t>기존의 판매되고 있는 </a:t>
            </a:r>
            <a:r>
              <a:rPr lang="en-US" altLang="ko-KR" sz="1400" dirty="0">
                <a:latin typeface="+mn-ea"/>
              </a:rPr>
              <a:t>IP</a:t>
            </a:r>
            <a:r>
              <a:rPr lang="ko-KR" altLang="en-US" sz="1400" dirty="0">
                <a:latin typeface="+mn-ea"/>
              </a:rPr>
              <a:t>카메라의 기본적인 기능들 외에도 추가적인 기능들을 제안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구현하여 소비자들의 홈</a:t>
            </a:r>
            <a:r>
              <a:rPr lang="en-US" altLang="ko-KR" sz="1400" dirty="0">
                <a:latin typeface="+mn-ea"/>
              </a:rPr>
              <a:t>CCTV</a:t>
            </a:r>
            <a:r>
              <a:rPr lang="ko-KR" altLang="en-US" sz="1400" dirty="0">
                <a:latin typeface="+mn-ea"/>
              </a:rPr>
              <a:t>에 대한 관심 및 소비 유도</a:t>
            </a:r>
            <a:endParaRPr lang="en-US" altLang="ko-KR" sz="1400" dirty="0">
              <a:latin typeface="+mn-ea"/>
            </a:endParaRPr>
          </a:p>
          <a:p>
            <a:pPr marL="400050" lvl="1" indent="0">
              <a:buNone/>
            </a:pPr>
            <a:endParaRPr lang="en-US" altLang="ko-KR" sz="14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ko-KR" sz="1400" dirty="0">
                <a:latin typeface="+mn-ea"/>
              </a:rPr>
              <a:t>-</a:t>
            </a:r>
            <a:r>
              <a:rPr lang="ko-KR" altLang="en-US" sz="1400" dirty="0">
                <a:latin typeface="+mn-ea"/>
              </a:rPr>
              <a:t>모션 감지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푸시 알림 기능을 통한 방범 기능 </a:t>
            </a:r>
            <a:endParaRPr lang="en-US" altLang="ko-KR" sz="1400" dirty="0">
              <a:latin typeface="+mn-ea"/>
            </a:endParaRPr>
          </a:p>
          <a:p>
            <a:pPr marL="400050" lvl="1" indent="180975"/>
            <a:endParaRPr lang="ko-KR" altLang="en-US" sz="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929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7542FF-70F1-4997-BE23-73CC35FE34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000" y="3358754"/>
            <a:ext cx="1014413" cy="36328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0530192-BDF9-4F2A-88A0-3F7F63ADBBA1}"/>
              </a:ext>
            </a:extLst>
          </p:cNvPr>
          <p:cNvSpPr/>
          <p:nvPr/>
        </p:nvSpPr>
        <p:spPr>
          <a:xfrm>
            <a:off x="7133266" y="3722042"/>
            <a:ext cx="1564481" cy="1489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32412F-C48A-46FE-8BEF-5989322B83C8}"/>
              </a:ext>
            </a:extLst>
          </p:cNvPr>
          <p:cNvSpPr/>
          <p:nvPr/>
        </p:nvSpPr>
        <p:spPr>
          <a:xfrm>
            <a:off x="7319001" y="3879204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Cloud Messaging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5CEDF9-2E90-4BAF-982A-3E374EA8098F}"/>
              </a:ext>
            </a:extLst>
          </p:cNvPr>
          <p:cNvSpPr/>
          <p:nvPr/>
        </p:nvSpPr>
        <p:spPr>
          <a:xfrm>
            <a:off x="7319001" y="4531069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Database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F2872D-5A2B-48C1-87CF-59B4BBF76F96}"/>
              </a:ext>
            </a:extLst>
          </p:cNvPr>
          <p:cNvSpPr/>
          <p:nvPr/>
        </p:nvSpPr>
        <p:spPr>
          <a:xfrm>
            <a:off x="3520199" y="2023859"/>
            <a:ext cx="1564481" cy="1868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D88BEC-F45B-4456-BA44-7271CB6C0DE6}"/>
              </a:ext>
            </a:extLst>
          </p:cNvPr>
          <p:cNvSpPr/>
          <p:nvPr/>
        </p:nvSpPr>
        <p:spPr>
          <a:xfrm>
            <a:off x="3705939" y="2156917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Flask </a:t>
            </a:r>
            <a:r>
              <a:rPr lang="ko-KR" altLang="en-US" sz="1350" dirty="0">
                <a:solidFill>
                  <a:schemeClr val="tx1"/>
                </a:solidFill>
              </a:rPr>
              <a:t>웹</a:t>
            </a:r>
            <a:endParaRPr lang="en-US" altLang="ko-KR" sz="1350" dirty="0">
              <a:solidFill>
                <a:schemeClr val="tx1"/>
              </a:solidFill>
            </a:endParaRPr>
          </a:p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프레임워크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41281-A2EA-4045-B48E-6D56981A21D2}"/>
              </a:ext>
            </a:extLst>
          </p:cNvPr>
          <p:cNvSpPr/>
          <p:nvPr/>
        </p:nvSpPr>
        <p:spPr>
          <a:xfrm>
            <a:off x="3705937" y="2725734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OpenCV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1CEA1A-897F-4193-8821-6C3344AF6E9E}"/>
              </a:ext>
            </a:extLst>
          </p:cNvPr>
          <p:cNvSpPr/>
          <p:nvPr/>
        </p:nvSpPr>
        <p:spPr>
          <a:xfrm>
            <a:off x="3705937" y="3294550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Socket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562F2-E82A-4A0A-9B98-C7AE0C6DF591}"/>
              </a:ext>
            </a:extLst>
          </p:cNvPr>
          <p:cNvSpPr/>
          <p:nvPr/>
        </p:nvSpPr>
        <p:spPr>
          <a:xfrm>
            <a:off x="3520199" y="5221010"/>
            <a:ext cx="1564481" cy="13930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867A8F-C5CB-4808-98AF-6431116BC5D7}"/>
              </a:ext>
            </a:extLst>
          </p:cNvPr>
          <p:cNvSpPr/>
          <p:nvPr/>
        </p:nvSpPr>
        <p:spPr>
          <a:xfrm>
            <a:off x="3705936" y="5972885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Socket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546302-8C40-4D2F-A7B8-5F747C7AB84A}"/>
              </a:ext>
            </a:extLst>
          </p:cNvPr>
          <p:cNvSpPr/>
          <p:nvPr/>
        </p:nvSpPr>
        <p:spPr>
          <a:xfrm>
            <a:off x="3705937" y="5371027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Web View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AC9A861-F2D6-46C3-B93C-CA960D1E43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927" y="4875374"/>
            <a:ext cx="280231" cy="3188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6BFD88-A223-4DAB-9368-2600BFC0643C}"/>
              </a:ext>
            </a:extLst>
          </p:cNvPr>
          <p:cNvSpPr txBox="1"/>
          <p:nvPr/>
        </p:nvSpPr>
        <p:spPr>
          <a:xfrm>
            <a:off x="3930822" y="4875375"/>
            <a:ext cx="7906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Mobile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A752FDB-E13D-4341-A678-49F5374ADD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660" y="1790440"/>
            <a:ext cx="1199306" cy="68620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8F7FFAF-66CE-4B39-BBDD-3CCDB53CEA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19" y="2365577"/>
            <a:ext cx="671084" cy="57843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6BFD656-1BB0-4AFD-BA68-C51BBD43FF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24" y="2864180"/>
            <a:ext cx="767229" cy="760728"/>
          </a:xfrm>
          <a:prstGeom prst="rect">
            <a:avLst/>
          </a:prstGeom>
        </p:spPr>
      </p:pic>
      <p:sp>
        <p:nvSpPr>
          <p:cNvPr id="28" name="더하기 기호 27">
            <a:extLst>
              <a:ext uri="{FF2B5EF4-FFF2-40B4-BE49-F238E27FC236}">
                <a16:creationId xmlns:a16="http://schemas.microsoft.com/office/drawing/2014/main" id="{1C729E42-3971-49B3-AA24-E5E9F272F2DE}"/>
              </a:ext>
            </a:extLst>
          </p:cNvPr>
          <p:cNvSpPr/>
          <p:nvPr/>
        </p:nvSpPr>
        <p:spPr>
          <a:xfrm>
            <a:off x="1011930" y="2389089"/>
            <a:ext cx="224459" cy="177806"/>
          </a:xfrm>
          <a:prstGeom prst="mathPlus">
            <a:avLst>
              <a:gd name="adj1" fmla="val 7914"/>
            </a:avLst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1" name="말풍선: 사각형 30">
            <a:extLst>
              <a:ext uri="{FF2B5EF4-FFF2-40B4-BE49-F238E27FC236}">
                <a16:creationId xmlns:a16="http://schemas.microsoft.com/office/drawing/2014/main" id="{AB06B63F-980E-45CA-96F4-A58EF314B0AC}"/>
              </a:ext>
            </a:extLst>
          </p:cNvPr>
          <p:cNvSpPr/>
          <p:nvPr/>
        </p:nvSpPr>
        <p:spPr>
          <a:xfrm>
            <a:off x="302509" y="1762126"/>
            <a:ext cx="2412116" cy="1959917"/>
          </a:xfrm>
          <a:prstGeom prst="wedgeRectCallout">
            <a:avLst>
              <a:gd name="adj1" fmla="val 78592"/>
              <a:gd name="adj2" fmla="val -3986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2" name="더하기 기호 31">
            <a:extLst>
              <a:ext uri="{FF2B5EF4-FFF2-40B4-BE49-F238E27FC236}">
                <a16:creationId xmlns:a16="http://schemas.microsoft.com/office/drawing/2014/main" id="{CBA85D51-297E-4AB9-A882-5AF7A123143F}"/>
              </a:ext>
            </a:extLst>
          </p:cNvPr>
          <p:cNvSpPr/>
          <p:nvPr/>
        </p:nvSpPr>
        <p:spPr>
          <a:xfrm>
            <a:off x="1774853" y="2583658"/>
            <a:ext cx="224459" cy="177806"/>
          </a:xfrm>
          <a:prstGeom prst="mathPlus">
            <a:avLst>
              <a:gd name="adj1" fmla="val 7914"/>
            </a:avLst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6DE1939F-4471-420D-9674-59B9505B06FE}"/>
              </a:ext>
            </a:extLst>
          </p:cNvPr>
          <p:cNvSpPr/>
          <p:nvPr/>
        </p:nvSpPr>
        <p:spPr>
          <a:xfrm rot="1746371">
            <a:off x="5337325" y="2805265"/>
            <a:ext cx="1602339" cy="308720"/>
          </a:xfrm>
          <a:prstGeom prst="rightArrow">
            <a:avLst>
              <a:gd name="adj1" fmla="val 28785"/>
              <a:gd name="adj2" fmla="val 64951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DB9A60-D48C-46E3-A166-064DA720D09F}"/>
              </a:ext>
            </a:extLst>
          </p:cNvPr>
          <p:cNvSpPr txBox="1"/>
          <p:nvPr/>
        </p:nvSpPr>
        <p:spPr>
          <a:xfrm>
            <a:off x="6229350" y="2356377"/>
            <a:ext cx="272176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dirty="0"/>
              <a:t>얼굴 </a:t>
            </a:r>
            <a:r>
              <a:rPr lang="ko-KR" altLang="en-US" sz="1350" dirty="0" err="1"/>
              <a:t>감지시</a:t>
            </a:r>
            <a:endParaRPr lang="en-US" altLang="ko-KR" sz="1350" dirty="0"/>
          </a:p>
          <a:p>
            <a:r>
              <a:rPr lang="en-US" altLang="ko-KR" sz="1350" dirty="0"/>
              <a:t>  - Firebase</a:t>
            </a:r>
            <a:r>
              <a:rPr lang="ko-KR" altLang="en-US" sz="1350" dirty="0"/>
              <a:t>에 메시지 푸시 요청</a:t>
            </a:r>
            <a:endParaRPr lang="en-US" altLang="ko-KR" sz="1350" dirty="0"/>
          </a:p>
          <a:p>
            <a:r>
              <a:rPr lang="en-US" altLang="ko-KR" sz="1350" dirty="0"/>
              <a:t>  -</a:t>
            </a:r>
            <a:r>
              <a:rPr lang="ko-KR" altLang="en-US" sz="1350" dirty="0"/>
              <a:t>이미지 캡처 및 저장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D412DB69-C7FE-4936-BE59-2891CC71ADC1}"/>
              </a:ext>
            </a:extLst>
          </p:cNvPr>
          <p:cNvSpPr/>
          <p:nvPr/>
        </p:nvSpPr>
        <p:spPr>
          <a:xfrm rot="9134945">
            <a:off x="5381302" y="5551129"/>
            <a:ext cx="1602339" cy="308720"/>
          </a:xfrm>
          <a:prstGeom prst="rightArrow">
            <a:avLst>
              <a:gd name="adj1" fmla="val 28785"/>
              <a:gd name="adj2" fmla="val 64951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2CE0B2-B684-495D-9577-07A203B5EEB6}"/>
              </a:ext>
            </a:extLst>
          </p:cNvPr>
          <p:cNvSpPr txBox="1"/>
          <p:nvPr/>
        </p:nvSpPr>
        <p:spPr>
          <a:xfrm>
            <a:off x="5972175" y="5879600"/>
            <a:ext cx="30718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dirty="0" err="1"/>
              <a:t>라즈베리파이로부터</a:t>
            </a:r>
            <a:r>
              <a:rPr lang="ko-KR" altLang="en-US" sz="1350" dirty="0"/>
              <a:t> 메시지 요청이 들어오면 </a:t>
            </a:r>
            <a:r>
              <a:rPr lang="en-US" altLang="ko-KR" sz="1350" dirty="0"/>
              <a:t>App</a:t>
            </a:r>
            <a:r>
              <a:rPr lang="ko-KR" altLang="en-US" sz="1350" dirty="0"/>
              <a:t>으로 메시지 전달</a:t>
            </a:r>
            <a:endParaRPr lang="en-US" altLang="ko-KR" sz="13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C15827-1E5A-4EA4-8091-0936BCEF82B8}"/>
              </a:ext>
            </a:extLst>
          </p:cNvPr>
          <p:cNvSpPr txBox="1"/>
          <p:nvPr/>
        </p:nvSpPr>
        <p:spPr>
          <a:xfrm>
            <a:off x="3821765" y="1710192"/>
            <a:ext cx="12125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/>
              <a:t>RaspberryPi</a:t>
            </a:r>
            <a:endParaRPr lang="en-US" altLang="ko-KR" sz="15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C75F81-B3D5-4C9A-B74F-06105EBC14B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927" y="1713237"/>
            <a:ext cx="208842" cy="274106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79CE440C-EE61-4B8B-AC57-71175E741C5E}"/>
              </a:ext>
            </a:extLst>
          </p:cNvPr>
          <p:cNvSpPr/>
          <p:nvPr/>
        </p:nvSpPr>
        <p:spPr>
          <a:xfrm rot="16200000">
            <a:off x="4074473" y="4259851"/>
            <a:ext cx="889334" cy="308720"/>
          </a:xfrm>
          <a:prstGeom prst="rightArrow">
            <a:avLst>
              <a:gd name="adj1" fmla="val 28785"/>
              <a:gd name="adj2" fmla="val 64951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B1E823-1DCA-4848-BED1-4651BEFB64EA}"/>
              </a:ext>
            </a:extLst>
          </p:cNvPr>
          <p:cNvSpPr txBox="1"/>
          <p:nvPr/>
        </p:nvSpPr>
        <p:spPr>
          <a:xfrm>
            <a:off x="4673500" y="4257570"/>
            <a:ext cx="19885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dirty="0"/>
              <a:t>소켓 통신을 이용한 </a:t>
            </a:r>
            <a:r>
              <a:rPr lang="ko-KR" altLang="en-US" sz="1350" dirty="0" err="1"/>
              <a:t>서보모터</a:t>
            </a:r>
            <a:r>
              <a:rPr lang="ko-KR" altLang="en-US" sz="1350" dirty="0"/>
              <a:t> 제어</a:t>
            </a:r>
            <a:endParaRPr lang="en-US" altLang="ko-KR" sz="1350" dirty="0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237FE7E7-D994-4199-B144-9299FE304B01}"/>
              </a:ext>
            </a:extLst>
          </p:cNvPr>
          <p:cNvSpPr/>
          <p:nvPr/>
        </p:nvSpPr>
        <p:spPr>
          <a:xfrm rot="5400000">
            <a:off x="3547643" y="4253811"/>
            <a:ext cx="889334" cy="308720"/>
          </a:xfrm>
          <a:prstGeom prst="rightArrow">
            <a:avLst>
              <a:gd name="adj1" fmla="val 28785"/>
              <a:gd name="adj2" fmla="val 64951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F8C68D-4E83-4FD6-BA01-4E3EA8926F9A}"/>
              </a:ext>
            </a:extLst>
          </p:cNvPr>
          <p:cNvSpPr txBox="1"/>
          <p:nvPr/>
        </p:nvSpPr>
        <p:spPr>
          <a:xfrm>
            <a:off x="1308471" y="4069012"/>
            <a:ext cx="2436611" cy="981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/>
              <a:t>Flask</a:t>
            </a:r>
            <a:r>
              <a:rPr lang="ko-KR" altLang="en-US" sz="1350" dirty="0"/>
              <a:t>를 이용한 웹서버를 통해 웹 스트리밍 가능</a:t>
            </a:r>
            <a:endParaRPr lang="en-US" altLang="ko-KR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375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dirty="0"/>
              <a:t>안드로이드 </a:t>
            </a:r>
            <a:r>
              <a:rPr lang="en-US" altLang="ko-KR" sz="1350" dirty="0"/>
              <a:t>Web View</a:t>
            </a:r>
            <a:r>
              <a:rPr lang="ko-KR" altLang="en-US" sz="1350" dirty="0"/>
              <a:t>를 통해 실시간 영상 시청</a:t>
            </a:r>
            <a:endParaRPr lang="en-US" altLang="ko-KR" sz="1350" dirty="0"/>
          </a:p>
        </p:txBody>
      </p:sp>
      <p:sp>
        <p:nvSpPr>
          <p:cNvPr id="36" name="더하기 기호 35">
            <a:extLst>
              <a:ext uri="{FF2B5EF4-FFF2-40B4-BE49-F238E27FC236}">
                <a16:creationId xmlns:a16="http://schemas.microsoft.com/office/drawing/2014/main" id="{68A6A4F7-1B77-4F70-902A-C6788FB1E8E9}"/>
              </a:ext>
            </a:extLst>
          </p:cNvPr>
          <p:cNvSpPr/>
          <p:nvPr/>
        </p:nvSpPr>
        <p:spPr>
          <a:xfrm>
            <a:off x="1196865" y="3000115"/>
            <a:ext cx="224459" cy="177806"/>
          </a:xfrm>
          <a:prstGeom prst="mathPlus">
            <a:avLst>
              <a:gd name="adj1" fmla="val 7914"/>
            </a:avLst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FCA8E4-A6CD-4A5F-A421-ACB229448352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구성도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DF3B1D4-D84B-4363-9DBA-D47DF80DD7D1}"/>
              </a:ext>
            </a:extLst>
          </p:cNvPr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제목 1">
            <a:extLst>
              <a:ext uri="{FF2B5EF4-FFF2-40B4-BE49-F238E27FC236}">
                <a16:creationId xmlns:a16="http://schemas.microsoft.com/office/drawing/2014/main" id="{C66DED89-48B5-46A2-8EDC-2C01EBC6AB74}"/>
              </a:ext>
            </a:extLst>
          </p:cNvPr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시스템 구성도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6855DD-B686-4E69-8A5F-F0E33A7CFA1A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16</a:t>
            </a:r>
          </a:p>
        </p:txBody>
      </p:sp>
    </p:spTree>
    <p:extLst>
      <p:ext uri="{BB962C8B-B14F-4D97-AF65-F5344CB8AC3E}">
        <p14:creationId xmlns:p14="http://schemas.microsoft.com/office/powerpoint/2010/main" val="3615433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수행 시나리오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시스템 수행 시나리오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16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803" y="1631109"/>
            <a:ext cx="79971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b="1" dirty="0"/>
              <a:t>1. </a:t>
            </a:r>
            <a:r>
              <a:rPr lang="ko-KR" altLang="en-US" b="1" dirty="0"/>
              <a:t>집안에 홈</a:t>
            </a:r>
            <a:r>
              <a:rPr lang="en-US" altLang="ko-KR" b="1" dirty="0"/>
              <a:t>CCTV </a:t>
            </a:r>
            <a:r>
              <a:rPr lang="ko-KR" altLang="en-US" b="1" dirty="0"/>
              <a:t>설치 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2. </a:t>
            </a:r>
            <a:r>
              <a:rPr lang="ko-KR" altLang="en-US" b="1" dirty="0"/>
              <a:t>설치 된 </a:t>
            </a:r>
            <a:r>
              <a:rPr lang="en-US" altLang="ko-KR" b="1" dirty="0"/>
              <a:t>CCTV</a:t>
            </a:r>
            <a:r>
              <a:rPr lang="ko-KR" altLang="en-US" b="1" dirty="0"/>
              <a:t>가 실시간 웹 </a:t>
            </a:r>
            <a:r>
              <a:rPr lang="ko-KR" altLang="en-US" b="1" dirty="0" err="1"/>
              <a:t>스트리밍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3. </a:t>
            </a:r>
            <a:r>
              <a:rPr lang="ko-KR" altLang="en-US" b="1" dirty="0"/>
              <a:t>집안에 도둑이 들어와 수상한 움직임 감지</a:t>
            </a:r>
            <a:r>
              <a:rPr lang="en-US" altLang="ko-KR" b="1" dirty="0"/>
              <a:t> </a:t>
            </a:r>
            <a:r>
              <a:rPr lang="ko-KR" altLang="en-US" b="1" dirty="0"/>
              <a:t>및 이미지 캡처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4. </a:t>
            </a:r>
            <a:r>
              <a:rPr lang="ko-KR" altLang="en-US" b="1" dirty="0"/>
              <a:t>사용자에게 어플리케이션 푸시 알림 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5. </a:t>
            </a:r>
            <a:r>
              <a:rPr lang="ko-KR" altLang="en-US" b="1" dirty="0" err="1"/>
              <a:t>푸시를</a:t>
            </a:r>
            <a:r>
              <a:rPr lang="ko-KR" altLang="en-US" b="1" dirty="0"/>
              <a:t> 확인한 사용자가 어플리케이션을 통해 실시간 영상 확인</a:t>
            </a:r>
            <a:endParaRPr lang="en-US" altLang="ko-KR" b="1" dirty="0"/>
          </a:p>
          <a:p>
            <a:pPr lvl="1"/>
            <a:r>
              <a:rPr lang="ko-KR" altLang="en-US" b="1" dirty="0"/>
              <a:t> </a:t>
            </a:r>
            <a:endParaRPr lang="en-US" altLang="ko-KR" b="1" dirty="0"/>
          </a:p>
          <a:p>
            <a:pPr lvl="1"/>
            <a:r>
              <a:rPr lang="en-US" altLang="ko-KR" b="1" dirty="0"/>
              <a:t>6. </a:t>
            </a:r>
            <a:r>
              <a:rPr lang="ko-KR" altLang="en-US" b="1" dirty="0"/>
              <a:t>집안에 도둑 확인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7. </a:t>
            </a:r>
            <a:r>
              <a:rPr lang="ko-KR" altLang="en-US" b="1" dirty="0"/>
              <a:t>도둑 검거</a:t>
            </a:r>
            <a:endParaRPr lang="en-US" altLang="ko-KR" b="1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3950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환경 및 개발 방법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개발 환경 및 개발 방법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16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9B209F-E18E-400B-9E7F-12DB76034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27" y="1846850"/>
            <a:ext cx="4506373" cy="28050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1300071-9679-4D32-8544-6A7C0ED043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039" y="1978701"/>
            <a:ext cx="2897911" cy="147606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074002B-7219-4CAC-8E2D-EE6AD11BD93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081" y="5350414"/>
            <a:ext cx="1809969" cy="80746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E62D3C1-014D-4B2C-8B46-FE071B3229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812" y="4811835"/>
            <a:ext cx="2126413" cy="121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46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5456</TotalTime>
  <Words>1034</Words>
  <Application>Microsoft Office PowerPoint</Application>
  <PresentationFormat>화면 슬라이드 쇼(4:3)</PresentationFormat>
  <Paragraphs>241</Paragraphs>
  <Slides>16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Wingdings</vt:lpstr>
      <vt:lpstr>Arial</vt:lpstr>
      <vt:lpstr>굴림</vt:lpstr>
      <vt:lpstr>나눔고딕</vt:lpstr>
      <vt:lpstr>Office 테마</vt:lpstr>
      <vt:lpstr>PowerPoint 프레젠테이션</vt:lpstr>
      <vt:lpstr> 차 례 </vt:lpstr>
      <vt:lpstr>종합 설계 개요</vt:lpstr>
      <vt:lpstr>종합 설계 개요</vt:lpstr>
      <vt:lpstr>종합 설계 개요</vt:lpstr>
      <vt:lpstr>종합 설계 개요</vt:lpstr>
      <vt:lpstr>PowerPoint 프레젠테이션</vt:lpstr>
      <vt:lpstr>시스템 수행 시나리오</vt:lpstr>
      <vt:lpstr>개발 환경 및 개발 방법</vt:lpstr>
      <vt:lpstr>개발 환경 및 개발 방법</vt:lpstr>
      <vt:lpstr>개발 현황</vt:lpstr>
      <vt:lpstr>업무 분담</vt:lpstr>
      <vt:lpstr>종합설계 수행일정 </vt:lpstr>
      <vt:lpstr>필요기술 및 참고 문헌</vt:lpstr>
      <vt:lpstr>Github 주소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jh</cp:lastModifiedBy>
  <cp:revision>266</cp:revision>
  <cp:lastPrinted>2018-03-18T21:45:43Z</cp:lastPrinted>
  <dcterms:created xsi:type="dcterms:W3CDTF">2011-08-24T01:05:33Z</dcterms:created>
  <dcterms:modified xsi:type="dcterms:W3CDTF">2018-04-22T20:31:12Z</dcterms:modified>
</cp:coreProperties>
</file>