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82" r:id="rId4"/>
    <p:sldId id="283" r:id="rId5"/>
    <p:sldId id="284" r:id="rId6"/>
    <p:sldId id="285" r:id="rId7"/>
    <p:sldId id="286" r:id="rId8"/>
    <p:sldId id="287" r:id="rId9"/>
    <p:sldId id="293" r:id="rId10"/>
    <p:sldId id="288" r:id="rId11"/>
    <p:sldId id="289" r:id="rId12"/>
    <p:sldId id="290" r:id="rId13"/>
    <p:sldId id="291" r:id="rId14"/>
    <p:sldId id="269" r:id="rId15"/>
    <p:sldId id="277" r:id="rId16"/>
    <p:sldId id="292" r:id="rId17"/>
    <p:sldId id="278" r:id="rId18"/>
  </p:sldIdLst>
  <p:sldSz cx="9144000" cy="6858000" type="screen4x3"/>
  <p:notesSz cx="6858000" cy="9945688"/>
  <p:embeddedFontLst>
    <p:embeddedFont>
      <p:font typeface="맑은 고딕" panose="020B0503020000020004" pitchFamily="50" charset="-127"/>
      <p:regular r:id="rId21"/>
      <p:bold r:id="rId22"/>
    </p:embeddedFont>
    <p:embeddedFont>
      <p:font typeface="나눔고딕" panose="020B0600000101010101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60" d="100"/>
          <a:sy n="60" d="100"/>
        </p:scale>
        <p:origin x="428" y="4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3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0" tIns="45935" rIns="91870" bIns="4593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24203"/>
            <a:ext cx="5486400" cy="4475559"/>
          </a:xfrm>
          <a:prstGeom prst="rect">
            <a:avLst/>
          </a:prstGeom>
        </p:spPr>
        <p:txBody>
          <a:bodyPr vert="horz" lIns="91870" tIns="45935" rIns="91870" bIns="4593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10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71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60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09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71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9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67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48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3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56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0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imagesearch.com/2015/05/25/basic-motion-detection-and-tracking-with-python-and-opencv" TargetMode="External"/><Relationship Id="rId3" Type="http://schemas.openxmlformats.org/officeDocument/2006/relationships/hyperlink" Target="https://www.youtube.com/watch?v=AufDI6FfuJ4" TargetMode="External"/><Relationship Id="rId7" Type="http://schemas.openxmlformats.org/officeDocument/2006/relationships/hyperlink" Target="http://blog.naver.com/PostView.nhn?blogId=cosmosjs&amp;logNo=220667245343&amp;categoryNo=0&amp;parentCategoryNo=56&amp;viewDate=&amp;currentPage=1&amp;postListTopCurrentPage=1&amp;from=postView" TargetMode="External"/><Relationship Id="rId2" Type="http://schemas.openxmlformats.org/officeDocument/2006/relationships/hyperlink" Target="https://www.youtube.com/watch?v=zWHEKajrV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log.xcoda.net/98" TargetMode="External"/><Relationship Id="rId5" Type="http://schemas.openxmlformats.org/officeDocument/2006/relationships/hyperlink" Target="https://www.youtube.com/watch?v=e9PK6eLl4tM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daddynkidsmakers.blogspot.kr/2016/12/blog-post.html" TargetMode="External"/><Relationship Id="rId9" Type="http://schemas.openxmlformats.org/officeDocument/2006/relationships/hyperlink" Target="https://m.blog.naver.com/PostView.nhn?blogId=scw0531&amp;logNo=220653503111&amp;proxyReferer=https://www.google.co.k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alscjf94/MinjeongLe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61095" y="1811738"/>
            <a:ext cx="704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라즈베리파이</a:t>
            </a:r>
            <a:r>
              <a:rPr lang="en-US" altLang="ko-KR" sz="3600" dirty="0"/>
              <a:t>3</a:t>
            </a:r>
            <a:r>
              <a:rPr lang="ko-KR" altLang="en-US" sz="3600" dirty="0"/>
              <a:t>를 이용한 홈</a:t>
            </a:r>
            <a:r>
              <a:rPr lang="en-US" altLang="ko-KR" sz="3600" dirty="0"/>
              <a:t>CCTV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97708" y="370703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졸업 연구 제안서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7868" y="4411304"/>
            <a:ext cx="3599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2013150050 </a:t>
            </a:r>
            <a:r>
              <a:rPr lang="ko-KR" altLang="en-US" sz="1200" dirty="0"/>
              <a:t>이민철 지도교수 한익주</a:t>
            </a:r>
            <a:endParaRPr lang="en-US" altLang="ko-KR" sz="1200" dirty="0"/>
          </a:p>
          <a:p>
            <a:br>
              <a:rPr lang="en-US" altLang="ko-KR" sz="1200" dirty="0"/>
            </a:br>
            <a:r>
              <a:rPr lang="en-US" altLang="ko-KR" sz="1200" dirty="0"/>
              <a:t>2013150047 </a:t>
            </a:r>
            <a:r>
              <a:rPr lang="ko-KR" altLang="en-US" sz="1200" dirty="0"/>
              <a:t>민준호 지도교수 이보경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2013152036 </a:t>
            </a:r>
            <a:r>
              <a:rPr lang="ko-KR" altLang="en-US" sz="1200" dirty="0"/>
              <a:t>정재훈 지도교수 이보경 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033522" y="4394828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037638" y="4728464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41755" y="5095049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54110" y="5461636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25" y="6283769"/>
            <a:ext cx="3280558" cy="574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0050" y="2285763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 err="1">
                <a:latin typeface="나눔고딕" pitchFamily="50" charset="-127"/>
                <a:ea typeface="나눔고딕" pitchFamily="50" charset="-127"/>
              </a:rPr>
              <a:t>라즈베리파이</a:t>
            </a:r>
            <a:endParaRPr lang="en-US" altLang="ko-KR" sz="14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b="1" spc="-50" dirty="0" err="1">
                <a:latin typeface="나눔고딕" pitchFamily="50" charset="-127"/>
                <a:ea typeface="나눔고딕" pitchFamily="50" charset="-127"/>
              </a:rPr>
              <a:t>cctv</a:t>
            </a:r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24050" y="2285763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실시간 영상 촬영</a:t>
            </a:r>
            <a:endParaRPr lang="en-US" altLang="ko-KR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모션 감지 시 녹화 시작 </a:t>
            </a:r>
            <a:endParaRPr lang="en-US" altLang="ko-KR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녹화 파일 저장</a:t>
            </a:r>
            <a:endParaRPr lang="en-US" altLang="ko-KR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3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가지 모드</a:t>
            </a:r>
            <a:endParaRPr lang="en-US" altLang="ko-KR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0050" y="3724713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어플리케이션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24050" y="3724713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모션 </a:t>
            </a:r>
            <a:r>
              <a:rPr lang="ko-KR" altLang="en-US" sz="12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감지시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ko-KR" altLang="en-US" sz="12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푸쉬알림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받음 </a:t>
            </a:r>
            <a:endParaRPr lang="en-US" altLang="ko-KR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실시간 영상 확인 </a:t>
            </a:r>
            <a:endParaRPr lang="en-US" altLang="ko-KR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버튼을 통한 다양한 동작가능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87045" y="2285763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서버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11045" y="2285763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실시간 </a:t>
            </a:r>
            <a:r>
              <a:rPr lang="ko-KR" altLang="en-US" sz="12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스트리밍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서버 </a:t>
            </a:r>
            <a:endParaRPr lang="en-US" altLang="ko-KR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사용자 아이디 패스워드 서버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87045" y="3724713"/>
            <a:ext cx="1467296" cy="1361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1045" y="3724713"/>
            <a:ext cx="2613855" cy="1361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사용자 아이디 패스워드 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DB</a:t>
            </a: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202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 및 개발 방법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10" name="내용 개체 틀 2"/>
          <p:cNvSpPr>
            <a:spLocks noGrp="1" noChangeArrowheads="1"/>
          </p:cNvSpPr>
          <p:nvPr>
            <p:ph idx="1"/>
          </p:nvPr>
        </p:nvSpPr>
        <p:spPr>
          <a:xfrm>
            <a:off x="541203" y="1712140"/>
            <a:ext cx="8229600" cy="47164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라즈베리파이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3 </a:t>
            </a:r>
            <a:r>
              <a:rPr lang="ko-KR" altLang="en-US" dirty="0">
                <a:latin typeface="+mn-ea"/>
                <a:ea typeface="+mn-ea"/>
              </a:rPr>
              <a:t>모델 </a:t>
            </a:r>
            <a:r>
              <a:rPr lang="en-US" altLang="ko-KR" dirty="0">
                <a:latin typeface="+mn-ea"/>
                <a:ea typeface="+mn-ea"/>
              </a:rPr>
              <a:t>B </a:t>
            </a:r>
          </a:p>
          <a:p>
            <a:endParaRPr lang="en-US" altLang="ko-KR" dirty="0"/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" y="2293938"/>
            <a:ext cx="57610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/>
          </p:cNvPr>
          <p:cNvSpPr txBox="1"/>
          <p:nvPr/>
        </p:nvSpPr>
        <p:spPr>
          <a:xfrm>
            <a:off x="5837400" y="2365375"/>
            <a:ext cx="3024187" cy="3270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dirty="0">
                <a:solidFill>
                  <a:schemeClr val="tx1"/>
                </a:solidFill>
              </a:rPr>
              <a:t>사양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 eaLnBrk="1" latinLnBrk="1" hangingPunct="1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Broadcom BCM2387 chipset</a:t>
            </a:r>
          </a:p>
          <a:p>
            <a:pPr eaLnBrk="1" latin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1.2Ghz Quad-Core ARM Cortex-A53</a:t>
            </a:r>
          </a:p>
          <a:p>
            <a:pPr eaLnBrk="1" latinLnBrk="1" hangingPunct="1">
              <a:defRPr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GPU Dual Core </a:t>
            </a:r>
            <a:r>
              <a:rPr lang="en-US" altLang="ko-KR" sz="1100" dirty="0" err="1">
                <a:solidFill>
                  <a:schemeClr val="tx1"/>
                </a:solidFill>
              </a:rPr>
              <a:t>VideoCore</a:t>
            </a:r>
            <a:r>
              <a:rPr lang="en-US" altLang="ko-KR" sz="1100" dirty="0">
                <a:solidFill>
                  <a:schemeClr val="tx1"/>
                </a:solidFill>
              </a:rPr>
              <a:t> 4</a:t>
            </a:r>
          </a:p>
          <a:p>
            <a:pPr marL="171450" indent="-171450" eaLnBrk="1" latinLnBrk="1" hangingPunct="1">
              <a:buFont typeface="Arial" panose="020B0604020202020204" pitchFamily="34" charset="0"/>
              <a:buChar char="•"/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Multimedia Co-Processor, Open GL</a:t>
            </a:r>
          </a:p>
          <a:p>
            <a:pPr marL="171450" indent="-171450" eaLnBrk="1" latinLnBrk="1" hangingPunct="1">
              <a:buFont typeface="Arial" panose="020B0604020202020204" pitchFamily="34" charset="0"/>
              <a:buChar char="•"/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Memory :1GB LPDDR2 </a:t>
            </a:r>
          </a:p>
          <a:p>
            <a:pPr marL="171450" indent="-171450" eaLnBrk="1" latinLnBrk="1" hangingPunct="1"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OS : Boots from Micro SD card, </a:t>
            </a:r>
          </a:p>
          <a:p>
            <a:pPr eaLnBrk="1" latin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Running a version of Linux or </a:t>
            </a:r>
          </a:p>
          <a:p>
            <a:pPr eaLnBrk="1" latin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win10 </a:t>
            </a:r>
            <a:r>
              <a:rPr lang="en-US" altLang="ko-KR" sz="1100" dirty="0" err="1">
                <a:solidFill>
                  <a:schemeClr val="tx1"/>
                </a:solidFill>
              </a:rPr>
              <a:t>IoT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eaLnBrk="1" latinLnBrk="1" hangingPunct="1">
              <a:defRPr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Dimensions : 85x56x17mm</a:t>
            </a:r>
          </a:p>
          <a:p>
            <a:pPr marL="171450" indent="-171450" eaLnBrk="1" latinLnBrk="1" hangingPunct="1"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 eaLnBrk="1" latin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Power : Micro USB Socket 5V 2.5A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4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 및 개발 방법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278" y="1570503"/>
            <a:ext cx="83490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라즈베리파이</a:t>
            </a:r>
            <a:r>
              <a:rPr lang="en-US" altLang="ko-KR" dirty="0"/>
              <a:t>3 </a:t>
            </a:r>
            <a:r>
              <a:rPr lang="ko-KR" altLang="en-US" dirty="0"/>
              <a:t>모델 </a:t>
            </a:r>
            <a:r>
              <a:rPr lang="en-US" altLang="ko-KR" dirty="0"/>
              <a:t>B, </a:t>
            </a:r>
            <a:r>
              <a:rPr lang="ko-KR" altLang="en-US" dirty="0"/>
              <a:t>파이 카메라</a:t>
            </a:r>
            <a:r>
              <a:rPr lang="en-US" altLang="ko-KR" dirty="0"/>
              <a:t>, </a:t>
            </a:r>
            <a:r>
              <a:rPr lang="ko-KR" altLang="en-US" dirty="0"/>
              <a:t>스피커 장착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Gstreamer</a:t>
            </a:r>
            <a:r>
              <a:rPr lang="ko-KR" altLang="en-US" dirty="0"/>
              <a:t>를 이용하여 실시간 웹 </a:t>
            </a:r>
            <a:r>
              <a:rPr lang="ko-KR" altLang="en-US" dirty="0" err="1"/>
              <a:t>스트리밍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 패스워드를 관리하는 </a:t>
            </a:r>
            <a:r>
              <a:rPr lang="en-US" altLang="ko-KR" dirty="0"/>
              <a:t>DB</a:t>
            </a:r>
            <a:r>
              <a:rPr lang="ko-KR" altLang="en-US" dirty="0"/>
              <a:t>서버를 따로 유지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어플리케이션의 </a:t>
            </a:r>
            <a:r>
              <a:rPr lang="ko-KR" altLang="en-US" dirty="0" err="1"/>
              <a:t>푸쉬알림</a:t>
            </a:r>
            <a:r>
              <a:rPr lang="ko-KR" altLang="en-US" dirty="0"/>
              <a:t> 기능은 </a:t>
            </a:r>
            <a:r>
              <a:rPr lang="en-US" altLang="ko-KR" dirty="0"/>
              <a:t>GCM </a:t>
            </a:r>
            <a:r>
              <a:rPr lang="ko-KR" altLang="en-US" dirty="0"/>
              <a:t>사용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모션 감지 </a:t>
            </a:r>
            <a:r>
              <a:rPr lang="en-US" altLang="ko-KR" dirty="0"/>
              <a:t>OPEN CV  </a:t>
            </a:r>
            <a:r>
              <a:rPr lang="ko-KR" altLang="en-US" dirty="0"/>
              <a:t>사용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모션이 감지된 순간부터 감지가 종료된 시점까지만 녹화</a:t>
            </a:r>
            <a:r>
              <a:rPr lang="en-US" altLang="ko-KR" dirty="0"/>
              <a:t>, </a:t>
            </a:r>
            <a:r>
              <a:rPr lang="ko-KR" altLang="en-US" dirty="0"/>
              <a:t>외장 하드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사이렌 소리</a:t>
            </a:r>
            <a:r>
              <a:rPr lang="en-US" altLang="ko-KR" dirty="0"/>
              <a:t>, </a:t>
            </a:r>
            <a:r>
              <a:rPr lang="ko-KR" altLang="en-US" dirty="0"/>
              <a:t>음성 등을 미리 </a:t>
            </a:r>
            <a:r>
              <a:rPr lang="ko-KR" altLang="en-US" dirty="0" err="1"/>
              <a:t>라즈베리</a:t>
            </a:r>
            <a:r>
              <a:rPr lang="ko-KR" altLang="en-US" dirty="0"/>
              <a:t> 파이에 저장 </a:t>
            </a:r>
            <a:r>
              <a:rPr lang="en-US" altLang="ko-KR" dirty="0"/>
              <a:t>APP</a:t>
            </a:r>
            <a:r>
              <a:rPr lang="ko-KR" altLang="en-US" dirty="0"/>
              <a:t>버튼 클릭으로 스피커를 통해 출력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어플리케이션을 통해 카메라를 회전 해서 각도 변경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41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업무 분담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업무 분담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graphicFrame>
        <p:nvGraphicFramePr>
          <p:cNvPr id="10" name="Group 3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676128"/>
              </p:ext>
            </p:extLst>
          </p:nvPr>
        </p:nvGraphicFramePr>
        <p:xfrm>
          <a:off x="819964" y="1911178"/>
          <a:ext cx="7673247" cy="3946828"/>
        </p:xfrm>
        <a:graphic>
          <a:graphicData uri="http://schemas.openxmlformats.org/drawingml/2006/table">
            <a:tbl>
              <a:tblPr/>
              <a:tblGrid>
                <a:gridCol w="104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민준호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이민철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정재훈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3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모션 감지 관련 사례 수집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CCTV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앱 참고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DB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 관련 자료 수집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 CV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모션 감지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안드로이드를 이용한 앱 개발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스트리밍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DB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서버 설계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42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이용하여 모션 감지 구현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안드로이드를 이용하여 홈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CCTV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앱 개발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400" dirty="0" err="1"/>
                        <a:t>Gstreamer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오라클 </a:t>
                      </a:r>
                      <a:r>
                        <a:rPr lang="en-US" altLang="ko-KR" sz="1400" dirty="0"/>
                        <a:t>DB </a:t>
                      </a:r>
                      <a:r>
                        <a:rPr lang="ko-KR" altLang="en-US" sz="1400" dirty="0"/>
                        <a:t>서버 구현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75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테스트 및 에러 검출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1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251523" y="1939673"/>
            <a:ext cx="8452413" cy="3609976"/>
            <a:chOff x="3126725" y="2428875"/>
            <a:chExt cx="5648975" cy="3562022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66037" y="2428911"/>
              <a:ext cx="5609663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57248" y="2428911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49257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96086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7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2914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9743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36571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83400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302285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6725" y="3212654"/>
              <a:ext cx="1092625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사전 조사 및 계획서 발표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09748" y="3773643"/>
              <a:ext cx="1147223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00" b="1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Opencv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를 이용한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s/w 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설계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0007" y="4328730"/>
              <a:ext cx="874056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어플리케이션 제작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16203" y="5406511"/>
              <a:ext cx="866366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테스트 및 유지보수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83965" y="4899225"/>
              <a:ext cx="773785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 시스템 구현</a:t>
              </a:r>
            </a:p>
          </p:txBody>
        </p:sp>
        <p:cxnSp>
          <p:nvCxnSpPr>
            <p:cNvPr id="71" name="직선 연결선 70"/>
            <p:cNvCxnSpPr>
              <a:cxnSpLocks/>
            </p:cNvCxnSpPr>
            <p:nvPr/>
          </p:nvCxnSpPr>
          <p:spPr>
            <a:xfrm>
              <a:off x="3188219" y="3736696"/>
              <a:ext cx="134381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110593" y="4280677"/>
              <a:ext cx="89082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570222" y="4871397"/>
              <a:ext cx="89082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5507498" y="5332753"/>
              <a:ext cx="41557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졸업 연구 수행일정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9" name="그림 4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 fontScale="90000"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졸업 연구 수행일정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61322" y="4039139"/>
            <a:ext cx="1574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중간보고서 작성 및 제출 </a:t>
            </a:r>
          </a:p>
        </p:txBody>
      </p:sp>
      <p:cxnSp>
        <p:nvCxnSpPr>
          <p:cNvPr id="112" name="직선 연결선 111"/>
          <p:cNvCxnSpPr/>
          <p:nvPr/>
        </p:nvCxnSpPr>
        <p:spPr>
          <a:xfrm>
            <a:off x="4535601" y="3994293"/>
            <a:ext cx="2044011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6600259" y="4563344"/>
            <a:ext cx="68400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490558" y="4621407"/>
            <a:ext cx="95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산업기술대전 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2841C35-5BA7-4DC5-A481-01A4B80E5ADD}"/>
              </a:ext>
            </a:extLst>
          </p:cNvPr>
          <p:cNvCxnSpPr/>
          <p:nvPr/>
        </p:nvCxnSpPr>
        <p:spPr>
          <a:xfrm>
            <a:off x="330770" y="2694491"/>
            <a:ext cx="621818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9449790-E601-4FF1-AF24-97FCB8BF902D}"/>
              </a:ext>
            </a:extLst>
          </p:cNvPr>
          <p:cNvSpPr txBox="1"/>
          <p:nvPr/>
        </p:nvSpPr>
        <p:spPr>
          <a:xfrm>
            <a:off x="5319206" y="4241943"/>
            <a:ext cx="488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발표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045441"/>
              </p:ext>
            </p:extLst>
          </p:nvPr>
        </p:nvGraphicFramePr>
        <p:xfrm>
          <a:off x="341524" y="1968252"/>
          <a:ext cx="8434176" cy="377104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구분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항목 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2"/>
                        </a:rPr>
                        <a:t>https://www.youtube.com/watch?v=zWHEKajrVds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라즈베리</a:t>
                      </a:r>
                      <a:r>
                        <a:rPr lang="ko-KR" altLang="en-US" sz="1050" dirty="0"/>
                        <a:t> 파이를 이용한 영상 </a:t>
                      </a:r>
                      <a:r>
                        <a:rPr lang="ko-KR" altLang="en-US" sz="1050" dirty="0" err="1"/>
                        <a:t>스트리밍</a:t>
                      </a:r>
                      <a:r>
                        <a:rPr lang="ko-KR" altLang="en-US" sz="1050" dirty="0"/>
                        <a:t>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3"/>
                        </a:rPr>
                        <a:t>https://www.youtube.com/watch?v=AufDI6FfuJ4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라즈베리파이를</a:t>
                      </a:r>
                      <a:r>
                        <a:rPr lang="ko-KR" altLang="en-US" sz="1050" dirty="0"/>
                        <a:t> 이용한 </a:t>
                      </a:r>
                      <a:r>
                        <a:rPr lang="ko-KR" altLang="en-US" sz="1050" dirty="0" err="1"/>
                        <a:t>웹캠</a:t>
                      </a:r>
                      <a:r>
                        <a:rPr lang="ko-KR" altLang="en-US" sz="1050" dirty="0"/>
                        <a:t> 제어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4"/>
                        </a:rPr>
                        <a:t>http://daddynkidsmakers.blogspot.kr/2016/12/blog-post.html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/>
                        <a:t>motionpie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 err="1"/>
                        <a:t>를이용한</a:t>
                      </a:r>
                      <a:r>
                        <a:rPr lang="ko-KR" altLang="en-US" sz="1050" dirty="0"/>
                        <a:t> 모션 제어 설명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5"/>
                        </a:rPr>
                        <a:t>https://www.youtube.com/watch?v=e9PK6eLl4tM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실제 </a:t>
                      </a:r>
                      <a:r>
                        <a:rPr lang="en-US" altLang="ko-KR" sz="1050" dirty="0" err="1"/>
                        <a:t>cctv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하드웨어를 이용한</a:t>
                      </a:r>
                      <a:endParaRPr lang="en-US" altLang="ko-KR" sz="1050" dirty="0"/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라즈베리파이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 err="1"/>
                        <a:t>cctv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제작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5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6"/>
                        </a:rPr>
                        <a:t>http://blog.xcoda.net/98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파이 카메라 </a:t>
                      </a:r>
                      <a:r>
                        <a:rPr lang="en-US" altLang="ko-KR" sz="1050" dirty="0"/>
                        <a:t>OPEN CV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7"/>
                        </a:rPr>
                        <a:t>http://blog.naver.com/PostView.nhn?blogId=cosmosjs&amp;logNo=220667245343&amp;categoryNo=0&amp;parentCategoryNo=56&amp;viewDate=&amp;currentPage=1&amp;postListTopCurrentPage=1&amp;from=postView</a:t>
                      </a:r>
                      <a:r>
                        <a:rPr lang="en-US" altLang="ko-KR" sz="1050" dirty="0"/>
                        <a:t>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카메라 컨트롤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893025"/>
                  </a:ext>
                </a:extLst>
              </a:tr>
              <a:tr h="215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8"/>
                        </a:rPr>
                        <a:t>https://www.pyimagesearch.com/2015/05/25/basic-motion-detection-and-tracking-with-python-and-opencv</a:t>
                      </a:r>
                      <a:r>
                        <a:rPr lang="en-US" altLang="ko-KR" sz="1050" dirty="0"/>
                        <a:t>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motion tracking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533883"/>
                  </a:ext>
                </a:extLst>
              </a:tr>
              <a:tr h="215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9"/>
                        </a:rPr>
                        <a:t>https://m.blog.naver.com/PostView.nhn?blogId=scw0531&amp;logNo=220653503111&amp;proxyReferer=https%3A%2F%2Fwww.google.co.kr%2F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파이카메라 모듈과 안드로이드 연동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683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필요기술 및 참고 문헌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필요기술 및 참고 문헌</a:t>
            </a:r>
            <a:endParaRPr lang="ko-KR" altLang="en-US" sz="4000" b="1" spc="-150" dirty="0">
              <a:solidFill>
                <a:srgbClr val="1D314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en-US" altLang="ko-KR" sz="4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</a:t>
            </a:r>
            <a:r>
              <a:rPr lang="en-US" altLang="ko-KR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주소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803" y="1804086"/>
            <a:ext cx="78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https://github.com/dlalscjf94/MinjeongLee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31" y="2173418"/>
            <a:ext cx="7817709" cy="44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00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25" y="6283769"/>
            <a:ext cx="3280558" cy="574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졸업 연구 개요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관련 연구 및 사례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수행 시나리오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구성도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환경 및 개발 방법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업무 분담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졸업 연구 수행일정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 기술 및 참고 문헌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125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2298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4885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7472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69712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6022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760696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>
                <a:solidFill>
                  <a:srgbClr val="1D314E"/>
                </a:solidFill>
                <a:latin typeface="+mj-ea"/>
                <a:ea typeface="+mj-ea"/>
              </a:rPr>
              <a:t> 차 </a:t>
            </a:r>
            <a:r>
              <a:rPr lang="ko-KR" altLang="en-US" sz="3600" b="1" dirty="0" err="1">
                <a:solidFill>
                  <a:srgbClr val="1D314E"/>
                </a:solidFill>
                <a:latin typeface="+mj-ea"/>
                <a:ea typeface="+mj-ea"/>
              </a:rPr>
              <a:t>례</a:t>
            </a:r>
            <a:r>
              <a:rPr lang="ko-KR" altLang="en-US" sz="3600" b="1" dirty="0">
                <a:solidFill>
                  <a:srgbClr val="1D314E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52282" y="438433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52282" y="481020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52282" y="521132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졸업 연구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졸업 연구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2260592"/>
            <a:ext cx="8470547" cy="3942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600" dirty="0">
                <a:solidFill>
                  <a:srgbClr val="3D3C3E"/>
                </a:solidFill>
                <a:latin typeface="+mn-ea"/>
              </a:rPr>
              <a:t>연구 개발 배경 </a:t>
            </a:r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400050" lvl="1" indent="180975"/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차 산업혁명을 맞이하면서 주목 받고 있는 사물인터넷 기술을 활용 사물인터넷 사용의 증가에 따른 기존 아날로그 방식의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사용의 감소 및 </a:t>
            </a:r>
            <a:r>
              <a:rPr lang="en-US" altLang="ko-KR" sz="1400" dirty="0">
                <a:latin typeface="+mn-ea"/>
              </a:rPr>
              <a:t>IP</a:t>
            </a:r>
            <a:r>
              <a:rPr lang="ko-KR" altLang="en-US" sz="1400" dirty="0">
                <a:latin typeface="+mn-ea"/>
              </a:rPr>
              <a:t>카메라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홈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시장의 크기가 커지는 추세 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400050" lvl="1" indent="180975"/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0" indent="180975"/>
            <a:r>
              <a:rPr lang="ko-KR" altLang="en-US" sz="1600" dirty="0">
                <a:latin typeface="+mn-ea"/>
              </a:rPr>
              <a:t>연구 개발 목표</a:t>
            </a:r>
            <a:endParaRPr lang="en-US" altLang="ko-KR" sz="1600" dirty="0">
              <a:latin typeface="+mn-ea"/>
            </a:endParaRPr>
          </a:p>
          <a:p>
            <a:pPr marL="400050" lvl="1" indent="180975"/>
            <a:r>
              <a:rPr lang="ko-KR" altLang="en-US" sz="1400" dirty="0" err="1">
                <a:latin typeface="+mn-ea"/>
              </a:rPr>
              <a:t>라즈베리파이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를 이용해 다양한 기능을 가진 홈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를 직접 제작 및 사물인터넷에 대한 이해 </a:t>
            </a: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ko-KR" altLang="en-US" sz="1400" dirty="0">
              <a:latin typeface="+mn-ea"/>
            </a:endParaRPr>
          </a:p>
          <a:p>
            <a:pPr marL="0" indent="180975"/>
            <a:r>
              <a:rPr lang="ko-KR" altLang="en-US" sz="1600" dirty="0">
                <a:latin typeface="+mn-ea"/>
              </a:rPr>
              <a:t>연구 개발 효과</a:t>
            </a:r>
            <a:endParaRPr lang="en-US" altLang="ko-KR" sz="1600" dirty="0">
              <a:latin typeface="+mn-ea"/>
            </a:endParaRPr>
          </a:p>
          <a:p>
            <a:pPr marL="400050" lvl="1" indent="180975"/>
            <a:r>
              <a:rPr lang="ko-KR" altLang="en-US" sz="1400" dirty="0">
                <a:latin typeface="+mn-ea"/>
              </a:rPr>
              <a:t>기존의 판매되고 있는 </a:t>
            </a:r>
            <a:r>
              <a:rPr lang="en-US" altLang="ko-KR" sz="1400" dirty="0">
                <a:latin typeface="+mn-ea"/>
              </a:rPr>
              <a:t>IP</a:t>
            </a:r>
            <a:r>
              <a:rPr lang="ko-KR" altLang="en-US" sz="1400" dirty="0">
                <a:latin typeface="+mn-ea"/>
              </a:rPr>
              <a:t>카메라의 기본적인 기능들 외에도 추가적인 기능들을 제안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구현하여 소비자들의 홈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에 대한 관심 및 소비 유도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집 안의 아이나 애완동물을 혼자 두는 것이 걱정 될 때 실시간으로 확인 가능 </a:t>
            </a: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모션 감지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푸쉬</a:t>
            </a:r>
            <a:r>
              <a:rPr lang="ko-KR" altLang="en-US" sz="1400" dirty="0">
                <a:latin typeface="+mn-ea"/>
              </a:rPr>
              <a:t> 알림 기능을 통한 방범 기능 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ko-KR" altLang="en-US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관련 연구 및 사례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2260592"/>
            <a:ext cx="8470547" cy="39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180975"/>
            <a:endParaRPr lang="ko-KR" altLang="en-US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4" y="2594278"/>
            <a:ext cx="381635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15" y="2980424"/>
            <a:ext cx="441325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6076" y="1705232"/>
            <a:ext cx="6549081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기존에 판매되고 있는 </a:t>
            </a:r>
            <a:r>
              <a:rPr lang="en-US" altLang="ko-KR" dirty="0"/>
              <a:t>‘</a:t>
            </a:r>
            <a:r>
              <a:rPr lang="ko-KR" altLang="en-US" dirty="0" err="1"/>
              <a:t>미키미니</a:t>
            </a:r>
            <a:r>
              <a:rPr lang="en-US" altLang="ko-KR" dirty="0"/>
              <a:t>’</a:t>
            </a:r>
            <a:r>
              <a:rPr lang="ko-KR" altLang="en-US" dirty="0"/>
              <a:t> 홈 카메라</a:t>
            </a:r>
          </a:p>
        </p:txBody>
      </p:sp>
    </p:spTree>
    <p:extLst>
      <p:ext uri="{BB962C8B-B14F-4D97-AF65-F5344CB8AC3E}">
        <p14:creationId xmlns:p14="http://schemas.microsoft.com/office/powerpoint/2010/main" val="414178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관련 연구 및 사례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2260592"/>
            <a:ext cx="8470547" cy="39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180975"/>
            <a:endParaRPr lang="ko-KR" altLang="en-US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180" y="1847539"/>
            <a:ext cx="6549081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기존에 판매되고 있는 </a:t>
            </a:r>
            <a:r>
              <a:rPr lang="ko-KR" altLang="en-US" dirty="0" err="1"/>
              <a:t>홈카메라의</a:t>
            </a:r>
            <a:r>
              <a:rPr lang="ko-KR" altLang="en-US" dirty="0"/>
              <a:t> 기능</a:t>
            </a:r>
          </a:p>
        </p:txBody>
      </p:sp>
      <p:pic>
        <p:nvPicPr>
          <p:cNvPr id="14" name="내용 개체 틀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957" y="2644684"/>
            <a:ext cx="4641850" cy="3163888"/>
          </a:xfrm>
        </p:spPr>
      </p:pic>
      <p:pic>
        <p:nvPicPr>
          <p:cNvPr id="15" name="그림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03" y="2644685"/>
            <a:ext cx="3962400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3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관련 연구 및 사례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563" y="1782006"/>
            <a:ext cx="654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기존에 판매되고 있는 홈 카메라의 기능들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217" y="2364301"/>
            <a:ext cx="7997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무선 네트워크에 연결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실시간 영상 </a:t>
            </a:r>
            <a:r>
              <a:rPr lang="ko-KR" altLang="en-US" dirty="0" err="1"/>
              <a:t>스트리밍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어플리케이션을 통한 실시간 영상 확인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화면 </a:t>
            </a:r>
            <a:r>
              <a:rPr lang="ko-KR" altLang="en-US" dirty="0" err="1"/>
              <a:t>캡쳐</a:t>
            </a:r>
            <a:r>
              <a:rPr lang="ko-KR" altLang="en-US" dirty="0"/>
              <a:t> 기능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관심 영역 지정 후 해당 영역 움직임만 감지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알람</a:t>
            </a:r>
            <a:r>
              <a:rPr lang="ko-KR" altLang="en-US" dirty="0"/>
              <a:t> 기능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줌 기능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515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직접 구현할 기능들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3632" y="1602263"/>
            <a:ext cx="79971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/>
              <a:t>-  </a:t>
            </a:r>
            <a:r>
              <a:rPr lang="ko-KR" altLang="en-US" dirty="0"/>
              <a:t>실시간 파이카메라의 촬영 영상 </a:t>
            </a:r>
            <a:r>
              <a:rPr lang="ko-KR" altLang="en-US" dirty="0" err="1"/>
              <a:t>스트리밍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 </a:t>
            </a:r>
            <a:r>
              <a:rPr lang="ko-KR" altLang="en-US" dirty="0"/>
              <a:t>실시간으로 </a:t>
            </a:r>
            <a:r>
              <a:rPr lang="ko-KR" altLang="en-US" dirty="0" err="1"/>
              <a:t>스트리밍</a:t>
            </a:r>
            <a:r>
              <a:rPr lang="ko-KR" altLang="en-US" dirty="0"/>
              <a:t> 되는 영상을 확인 하는 어플리케이션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285750" indent="-285750">
              <a:buFontTx/>
              <a:buChar char="-"/>
              <a:defRPr/>
            </a:pPr>
            <a:r>
              <a:rPr lang="ko-KR" altLang="en-US" dirty="0"/>
              <a:t>어플리케이션으로 음성</a:t>
            </a:r>
            <a:r>
              <a:rPr lang="en-US" altLang="ko-KR" dirty="0"/>
              <a:t>, </a:t>
            </a:r>
            <a:r>
              <a:rPr lang="ko-KR" altLang="en-US" dirty="0"/>
              <a:t>사이렌 소리 등을 출력 </a:t>
            </a:r>
            <a:endParaRPr lang="en-US" altLang="ko-KR" dirty="0"/>
          </a:p>
          <a:p>
            <a:pPr marL="285750" indent="-285750">
              <a:buFontTx/>
              <a:buChar char="-"/>
              <a:defRPr/>
            </a:pPr>
            <a:endParaRPr lang="en-US" altLang="ko-KR" dirty="0"/>
          </a:p>
          <a:p>
            <a:pPr marL="285750" indent="-285750">
              <a:buFontTx/>
              <a:buChar char="-"/>
              <a:defRPr/>
            </a:pPr>
            <a:r>
              <a:rPr lang="ko-KR" altLang="en-US" dirty="0"/>
              <a:t>어플리케이션을 통해 카메라 회전 </a:t>
            </a:r>
            <a:r>
              <a:rPr lang="en-US" altLang="ko-KR" dirty="0"/>
              <a:t>(</a:t>
            </a:r>
            <a:r>
              <a:rPr lang="ko-KR" altLang="en-US" dirty="0"/>
              <a:t>카메라 </a:t>
            </a:r>
            <a:r>
              <a:rPr lang="en-US" altLang="ko-KR" dirty="0"/>
              <a:t>tracking)</a:t>
            </a:r>
          </a:p>
          <a:p>
            <a:pPr marL="285750" indent="-285750">
              <a:buFontTx/>
              <a:buChar char="-"/>
              <a:defRPr/>
            </a:pPr>
            <a:endParaRPr lang="en-US" altLang="ko-KR" dirty="0"/>
          </a:p>
          <a:p>
            <a:pPr marL="285750" indent="-285750">
              <a:buFontTx/>
              <a:buChar char="-"/>
              <a:defRPr/>
            </a:pPr>
            <a:r>
              <a:rPr lang="en-US" altLang="ko-KR" dirty="0"/>
              <a:t>OpenCV</a:t>
            </a:r>
            <a:r>
              <a:rPr lang="ko-KR" altLang="en-US" dirty="0"/>
              <a:t>를 이용한 </a:t>
            </a:r>
            <a:r>
              <a:rPr lang="en-US" altLang="ko-KR" dirty="0"/>
              <a:t>motion tracking</a:t>
            </a:r>
          </a:p>
          <a:p>
            <a:pPr>
              <a:defRPr/>
            </a:pPr>
            <a:endParaRPr lang="en-US" altLang="ko-KR" dirty="0"/>
          </a:p>
          <a:p>
            <a:pPr marL="285750" indent="-285750">
              <a:buFontTx/>
              <a:buChar char="-"/>
              <a:defRPr/>
            </a:pPr>
            <a:r>
              <a:rPr lang="ko-KR" altLang="en-US" dirty="0"/>
              <a:t>외출 모드</a:t>
            </a:r>
            <a:r>
              <a:rPr lang="en-US" altLang="ko-KR" dirty="0"/>
              <a:t>, </a:t>
            </a:r>
            <a:r>
              <a:rPr lang="ko-KR" altLang="en-US" dirty="0"/>
              <a:t>감시 모드의 </a:t>
            </a:r>
            <a:r>
              <a:rPr lang="en-US" altLang="ko-KR" dirty="0"/>
              <a:t>2</a:t>
            </a:r>
            <a:r>
              <a:rPr lang="ko-KR" altLang="en-US" dirty="0"/>
              <a:t>가지 모드 구현</a:t>
            </a:r>
            <a:endParaRPr lang="en-US" altLang="ko-KR" dirty="0"/>
          </a:p>
          <a:p>
            <a:pPr marL="285750" indent="-285750">
              <a:buFontTx/>
              <a:buChar char="-"/>
              <a:defRPr/>
            </a:pPr>
            <a:endParaRPr lang="en-US" altLang="ko-KR" dirty="0"/>
          </a:p>
          <a:p>
            <a:pPr marL="285750" indent="-285750">
              <a:buFontTx/>
              <a:buChar char="-"/>
              <a:defRPr/>
            </a:pPr>
            <a:r>
              <a:rPr lang="ko-KR" altLang="en-US" dirty="0"/>
              <a:t>외출 모드 </a:t>
            </a:r>
            <a:r>
              <a:rPr lang="en-US" altLang="ko-KR" dirty="0"/>
              <a:t>-&gt; </a:t>
            </a:r>
            <a:r>
              <a:rPr lang="ko-KR" altLang="en-US" dirty="0"/>
              <a:t>단순히 집안의 아이나 애완 동물의 모습을 보고 싶을 때 </a:t>
            </a:r>
            <a:endParaRPr lang="en-US" altLang="ko-KR" dirty="0"/>
          </a:p>
          <a:p>
            <a:pPr marL="285750" indent="-285750">
              <a:buFontTx/>
              <a:buChar char="-"/>
              <a:defRPr/>
            </a:pPr>
            <a:endParaRPr lang="en-US" altLang="ko-KR" dirty="0"/>
          </a:p>
          <a:p>
            <a:pPr marL="285750" indent="-285750">
              <a:buFontTx/>
              <a:buChar char="-"/>
              <a:defRPr/>
            </a:pPr>
            <a:r>
              <a:rPr lang="ko-KR" altLang="en-US" dirty="0"/>
              <a:t>감시 모드 </a:t>
            </a:r>
            <a:r>
              <a:rPr lang="en-US" altLang="ko-KR" dirty="0"/>
              <a:t>-&gt; </a:t>
            </a:r>
            <a:r>
              <a:rPr lang="ko-KR" altLang="en-US" dirty="0"/>
              <a:t>모션 감지 시 이용자의 어플리케이션으로 </a:t>
            </a:r>
            <a:r>
              <a:rPr lang="ko-KR" altLang="en-US" dirty="0" err="1"/>
              <a:t>푸쉬</a:t>
            </a:r>
            <a:r>
              <a:rPr lang="ko-KR" altLang="en-US" dirty="0"/>
              <a:t> 알림</a:t>
            </a:r>
            <a:endParaRPr lang="en-US" altLang="ko-KR" dirty="0"/>
          </a:p>
          <a:p>
            <a:pPr marL="285750" indent="-285750">
              <a:buFontTx/>
              <a:buChar char="-"/>
              <a:defRPr/>
            </a:pPr>
            <a:endParaRPr lang="en-US" altLang="ko-KR" dirty="0"/>
          </a:p>
          <a:p>
            <a:pPr marL="285750" indent="-285750">
              <a:buFontTx/>
              <a:buChar char="-"/>
              <a:defRPr/>
            </a:pPr>
            <a:r>
              <a:rPr lang="ko-KR" altLang="en-US" dirty="0"/>
              <a:t>모션 감지 시 집주인이 알람에 반응 하지 않을 경우 가족 및 다른 가까운 지인에게 메시지가 가도록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606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수행 시나리오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03" y="1631109"/>
            <a:ext cx="7997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1" dirty="0"/>
              <a:t>1. </a:t>
            </a:r>
            <a:r>
              <a:rPr lang="ko-KR" altLang="en-US" b="1" dirty="0"/>
              <a:t>집안에 홈</a:t>
            </a:r>
            <a:r>
              <a:rPr lang="en-US" altLang="ko-KR" b="1" dirty="0"/>
              <a:t>CCTV </a:t>
            </a:r>
            <a:r>
              <a:rPr lang="ko-KR" altLang="en-US" b="1" dirty="0"/>
              <a:t>설치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2. </a:t>
            </a:r>
            <a:r>
              <a:rPr lang="ko-KR" altLang="en-US" b="1" dirty="0"/>
              <a:t>설치 된 </a:t>
            </a:r>
            <a:r>
              <a:rPr lang="en-US" altLang="ko-KR" b="1" dirty="0"/>
              <a:t>CCTV</a:t>
            </a:r>
            <a:r>
              <a:rPr lang="ko-KR" altLang="en-US" b="1" dirty="0"/>
              <a:t>가 실시간 웹 </a:t>
            </a:r>
            <a:r>
              <a:rPr lang="ko-KR" altLang="en-US" b="1" dirty="0" err="1"/>
              <a:t>스트리밍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3. </a:t>
            </a:r>
            <a:r>
              <a:rPr lang="ko-KR" altLang="en-US" b="1" dirty="0"/>
              <a:t>집안에 도둑이 들어와 수상한 움직임 감지</a:t>
            </a:r>
            <a:r>
              <a:rPr lang="en-US" altLang="ko-KR" b="1" dirty="0"/>
              <a:t> </a:t>
            </a:r>
            <a:r>
              <a:rPr lang="ko-KR" altLang="en-US" b="1" dirty="0"/>
              <a:t>및 녹화 시작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4. </a:t>
            </a:r>
            <a:r>
              <a:rPr lang="ko-KR" altLang="en-US" b="1" dirty="0"/>
              <a:t>사용자에게 어플리케이션 </a:t>
            </a:r>
            <a:r>
              <a:rPr lang="ko-KR" altLang="en-US" b="1" dirty="0" err="1"/>
              <a:t>푸쉬</a:t>
            </a:r>
            <a:r>
              <a:rPr lang="ko-KR" altLang="en-US" b="1" dirty="0"/>
              <a:t> 알림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5. </a:t>
            </a:r>
            <a:r>
              <a:rPr lang="ko-KR" altLang="en-US" b="1" dirty="0" err="1"/>
              <a:t>푸쉬를</a:t>
            </a:r>
            <a:r>
              <a:rPr lang="ko-KR" altLang="en-US" b="1" dirty="0"/>
              <a:t> 확인한 사용자가 어플리케이션을 통해 실시간 영상 확인</a:t>
            </a:r>
            <a:endParaRPr lang="en-US" altLang="ko-KR" b="1" dirty="0"/>
          </a:p>
          <a:p>
            <a:pPr lvl="1"/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r>
              <a:rPr lang="en-US" altLang="ko-KR" b="1" dirty="0"/>
              <a:t>6. </a:t>
            </a:r>
            <a:r>
              <a:rPr lang="ko-KR" altLang="en-US" b="1" dirty="0"/>
              <a:t>집안에 도둑 확인 및 버튼으로 사이렌 소리 울림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7. 112</a:t>
            </a:r>
            <a:r>
              <a:rPr lang="ko-KR" altLang="en-US" b="1" dirty="0"/>
              <a:t> 신고 출동 및 녹화 파일을 증거자료로 활용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8. </a:t>
            </a:r>
            <a:r>
              <a:rPr lang="ko-KR" altLang="en-US" b="1" dirty="0"/>
              <a:t>도둑 검거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395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수행 시나리오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346074" y="3048650"/>
            <a:ext cx="1339701" cy="43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000" b="1" dirty="0" err="1">
                <a:solidFill>
                  <a:srgbClr val="3D3C3E"/>
                </a:solidFill>
                <a:latin typeface="+mn-ea"/>
              </a:rPr>
              <a:t>푸쉬</a:t>
            </a:r>
            <a:r>
              <a:rPr lang="ko-KR" altLang="en-US" sz="2000" b="1" dirty="0">
                <a:solidFill>
                  <a:srgbClr val="3D3C3E"/>
                </a:solidFill>
                <a:latin typeface="+mn-ea"/>
              </a:rPr>
              <a:t> 알림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A35FBB-DE20-44D4-B31C-FB046DE10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4" y="1977658"/>
            <a:ext cx="4975442" cy="35653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F907C5-0988-4846-AFC4-FF54A788F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15" y="2284480"/>
            <a:ext cx="1675736" cy="3131187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7C4BBCB-37B8-4F45-9A9D-F63CFAB80CDD}"/>
              </a:ext>
            </a:extLst>
          </p:cNvPr>
          <p:cNvSpPr/>
          <p:nvPr/>
        </p:nvSpPr>
        <p:spPr>
          <a:xfrm>
            <a:off x="5178057" y="3416925"/>
            <a:ext cx="1675736" cy="350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0A18D64-D0D5-4AF1-9543-BA8A4F8C3FE7}"/>
              </a:ext>
            </a:extLst>
          </p:cNvPr>
          <p:cNvSpPr/>
          <p:nvPr/>
        </p:nvSpPr>
        <p:spPr>
          <a:xfrm rot="10800000">
            <a:off x="5156791" y="4271064"/>
            <a:ext cx="1675736" cy="350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303E674-D1E6-4D01-A57C-A43DF31FC9B7}"/>
              </a:ext>
            </a:extLst>
          </p:cNvPr>
          <p:cNvSpPr txBox="1">
            <a:spLocks/>
          </p:cNvSpPr>
          <p:nvPr/>
        </p:nvSpPr>
        <p:spPr>
          <a:xfrm>
            <a:off x="5324807" y="4621122"/>
            <a:ext cx="1507720" cy="42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800" b="1" dirty="0">
                <a:solidFill>
                  <a:srgbClr val="3D3C3E"/>
                </a:solidFill>
                <a:latin typeface="+mn-ea"/>
              </a:rPr>
              <a:t>사이렌 작동</a:t>
            </a:r>
          </a:p>
        </p:txBody>
      </p:sp>
    </p:spTree>
    <p:extLst>
      <p:ext uri="{BB962C8B-B14F-4D97-AF65-F5344CB8AC3E}">
        <p14:creationId xmlns:p14="http://schemas.microsoft.com/office/powerpoint/2010/main" val="401488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</TotalTime>
  <Words>1016</Words>
  <Application>Microsoft Office PowerPoint</Application>
  <PresentationFormat>화면 슬라이드 쇼(4:3)</PresentationFormat>
  <Paragraphs>251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나눔고딕</vt:lpstr>
      <vt:lpstr>Arial</vt:lpstr>
      <vt:lpstr>굴림</vt:lpstr>
      <vt:lpstr>Wingdings</vt:lpstr>
      <vt:lpstr>Office 테마</vt:lpstr>
      <vt:lpstr>PowerPoint 프레젠테이션</vt:lpstr>
      <vt:lpstr> 차 례 </vt:lpstr>
      <vt:lpstr>졸업 연구 개요</vt:lpstr>
      <vt:lpstr>관련 연구 및 사례 </vt:lpstr>
      <vt:lpstr>관련 연구 및 사례 </vt:lpstr>
      <vt:lpstr>관련 연구 및 사례 </vt:lpstr>
      <vt:lpstr>직접 구현할 기능들</vt:lpstr>
      <vt:lpstr>시스템 수행 시나리오</vt:lpstr>
      <vt:lpstr>시스템 수행 시나리오</vt:lpstr>
      <vt:lpstr>시스템 구성도</vt:lpstr>
      <vt:lpstr>개발 환경 및 개발 방법</vt:lpstr>
      <vt:lpstr>개발 환경 및 개발 방법</vt:lpstr>
      <vt:lpstr>업무 분담</vt:lpstr>
      <vt:lpstr>졸업 연구 수행일정 </vt:lpstr>
      <vt:lpstr>필요기술 및 참고 문헌</vt:lpstr>
      <vt:lpstr>Github 주소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jh</cp:lastModifiedBy>
  <cp:revision>67</cp:revision>
  <cp:lastPrinted>2018-01-02T01:06:28Z</cp:lastPrinted>
  <dcterms:created xsi:type="dcterms:W3CDTF">2011-08-24T01:05:33Z</dcterms:created>
  <dcterms:modified xsi:type="dcterms:W3CDTF">2018-01-15T12:16:09Z</dcterms:modified>
</cp:coreProperties>
</file>