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82" r:id="rId4"/>
    <p:sldId id="322" r:id="rId5"/>
    <p:sldId id="321" r:id="rId6"/>
    <p:sldId id="283" r:id="rId7"/>
    <p:sldId id="285" r:id="rId8"/>
    <p:sldId id="287" r:id="rId9"/>
    <p:sldId id="293" r:id="rId10"/>
    <p:sldId id="320" r:id="rId11"/>
    <p:sldId id="319" r:id="rId12"/>
    <p:sldId id="307" r:id="rId13"/>
    <p:sldId id="300" r:id="rId14"/>
    <p:sldId id="316" r:id="rId15"/>
    <p:sldId id="317" r:id="rId16"/>
    <p:sldId id="318" r:id="rId17"/>
    <p:sldId id="302" r:id="rId18"/>
    <p:sldId id="289" r:id="rId19"/>
    <p:sldId id="312" r:id="rId20"/>
    <p:sldId id="308" r:id="rId21"/>
    <p:sldId id="291" r:id="rId22"/>
    <p:sldId id="269" r:id="rId23"/>
    <p:sldId id="277" r:id="rId24"/>
    <p:sldId id="292" r:id="rId25"/>
    <p:sldId id="278" r:id="rId26"/>
  </p:sldIdLst>
  <p:sldSz cx="9144000" cy="6858000" type="screen4x3"/>
  <p:notesSz cx="6858000" cy="9945688"/>
  <p:embeddedFontLst>
    <p:embeddedFont>
      <p:font typeface="나눔고딕" panose="020B0600000101010101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120D1A7-6893-46BC-BCA5-143D32751DAB}">
          <p14:sldIdLst>
            <p14:sldId id="257"/>
            <p14:sldId id="258"/>
            <p14:sldId id="282"/>
            <p14:sldId id="322"/>
            <p14:sldId id="321"/>
            <p14:sldId id="283"/>
            <p14:sldId id="285"/>
            <p14:sldId id="287"/>
            <p14:sldId id="293"/>
            <p14:sldId id="320"/>
            <p14:sldId id="319"/>
            <p14:sldId id="307"/>
            <p14:sldId id="300"/>
            <p14:sldId id="316"/>
            <p14:sldId id="317"/>
            <p14:sldId id="318"/>
            <p14:sldId id="302"/>
            <p14:sldId id="289"/>
            <p14:sldId id="312"/>
            <p14:sldId id="308"/>
            <p14:sldId id="291"/>
            <p14:sldId id="269"/>
            <p14:sldId id="277"/>
            <p14:sldId id="29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86364" autoAdjust="0"/>
  </p:normalViewPr>
  <p:slideViewPr>
    <p:cSldViewPr snapToGrid="0">
      <p:cViewPr varScale="1">
        <p:scale>
          <a:sx n="60" d="100"/>
          <a:sy n="60" d="100"/>
        </p:scale>
        <p:origin x="432" y="3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3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1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09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1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4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3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7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2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5/05/25/basic-motion-detection-and-tracking-with-python-and-opencv" TargetMode="External"/><Relationship Id="rId3" Type="http://schemas.openxmlformats.org/officeDocument/2006/relationships/hyperlink" Target="https://www.youtube.com/watch?v=AufDI6FfuJ4" TargetMode="External"/><Relationship Id="rId7" Type="http://schemas.openxmlformats.org/officeDocument/2006/relationships/hyperlink" Target="http://blog.naver.com/PostView.nhn?blogId=cosmosjs&amp;logNo=220667245343&amp;categoryNo=0&amp;parentCategoryNo=56&amp;viewDate=&amp;currentPage=1&amp;postListTopCurrentPage=1&amp;from=postView" TargetMode="External"/><Relationship Id="rId2" Type="http://schemas.openxmlformats.org/officeDocument/2006/relationships/hyperlink" Target="https://www.youtube.com/watch?v=zWHEKajrV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xcoda.net/98" TargetMode="External"/><Relationship Id="rId5" Type="http://schemas.openxmlformats.org/officeDocument/2006/relationships/hyperlink" Target="https://www.youtube.com/watch?v=e9PK6eLl4tM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daddynkidsmakers.blogspot.kr/2016/12/blog-post.html" TargetMode="External"/><Relationship Id="rId9" Type="http://schemas.openxmlformats.org/officeDocument/2006/relationships/hyperlink" Target="https://m.blog.naver.com/PostView.nhn?blogId=scw0531&amp;logNo=220653503111&amp;proxyReferer=https://www.google.co.kr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alscjf94/MinjeongLe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1095" y="1811738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en-US" altLang="ko-KR" sz="3600" dirty="0"/>
              <a:t>3</a:t>
            </a:r>
            <a:r>
              <a:rPr lang="ko-KR" altLang="en-US" sz="3600" dirty="0"/>
              <a:t>를 이용한 홈</a:t>
            </a:r>
            <a:r>
              <a:rPr lang="en-US" altLang="ko-KR" sz="3600" dirty="0"/>
              <a:t>CCTV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7708" y="370703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종합설계 설계서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7868" y="4411304"/>
            <a:ext cx="359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2013150050 </a:t>
            </a:r>
            <a:r>
              <a:rPr lang="ko-KR" altLang="en-US" sz="1200" dirty="0"/>
              <a:t>이민철 지도교수 한익주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2013150047 </a:t>
            </a:r>
            <a:r>
              <a:rPr lang="ko-KR" altLang="en-US" sz="1200" dirty="0"/>
              <a:t>민준호 지도교수 이보경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2013152036 </a:t>
            </a:r>
            <a:r>
              <a:rPr lang="ko-KR" altLang="en-US" sz="1200" dirty="0"/>
              <a:t>정재훈 지도교수 이보경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033522" y="4394828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37638" y="4728464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41755" y="5095049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54110" y="5461636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EDF0688-6D47-462C-AB37-EE58AF0E709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751EB-3E17-475A-A5B5-DE1EEA0DA30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529AC0F3-E9AE-4FAD-BEEF-B45F0D28DBD2}"/>
              </a:ext>
            </a:extLst>
          </p:cNvPr>
          <p:cNvSpPr txBox="1">
            <a:spLocks/>
          </p:cNvSpPr>
          <p:nvPr/>
        </p:nvSpPr>
        <p:spPr>
          <a:xfrm>
            <a:off x="364803" y="834045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E546F-8120-4488-8AFF-1BBA64FF2777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933700" y="5480050"/>
            <a:ext cx="228600" cy="63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8B70329C-874B-4997-BD55-9BBF8A0D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17" y="1701156"/>
            <a:ext cx="3971926" cy="49577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en-US" altLang="ko-KR" sz="2700" b="1" dirty="0">
                <a:latin typeface="+mn-ea"/>
                <a:ea typeface="+mn-ea"/>
              </a:rPr>
              <a:t>Main </a:t>
            </a:r>
            <a:r>
              <a:rPr lang="ko-KR" altLang="en-US" sz="2700" b="1" dirty="0">
                <a:latin typeface="+mn-ea"/>
                <a:ea typeface="+mn-ea"/>
              </a:rPr>
              <a:t>모듈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5B432-CFB2-4C27-9DD5-3E36AE00F266}"/>
              </a:ext>
            </a:extLst>
          </p:cNvPr>
          <p:cNvSpPr txBox="1"/>
          <p:nvPr/>
        </p:nvSpPr>
        <p:spPr>
          <a:xfrm>
            <a:off x="413817" y="2472270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시작 모듈</a:t>
            </a:r>
            <a:r>
              <a:rPr lang="en-US" altLang="ko-KR" dirty="0"/>
              <a:t>, </a:t>
            </a:r>
            <a:r>
              <a:rPr lang="ko-KR" altLang="en-US" dirty="0"/>
              <a:t>웹 서버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BE2A1F9-F3D0-4EF8-904E-C2E23287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27226"/>
              </p:ext>
            </p:extLst>
          </p:nvPr>
        </p:nvGraphicFramePr>
        <p:xfrm>
          <a:off x="538777" y="3191856"/>
          <a:ext cx="77574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073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28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28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run()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웹서버 구동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28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thread()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쓰레드로 </a:t>
                      </a:r>
                      <a:r>
                        <a:rPr lang="en-US" altLang="ko-KR" dirty="0"/>
                        <a:t>camera(), sock()</a:t>
                      </a:r>
                      <a:r>
                        <a:rPr lang="ko-KR" altLang="en-US" dirty="0"/>
                        <a:t>를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  <a:tr h="499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video_feed</a:t>
                      </a:r>
                      <a:r>
                        <a:rPr lang="en-US" altLang="ko-KR" b="1" dirty="0"/>
                        <a:t>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클라이언트로부터 요청이 들어오면 응답을 </a:t>
                      </a:r>
                      <a:r>
                        <a:rPr lang="ko-KR" altLang="en-US" dirty="0" err="1"/>
                        <a:t>해줌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30224"/>
                  </a:ext>
                </a:extLst>
              </a:tr>
              <a:tr h="441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gen()</a:t>
                      </a:r>
                    </a:p>
                    <a:p>
                      <a:pPr algn="ctr" latinLnBrk="1"/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 err="1"/>
                        <a:t>video_feed</a:t>
                      </a:r>
                      <a:r>
                        <a:rPr lang="en-US" altLang="ko-KR" sz="1800" i="0" dirty="0"/>
                        <a:t>()</a:t>
                      </a:r>
                      <a:r>
                        <a:rPr lang="ko-KR" altLang="en-US" sz="1800" i="0" dirty="0"/>
                        <a:t>에서 호출되며 저장된 프레임을 반복적으로 리턴 </a:t>
                      </a:r>
                      <a:r>
                        <a:rPr lang="ko-KR" altLang="en-US" sz="1800" i="0" dirty="0" err="1"/>
                        <a:t>해줌</a:t>
                      </a:r>
                      <a:endParaRPr lang="ko-KR" altLang="en-US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7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2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EDF0688-6D47-462C-AB37-EE58AF0E709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751EB-3E17-475A-A5B5-DE1EEA0DA30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529AC0F3-E9AE-4FAD-BEEF-B45F0D28DBD2}"/>
              </a:ext>
            </a:extLst>
          </p:cNvPr>
          <p:cNvSpPr txBox="1">
            <a:spLocks/>
          </p:cNvSpPr>
          <p:nvPr/>
        </p:nvSpPr>
        <p:spPr>
          <a:xfrm>
            <a:off x="364803" y="834045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E546F-8120-4488-8AFF-1BBA64FF2777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933700" y="5480050"/>
            <a:ext cx="228600" cy="63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8B70329C-874B-4997-BD55-9BBF8A0D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17" y="1701156"/>
            <a:ext cx="3971926" cy="49577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en-US" altLang="ko-KR" sz="2700" b="1" dirty="0">
                <a:latin typeface="+mn-ea"/>
                <a:ea typeface="+mn-ea"/>
              </a:rPr>
              <a:t>Camera </a:t>
            </a:r>
            <a:r>
              <a:rPr lang="ko-KR" altLang="en-US" sz="2700" b="1" dirty="0">
                <a:latin typeface="+mn-ea"/>
                <a:ea typeface="+mn-ea"/>
              </a:rPr>
              <a:t>모듈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5B432-CFB2-4C27-9DD5-3E36AE00F266}"/>
              </a:ext>
            </a:extLst>
          </p:cNvPr>
          <p:cNvSpPr txBox="1"/>
          <p:nvPr/>
        </p:nvSpPr>
        <p:spPr>
          <a:xfrm>
            <a:off x="413817" y="2472270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프레임 캡처</a:t>
            </a:r>
            <a:r>
              <a:rPr lang="en-US" altLang="ko-KR" dirty="0"/>
              <a:t>, </a:t>
            </a:r>
            <a:r>
              <a:rPr lang="ko-KR" altLang="en-US" dirty="0"/>
              <a:t>모션 인식을 수행하는 모듈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BE2A1F9-F3D0-4EF8-904E-C2E23287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23625"/>
              </p:ext>
            </p:extLst>
          </p:nvPr>
        </p:nvGraphicFramePr>
        <p:xfrm>
          <a:off x="538776" y="3191854"/>
          <a:ext cx="7728924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924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err="1"/>
                        <a:t>getFrame</a:t>
                      </a:r>
                      <a:r>
                        <a:rPr lang="en-US" altLang="ko-KR" sz="1900" b="1" dirty="0"/>
                        <a:t>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프레임을 캡처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err="1"/>
                        <a:t>resizeFrame</a:t>
                      </a:r>
                      <a:r>
                        <a:rPr lang="en-US" altLang="ko-KR" sz="1900" b="1" dirty="0"/>
                        <a:t>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프레임의 크기를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err="1"/>
                        <a:t>showFrame</a:t>
                      </a:r>
                      <a:r>
                        <a:rPr lang="en-US" altLang="ko-KR" sz="1900" b="1" dirty="0"/>
                        <a:t>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캡처된</a:t>
                      </a:r>
                      <a:r>
                        <a:rPr lang="ko-KR" altLang="en-US" b="0" dirty="0"/>
                        <a:t> 프레임을 화면에 보여줌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motion()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/>
                        <a:t>모션 감지된 영역에 사각형을 그림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70087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ctr" latinLnBrk="1"/>
                      <a:endParaRPr lang="en-US" altLang="ko-KR" sz="1900" b="1" dirty="0"/>
                    </a:p>
                    <a:p>
                      <a:pPr algn="ctr" latinLnBrk="1"/>
                      <a:r>
                        <a:rPr lang="en-US" altLang="ko-KR" sz="1900" b="1" dirty="0"/>
                        <a:t>camera()</a:t>
                      </a:r>
                    </a:p>
                    <a:p>
                      <a:pPr algn="ctr" latinLnBrk="1"/>
                      <a:endParaRPr lang="en-US" altLang="ko-KR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주요 메소드들의 반복 호출을 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통해서 프레임을 계속 촬영하여 영상을 </a:t>
                      </a:r>
                      <a:r>
                        <a:rPr lang="ko-KR" altLang="en-US" b="0" dirty="0" err="1"/>
                        <a:t>만들어냄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7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2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EDF0688-6D47-462C-AB37-EE58AF0E709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751EB-3E17-475A-A5B5-DE1EEA0DA30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529AC0F3-E9AE-4FAD-BEEF-B45F0D28DBD2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3B632AA-44EA-47F0-B056-9636DCEB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04" y="1392703"/>
            <a:ext cx="2027396" cy="495776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b="1" dirty="0">
                <a:latin typeface="+mn-ea"/>
                <a:ea typeface="+mn-ea"/>
              </a:rPr>
              <a:t>Connect </a:t>
            </a:r>
            <a:r>
              <a:rPr lang="ko-KR" altLang="en-US" sz="2300" b="1" dirty="0">
                <a:latin typeface="+mn-ea"/>
                <a:ea typeface="+mn-ea"/>
              </a:rPr>
              <a:t>모듈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63BA7-D7EE-48DD-B765-684BFD0AF209}"/>
              </a:ext>
            </a:extLst>
          </p:cNvPr>
          <p:cNvSpPr txBox="1"/>
          <p:nvPr/>
        </p:nvSpPr>
        <p:spPr>
          <a:xfrm>
            <a:off x="364803" y="1806939"/>
            <a:ext cx="86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소켓 통신을 이용하여 서버와 클라이언트 간에 메시지 송수신 가능하게 함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9B6CC3B-655F-41DB-ADCD-7F60EA54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51750"/>
              </p:ext>
            </p:extLst>
          </p:nvPr>
        </p:nvGraphicFramePr>
        <p:xfrm>
          <a:off x="452279" y="2190496"/>
          <a:ext cx="8174196" cy="189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546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311650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495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sock()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소켓을 생성하여 메시지를 주고 받음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motor()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소켓으로부터 받은 메시지를 이용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connection()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클라이언트와의 연결 상태를 알려줌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7065"/>
                  </a:ext>
                </a:extLst>
              </a:tr>
            </a:tbl>
          </a:graphicData>
        </a:graphic>
      </p:graphicFrame>
      <p:sp>
        <p:nvSpPr>
          <p:cNvPr id="27" name="제목 1">
            <a:extLst>
              <a:ext uri="{FF2B5EF4-FFF2-40B4-BE49-F238E27FC236}">
                <a16:creationId xmlns:a16="http://schemas.microsoft.com/office/drawing/2014/main" id="{E2AF19B1-5CCF-43E0-BA86-38EADE20F3DA}"/>
              </a:ext>
            </a:extLst>
          </p:cNvPr>
          <p:cNvSpPr txBox="1">
            <a:spLocks/>
          </p:cNvSpPr>
          <p:nvPr/>
        </p:nvSpPr>
        <p:spPr>
          <a:xfrm>
            <a:off x="442753" y="4143367"/>
            <a:ext cx="2233771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n-ea"/>
                <a:ea typeface="+mn-ea"/>
              </a:rPr>
              <a:t>Control </a:t>
            </a:r>
            <a:r>
              <a:rPr lang="ko-KR" altLang="en-US" sz="2400" b="1" dirty="0">
                <a:latin typeface="+mn-ea"/>
                <a:ea typeface="+mn-ea"/>
              </a:rPr>
              <a:t>모듈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5C756-50DD-4B56-B7DB-909DCC78E8FA}"/>
              </a:ext>
            </a:extLst>
          </p:cNvPr>
          <p:cNvSpPr txBox="1"/>
          <p:nvPr/>
        </p:nvSpPr>
        <p:spPr>
          <a:xfrm>
            <a:off x="461804" y="4513668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 err="1"/>
              <a:t>서보</a:t>
            </a:r>
            <a:r>
              <a:rPr lang="ko-KR" altLang="en-US" dirty="0"/>
              <a:t> 모터를 제어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29B66F-F441-4EA3-A547-8CBCB6B7C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20570"/>
              </p:ext>
            </p:extLst>
          </p:nvPr>
        </p:nvGraphicFramePr>
        <p:xfrm>
          <a:off x="452279" y="4921100"/>
          <a:ext cx="8220392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596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338796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up()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위로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down()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아래로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left()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왼쪽으로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right()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</a:t>
                      </a:r>
                      <a:r>
                        <a:rPr lang="ko-KR" altLang="en-US" dirty="0" err="1"/>
                        <a:t>오룬쪽으로</a:t>
                      </a:r>
                      <a:r>
                        <a:rPr lang="ko-KR" altLang="en-US" dirty="0"/>
                        <a:t>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700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1EA1AD9-0C2A-4737-A935-C4BB3FFA644D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94921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25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7698AF9-382D-48D1-AC17-D1321079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17" y="1487747"/>
            <a:ext cx="3971926" cy="495776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b="1" dirty="0">
                <a:latin typeface="+mj-lt"/>
                <a:ea typeface="+mn-ea"/>
              </a:rPr>
              <a:t>Timer </a:t>
            </a:r>
            <a:r>
              <a:rPr lang="ko-KR" altLang="en-US" sz="2300" b="1" dirty="0">
                <a:latin typeface="+mj-lt"/>
                <a:ea typeface="+mn-ea"/>
              </a:rPr>
              <a:t>모듈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92741C-6A1B-492E-8609-BBC3BF1B887E}"/>
              </a:ext>
            </a:extLst>
          </p:cNvPr>
          <p:cNvSpPr txBox="1"/>
          <p:nvPr/>
        </p:nvSpPr>
        <p:spPr>
          <a:xfrm>
            <a:off x="496887" y="1920796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기능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시간을 기록하거나 측정 </a:t>
            </a:r>
            <a:r>
              <a:rPr lang="en-US" altLang="ko-KR" dirty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335FB94-A574-4141-B9AC-E2E059CF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59453"/>
              </p:ext>
            </p:extLst>
          </p:nvPr>
        </p:nvGraphicFramePr>
        <p:xfrm>
          <a:off x="496886" y="2313097"/>
          <a:ext cx="7808914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364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err="1"/>
                        <a:t>pushTimer</a:t>
                      </a:r>
                      <a:r>
                        <a:rPr lang="en-US" altLang="ko-KR" sz="1900" b="1" dirty="0"/>
                        <a:t>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 알림을 위한 시간 기록 및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err="1"/>
                        <a:t>mailTimer</a:t>
                      </a:r>
                      <a:r>
                        <a:rPr lang="en-US" altLang="ko-KR" sz="1900" b="1" dirty="0"/>
                        <a:t>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메일 전송을 위한 시간 기록 및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26168"/>
                  </a:ext>
                </a:extLst>
              </a:tr>
            </a:tbl>
          </a:graphicData>
        </a:graphic>
      </p:graphicFrame>
      <p:sp>
        <p:nvSpPr>
          <p:cNvPr id="25" name="제목 1">
            <a:extLst>
              <a:ext uri="{FF2B5EF4-FFF2-40B4-BE49-F238E27FC236}">
                <a16:creationId xmlns:a16="http://schemas.microsoft.com/office/drawing/2014/main" id="{273280CD-06DD-48A3-84CF-0F7C81E53E62}"/>
              </a:ext>
            </a:extLst>
          </p:cNvPr>
          <p:cNvSpPr txBox="1">
            <a:spLocks/>
          </p:cNvSpPr>
          <p:nvPr/>
        </p:nvSpPr>
        <p:spPr>
          <a:xfrm>
            <a:off x="481217" y="3466038"/>
            <a:ext cx="3971926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j-lt"/>
                <a:ea typeface="+mn-ea"/>
              </a:rPr>
              <a:t>Notice </a:t>
            </a:r>
            <a:r>
              <a:rPr lang="ko-KR" altLang="en-US" sz="2400" b="1" dirty="0">
                <a:latin typeface="+mj-lt"/>
                <a:ea typeface="+mn-ea"/>
              </a:rPr>
              <a:t>모듈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AA694-4A79-45D2-B37C-5184D62962E6}"/>
              </a:ext>
            </a:extLst>
          </p:cNvPr>
          <p:cNvSpPr txBox="1"/>
          <p:nvPr/>
        </p:nvSpPr>
        <p:spPr>
          <a:xfrm>
            <a:off x="496887" y="3908612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기능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앱으로 푸시 알림을 보냄 </a:t>
            </a:r>
            <a:r>
              <a:rPr lang="en-US" altLang="ko-KR" dirty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BFDE6D4-6F1C-4702-B60F-C85433BBC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9250"/>
              </p:ext>
            </p:extLst>
          </p:nvPr>
        </p:nvGraphicFramePr>
        <p:xfrm>
          <a:off x="496886" y="4339013"/>
          <a:ext cx="7808914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839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029075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push()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앱으로 푸시 알림 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7F2BF23A-2819-4A5D-8DBD-C3C1BE3A065E}"/>
              </a:ext>
            </a:extLst>
          </p:cNvPr>
          <p:cNvSpPr txBox="1">
            <a:spLocks/>
          </p:cNvSpPr>
          <p:nvPr/>
        </p:nvSpPr>
        <p:spPr>
          <a:xfrm>
            <a:off x="452280" y="5188730"/>
            <a:ext cx="168132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j-lt"/>
                <a:ea typeface="+mn-ea"/>
              </a:rPr>
              <a:t>Mail </a:t>
            </a:r>
            <a:r>
              <a:rPr lang="ko-KR" altLang="en-US" sz="2400" b="1" dirty="0">
                <a:latin typeface="+mj-lt"/>
                <a:ea typeface="+mn-ea"/>
              </a:rPr>
              <a:t>모듈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B928B8-51CA-41BC-A8FB-FA66271227BA}"/>
              </a:ext>
            </a:extLst>
          </p:cNvPr>
          <p:cNvSpPr txBox="1"/>
          <p:nvPr/>
        </p:nvSpPr>
        <p:spPr>
          <a:xfrm>
            <a:off x="467950" y="5612254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기능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등록된 이메일 주소를 통해 다른 사람에게 메일 보냄 </a:t>
            </a:r>
            <a:r>
              <a:rPr lang="en-US" altLang="ko-KR" dirty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3A1841B-1B78-4184-A475-3B412B6DE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63403"/>
              </p:ext>
            </p:extLst>
          </p:nvPr>
        </p:nvGraphicFramePr>
        <p:xfrm>
          <a:off x="467950" y="6080755"/>
          <a:ext cx="783785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00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err="1"/>
                        <a:t>sendEmail</a:t>
                      </a:r>
                      <a:r>
                        <a:rPr lang="en-US" altLang="ko-KR" sz="1900" b="1" dirty="0"/>
                        <a:t>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등록된 이메일로 메일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73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53060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C172C-1A68-491C-9A2F-35B55BC2D589}"/>
              </a:ext>
            </a:extLst>
          </p:cNvPr>
          <p:cNvSpPr txBox="1"/>
          <p:nvPr/>
        </p:nvSpPr>
        <p:spPr>
          <a:xfrm>
            <a:off x="464918" y="1408206"/>
            <a:ext cx="400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Frame</a:t>
            </a:r>
            <a:r>
              <a:rPr lang="ko-KR" altLang="en-US" sz="2000" b="1" dirty="0"/>
              <a:t> 촬영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</a:t>
            </a:r>
            <a:r>
              <a:rPr lang="en-US" altLang="ko-KR" sz="2000" b="1" dirty="0"/>
              <a:t> Motion Tracking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98729-2C4B-4E61-A254-4FD52BC59A0E}"/>
              </a:ext>
            </a:extLst>
          </p:cNvPr>
          <p:cNvSpPr/>
          <p:nvPr/>
        </p:nvSpPr>
        <p:spPr>
          <a:xfrm>
            <a:off x="342269" y="2079479"/>
            <a:ext cx="2391406" cy="53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  </a:t>
            </a:r>
            <a:r>
              <a:rPr lang="en-US" altLang="ko-KR" sz="2000" b="1" dirty="0">
                <a:solidFill>
                  <a:schemeClr val="bg1"/>
                </a:solidFill>
              </a:rPr>
              <a:t>camera(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8C3E8F0-4625-489A-B144-3131A9CFDB8F}"/>
              </a:ext>
            </a:extLst>
          </p:cNvPr>
          <p:cNvSpPr/>
          <p:nvPr/>
        </p:nvSpPr>
        <p:spPr>
          <a:xfrm>
            <a:off x="4603221" y="2215330"/>
            <a:ext cx="3736692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getFrame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03AFBF26-31C7-4E1D-9EB3-97D63C3CCD8E}"/>
              </a:ext>
            </a:extLst>
          </p:cNvPr>
          <p:cNvSpPr/>
          <p:nvPr/>
        </p:nvSpPr>
        <p:spPr>
          <a:xfrm>
            <a:off x="6290294" y="2937114"/>
            <a:ext cx="311417" cy="2740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19B8720-4D4B-4CE7-B846-70DE47A5C1A3}"/>
              </a:ext>
            </a:extLst>
          </p:cNvPr>
          <p:cNvSpPr/>
          <p:nvPr/>
        </p:nvSpPr>
        <p:spPr>
          <a:xfrm>
            <a:off x="4600046" y="3413907"/>
            <a:ext cx="3736692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resizeFrame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DC8627A8-C008-4CFD-82A7-F4AF04FC187A}"/>
              </a:ext>
            </a:extLst>
          </p:cNvPr>
          <p:cNvSpPr/>
          <p:nvPr/>
        </p:nvSpPr>
        <p:spPr>
          <a:xfrm>
            <a:off x="6273162" y="4110524"/>
            <a:ext cx="311417" cy="2740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25EC6-BE43-405C-A7AC-0DB0B0D13616}"/>
              </a:ext>
            </a:extLst>
          </p:cNvPr>
          <p:cNvSpPr/>
          <p:nvPr/>
        </p:nvSpPr>
        <p:spPr>
          <a:xfrm>
            <a:off x="4591424" y="4541527"/>
            <a:ext cx="3736692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motion(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AFCBC17-941D-4D56-8D59-11808D5A37CC}"/>
              </a:ext>
            </a:extLst>
          </p:cNvPr>
          <p:cNvSpPr/>
          <p:nvPr/>
        </p:nvSpPr>
        <p:spPr>
          <a:xfrm>
            <a:off x="6264596" y="5254922"/>
            <a:ext cx="311417" cy="2740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9243DA-4F72-4906-B8E1-8A8BBA248A38}"/>
              </a:ext>
            </a:extLst>
          </p:cNvPr>
          <p:cNvSpPr/>
          <p:nvPr/>
        </p:nvSpPr>
        <p:spPr>
          <a:xfrm>
            <a:off x="4593696" y="5677769"/>
            <a:ext cx="3736692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showFrame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192A087-FDCA-4790-A901-6B0E4D0AEC38}"/>
              </a:ext>
            </a:extLst>
          </p:cNvPr>
          <p:cNvCxnSpPr>
            <a:cxnSpLocks/>
          </p:cNvCxnSpPr>
          <p:nvPr/>
        </p:nvCxnSpPr>
        <p:spPr>
          <a:xfrm rot="10800000">
            <a:off x="4555597" y="2455382"/>
            <a:ext cx="76200" cy="3462439"/>
          </a:xfrm>
          <a:prstGeom prst="bentConnector3">
            <a:avLst>
              <a:gd name="adj1" fmla="val 5375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6FFBA6-A7F0-4BBD-966B-D11202F84743}"/>
              </a:ext>
            </a:extLst>
          </p:cNvPr>
          <p:cNvSpPr txBox="1"/>
          <p:nvPr/>
        </p:nvSpPr>
        <p:spPr>
          <a:xfrm>
            <a:off x="3546856" y="3877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60804-954C-4E3A-9EA1-A50C8697A191}"/>
              </a:ext>
            </a:extLst>
          </p:cNvPr>
          <p:cNvSpPr txBox="1"/>
          <p:nvPr/>
        </p:nvSpPr>
        <p:spPr>
          <a:xfrm>
            <a:off x="5351281" y="1015316"/>
            <a:ext cx="3600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: </a:t>
            </a:r>
            <a:r>
              <a:rPr lang="ko-KR" altLang="en-US" sz="1700" b="1" dirty="0"/>
              <a:t>모듈 간 연동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메소드 호출 순서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774A6-6305-4849-A5BE-2E83D3B86AAC}"/>
              </a:ext>
            </a:extLst>
          </p:cNvPr>
          <p:cNvSpPr txBox="1"/>
          <p:nvPr/>
        </p:nvSpPr>
        <p:spPr>
          <a:xfrm>
            <a:off x="272400" y="2028721"/>
            <a:ext cx="8242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Camera:</a:t>
            </a:r>
            <a:endParaRPr lang="ko-KR" altLang="en-US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09A5C2-0F1B-46DD-997D-D4A429A9AD4A}"/>
              </a:ext>
            </a:extLst>
          </p:cNvPr>
          <p:cNvSpPr txBox="1"/>
          <p:nvPr/>
        </p:nvSpPr>
        <p:spPr>
          <a:xfrm>
            <a:off x="4559843" y="217100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Camera: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D73A5-55F2-45D4-8DEB-B8DC87D3953E}"/>
              </a:ext>
            </a:extLst>
          </p:cNvPr>
          <p:cNvSpPr txBox="1"/>
          <p:nvPr/>
        </p:nvSpPr>
        <p:spPr>
          <a:xfrm>
            <a:off x="4551399" y="335272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Camera: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8E9B70-593C-40DD-921A-2CCC48EF990B}"/>
              </a:ext>
            </a:extLst>
          </p:cNvPr>
          <p:cNvSpPr txBox="1"/>
          <p:nvPr/>
        </p:nvSpPr>
        <p:spPr>
          <a:xfrm>
            <a:off x="4551398" y="4510485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Camera: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59782-A6FB-4573-AF5A-72149D385610}"/>
              </a:ext>
            </a:extLst>
          </p:cNvPr>
          <p:cNvSpPr txBox="1"/>
          <p:nvPr/>
        </p:nvSpPr>
        <p:spPr>
          <a:xfrm>
            <a:off x="4551397" y="5629359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Camera: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754F40-AFA6-4579-AFC3-EAC78B79D492}"/>
              </a:ext>
            </a:extLst>
          </p:cNvPr>
          <p:cNvSpPr/>
          <p:nvPr/>
        </p:nvSpPr>
        <p:spPr>
          <a:xfrm>
            <a:off x="3546856" y="1834233"/>
            <a:ext cx="5178044" cy="4604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9C9714EC-CACA-4053-9EDE-A8887362D3D7}"/>
              </a:ext>
            </a:extLst>
          </p:cNvPr>
          <p:cNvSpPr/>
          <p:nvPr/>
        </p:nvSpPr>
        <p:spPr>
          <a:xfrm rot="16200000">
            <a:off x="3029274" y="2117147"/>
            <a:ext cx="253336" cy="5080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D9BA2-9EAF-45C1-AD82-F6D9BED71084}"/>
              </a:ext>
            </a:extLst>
          </p:cNvPr>
          <p:cNvSpPr txBox="1"/>
          <p:nvPr/>
        </p:nvSpPr>
        <p:spPr>
          <a:xfrm>
            <a:off x="7313205" y="1960049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Frame</a:t>
            </a:r>
            <a:r>
              <a:rPr lang="ko-KR" altLang="en-US" sz="1400" b="1" dirty="0"/>
              <a:t> 캡처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F235FC-CFDF-44A7-A92C-07ABC5A1C669}"/>
              </a:ext>
            </a:extLst>
          </p:cNvPr>
          <p:cNvSpPr txBox="1"/>
          <p:nvPr/>
        </p:nvSpPr>
        <p:spPr>
          <a:xfrm>
            <a:off x="6840816" y="3152172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Frame</a:t>
            </a:r>
            <a:r>
              <a:rPr lang="ko-KR" altLang="en-US" sz="1400" b="1" dirty="0"/>
              <a:t> 크기 조정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7D3111-6717-4F9B-839E-ECC04C6E3715}"/>
              </a:ext>
            </a:extLst>
          </p:cNvPr>
          <p:cNvSpPr txBox="1"/>
          <p:nvPr/>
        </p:nvSpPr>
        <p:spPr>
          <a:xfrm>
            <a:off x="7398615" y="42706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모션 인식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EE98-4E18-4FEF-AD4E-71EE7A14CDE4}"/>
              </a:ext>
            </a:extLst>
          </p:cNvPr>
          <p:cNvSpPr txBox="1"/>
          <p:nvPr/>
        </p:nvSpPr>
        <p:spPr>
          <a:xfrm>
            <a:off x="7293058" y="540261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Frame </a:t>
            </a:r>
            <a:r>
              <a:rPr lang="ko-KR" altLang="en-US" sz="1400" b="1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80211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25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98729-2C4B-4E61-A254-4FD52BC59A0E}"/>
              </a:ext>
            </a:extLst>
          </p:cNvPr>
          <p:cNvSpPr/>
          <p:nvPr/>
        </p:nvSpPr>
        <p:spPr>
          <a:xfrm>
            <a:off x="434324" y="2292698"/>
            <a:ext cx="257557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motion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86C9E36-7345-452C-928F-2F715EDC8A2D}"/>
              </a:ext>
            </a:extLst>
          </p:cNvPr>
          <p:cNvSpPr/>
          <p:nvPr/>
        </p:nvSpPr>
        <p:spPr>
          <a:xfrm>
            <a:off x="6129013" y="3049583"/>
            <a:ext cx="367355" cy="3330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8C3E8F0-4625-489A-B144-3131A9CFDB8F}"/>
              </a:ext>
            </a:extLst>
          </p:cNvPr>
          <p:cNvSpPr/>
          <p:nvPr/>
        </p:nvSpPr>
        <p:spPr>
          <a:xfrm>
            <a:off x="4452766" y="2399983"/>
            <a:ext cx="370556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pushTimer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03AFBF26-31C7-4E1D-9EB3-97D63C3CCD8E}"/>
              </a:ext>
            </a:extLst>
          </p:cNvPr>
          <p:cNvSpPr/>
          <p:nvPr/>
        </p:nvSpPr>
        <p:spPr>
          <a:xfrm>
            <a:off x="6129014" y="5400186"/>
            <a:ext cx="367355" cy="3330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19B8720-4D4B-4CE7-B846-70DE47A5C1A3}"/>
              </a:ext>
            </a:extLst>
          </p:cNvPr>
          <p:cNvSpPr/>
          <p:nvPr/>
        </p:nvSpPr>
        <p:spPr>
          <a:xfrm>
            <a:off x="4462291" y="3552128"/>
            <a:ext cx="370556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push(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25EC6-BE43-405C-A7AC-0DB0B0D13616}"/>
              </a:ext>
            </a:extLst>
          </p:cNvPr>
          <p:cNvSpPr/>
          <p:nvPr/>
        </p:nvSpPr>
        <p:spPr>
          <a:xfrm>
            <a:off x="4459909" y="4735497"/>
            <a:ext cx="370556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mailTimer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AFCBC17-941D-4D56-8D59-11808D5A37CC}"/>
              </a:ext>
            </a:extLst>
          </p:cNvPr>
          <p:cNvSpPr/>
          <p:nvPr/>
        </p:nvSpPr>
        <p:spPr>
          <a:xfrm>
            <a:off x="6129014" y="4216817"/>
            <a:ext cx="367355" cy="3330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9243DA-4F72-4906-B8E1-8A8BBA248A38}"/>
              </a:ext>
            </a:extLst>
          </p:cNvPr>
          <p:cNvSpPr/>
          <p:nvPr/>
        </p:nvSpPr>
        <p:spPr>
          <a:xfrm>
            <a:off x="4471816" y="5917821"/>
            <a:ext cx="370556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sendEmail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EA83F-93BA-4446-B1B5-3FB90260A5BA}"/>
              </a:ext>
            </a:extLst>
          </p:cNvPr>
          <p:cNvSpPr txBox="1"/>
          <p:nvPr/>
        </p:nvSpPr>
        <p:spPr>
          <a:xfrm>
            <a:off x="388717" y="1436781"/>
            <a:ext cx="7977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Alarm </a:t>
            </a:r>
            <a:r>
              <a:rPr lang="ko-KR" altLang="en-US" sz="2000" b="1" dirty="0"/>
              <a:t>전달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집주인 반응 안 할 경우 지인에게 메일 전달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0F8F59-D7FD-4F5E-A77C-A4F4B0F943DB}"/>
              </a:ext>
            </a:extLst>
          </p:cNvPr>
          <p:cNvSpPr txBox="1"/>
          <p:nvPr/>
        </p:nvSpPr>
        <p:spPr>
          <a:xfrm>
            <a:off x="377175" y="2244264"/>
            <a:ext cx="8242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Camera:</a:t>
            </a:r>
            <a:endParaRPr lang="ko-KR" altLang="en-US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6053A4-5569-44ED-ADCD-F2AE9BEFC8BB}"/>
              </a:ext>
            </a:extLst>
          </p:cNvPr>
          <p:cNvSpPr txBox="1"/>
          <p:nvPr/>
        </p:nvSpPr>
        <p:spPr>
          <a:xfrm>
            <a:off x="4414666" y="2372216"/>
            <a:ext cx="727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Timer: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4C1138-1955-4D98-82EA-668DCFCA4516}"/>
              </a:ext>
            </a:extLst>
          </p:cNvPr>
          <p:cNvSpPr txBox="1"/>
          <p:nvPr/>
        </p:nvSpPr>
        <p:spPr>
          <a:xfrm>
            <a:off x="4410455" y="351510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Notice: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C426C-B71F-4DD9-910B-9136E4A14493}"/>
              </a:ext>
            </a:extLst>
          </p:cNvPr>
          <p:cNvSpPr txBox="1"/>
          <p:nvPr/>
        </p:nvSpPr>
        <p:spPr>
          <a:xfrm>
            <a:off x="4414666" y="4706937"/>
            <a:ext cx="727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Timer: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96EC9-05A5-4366-A6C4-51AF00D103EF}"/>
              </a:ext>
            </a:extLst>
          </p:cNvPr>
          <p:cNvSpPr txBox="1"/>
          <p:nvPr/>
        </p:nvSpPr>
        <p:spPr>
          <a:xfrm>
            <a:off x="4419980" y="589111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Mail: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23CD2D3-A627-4342-8233-88E306971743}"/>
              </a:ext>
            </a:extLst>
          </p:cNvPr>
          <p:cNvSpPr/>
          <p:nvPr/>
        </p:nvSpPr>
        <p:spPr>
          <a:xfrm>
            <a:off x="4124325" y="2023021"/>
            <a:ext cx="4489468" cy="4645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9ED1C15-AC67-48AE-876D-144889ADB733}"/>
              </a:ext>
            </a:extLst>
          </p:cNvPr>
          <p:cNvSpPr/>
          <p:nvPr/>
        </p:nvSpPr>
        <p:spPr>
          <a:xfrm rot="16200000">
            <a:off x="3383660" y="2287092"/>
            <a:ext cx="284559" cy="58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E28775-4BCA-4427-B111-0AADC0C02F1E}"/>
              </a:ext>
            </a:extLst>
          </p:cNvPr>
          <p:cNvSpPr txBox="1"/>
          <p:nvPr/>
        </p:nvSpPr>
        <p:spPr>
          <a:xfrm>
            <a:off x="5351281" y="1015316"/>
            <a:ext cx="3600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: </a:t>
            </a:r>
            <a:r>
              <a:rPr lang="ko-KR" altLang="en-US" sz="1700" b="1" dirty="0"/>
              <a:t>모듈 간 연동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메소드 호출 순서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B80A2-A3CF-4707-8184-E13D1C79830D}"/>
              </a:ext>
            </a:extLst>
          </p:cNvPr>
          <p:cNvSpPr txBox="1"/>
          <p:nvPr/>
        </p:nvSpPr>
        <p:spPr>
          <a:xfrm>
            <a:off x="2568438" y="2829121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모션 인식 될 경우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E6FBCF-1176-4F91-9F49-5928D33392F4}"/>
              </a:ext>
            </a:extLst>
          </p:cNvPr>
          <p:cNvSpPr txBox="1"/>
          <p:nvPr/>
        </p:nvSpPr>
        <p:spPr>
          <a:xfrm>
            <a:off x="7114701" y="21292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타이머 작동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74A970-AB7A-4D17-81AF-44C0C74EB781}"/>
              </a:ext>
            </a:extLst>
          </p:cNvPr>
          <p:cNvSpPr txBox="1"/>
          <p:nvPr/>
        </p:nvSpPr>
        <p:spPr>
          <a:xfrm>
            <a:off x="7065853" y="442667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타이머 작동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7BCC1-5968-4473-A881-7B76DF1D3D44}"/>
              </a:ext>
            </a:extLst>
          </p:cNvPr>
          <p:cNvSpPr txBox="1"/>
          <p:nvPr/>
        </p:nvSpPr>
        <p:spPr>
          <a:xfrm>
            <a:off x="6837252" y="327266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푸시 알림 전송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014DA-91A1-4F7A-8A51-38AC14052E74}"/>
              </a:ext>
            </a:extLst>
          </p:cNvPr>
          <p:cNvSpPr txBox="1"/>
          <p:nvPr/>
        </p:nvSpPr>
        <p:spPr>
          <a:xfrm>
            <a:off x="7237303" y="564133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메일 전송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D37659-DE57-4E70-8FCE-B1B92396C576}"/>
              </a:ext>
            </a:extLst>
          </p:cNvPr>
          <p:cNvSpPr txBox="1"/>
          <p:nvPr/>
        </p:nvSpPr>
        <p:spPr>
          <a:xfrm>
            <a:off x="4207033" y="542545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집주인 반응 없을 경우</a:t>
            </a:r>
          </a:p>
        </p:txBody>
      </p:sp>
    </p:spTree>
    <p:extLst>
      <p:ext uri="{BB962C8B-B14F-4D97-AF65-F5344CB8AC3E}">
        <p14:creationId xmlns:p14="http://schemas.microsoft.com/office/powerpoint/2010/main" val="188217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C172C-1A68-491C-9A2F-35B55BC2D589}"/>
              </a:ext>
            </a:extLst>
          </p:cNvPr>
          <p:cNvSpPr txBox="1"/>
          <p:nvPr/>
        </p:nvSpPr>
        <p:spPr>
          <a:xfrm>
            <a:off x="472220" y="1588886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Camera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Tracking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98729-2C4B-4E61-A254-4FD52BC59A0E}"/>
              </a:ext>
            </a:extLst>
          </p:cNvPr>
          <p:cNvSpPr/>
          <p:nvPr/>
        </p:nvSpPr>
        <p:spPr>
          <a:xfrm>
            <a:off x="2277874" y="2341667"/>
            <a:ext cx="4483735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sock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86C9E36-7345-452C-928F-2F715EDC8A2D}"/>
              </a:ext>
            </a:extLst>
          </p:cNvPr>
          <p:cNvSpPr/>
          <p:nvPr/>
        </p:nvSpPr>
        <p:spPr>
          <a:xfrm>
            <a:off x="4384712" y="2976731"/>
            <a:ext cx="291948" cy="8283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8C3E8F0-4625-489A-B144-3131A9CFDB8F}"/>
              </a:ext>
            </a:extLst>
          </p:cNvPr>
          <p:cNvSpPr/>
          <p:nvPr/>
        </p:nvSpPr>
        <p:spPr>
          <a:xfrm>
            <a:off x="2265174" y="4007901"/>
            <a:ext cx="4483735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motor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DC8627A8-C008-4CFD-82A7-F4AF04FC187A}"/>
              </a:ext>
            </a:extLst>
          </p:cNvPr>
          <p:cNvSpPr/>
          <p:nvPr/>
        </p:nvSpPr>
        <p:spPr>
          <a:xfrm rot="2532035">
            <a:off x="2259473" y="4616374"/>
            <a:ext cx="332041" cy="644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AFCBC17-941D-4D56-8D59-11808D5A37CC}"/>
              </a:ext>
            </a:extLst>
          </p:cNvPr>
          <p:cNvSpPr/>
          <p:nvPr/>
        </p:nvSpPr>
        <p:spPr>
          <a:xfrm rot="1276625">
            <a:off x="3639376" y="4672810"/>
            <a:ext cx="307498" cy="5874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9243DA-4F72-4906-B8E1-8A8BBA248A38}"/>
              </a:ext>
            </a:extLst>
          </p:cNvPr>
          <p:cNvSpPr/>
          <p:nvPr/>
        </p:nvSpPr>
        <p:spPr>
          <a:xfrm>
            <a:off x="924377" y="5471283"/>
            <a:ext cx="1583037" cy="614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up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83286AD1-6B21-4F39-BF7D-02E5BDD74272}"/>
              </a:ext>
            </a:extLst>
          </p:cNvPr>
          <p:cNvSpPr/>
          <p:nvPr/>
        </p:nvSpPr>
        <p:spPr>
          <a:xfrm rot="20538961">
            <a:off x="5106274" y="4675149"/>
            <a:ext cx="339565" cy="5697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2E210CB-8C07-4BB4-AA81-5E578C9BBAC5}"/>
              </a:ext>
            </a:extLst>
          </p:cNvPr>
          <p:cNvSpPr/>
          <p:nvPr/>
        </p:nvSpPr>
        <p:spPr>
          <a:xfrm rot="19403819">
            <a:off x="6519414" y="4615898"/>
            <a:ext cx="298856" cy="6247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4A8F6D-AF2D-493F-9B1D-7C62FBA59049}"/>
              </a:ext>
            </a:extLst>
          </p:cNvPr>
          <p:cNvSpPr/>
          <p:nvPr/>
        </p:nvSpPr>
        <p:spPr>
          <a:xfrm>
            <a:off x="2840671" y="5471283"/>
            <a:ext cx="1583036" cy="629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down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57DDA7E-6A9E-4A75-8C0E-2B584DAD4830}"/>
              </a:ext>
            </a:extLst>
          </p:cNvPr>
          <p:cNvSpPr/>
          <p:nvPr/>
        </p:nvSpPr>
        <p:spPr>
          <a:xfrm>
            <a:off x="4737180" y="5481295"/>
            <a:ext cx="1460611" cy="629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left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C5B729D-92E2-4015-82A7-8AA628454BF2}"/>
              </a:ext>
            </a:extLst>
          </p:cNvPr>
          <p:cNvSpPr/>
          <p:nvPr/>
        </p:nvSpPr>
        <p:spPr>
          <a:xfrm>
            <a:off x="6564049" y="5472225"/>
            <a:ext cx="1460612" cy="629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right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4BA3E-42FA-48BE-837F-FCFC6DCEC645}"/>
              </a:ext>
            </a:extLst>
          </p:cNvPr>
          <p:cNvSpPr txBox="1"/>
          <p:nvPr/>
        </p:nvSpPr>
        <p:spPr>
          <a:xfrm>
            <a:off x="2250231" y="2317798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Connet</a:t>
            </a:r>
            <a:r>
              <a:rPr lang="en-US" altLang="ko-KR" sz="1400" b="1" dirty="0"/>
              <a:t>: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442572-DBA3-4716-9D04-9DD9F8EC5DF1}"/>
              </a:ext>
            </a:extLst>
          </p:cNvPr>
          <p:cNvSpPr txBox="1"/>
          <p:nvPr/>
        </p:nvSpPr>
        <p:spPr>
          <a:xfrm>
            <a:off x="2228356" y="398298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Connet</a:t>
            </a:r>
            <a:r>
              <a:rPr lang="en-US" altLang="ko-KR" sz="1400" b="1" dirty="0"/>
              <a:t>: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15185-9771-4D6A-B8C1-32ED070FB1CD}"/>
              </a:ext>
            </a:extLst>
          </p:cNvPr>
          <p:cNvSpPr txBox="1"/>
          <p:nvPr/>
        </p:nvSpPr>
        <p:spPr>
          <a:xfrm>
            <a:off x="874958" y="5423658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Control: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5C6700-347D-490B-95B5-B6BDE978D8D7}"/>
              </a:ext>
            </a:extLst>
          </p:cNvPr>
          <p:cNvSpPr txBox="1"/>
          <p:nvPr/>
        </p:nvSpPr>
        <p:spPr>
          <a:xfrm>
            <a:off x="2789270" y="5432740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Control: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3BFCB9-1266-4EFF-AA58-3E82F49068C5}"/>
              </a:ext>
            </a:extLst>
          </p:cNvPr>
          <p:cNvSpPr txBox="1"/>
          <p:nvPr/>
        </p:nvSpPr>
        <p:spPr>
          <a:xfrm>
            <a:off x="4676659" y="5441822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Control: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CB3C85-CFD0-4400-8008-785102939B08}"/>
              </a:ext>
            </a:extLst>
          </p:cNvPr>
          <p:cNvSpPr txBox="1"/>
          <p:nvPr/>
        </p:nvSpPr>
        <p:spPr>
          <a:xfrm>
            <a:off x="6504133" y="5442265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Control: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E3EDB2-10BD-4978-9078-E419D71BC38B}"/>
              </a:ext>
            </a:extLst>
          </p:cNvPr>
          <p:cNvSpPr txBox="1"/>
          <p:nvPr/>
        </p:nvSpPr>
        <p:spPr>
          <a:xfrm>
            <a:off x="5351281" y="1015316"/>
            <a:ext cx="3600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: </a:t>
            </a:r>
            <a:r>
              <a:rPr lang="ko-KR" altLang="en-US" sz="1700" b="1" dirty="0"/>
              <a:t>모듈 간 연동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메소드 호출 순서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2D1C7-F64B-4A26-BE69-9A3DE73A637C}"/>
              </a:ext>
            </a:extLst>
          </p:cNvPr>
          <p:cNvSpPr txBox="1"/>
          <p:nvPr/>
        </p:nvSpPr>
        <p:spPr>
          <a:xfrm>
            <a:off x="5863204" y="205477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소켓 생성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5873A-3816-4C02-BFC3-8F43CFD5880E}"/>
              </a:ext>
            </a:extLst>
          </p:cNvPr>
          <p:cNvSpPr txBox="1"/>
          <p:nvPr/>
        </p:nvSpPr>
        <p:spPr>
          <a:xfrm>
            <a:off x="5454636" y="373237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서보</a:t>
            </a:r>
            <a:r>
              <a:rPr lang="ko-KR" altLang="en-US" sz="1400" b="1" dirty="0"/>
              <a:t> 모터 제어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9F6483-C6B0-447E-8012-505CE12AF5E1}"/>
              </a:ext>
            </a:extLst>
          </p:cNvPr>
          <p:cNvSpPr txBox="1"/>
          <p:nvPr/>
        </p:nvSpPr>
        <p:spPr>
          <a:xfrm>
            <a:off x="4676659" y="315276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클라이언트로부터 메시지가 도착한 경우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DC227-3D12-478C-8E30-58625C5F9F8F}"/>
              </a:ext>
            </a:extLst>
          </p:cNvPr>
          <p:cNvSpPr txBox="1"/>
          <p:nvPr/>
        </p:nvSpPr>
        <p:spPr>
          <a:xfrm>
            <a:off x="495969" y="4774341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메시지가 </a:t>
            </a:r>
            <a:r>
              <a:rPr lang="en-US" altLang="ko-KR" sz="1400" b="1" dirty="0"/>
              <a:t>up</a:t>
            </a:r>
            <a:r>
              <a:rPr lang="ko-KR" altLang="en-US" sz="1400" b="1" dirty="0"/>
              <a:t>인 경우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EC6CB-25D3-476C-BF5A-28C310E9A6C5}"/>
              </a:ext>
            </a:extLst>
          </p:cNvPr>
          <p:cNvSpPr txBox="1"/>
          <p:nvPr/>
        </p:nvSpPr>
        <p:spPr>
          <a:xfrm>
            <a:off x="2851892" y="4730882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down</a:t>
            </a:r>
            <a:r>
              <a:rPr lang="ko-KR" altLang="en-US" sz="1400" b="1" dirty="0"/>
              <a:t>인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경우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F8D9-90B9-4CCB-9D12-AB48EA183FA7}"/>
              </a:ext>
            </a:extLst>
          </p:cNvPr>
          <p:cNvSpPr txBox="1"/>
          <p:nvPr/>
        </p:nvSpPr>
        <p:spPr>
          <a:xfrm>
            <a:off x="4474653" y="4748622"/>
            <a:ext cx="653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left</a:t>
            </a:r>
            <a:r>
              <a:rPr lang="ko-KR" altLang="en-US" sz="1400" b="1" dirty="0"/>
              <a:t>인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경우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9C608A-D725-446D-8A8F-E0C5C500155C}"/>
              </a:ext>
            </a:extLst>
          </p:cNvPr>
          <p:cNvSpPr txBox="1"/>
          <p:nvPr/>
        </p:nvSpPr>
        <p:spPr>
          <a:xfrm>
            <a:off x="5798747" y="4758147"/>
            <a:ext cx="775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right</a:t>
            </a:r>
            <a:r>
              <a:rPr lang="ko-KR" altLang="en-US" sz="1400" b="1" dirty="0"/>
              <a:t>인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경우</a:t>
            </a:r>
          </a:p>
        </p:txBody>
      </p:sp>
    </p:spTree>
    <p:extLst>
      <p:ext uri="{BB962C8B-B14F-4D97-AF65-F5344CB8AC3E}">
        <p14:creationId xmlns:p14="http://schemas.microsoft.com/office/powerpoint/2010/main" val="99407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3E4BFE-5464-474C-B368-DF82F702575F}"/>
              </a:ext>
            </a:extLst>
          </p:cNvPr>
          <p:cNvSpPr/>
          <p:nvPr/>
        </p:nvSpPr>
        <p:spPr>
          <a:xfrm>
            <a:off x="1077436" y="2212069"/>
            <a:ext cx="3431753" cy="416087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A8DA31-A9AB-4755-B13A-820C9834156D}"/>
              </a:ext>
            </a:extLst>
          </p:cNvPr>
          <p:cNvSpPr/>
          <p:nvPr/>
        </p:nvSpPr>
        <p:spPr>
          <a:xfrm>
            <a:off x="4803219" y="2212069"/>
            <a:ext cx="3326818" cy="41608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749D58-2D0E-4A77-8D57-DE99E6FA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3" y="1626250"/>
            <a:ext cx="2815033" cy="616493"/>
          </a:xfrm>
        </p:spPr>
        <p:txBody>
          <a:bodyPr>
            <a:normAutofit fontScale="90000"/>
          </a:bodyPr>
          <a:lstStyle/>
          <a:p>
            <a:r>
              <a:rPr lang="ko-KR" altLang="en-US" sz="2400" dirty="0">
                <a:latin typeface="+mn-ea"/>
                <a:ea typeface="+mn-ea"/>
              </a:rPr>
              <a:t>모션이 감지될 경우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E00E742-F082-4F62-AB6A-80300CC755C5}"/>
              </a:ext>
            </a:extLst>
          </p:cNvPr>
          <p:cNvSpPr/>
          <p:nvPr/>
        </p:nvSpPr>
        <p:spPr>
          <a:xfrm>
            <a:off x="4002363" y="2373592"/>
            <a:ext cx="1343166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tx1"/>
                </a:solidFill>
              </a:rPr>
              <a:t>모션 감지 대기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19F4364-1E08-46F2-B9AA-7E782665C973}"/>
              </a:ext>
            </a:extLst>
          </p:cNvPr>
          <p:cNvSpPr/>
          <p:nvPr/>
        </p:nvSpPr>
        <p:spPr>
          <a:xfrm>
            <a:off x="1256329" y="3193341"/>
            <a:ext cx="1447247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이미지 캡처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7DE1A1-4A1B-4F45-A8CE-6BF1B183A164}"/>
              </a:ext>
            </a:extLst>
          </p:cNvPr>
          <p:cNvSpPr/>
          <p:nvPr/>
        </p:nvSpPr>
        <p:spPr>
          <a:xfrm>
            <a:off x="3028283" y="4834548"/>
            <a:ext cx="1543717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b="1" dirty="0" err="1">
                <a:solidFill>
                  <a:schemeClr val="tx1"/>
                </a:solidFill>
              </a:rPr>
              <a:t>RaspberryPi</a:t>
            </a:r>
            <a:r>
              <a:rPr lang="ko-KR" altLang="en-US" sz="1250" b="1" dirty="0">
                <a:solidFill>
                  <a:schemeClr val="tx1"/>
                </a:solidFill>
              </a:rPr>
              <a:t>이미지</a:t>
            </a:r>
            <a:r>
              <a:rPr lang="en-US" altLang="ko-KR" sz="1250" b="1" dirty="0">
                <a:solidFill>
                  <a:schemeClr val="tx1"/>
                </a:solidFill>
              </a:rPr>
              <a:t> </a:t>
            </a:r>
            <a:r>
              <a:rPr lang="ko-KR" altLang="en-US" sz="1250" b="1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9851A53-67A8-4464-9486-CDE88B835D47}"/>
              </a:ext>
            </a:extLst>
          </p:cNvPr>
          <p:cNvSpPr/>
          <p:nvPr/>
        </p:nvSpPr>
        <p:spPr>
          <a:xfrm rot="9299772">
            <a:off x="2649311" y="3263159"/>
            <a:ext cx="1221696" cy="32291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C2781DC-36DD-4473-9D10-34199A2D61D0}"/>
              </a:ext>
            </a:extLst>
          </p:cNvPr>
          <p:cNvSpPr/>
          <p:nvPr/>
        </p:nvSpPr>
        <p:spPr>
          <a:xfrm rot="17354563">
            <a:off x="3539656" y="4117604"/>
            <a:ext cx="990382" cy="275320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433165-0031-40C8-93B1-A8DA30080AC6}"/>
              </a:ext>
            </a:extLst>
          </p:cNvPr>
          <p:cNvSpPr/>
          <p:nvPr/>
        </p:nvSpPr>
        <p:spPr>
          <a:xfrm rot="2211063">
            <a:off x="2285075" y="4522382"/>
            <a:ext cx="866489" cy="28707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6B8F75-7CEC-40E5-9CAE-2741825D3F44}"/>
              </a:ext>
            </a:extLst>
          </p:cNvPr>
          <p:cNvSpPr/>
          <p:nvPr/>
        </p:nvSpPr>
        <p:spPr>
          <a:xfrm>
            <a:off x="6767913" y="3069401"/>
            <a:ext cx="1419092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Firebase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메시지 푸시 요청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53268C-6B46-44C1-A445-5C296C2372F7}"/>
              </a:ext>
            </a:extLst>
          </p:cNvPr>
          <p:cNvSpPr/>
          <p:nvPr/>
        </p:nvSpPr>
        <p:spPr>
          <a:xfrm>
            <a:off x="4866030" y="4813904"/>
            <a:ext cx="1530695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tx1"/>
                </a:solidFill>
              </a:rPr>
              <a:t>모바일로 메시지 </a:t>
            </a:r>
            <a:endParaRPr lang="en-US" altLang="ko-KR" sz="13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b="1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8089D5D-26E7-4C55-966B-1F08924F07FA}"/>
              </a:ext>
            </a:extLst>
          </p:cNvPr>
          <p:cNvSpPr/>
          <p:nvPr/>
        </p:nvSpPr>
        <p:spPr>
          <a:xfrm rot="14983054">
            <a:off x="4824749" y="4092856"/>
            <a:ext cx="990382" cy="275320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87B4B2D-B076-4893-9476-3806610DB4A9}"/>
              </a:ext>
            </a:extLst>
          </p:cNvPr>
          <p:cNvSpPr/>
          <p:nvPr/>
        </p:nvSpPr>
        <p:spPr>
          <a:xfrm rot="8131267">
            <a:off x="6147746" y="4391045"/>
            <a:ext cx="866489" cy="28707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EC3CA12-247C-49B7-91AD-1CC038ED91B9}"/>
              </a:ext>
            </a:extLst>
          </p:cNvPr>
          <p:cNvSpPr/>
          <p:nvPr/>
        </p:nvSpPr>
        <p:spPr>
          <a:xfrm rot="1343579">
            <a:off x="5417944" y="3263158"/>
            <a:ext cx="1221696" cy="32291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7851D0-5427-4C56-942C-F896CB13EB8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B8E2A9-CA3F-41FB-84CA-FDF16141770A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>
            <a:extLst>
              <a:ext uri="{FF2B5EF4-FFF2-40B4-BE49-F238E27FC236}">
                <a16:creationId xmlns:a16="http://schemas.microsoft.com/office/drawing/2014/main" id="{636D2C95-CC46-4DB7-B00E-C15701FAB4BD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C27FE9-2CF8-461B-B2EB-BCED9D3EA07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DF959-75A5-4B08-AC8C-5658D6D260A2}"/>
              </a:ext>
            </a:extLst>
          </p:cNvPr>
          <p:cNvSpPr txBox="1"/>
          <p:nvPr/>
        </p:nvSpPr>
        <p:spPr>
          <a:xfrm>
            <a:off x="1144206" y="249812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캡처 및 저장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0C6C95-E44F-4EF5-8B30-23637FEF6CE5}"/>
              </a:ext>
            </a:extLst>
          </p:cNvPr>
          <p:cNvSpPr txBox="1"/>
          <p:nvPr/>
        </p:nvSpPr>
        <p:spPr>
          <a:xfrm>
            <a:off x="6319974" y="2507722"/>
            <a:ext cx="175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메시지 푸시 알림</a:t>
            </a:r>
          </a:p>
        </p:txBody>
      </p:sp>
    </p:spTree>
    <p:extLst>
      <p:ext uri="{BB962C8B-B14F-4D97-AF65-F5344CB8AC3E}">
        <p14:creationId xmlns:p14="http://schemas.microsoft.com/office/powerpoint/2010/main" val="290106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B209F-E18E-400B-9E7F-12DB7603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" y="1846850"/>
            <a:ext cx="4506373" cy="2805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00071-9679-4D32-8544-6A7C0ED04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9" y="1978701"/>
            <a:ext cx="2897911" cy="1476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74002B-7219-4CAC-8E2D-EE6AD11BD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81" y="5350414"/>
            <a:ext cx="1809969" cy="8074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62D3C1-014D-4B2C-8B46-FE071B3229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12" y="4811835"/>
            <a:ext cx="2126413" cy="1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687949"/>
            <a:ext cx="83490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RaspberryPI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Flask</a:t>
            </a:r>
            <a:r>
              <a:rPr lang="ko-KR" altLang="en-US" dirty="0"/>
              <a:t>를 이용한 웹 서버 구현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Open CV</a:t>
            </a:r>
            <a:r>
              <a:rPr lang="ko-KR" altLang="en-US" dirty="0"/>
              <a:t>를 이용한 이미지 캡처 및 모션 인식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모션 감지 시 이미지 캡처 및 메시지 푸시 요청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쓰레드를 이용하여 소켓 구동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웹 뷰를 통한 동영상 시청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라즈베리파이와</a:t>
            </a:r>
            <a:r>
              <a:rPr lang="ko-KR" altLang="en-US" dirty="0"/>
              <a:t> 통신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서보모터</a:t>
            </a:r>
            <a:r>
              <a:rPr lang="ko-KR" altLang="en-US" dirty="0"/>
              <a:t> 제어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FCM</a:t>
            </a:r>
            <a:r>
              <a:rPr lang="ko-KR" altLang="en-US" dirty="0"/>
              <a:t>을 이용한 메시지 푸시 알림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디바이스 토큰 값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개요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 연구 및 사례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수행 시나리오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구성도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모듈 상세 설계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개발 방법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데모 환경 설계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 분담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수행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필요기술 및 참고문헌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125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298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4885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472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9712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6022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76069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차 </a:t>
            </a:r>
            <a:r>
              <a:rPr lang="ko-KR" altLang="en-US" sz="3600" b="1" dirty="0" err="1">
                <a:solidFill>
                  <a:srgbClr val="1D314E"/>
                </a:solidFill>
                <a:latin typeface="+mj-ea"/>
                <a:ea typeface="+mj-ea"/>
              </a:rPr>
              <a:t>례</a:t>
            </a:r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52282" y="438433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52282" y="481020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52282" y="521132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65497B-EA32-4E22-85A5-AAA8A0934FAE}"/>
              </a:ext>
            </a:extLst>
          </p:cNvPr>
          <p:cNvCxnSpPr/>
          <p:nvPr/>
        </p:nvCxnSpPr>
        <p:spPr>
          <a:xfrm flipV="1">
            <a:off x="356399" y="564792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데모 환경 설계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데모 환경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2538" y="2751603"/>
            <a:ext cx="83490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</a:t>
            </a:r>
            <a:r>
              <a:rPr lang="en-US" altLang="ko-KR" dirty="0"/>
              <a:t>(CCTV)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설치하고 감시한다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모션이 인식 될 경우 사용자에게 푸시 알림을 보낸다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사용자는 푸시 알림을 확인 후 어플리케이션을 통해 영상을 확인한다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사용자는 어플리케이션을 통해 </a:t>
            </a:r>
            <a:r>
              <a:rPr lang="ko-KR" altLang="en-US" dirty="0" err="1"/>
              <a:t>서보</a:t>
            </a:r>
            <a:r>
              <a:rPr lang="ko-KR" altLang="en-US" dirty="0"/>
              <a:t> 모터를 좌우로 이동해본다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90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업무 분담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graphicFrame>
        <p:nvGraphicFramePr>
          <p:cNvPr id="10" name="Group 3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072544"/>
              </p:ext>
            </p:extLst>
          </p:nvPr>
        </p:nvGraphicFramePr>
        <p:xfrm>
          <a:off x="819964" y="1911178"/>
          <a:ext cx="7673247" cy="3946828"/>
        </p:xfrm>
        <a:graphic>
          <a:graphicData uri="http://schemas.openxmlformats.org/drawingml/2006/table">
            <a:tbl>
              <a:tblPr/>
              <a:tblGrid>
                <a:gridCol w="10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민준호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이민철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정재훈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모션 감지 관련 사례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참고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Firebase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자료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CV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모션 감지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이용한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이용하여 모션 감지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이용하여 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 구현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75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테스트 및 에러 검출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1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51523" y="1939673"/>
            <a:ext cx="8452413" cy="3609976"/>
            <a:chOff x="3126725" y="2428875"/>
            <a:chExt cx="5648975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6725" y="3212654"/>
              <a:ext cx="109262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사전 조사 및 계획서 발표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09748" y="3773643"/>
              <a:ext cx="1147223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Opencv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를 이용한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s/w 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007" y="4328730"/>
              <a:ext cx="87405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어플리케이션 제작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16203" y="5406511"/>
              <a:ext cx="86636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 및 유지보수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3965" y="4899225"/>
              <a:ext cx="77378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 시스템 구현</a:t>
              </a:r>
            </a:p>
          </p:txBody>
        </p: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3188219" y="3736696"/>
              <a:ext cx="134381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110593" y="428067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570222" y="487139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507498" y="5332753"/>
              <a:ext cx="41557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졸업 연구 수행일정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 fontScale="90000"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종합설계 수행일정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61322" y="4039139"/>
            <a:ext cx="157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중간보고서 작성 및 제출 </a:t>
            </a:r>
          </a:p>
        </p:txBody>
      </p:sp>
      <p:cxnSp>
        <p:nvCxnSpPr>
          <p:cNvPr id="112" name="직선 연결선 111"/>
          <p:cNvCxnSpPr/>
          <p:nvPr/>
        </p:nvCxnSpPr>
        <p:spPr>
          <a:xfrm>
            <a:off x="4535601" y="3994293"/>
            <a:ext cx="204401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6600259" y="4563344"/>
            <a:ext cx="68400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90558" y="4621407"/>
            <a:ext cx="95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산업기술대전 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841C35-5BA7-4DC5-A481-01A4B80E5ADD}"/>
              </a:ext>
            </a:extLst>
          </p:cNvPr>
          <p:cNvCxnSpPr/>
          <p:nvPr/>
        </p:nvCxnSpPr>
        <p:spPr>
          <a:xfrm>
            <a:off x="330770" y="2694491"/>
            <a:ext cx="62181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449790-E601-4FF1-AF24-97FCB8BF902D}"/>
              </a:ext>
            </a:extLst>
          </p:cNvPr>
          <p:cNvSpPr txBox="1"/>
          <p:nvPr/>
        </p:nvSpPr>
        <p:spPr>
          <a:xfrm>
            <a:off x="5319206" y="4241943"/>
            <a:ext cx="4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45441"/>
              </p:ext>
            </p:extLst>
          </p:nvPr>
        </p:nvGraphicFramePr>
        <p:xfrm>
          <a:off x="341524" y="1968252"/>
          <a:ext cx="8434176" cy="37859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2"/>
                        </a:rPr>
                        <a:t>https://www.youtube.com/watch?v=zWHEKajrVds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</a:t>
                      </a:r>
                      <a:r>
                        <a:rPr lang="ko-KR" altLang="en-US" sz="1050" dirty="0"/>
                        <a:t> 파이를 이용한 영상 </a:t>
                      </a:r>
                      <a:r>
                        <a:rPr lang="ko-KR" altLang="en-US" sz="1050" dirty="0" err="1"/>
                        <a:t>스트리밍</a:t>
                      </a:r>
                      <a:r>
                        <a:rPr lang="ko-KR" altLang="en-US" sz="1050" dirty="0"/>
                        <a:t>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3"/>
                        </a:rPr>
                        <a:t>https://www.youtube.com/watch?v=AufDI6FfuJ4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라즈베리파이를</a:t>
                      </a:r>
                      <a:r>
                        <a:rPr lang="ko-KR" altLang="en-US" sz="1050" dirty="0"/>
                        <a:t> 이용한 </a:t>
                      </a:r>
                      <a:r>
                        <a:rPr lang="ko-KR" altLang="en-US" sz="1050" dirty="0" err="1"/>
                        <a:t>웹캠</a:t>
                      </a:r>
                      <a:r>
                        <a:rPr lang="ko-KR" altLang="en-US" sz="1050" dirty="0"/>
                        <a:t> 제어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4"/>
                        </a:rPr>
                        <a:t>http://daddynkidsmakers.blogspot.kr/2016/12/blog-post.html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/>
                        <a:t>motionpie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를이용한</a:t>
                      </a:r>
                      <a:r>
                        <a:rPr lang="ko-KR" altLang="en-US" sz="1050" dirty="0"/>
                        <a:t> 모션 제어 설명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5"/>
                        </a:rPr>
                        <a:t>https://www.youtube.com/watch?v=e9PK6eLl4tM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실제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하드웨어를 이용한</a:t>
                      </a:r>
                      <a:endParaRPr lang="en-US" altLang="ko-KR" sz="1050" dirty="0"/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라즈베리파이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제작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6"/>
                        </a:rPr>
                        <a:t>http://blog.xcoda.net/98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 카메라 </a:t>
                      </a:r>
                      <a:r>
                        <a:rPr lang="en-US" altLang="ko-KR" sz="1050" dirty="0"/>
                        <a:t>OPEN CV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7"/>
                        </a:rPr>
                        <a:t>http://blog.naver.com/PostView.nhn?blogId=cosmosjs&amp;logNo=220667245343&amp;categoryNo=0&amp;parentCategoryNo=56&amp;viewDate=&amp;currentPage=1&amp;postListTopCurrentPage=1&amp;from=postView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카메라 컨트롤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893025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8"/>
                        </a:rPr>
                        <a:t>https://www.pyimagesearch.com/2015/05/25/basic-motion-detection-and-tracking-with-python-and-opencv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motion tracking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533883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9"/>
                        </a:rPr>
                        <a:t>https://m.blog.naver.com/PostView.nhn?blogId=scw0531&amp;logNo=220653503111&amp;proxyReferer=https%3A%2F%2Fwww.google.co.kr%2F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파이카메라 모듈과 안드로이드 연동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8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필요기술 및 참고 문헌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필요기술 및 참고 문헌</a:t>
            </a:r>
            <a:endParaRPr lang="ko-KR" altLang="en-US" sz="4000" b="1" spc="-150" dirty="0">
              <a:solidFill>
                <a:srgbClr val="1D314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en-US" altLang="ko-KR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주소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9523" y="1570503"/>
            <a:ext cx="78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https://github.com/dlalscjf94/MinjeongLee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89324E7-5C63-4094-9D25-37A4B89C4327}"/>
              </a:ext>
            </a:extLst>
          </p:cNvPr>
          <p:cNvSpPr txBox="1">
            <a:spLocks/>
          </p:cNvSpPr>
          <p:nvPr/>
        </p:nvSpPr>
        <p:spPr>
          <a:xfrm>
            <a:off x="241233" y="2418623"/>
            <a:ext cx="460261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팀원별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 ID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00FA6-BB13-4423-91B0-F910D4471369}"/>
              </a:ext>
            </a:extLst>
          </p:cNvPr>
          <p:cNvSpPr/>
          <p:nvPr/>
        </p:nvSpPr>
        <p:spPr>
          <a:xfrm>
            <a:off x="639523" y="3429000"/>
            <a:ext cx="8349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이민철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dlalscjf94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민준호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gitjoon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정재훈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wJaeHoon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380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12579"/>
            <a:ext cx="7804298" cy="379050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</a:t>
            </a:r>
            <a:r>
              <a:rPr lang="ko-KR" altLang="en-US" sz="1600" dirty="0">
                <a:latin typeface="+mn-ea"/>
                <a:ea typeface="+mn-ea"/>
              </a:rPr>
              <a:t>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Alarm</a:t>
            </a:r>
            <a:r>
              <a:rPr lang="ko-KR" altLang="en-US" sz="1600" dirty="0">
                <a:latin typeface="+mn-ea"/>
                <a:ea typeface="+mn-ea"/>
              </a:rPr>
              <a:t>전달 기능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반응하지 않는 경우 추가적인 동작이 필요 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카메라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필요</a:t>
            </a:r>
            <a:endParaRPr lang="en-US" altLang="ko-KR" sz="1600" dirty="0">
              <a:latin typeface="+mn-ea"/>
              <a:ea typeface="+mn-ea"/>
            </a:endParaRP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Camera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motion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motion tracking </a:t>
            </a:r>
            <a:r>
              <a:rPr lang="ko-KR" altLang="en-US" sz="1600" dirty="0">
                <a:latin typeface="+mn-ea"/>
                <a:ea typeface="+mn-ea"/>
              </a:rPr>
              <a:t>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Notice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push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alarm </a:t>
            </a:r>
            <a:r>
              <a:rPr lang="ko-KR" altLang="en-US" sz="1600" dirty="0">
                <a:latin typeface="+mn-ea"/>
                <a:ea typeface="+mn-ea"/>
              </a:rPr>
              <a:t>전달 기능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 반응하지 않는 경우 지인이나 가족에게 메일이나 알림을 보낸다</a:t>
            </a:r>
            <a:r>
              <a:rPr lang="en-US" altLang="ko-KR" sz="1600" dirty="0">
                <a:latin typeface="+mn-ea"/>
                <a:ea typeface="+mn-ea"/>
              </a:rPr>
              <a:t>. –&gt;</a:t>
            </a:r>
            <a:r>
              <a:rPr lang="en-US" altLang="ko-KR" sz="1600" dirty="0" err="1">
                <a:latin typeface="+mn-ea"/>
                <a:ea typeface="+mn-ea"/>
              </a:rPr>
              <a:t>sendEmail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메소드 이용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소켓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서보</a:t>
            </a:r>
            <a:r>
              <a:rPr lang="ko-KR" altLang="en-US" sz="1600" dirty="0">
                <a:latin typeface="+mn-ea"/>
                <a:ea typeface="+mn-ea"/>
              </a:rPr>
              <a:t> 모터를 이용하여 카메라 </a:t>
            </a:r>
            <a:r>
              <a:rPr lang="en-US" altLang="ko-KR" sz="1600" dirty="0">
                <a:latin typeface="+mn-ea"/>
                <a:ea typeface="+mn-ea"/>
              </a:rPr>
              <a:t>tracking –&gt; connect, control </a:t>
            </a:r>
            <a:r>
              <a:rPr lang="ko-KR" altLang="en-US" sz="1600" dirty="0">
                <a:latin typeface="+mn-ea"/>
                <a:ea typeface="+mn-ea"/>
              </a:rPr>
              <a:t>모듈 이용</a:t>
            </a:r>
            <a:endParaRPr lang="ko-KR" altLang="en-US" sz="1200" dirty="0"/>
          </a:p>
          <a:p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5FF385-E711-4873-8412-9452A314A6AF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제안서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4301"/>
            <a:ext cx="8229600" cy="37618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제안서 지적사항에 대해 일부 적용되지 않음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설계내용을 추가해서 보완할 것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tracking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얼굴인식아님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지적사항 모두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모듈별</a:t>
            </a:r>
            <a:r>
              <a:rPr lang="ko-KR" altLang="en-US" sz="1600" dirty="0">
                <a:latin typeface="+mn-ea"/>
                <a:ea typeface="+mn-ea"/>
              </a:rPr>
              <a:t> 기능 및 주요 메소드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기능별 메소드 호출 순서 등을 추가하여 설계내용 보완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 -&gt; </a:t>
            </a:r>
            <a:r>
              <a:rPr lang="ko-KR" altLang="en-US" sz="1600" dirty="0">
                <a:latin typeface="+mn-ea"/>
                <a:ea typeface="+mn-ea"/>
              </a:rPr>
              <a:t>얼굴인식이 아닌 움직임 감지 및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되도록 수정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FE75FD7-C143-4ED6-9559-A600B2ED3353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설계서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200886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600" dirty="0">
                <a:solidFill>
                  <a:srgbClr val="3D3C3E"/>
                </a:solidFill>
                <a:latin typeface="+mn-ea"/>
              </a:rPr>
              <a:t>연구 개발 배경 </a:t>
            </a:r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차 산업혁명을 맞이하면서 주목 받고 있는 사물인터넷 기술을 활용 사물인터넷 사용의 증가에 따른 기존 아날로그 방식의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사용의 감소 및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홈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시장의 크기가 커지는 추세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목표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 err="1">
                <a:latin typeface="+mn-ea"/>
              </a:rPr>
              <a:t>라즈베리파이를</a:t>
            </a:r>
            <a:r>
              <a:rPr lang="ko-KR" altLang="en-US" sz="1400" dirty="0">
                <a:latin typeface="+mn-ea"/>
              </a:rPr>
              <a:t> 이용해 다양한 기능을 가진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를 직접 제작 및 사물인터넷에 대한 이해 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ko-KR" altLang="en-US" sz="1400" dirty="0"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효과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>
                <a:latin typeface="+mn-ea"/>
              </a:rPr>
              <a:t>기존의 판매되고 있는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카메라의 기본적인 기능들 외에도 추가적인 기능들을 제안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구현하여 소비자들의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에 대한 관심 및 소비 유도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모션 감지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푸시 알림 기능을 통한 방범 기능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9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 연구 및 사례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4" y="2365559"/>
            <a:ext cx="4079054" cy="35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6076" y="1705232"/>
            <a:ext cx="654908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판매되고 있는 </a:t>
            </a:r>
            <a:r>
              <a:rPr lang="en-US" altLang="ko-KR" dirty="0"/>
              <a:t>‘</a:t>
            </a:r>
            <a:r>
              <a:rPr lang="ko-KR" altLang="en-US" dirty="0" err="1"/>
              <a:t>미키미니</a:t>
            </a:r>
            <a:r>
              <a:rPr lang="en-US" altLang="ko-KR" dirty="0"/>
              <a:t>’</a:t>
            </a:r>
            <a:r>
              <a:rPr lang="ko-KR" altLang="en-US" dirty="0"/>
              <a:t> 홈 카메라</a:t>
            </a:r>
          </a:p>
        </p:txBody>
      </p:sp>
      <p:pic>
        <p:nvPicPr>
          <p:cNvPr id="13" name="그림 4">
            <a:extLst>
              <a:ext uri="{FF2B5EF4-FFF2-40B4-BE49-F238E27FC236}">
                <a16:creationId xmlns:a16="http://schemas.microsoft.com/office/drawing/2014/main" id="{6B1091B1-E3E6-4127-BC36-B500FD0E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80" y="2397777"/>
            <a:ext cx="4271623" cy="341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8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 연구 및 사례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563" y="1782006"/>
            <a:ext cx="654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기존에 판매되고 있는 홈 카메라의 기능들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217" y="2364301"/>
            <a:ext cx="799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무선 네트워크에 연결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실시간 영상 </a:t>
            </a:r>
            <a:r>
              <a:rPr lang="ko-KR" altLang="en-US" dirty="0" err="1"/>
              <a:t>스트리밍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어플리케이션을 통한 실시간 영상 확인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화면 </a:t>
            </a:r>
            <a:r>
              <a:rPr lang="ko-KR" altLang="en-US" dirty="0" err="1"/>
              <a:t>캡쳐</a:t>
            </a:r>
            <a:r>
              <a:rPr lang="ko-KR" altLang="en-US" dirty="0"/>
              <a:t> 기능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관심 영역 지정 후 해당 영역 움직임만 감지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알람</a:t>
            </a:r>
            <a:r>
              <a:rPr lang="ko-KR" altLang="en-US" dirty="0"/>
              <a:t> 기능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줌 기능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515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수행 시나리오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3" y="1631109"/>
            <a:ext cx="799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집안에 홈</a:t>
            </a:r>
            <a:r>
              <a:rPr lang="en-US" altLang="ko-KR" b="1" dirty="0"/>
              <a:t>CCTV </a:t>
            </a:r>
            <a:r>
              <a:rPr lang="ko-KR" altLang="en-US" b="1" dirty="0"/>
              <a:t>설치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설치 된 </a:t>
            </a:r>
            <a:r>
              <a:rPr lang="en-US" altLang="ko-KR" b="1" dirty="0"/>
              <a:t>CCTV</a:t>
            </a:r>
            <a:r>
              <a:rPr lang="ko-KR" altLang="en-US" b="1" dirty="0"/>
              <a:t>가 실시간 웹 </a:t>
            </a:r>
            <a:r>
              <a:rPr lang="ko-KR" altLang="en-US" b="1" dirty="0" err="1"/>
              <a:t>스트리밍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집안에 도둑이 들어와 수상한 움직임 감지</a:t>
            </a:r>
            <a:r>
              <a:rPr lang="en-US" altLang="ko-KR" b="1" dirty="0"/>
              <a:t> </a:t>
            </a:r>
            <a:r>
              <a:rPr lang="ko-KR" altLang="en-US" b="1" dirty="0"/>
              <a:t>및 이미지 캡처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4. </a:t>
            </a:r>
            <a:r>
              <a:rPr lang="ko-KR" altLang="en-US" b="1" dirty="0"/>
              <a:t>사용자에게 어플리케이션 푸시 알림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5. </a:t>
            </a:r>
            <a:r>
              <a:rPr lang="ko-KR" altLang="en-US" b="1" dirty="0" err="1"/>
              <a:t>푸시를</a:t>
            </a:r>
            <a:r>
              <a:rPr lang="ko-KR" altLang="en-US" b="1" dirty="0"/>
              <a:t> 확인한 사용자가 어플리케이션을 통해 실시간 영상 확인</a:t>
            </a:r>
            <a:endParaRPr lang="en-US" altLang="ko-KR" b="1" dirty="0"/>
          </a:p>
          <a:p>
            <a:pPr lvl="1"/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en-US" altLang="ko-KR" b="1" dirty="0"/>
              <a:t>6. </a:t>
            </a:r>
            <a:r>
              <a:rPr lang="ko-KR" altLang="en-US" b="1" dirty="0"/>
              <a:t>집안에 도둑 확인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7. </a:t>
            </a:r>
            <a:r>
              <a:rPr lang="ko-KR" altLang="en-US" b="1" dirty="0"/>
              <a:t>도둑 검거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395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7542FF-70F1-4997-BE23-73CC35FE3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00" y="3358754"/>
            <a:ext cx="1014413" cy="363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530192-BDF9-4F2A-88A0-3F7F63ADBBA1}"/>
              </a:ext>
            </a:extLst>
          </p:cNvPr>
          <p:cNvSpPr/>
          <p:nvPr/>
        </p:nvSpPr>
        <p:spPr>
          <a:xfrm>
            <a:off x="7133266" y="3722042"/>
            <a:ext cx="1564481" cy="1489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32412F-C48A-46FE-8BEF-5989322B83C8}"/>
              </a:ext>
            </a:extLst>
          </p:cNvPr>
          <p:cNvSpPr/>
          <p:nvPr/>
        </p:nvSpPr>
        <p:spPr>
          <a:xfrm>
            <a:off x="7319001" y="387920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Cloud Messaging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CEDF9-2E90-4BAF-982A-3E374EA8098F}"/>
              </a:ext>
            </a:extLst>
          </p:cNvPr>
          <p:cNvSpPr/>
          <p:nvPr/>
        </p:nvSpPr>
        <p:spPr>
          <a:xfrm>
            <a:off x="7319001" y="4531069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Database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872D-5A2B-48C1-87CF-59B4BBF76F96}"/>
              </a:ext>
            </a:extLst>
          </p:cNvPr>
          <p:cNvSpPr/>
          <p:nvPr/>
        </p:nvSpPr>
        <p:spPr>
          <a:xfrm>
            <a:off x="3520199" y="2023859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88BEC-F45B-4456-BA44-7271CB6C0DE6}"/>
              </a:ext>
            </a:extLst>
          </p:cNvPr>
          <p:cNvSpPr/>
          <p:nvPr/>
        </p:nvSpPr>
        <p:spPr>
          <a:xfrm>
            <a:off x="3705939" y="215691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41281-A2EA-4045-B48E-6D56981A21D2}"/>
              </a:ext>
            </a:extLst>
          </p:cNvPr>
          <p:cNvSpPr/>
          <p:nvPr/>
        </p:nvSpPr>
        <p:spPr>
          <a:xfrm>
            <a:off x="3705937" y="272573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1CEA1A-897F-4193-8821-6C3344AF6E9E}"/>
              </a:ext>
            </a:extLst>
          </p:cNvPr>
          <p:cNvSpPr/>
          <p:nvPr/>
        </p:nvSpPr>
        <p:spPr>
          <a:xfrm>
            <a:off x="3705937" y="3294550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562F2-E82A-4A0A-9B98-C7AE0C6DF591}"/>
              </a:ext>
            </a:extLst>
          </p:cNvPr>
          <p:cNvSpPr/>
          <p:nvPr/>
        </p:nvSpPr>
        <p:spPr>
          <a:xfrm>
            <a:off x="3520199" y="5221010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7A8F-C5CB-4808-98AF-6431116BC5D7}"/>
              </a:ext>
            </a:extLst>
          </p:cNvPr>
          <p:cNvSpPr/>
          <p:nvPr/>
        </p:nvSpPr>
        <p:spPr>
          <a:xfrm>
            <a:off x="3705936" y="5972885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46302-8C40-4D2F-A7B8-5F747C7AB84A}"/>
              </a:ext>
            </a:extLst>
          </p:cNvPr>
          <p:cNvSpPr/>
          <p:nvPr/>
        </p:nvSpPr>
        <p:spPr>
          <a:xfrm>
            <a:off x="3705937" y="537102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C9A861-F2D6-46C3-B93C-CA960D1E4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4875374"/>
            <a:ext cx="280231" cy="318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BFD88-A223-4DAB-9368-2600BFC0643C}"/>
              </a:ext>
            </a:extLst>
          </p:cNvPr>
          <p:cNvSpPr txBox="1"/>
          <p:nvPr/>
        </p:nvSpPr>
        <p:spPr>
          <a:xfrm>
            <a:off x="3930822" y="4875375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752FDB-E13D-4341-A678-49F5374AD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0" y="1790440"/>
            <a:ext cx="1199306" cy="6862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F7FFAF-66CE-4B39-BBDD-3CCDB53CEA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" y="2365577"/>
            <a:ext cx="671084" cy="5784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BFD656-1BB0-4AFD-BA68-C51BBD43FF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4" y="2864180"/>
            <a:ext cx="767229" cy="760728"/>
          </a:xfrm>
          <a:prstGeom prst="rect">
            <a:avLst/>
          </a:prstGeom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1C729E42-3971-49B3-AA24-E5E9F272F2DE}"/>
              </a:ext>
            </a:extLst>
          </p:cNvPr>
          <p:cNvSpPr/>
          <p:nvPr/>
        </p:nvSpPr>
        <p:spPr>
          <a:xfrm>
            <a:off x="1011930" y="2389089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B06B63F-980E-45CA-96F4-A58EF314B0AC}"/>
              </a:ext>
            </a:extLst>
          </p:cNvPr>
          <p:cNvSpPr/>
          <p:nvPr/>
        </p:nvSpPr>
        <p:spPr>
          <a:xfrm>
            <a:off x="302509" y="1762126"/>
            <a:ext cx="2412116" cy="1959917"/>
          </a:xfrm>
          <a:prstGeom prst="wedgeRectCallout">
            <a:avLst>
              <a:gd name="adj1" fmla="val 78592"/>
              <a:gd name="adj2" fmla="val -3986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CBA85D51-297E-4AB9-A882-5AF7A123143F}"/>
              </a:ext>
            </a:extLst>
          </p:cNvPr>
          <p:cNvSpPr/>
          <p:nvPr/>
        </p:nvSpPr>
        <p:spPr>
          <a:xfrm>
            <a:off x="1774853" y="2583658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DE1939F-4471-420D-9674-59B9505B06FE}"/>
              </a:ext>
            </a:extLst>
          </p:cNvPr>
          <p:cNvSpPr/>
          <p:nvPr/>
        </p:nvSpPr>
        <p:spPr>
          <a:xfrm rot="1746371">
            <a:off x="5337325" y="2805265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9A60-D48C-46E3-A166-064DA720D09F}"/>
              </a:ext>
            </a:extLst>
          </p:cNvPr>
          <p:cNvSpPr txBox="1"/>
          <p:nvPr/>
        </p:nvSpPr>
        <p:spPr>
          <a:xfrm>
            <a:off x="6229350" y="2356377"/>
            <a:ext cx="27217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얼굴 </a:t>
            </a:r>
            <a:r>
              <a:rPr lang="ko-KR" altLang="en-US" sz="1350" dirty="0" err="1"/>
              <a:t>감지시</a:t>
            </a:r>
            <a:endParaRPr lang="en-US" altLang="ko-KR" sz="1350" dirty="0"/>
          </a:p>
          <a:p>
            <a:r>
              <a:rPr lang="en-US" altLang="ko-KR" sz="1350" dirty="0"/>
              <a:t>  - Firebase</a:t>
            </a:r>
            <a:r>
              <a:rPr lang="ko-KR" altLang="en-US" sz="1350" dirty="0"/>
              <a:t>에 메시지 푸시 요청</a:t>
            </a:r>
            <a:endParaRPr lang="en-US" altLang="ko-KR" sz="1350" dirty="0"/>
          </a:p>
          <a:p>
            <a:r>
              <a:rPr lang="en-US" altLang="ko-KR" sz="1350" dirty="0"/>
              <a:t>  -</a:t>
            </a:r>
            <a:r>
              <a:rPr lang="ko-KR" altLang="en-US" sz="1350" dirty="0"/>
              <a:t>이미지 캡처 및 저장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412DB69-C7FE-4936-BE59-2891CC71ADC1}"/>
              </a:ext>
            </a:extLst>
          </p:cNvPr>
          <p:cNvSpPr/>
          <p:nvPr/>
        </p:nvSpPr>
        <p:spPr>
          <a:xfrm rot="9134945">
            <a:off x="5381302" y="5551129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CE0B2-B684-495D-9577-07A203B5EEB6}"/>
              </a:ext>
            </a:extLst>
          </p:cNvPr>
          <p:cNvSpPr txBox="1"/>
          <p:nvPr/>
        </p:nvSpPr>
        <p:spPr>
          <a:xfrm>
            <a:off x="5972175" y="5879600"/>
            <a:ext cx="3071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 err="1"/>
              <a:t>라즈베리파이로부터</a:t>
            </a:r>
            <a:r>
              <a:rPr lang="ko-KR" altLang="en-US" sz="1350" dirty="0"/>
              <a:t> 메시지 요청이 들어오면 </a:t>
            </a:r>
            <a:r>
              <a:rPr lang="en-US" altLang="ko-KR" sz="1350" dirty="0"/>
              <a:t>App</a:t>
            </a:r>
            <a:r>
              <a:rPr lang="ko-KR" altLang="en-US" sz="1350" dirty="0"/>
              <a:t>으로 메시지 전달</a:t>
            </a:r>
            <a:endParaRPr lang="en-US" altLang="ko-KR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15827-1E5A-4EA4-8091-0936BCEF82B8}"/>
              </a:ext>
            </a:extLst>
          </p:cNvPr>
          <p:cNvSpPr txBox="1"/>
          <p:nvPr/>
        </p:nvSpPr>
        <p:spPr>
          <a:xfrm>
            <a:off x="3821765" y="1710192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C75F81-B3D5-4C9A-B74F-06105EBC14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1713237"/>
            <a:ext cx="208842" cy="274106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9CE440C-EE61-4B8B-AC57-71175E741C5E}"/>
              </a:ext>
            </a:extLst>
          </p:cNvPr>
          <p:cNvSpPr/>
          <p:nvPr/>
        </p:nvSpPr>
        <p:spPr>
          <a:xfrm rot="16200000">
            <a:off x="4074473" y="425985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B1E823-1DCA-4848-BED1-4651BEFB64EA}"/>
              </a:ext>
            </a:extLst>
          </p:cNvPr>
          <p:cNvSpPr txBox="1"/>
          <p:nvPr/>
        </p:nvSpPr>
        <p:spPr>
          <a:xfrm>
            <a:off x="4673500" y="4257570"/>
            <a:ext cx="1988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소켓 통신을 이용한 </a:t>
            </a:r>
            <a:r>
              <a:rPr lang="ko-KR" altLang="en-US" sz="1350" dirty="0" err="1"/>
              <a:t>서보모터</a:t>
            </a:r>
            <a:r>
              <a:rPr lang="ko-KR" altLang="en-US" sz="1350" dirty="0"/>
              <a:t> 제어</a:t>
            </a:r>
            <a:endParaRPr lang="en-US" altLang="ko-KR" sz="135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37FE7E7-D994-4199-B144-9299FE304B01}"/>
              </a:ext>
            </a:extLst>
          </p:cNvPr>
          <p:cNvSpPr/>
          <p:nvPr/>
        </p:nvSpPr>
        <p:spPr>
          <a:xfrm rot="5400000">
            <a:off x="3547643" y="425381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F8C68D-4E83-4FD6-BA01-4E3EA8926F9A}"/>
              </a:ext>
            </a:extLst>
          </p:cNvPr>
          <p:cNvSpPr txBox="1"/>
          <p:nvPr/>
        </p:nvSpPr>
        <p:spPr>
          <a:xfrm>
            <a:off x="1308471" y="4069012"/>
            <a:ext cx="2436611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Flask</a:t>
            </a:r>
            <a:r>
              <a:rPr lang="ko-KR" altLang="en-US" sz="1350" dirty="0"/>
              <a:t>를 이용한 웹서버를 통해 웹 스트리밍 가능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37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안드로이드 </a:t>
            </a:r>
            <a:r>
              <a:rPr lang="en-US" altLang="ko-KR" sz="1350" dirty="0"/>
              <a:t>Web View</a:t>
            </a:r>
            <a:r>
              <a:rPr lang="ko-KR" altLang="en-US" sz="1350" dirty="0"/>
              <a:t>를 통해 실시간 영상 시청</a:t>
            </a:r>
            <a:endParaRPr lang="en-US" altLang="ko-KR" sz="1350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68A6A4F7-1B77-4F70-902A-C6788FB1E8E9}"/>
              </a:ext>
            </a:extLst>
          </p:cNvPr>
          <p:cNvSpPr/>
          <p:nvPr/>
        </p:nvSpPr>
        <p:spPr>
          <a:xfrm>
            <a:off x="1196865" y="3000115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CA8E4-A6CD-4A5F-A421-ACB229448352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F3B1D4-D84B-4363-9DBA-D47DF80DD7D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C66DED89-48B5-46A2-8EDC-2C01EBC6AB74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6855DD-B686-4E69-8A5F-F0E33A7CFA1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61543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5293</TotalTime>
  <Words>1566</Words>
  <Application>Microsoft Office PowerPoint</Application>
  <PresentationFormat>화면 슬라이드 쇼(4:3)</PresentationFormat>
  <Paragraphs>413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</vt:lpstr>
      <vt:lpstr>Arial</vt:lpstr>
      <vt:lpstr>굴림</vt:lpstr>
      <vt:lpstr>Wingdings</vt:lpstr>
      <vt:lpstr>맑은 고딕</vt:lpstr>
      <vt:lpstr>Office 테마</vt:lpstr>
      <vt:lpstr>PowerPoint 프레젠테이션</vt:lpstr>
      <vt:lpstr> 차 례 </vt:lpstr>
      <vt:lpstr>종합 설계 개요</vt:lpstr>
      <vt:lpstr>종합 설계 개요</vt:lpstr>
      <vt:lpstr>종합 설계 개요</vt:lpstr>
      <vt:lpstr>관련 연구 및 사례 </vt:lpstr>
      <vt:lpstr>관련 연구 및 사례 </vt:lpstr>
      <vt:lpstr>시스템 수행 시나리오</vt:lpstr>
      <vt:lpstr>PowerPoint 프레젠테이션</vt:lpstr>
      <vt:lpstr> Main 모듈</vt:lpstr>
      <vt:lpstr> Camera 모듈</vt:lpstr>
      <vt:lpstr>Connect 모듈</vt:lpstr>
      <vt:lpstr>Timer 모듈</vt:lpstr>
      <vt:lpstr>PowerPoint 프레젠테이션</vt:lpstr>
      <vt:lpstr>PowerPoint 프레젠테이션</vt:lpstr>
      <vt:lpstr>PowerPoint 프레젠테이션</vt:lpstr>
      <vt:lpstr>모션이 감지될 경우</vt:lpstr>
      <vt:lpstr>개발 환경 및 개발 방법</vt:lpstr>
      <vt:lpstr>개발 환경 및 개발 방법</vt:lpstr>
      <vt:lpstr>데모 환경 설계</vt:lpstr>
      <vt:lpstr>업무 분담</vt:lpstr>
      <vt:lpstr>종합설계 수행일정 </vt:lpstr>
      <vt:lpstr>필요기술 및 참고 문헌</vt:lpstr>
      <vt:lpstr>Github 주소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jh</cp:lastModifiedBy>
  <cp:revision>223</cp:revision>
  <cp:lastPrinted>2018-03-18T21:45:43Z</cp:lastPrinted>
  <dcterms:created xsi:type="dcterms:W3CDTF">2011-08-24T01:05:33Z</dcterms:created>
  <dcterms:modified xsi:type="dcterms:W3CDTF">2018-03-18T21:51:29Z</dcterms:modified>
</cp:coreProperties>
</file>