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Gill Sans" panose="020B0604020202020204" charset="0"/>
      <p:regular r:id="rId33"/>
      <p:bold r:id="rId34"/>
    </p:embeddedFont>
    <p:embeddedFont>
      <p:font typeface="Impact" panose="020B0806030902050204" pitchFamily="34" charset="0"/>
      <p:regular r:id="rId35"/>
    </p:embeddedFont>
    <p:embeddedFont>
      <p:font typeface="Lustria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58c8f2031_2_92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236" name="Google Shape;236;g1d58c8f2031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d58c8f2031_2_25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d58c8f2031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21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58c8f2031_2_26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332" name="Google Shape;332;g1d58c8f2031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301" y="685632"/>
            <a:ext cx="6464838" cy="3429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58c8f2031_2_26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341" name="Google Shape;341;g1d58c8f2031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58c8f2031_2_273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349" name="Google Shape;349;g1d58c8f2031_2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d58c8f2031_2_29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359" name="Google Shape;359;g1d58c8f2031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301" y="685632"/>
            <a:ext cx="6464838" cy="3429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58c8f203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58c8f203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58c8f2031_2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301" y="685632"/>
            <a:ext cx="6464838" cy="3429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1d58c8f2031_2_29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64" cy="411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58c8f203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58c8f203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58c8f203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58c8f203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d7606ad43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d7606ad43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58c8f2031_2_192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246" name="Google Shape;246;g1d58c8f2031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301" y="685632"/>
            <a:ext cx="6464838" cy="3429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d58c8f20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d58c8f20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d58c8f203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d58c8f203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d7606ad43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d7606ad43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58c8f203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58c8f203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7606ad43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d7606ad43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58c8f203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d58c8f203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d58c8f20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d58c8f20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d7606ad43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d7606ad43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d58c8f2031_0_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472" name="Google Shape;472;g1d58c8f20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58c8f2031_2_20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256" name="Google Shape;256;g1d58c8f2031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301" y="685632"/>
            <a:ext cx="6464838" cy="3429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58c8f2031_2_21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273" name="Google Shape;273;g1d58c8f2031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301" y="685632"/>
            <a:ext cx="6464838" cy="3429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58c8f2031_2_223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283" name="Google Shape;283;g1d58c8f2031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301" y="685632"/>
            <a:ext cx="6464838" cy="3429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58c8f2031_2_23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293" name="Google Shape;293;g1d58c8f2031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301" y="685632"/>
            <a:ext cx="6464838" cy="3429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58c8f2031_2_242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d58c8f2031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8" y="685791"/>
            <a:ext cx="457221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d7606ad4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d7606ad4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58c8f2031_2_24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315" name="Google Shape;315;g1d58c8f2031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301" y="685632"/>
            <a:ext cx="6464838" cy="3429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938790" y="1714500"/>
            <a:ext cx="763344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763344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938790" y="286740"/>
            <a:ext cx="7633440" cy="518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938790" y="312201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3"/>
          </p:nvPr>
        </p:nvSpPr>
        <p:spPr>
          <a:xfrm>
            <a:off x="4850280" y="312201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3"/>
          </p:nvPr>
        </p:nvSpPr>
        <p:spPr>
          <a:xfrm>
            <a:off x="938790" y="3122010"/>
            <a:ext cx="763344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763344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938790" y="3122010"/>
            <a:ext cx="763344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3"/>
          </p:nvPr>
        </p:nvSpPr>
        <p:spPr>
          <a:xfrm>
            <a:off x="938790" y="312201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4"/>
          </p:nvPr>
        </p:nvSpPr>
        <p:spPr>
          <a:xfrm>
            <a:off x="4850280" y="312201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3519720" y="171450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3"/>
          </p:nvPr>
        </p:nvSpPr>
        <p:spPr>
          <a:xfrm>
            <a:off x="6100650" y="171450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4"/>
          </p:nvPr>
        </p:nvSpPr>
        <p:spPr>
          <a:xfrm>
            <a:off x="938790" y="312201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5"/>
          </p:nvPr>
        </p:nvSpPr>
        <p:spPr>
          <a:xfrm>
            <a:off x="3519720" y="312201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6"/>
          </p:nvPr>
        </p:nvSpPr>
        <p:spPr>
          <a:xfrm>
            <a:off x="6100650" y="312201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763344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subTitle" idx="1"/>
          </p:nvPr>
        </p:nvSpPr>
        <p:spPr>
          <a:xfrm>
            <a:off x="938790" y="286740"/>
            <a:ext cx="7633440" cy="518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3"/>
          </p:nvPr>
        </p:nvSpPr>
        <p:spPr>
          <a:xfrm>
            <a:off x="938790" y="312201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3"/>
          </p:nvPr>
        </p:nvSpPr>
        <p:spPr>
          <a:xfrm>
            <a:off x="4850280" y="312201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3"/>
          </p:nvPr>
        </p:nvSpPr>
        <p:spPr>
          <a:xfrm>
            <a:off x="938790" y="3122010"/>
            <a:ext cx="763344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763344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2"/>
          </p:nvPr>
        </p:nvSpPr>
        <p:spPr>
          <a:xfrm>
            <a:off x="938790" y="3122010"/>
            <a:ext cx="763344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3"/>
          </p:nvPr>
        </p:nvSpPr>
        <p:spPr>
          <a:xfrm>
            <a:off x="938790" y="312201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4"/>
          </p:nvPr>
        </p:nvSpPr>
        <p:spPr>
          <a:xfrm>
            <a:off x="4850280" y="3122010"/>
            <a:ext cx="372492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2"/>
          </p:nvPr>
        </p:nvSpPr>
        <p:spPr>
          <a:xfrm>
            <a:off x="3519720" y="171450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3"/>
          </p:nvPr>
        </p:nvSpPr>
        <p:spPr>
          <a:xfrm>
            <a:off x="6100650" y="171450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4"/>
          </p:nvPr>
        </p:nvSpPr>
        <p:spPr>
          <a:xfrm>
            <a:off x="938790" y="312201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5"/>
          </p:nvPr>
        </p:nvSpPr>
        <p:spPr>
          <a:xfrm>
            <a:off x="3519720" y="312201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6"/>
          </p:nvPr>
        </p:nvSpPr>
        <p:spPr>
          <a:xfrm>
            <a:off x="6100650" y="3122010"/>
            <a:ext cx="245781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subTitle" idx="1"/>
          </p:nvPr>
        </p:nvSpPr>
        <p:spPr>
          <a:xfrm>
            <a:off x="938790" y="1714500"/>
            <a:ext cx="763344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32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667870" y="473310"/>
            <a:ext cx="3926340" cy="3921750"/>
          </a:xfrm>
          <a:custGeom>
            <a:avLst/>
            <a:gdLst/>
            <a:ahLst/>
            <a:cxnLst/>
            <a:rect l="l" t="t" r="r" b="b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3F3F2"/>
          </a:solidFill>
          <a:ln>
            <a:noFill/>
          </a:ln>
        </p:spPr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08920" y="823770"/>
            <a:ext cx="7738470" cy="329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0892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3524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B0790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212220" cy="514323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0"/>
            <a:ext cx="664200" cy="514323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>
            <a:noFill/>
          </a:ln>
        </p:spPr>
      </p:sp>
      <p:sp>
        <p:nvSpPr>
          <p:cNvPr id="144" name="Google Shape;144;p26"/>
          <p:cNvSpPr/>
          <p:nvPr/>
        </p:nvSpPr>
        <p:spPr>
          <a:xfrm>
            <a:off x="8931330" y="0"/>
            <a:ext cx="212220" cy="5143230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763344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dt" idx="10"/>
          </p:nvPr>
        </p:nvSpPr>
        <p:spPr>
          <a:xfrm>
            <a:off x="938790" y="4781700"/>
            <a:ext cx="1746900" cy="26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ftr" idx="11"/>
          </p:nvPr>
        </p:nvSpPr>
        <p:spPr>
          <a:xfrm>
            <a:off x="3028860" y="4781700"/>
            <a:ext cx="308583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  <a:defRPr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37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2128774" y="1653442"/>
            <a:ext cx="5068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7500"/>
              <a:buFont typeface="Impact"/>
              <a:buNone/>
            </a:pPr>
            <a:r>
              <a:rPr lang="pt-PT" sz="5600" b="0" strike="noStrike" cap="none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BEERLIVERY</a:t>
            </a:r>
            <a:endParaRPr sz="5600" b="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39"/>
          <p:cNvSpPr txBox="1">
            <a:spLocks noGrp="1"/>
          </p:cNvSpPr>
          <p:nvPr>
            <p:ph type="subTitle" idx="1"/>
          </p:nvPr>
        </p:nvSpPr>
        <p:spPr>
          <a:xfrm>
            <a:off x="1555160" y="4204105"/>
            <a:ext cx="60336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Gill Sans"/>
              <a:buNone/>
            </a:pPr>
            <a:r>
              <a:rPr lang="pt-PT" sz="1500" b="1" i="0" u="none" strike="noStrike" cap="none">
                <a:solidFill>
                  <a:srgbClr val="2A1A00"/>
                </a:solidFill>
                <a:latin typeface="Gill Sans"/>
                <a:ea typeface="Gill Sans"/>
                <a:cs typeface="Gill Sans"/>
                <a:sym typeface="Gill Sans"/>
              </a:rPr>
              <a:t>GESTÃO DE ENTREGAS AO DOMICÍLIO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436667" y="102600"/>
            <a:ext cx="2449286" cy="57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Aires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Marcelo Sousa</a:t>
            </a:r>
            <a:r>
              <a:rPr lang="pt-PT" sz="1100" dirty="0"/>
              <a:t> 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Márlon Ferreira</a:t>
            </a:r>
            <a:endParaRPr sz="1100" dirty="0"/>
          </a:p>
        </p:txBody>
      </p:sp>
      <p:sp>
        <p:nvSpPr>
          <p:cNvPr id="241" name="Google Shape;241;p39"/>
          <p:cNvSpPr txBox="1"/>
          <p:nvPr/>
        </p:nvSpPr>
        <p:spPr>
          <a:xfrm>
            <a:off x="2128774" y="3273225"/>
            <a:ext cx="5068500" cy="110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Universidade do Minho 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Licenciatura em Ciências da Computação </a:t>
            </a:r>
            <a:endParaRPr sz="1400" b="0" i="0" u="none" strike="noStrike" cap="none" dirty="0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Lustria"/>
                <a:ea typeface="Lustria"/>
                <a:cs typeface="Lustria"/>
                <a:sym typeface="Lustria"/>
              </a:rPr>
              <a:t>Bases de Dados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Lustria"/>
                <a:ea typeface="Lustria"/>
                <a:cs typeface="Lustria"/>
                <a:sym typeface="Lustria"/>
              </a:rPr>
              <a:t>2022/23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42" name="Google Shape;242;p39"/>
          <p:cNvSpPr txBox="1"/>
          <p:nvPr/>
        </p:nvSpPr>
        <p:spPr>
          <a:xfrm>
            <a:off x="7197275" y="4672500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17 de janeiro, 2023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3300" b="0" i="0" u="none" strike="noStrike" cap="none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REQUISITOS DE DESCRIÇ</a:t>
            </a: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ÃO</a:t>
            </a:r>
            <a:endParaRPr sz="3300"/>
          </a:p>
        </p:txBody>
      </p:sp>
      <p:pic>
        <p:nvPicPr>
          <p:cNvPr id="328" name="Google Shape;328;p48"/>
          <p:cNvPicPr preferRelativeResize="0"/>
          <p:nvPr/>
        </p:nvPicPr>
        <p:blipFill rotWithShape="1">
          <a:blip r:embed="rId3">
            <a:alphaModFix/>
          </a:blip>
          <a:srcRect l="597" t="20272"/>
          <a:stretch/>
        </p:blipFill>
        <p:spPr>
          <a:xfrm>
            <a:off x="938790" y="1196297"/>
            <a:ext cx="6814457" cy="356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8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>
            <a:spLocks noGrp="1"/>
          </p:cNvSpPr>
          <p:nvPr>
            <p:ph type="title"/>
          </p:nvPr>
        </p:nvSpPr>
        <p:spPr>
          <a:xfrm>
            <a:off x="945000" y="295819"/>
            <a:ext cx="2754900" cy="11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300"/>
              <a:buFont typeface="Impact"/>
              <a:buNone/>
            </a:pPr>
            <a:r>
              <a:rPr lang="pt-PT" sz="27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REQUISITOS DE EXPLORAÇÃO</a:t>
            </a:r>
            <a:endParaRPr sz="2700" b="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5" name="Google Shape;335;p49"/>
          <p:cNvSpPr txBox="1">
            <a:spLocks noGrp="1"/>
          </p:cNvSpPr>
          <p:nvPr>
            <p:ph type="body" idx="1"/>
          </p:nvPr>
        </p:nvSpPr>
        <p:spPr>
          <a:xfrm>
            <a:off x="4995000" y="17550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30200" marR="0" lvl="0" indent="-247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Cada estafeta terá somente acesso aos seus pedidos.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30200" marR="0" lvl="0" indent="-24765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Cada funcionário do armazém deve ter acesso a todos os movimentos.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30200" marR="0" lvl="0" indent="-24765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Como administrador, é possível gerenciar todos os pedidos. </a:t>
            </a:r>
            <a:endParaRPr/>
          </a:p>
          <a:p>
            <a:pPr marL="330200" lvl="0" indent="-24765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700"/>
              <a:buFont typeface="Noto Sans Symbols"/>
              <a:buChar char="●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O cancelamento dos pedidos deve ser aceite pelos funcionários do armazém.</a:t>
            </a:r>
            <a:endParaRPr/>
          </a:p>
          <a:p>
            <a:pPr marL="330200" marR="0" lvl="0" indent="-2032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" name="Google Shape;336;p49"/>
          <p:cNvSpPr txBox="1">
            <a:spLocks noGrp="1"/>
          </p:cNvSpPr>
          <p:nvPr>
            <p:ph type="body" idx="1"/>
          </p:nvPr>
        </p:nvSpPr>
        <p:spPr>
          <a:xfrm>
            <a:off x="945000" y="17550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30200" marR="0" lvl="0" indent="-24765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O cliente recebe sempre pelo meio de contacto registado, o estado do seu pedido.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30200" marR="0" lvl="0" indent="-24765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O sistema deve providenciar toda a faturação, mensalmente.</a:t>
            </a:r>
            <a:endParaRPr/>
          </a:p>
          <a:p>
            <a:pPr marL="330200" marR="0" lvl="0" indent="-24765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O administrador recebe semanalmente estatísticas de venda.</a:t>
            </a:r>
            <a:endParaRPr sz="15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4995000" y="295819"/>
            <a:ext cx="2754900" cy="11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300"/>
              <a:buFont typeface="Impact"/>
              <a:buNone/>
            </a:pPr>
            <a:r>
              <a:rPr lang="pt-PT" sz="27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REQUISITOS DE CONTROLO</a:t>
            </a:r>
            <a:endParaRPr sz="2700" b="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p49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200"/>
              <a:buFont typeface="Impact"/>
              <a:buNone/>
            </a:pPr>
            <a:r>
              <a:rPr lang="pt-PT" sz="32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ENTIDADES</a:t>
            </a:r>
            <a:endParaRPr sz="3200" b="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50"/>
          <p:cNvSpPr txBox="1">
            <a:spLocks noGrp="1"/>
          </p:cNvSpPr>
          <p:nvPr>
            <p:ph type="body" idx="1"/>
          </p:nvPr>
        </p:nvSpPr>
        <p:spPr>
          <a:xfrm>
            <a:off x="938790" y="1550824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254000" lvl="0" indent="-24638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ct val="114285"/>
              <a:buFont typeface="Arial"/>
              <a:buChar char="•"/>
            </a:pPr>
            <a:r>
              <a:rPr lang="pt-PT" sz="140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Cliente</a:t>
            </a:r>
            <a:endParaRPr sz="1400" b="1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ct val="114285"/>
              <a:buNone/>
            </a:pPr>
            <a:r>
              <a:rPr lang="pt-PT"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Termo genérico que representa a pessoa que efetua uma compra. </a:t>
            </a:r>
            <a:endParaRPr sz="1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54000" marR="0" lvl="0" indent="-24638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ct val="114285"/>
              <a:buFont typeface="Arial"/>
              <a:buChar char="•"/>
            </a:pPr>
            <a:r>
              <a:rPr lang="pt-PT" sz="140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Encomenda</a:t>
            </a:r>
            <a:endParaRPr sz="1400" b="1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ct val="114285"/>
              <a:buNone/>
            </a:pPr>
            <a:r>
              <a:rPr lang="pt-PT" sz="1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Termo genérico que representa a compra realizada pelo cliente.</a:t>
            </a:r>
            <a:endParaRPr sz="1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54000" lvl="0" indent="-24638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ct val="114285"/>
              <a:buFont typeface="Arial"/>
              <a:buChar char="•"/>
            </a:pPr>
            <a:r>
              <a:rPr lang="pt-PT" sz="140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Armazém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ct val="71428"/>
              <a:buFont typeface="Gill Sans"/>
              <a:buNone/>
            </a:pPr>
            <a:r>
              <a:rPr lang="pt-PT" sz="1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Termo genérico que representa um local de armazenamento dos itens.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106666"/>
              <a:buFont typeface="Arial"/>
              <a:buNone/>
            </a:pP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p50"/>
          <p:cNvSpPr txBox="1">
            <a:spLocks noGrp="1"/>
          </p:cNvSpPr>
          <p:nvPr>
            <p:ph type="body" idx="1"/>
          </p:nvPr>
        </p:nvSpPr>
        <p:spPr>
          <a:xfrm>
            <a:off x="4771125" y="1550875"/>
            <a:ext cx="37248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54000" lvl="0" indent="-231775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1250"/>
              <a:buFont typeface="Arial"/>
              <a:buChar char="•"/>
            </a:pPr>
            <a:r>
              <a:rPr lang="pt-PT" sz="12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Veículo</a:t>
            </a:r>
            <a:endParaRPr sz="1250" b="1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Gill Sans"/>
              <a:buNone/>
            </a:pPr>
            <a:r>
              <a:rPr lang="pt-PT" sz="12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Termo genérico que representa o veículo usado pelo estafeta.</a:t>
            </a:r>
            <a:endParaRPr sz="125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54000" lvl="0" indent="-231775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1250"/>
              <a:buFont typeface="Arial"/>
              <a:buChar char="•"/>
            </a:pPr>
            <a:r>
              <a:rPr lang="pt-PT" sz="12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Funcionário_Armazem</a:t>
            </a:r>
            <a:endParaRPr sz="1250" b="1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lang="pt-PT" sz="12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Termo genérico que representa a pessoa que trabalha no armazem.</a:t>
            </a:r>
            <a:endParaRPr sz="125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07975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1250"/>
              <a:buFont typeface="Gill Sans"/>
              <a:buChar char="●"/>
            </a:pPr>
            <a:r>
              <a:rPr lang="pt-PT" sz="1250" b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Estafeta</a:t>
            </a:r>
            <a:endParaRPr sz="1250" b="1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PT" sz="125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Termo genérico que representa a pessoa que leva a encomenda ao cliente </a:t>
            </a:r>
            <a:endParaRPr sz="125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Gill Sans"/>
              <a:buNone/>
            </a:pPr>
            <a:endParaRPr sz="15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</a:pP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50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300"/>
              <a:buFont typeface="Impact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RELACIONAMENTOS DAS ENTIDADES</a:t>
            </a:r>
            <a:endParaRPr sz="3300" b="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p51"/>
          <p:cNvSpPr txBox="1">
            <a:spLocks noGrp="1"/>
          </p:cNvSpPr>
          <p:nvPr>
            <p:ph type="body" idx="1"/>
          </p:nvPr>
        </p:nvSpPr>
        <p:spPr>
          <a:xfrm>
            <a:off x="938800" y="1405625"/>
            <a:ext cx="37248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30200" marR="0" lvl="0" indent="-247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Entre as entidades referidas anteriormente, conseguimos, facilmente, encontrar algumas relações entre elas.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3" name="Google Shape;3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075" y="860450"/>
            <a:ext cx="1939191" cy="11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1"/>
          <p:cNvSpPr txBox="1"/>
          <p:nvPr/>
        </p:nvSpPr>
        <p:spPr>
          <a:xfrm>
            <a:off x="1098975" y="2369900"/>
            <a:ext cx="2997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30200" lvl="0" indent="-266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Encomenda ↔ Cliente</a:t>
            </a:r>
            <a:endParaRPr>
              <a:solidFill>
                <a:schemeClr val="dk1"/>
              </a:solidFill>
            </a:endParaRPr>
          </a:p>
          <a:p>
            <a:pPr marL="330200" lvl="0" indent="-2667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Encomenda ↔ Item </a:t>
            </a:r>
            <a:endParaRPr>
              <a:solidFill>
                <a:schemeClr val="dk1"/>
              </a:solidFill>
            </a:endParaRPr>
          </a:p>
          <a:p>
            <a:pPr marL="330200" lvl="0" indent="-2667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Encomenda ↔ Estafeta</a:t>
            </a:r>
            <a:endParaRPr>
              <a:solidFill>
                <a:schemeClr val="dk1"/>
              </a:solidFill>
            </a:endParaRPr>
          </a:p>
          <a:p>
            <a:pPr marL="330200" lvl="0" indent="-2667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Encomenda ↔ Funcionário de armazém</a:t>
            </a:r>
            <a:endParaRPr>
              <a:solidFill>
                <a:schemeClr val="dk1"/>
              </a:solidFill>
            </a:endParaRPr>
          </a:p>
          <a:p>
            <a:pPr marL="330200" lvl="0" indent="-2667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Encomenda ↔ Armazém</a:t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4500575" y="2392325"/>
            <a:ext cx="3072600" cy="1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30200" lvl="0" indent="-247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Estafeta ↔ Veículo</a:t>
            </a:r>
            <a:b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5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lvl="0" indent="-209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Armazém ↔ funcionário de armazém:</a:t>
            </a:r>
            <a:b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5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lvl="0" indent="-209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Armazém ↔ estafeta:</a:t>
            </a:r>
            <a:endParaRPr/>
          </a:p>
        </p:txBody>
      </p:sp>
      <p:sp>
        <p:nvSpPr>
          <p:cNvPr id="356" name="Google Shape;356;p51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300"/>
              <a:buFont typeface="Impact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MODELO CONCEPTUAL</a:t>
            </a:r>
            <a:endParaRPr sz="3300" b="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62" name="Google Shape;36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128" y="1474526"/>
            <a:ext cx="8078766" cy="3509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2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>
            <a:spLocks noGrp="1"/>
          </p:cNvSpPr>
          <p:nvPr>
            <p:ph type="title"/>
          </p:nvPr>
        </p:nvSpPr>
        <p:spPr>
          <a:xfrm>
            <a:off x="938790" y="92365"/>
            <a:ext cx="7633500" cy="11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300"/>
              <a:buFont typeface="Impact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MODELO LÓGICO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800" cy="26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3"/>
          <p:cNvSpPr txBox="1">
            <a:spLocks noGrp="1"/>
          </p:cNvSpPr>
          <p:nvPr>
            <p:ph type="body" idx="2"/>
          </p:nvPr>
        </p:nvSpPr>
        <p:spPr>
          <a:xfrm>
            <a:off x="4850280" y="1714500"/>
            <a:ext cx="3724800" cy="26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00" y="1003275"/>
            <a:ext cx="7633500" cy="405700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3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title"/>
          </p:nvPr>
        </p:nvSpPr>
        <p:spPr>
          <a:xfrm>
            <a:off x="938778" y="54990"/>
            <a:ext cx="76335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300"/>
              <a:buFont typeface="Impact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MODELO LÓGICO</a:t>
            </a:r>
            <a:endParaRPr/>
          </a:p>
        </p:txBody>
      </p:sp>
      <p:sp>
        <p:nvSpPr>
          <p:cNvPr id="378" name="Google Shape;378;p54"/>
          <p:cNvSpPr txBox="1"/>
          <p:nvPr/>
        </p:nvSpPr>
        <p:spPr>
          <a:xfrm>
            <a:off x="3240944" y="4637600"/>
            <a:ext cx="30291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modelo lógico, neste momento. respeita as primeiras três formas normais.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350" y="859750"/>
            <a:ext cx="6279849" cy="37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4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500" cy="11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IMPLEMENTAÇÃO</a:t>
            </a:r>
            <a:endParaRPr/>
          </a:p>
        </p:txBody>
      </p:sp>
      <p:sp>
        <p:nvSpPr>
          <p:cNvPr id="386" name="Google Shape;386;p55"/>
          <p:cNvSpPr txBox="1">
            <a:spLocks noGrp="1"/>
          </p:cNvSpPr>
          <p:nvPr>
            <p:ph type="body" idx="1"/>
          </p:nvPr>
        </p:nvSpPr>
        <p:spPr>
          <a:xfrm>
            <a:off x="938795" y="1714500"/>
            <a:ext cx="3838500" cy="26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Para a implementação deste projeto decidimos adotar o MySWL, uma vez que é uma ferramenta bastante intuitiva.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PT">
                <a:solidFill>
                  <a:schemeClr val="dk1"/>
                </a:solidFill>
              </a:rPr>
            </a:br>
            <a:r>
              <a:rPr lang="pt-PT">
                <a:solidFill>
                  <a:schemeClr val="dk1"/>
                </a:solidFill>
              </a:rPr>
              <a:t>O MySQL é um Sistema de Gestáo de Base de Dados open-source, que se assenta sobre um paradigma relacional.</a:t>
            </a:r>
            <a:endParaRPr/>
          </a:p>
        </p:txBody>
      </p:sp>
      <p:pic>
        <p:nvPicPr>
          <p:cNvPr id="387" name="Google Shape;3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300" y="1714499"/>
            <a:ext cx="2873000" cy="19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5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500" cy="11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IMPLEMENTAÇÃO</a:t>
            </a:r>
            <a:endParaRPr/>
          </a:p>
        </p:txBody>
      </p:sp>
      <p:sp>
        <p:nvSpPr>
          <p:cNvPr id="394" name="Google Shape;394;p56"/>
          <p:cNvSpPr txBox="1">
            <a:spLocks noGrp="1"/>
          </p:cNvSpPr>
          <p:nvPr>
            <p:ph type="body" idx="1"/>
          </p:nvPr>
        </p:nvSpPr>
        <p:spPr>
          <a:xfrm>
            <a:off x="938800" y="1071850"/>
            <a:ext cx="7633500" cy="3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Tables</a:t>
            </a:r>
            <a:endParaRPr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388" y="1405740"/>
            <a:ext cx="3318326" cy="34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5450"/>
            <a:ext cx="8839204" cy="29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7"/>
          <p:cNvSpPr txBox="1"/>
          <p:nvPr/>
        </p:nvSpPr>
        <p:spPr>
          <a:xfrm>
            <a:off x="1143850" y="3648325"/>
            <a:ext cx="663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tabelas contêm todos os dados retidos numa base de dados.</a:t>
            </a:r>
            <a:br>
              <a:rPr lang="pt-PT"/>
            </a:br>
            <a:r>
              <a:rPr lang="pt-PT"/>
              <a:t>Neste caso, a tabela Cliente, contendo todos os dados dos respetivos clientes da Beerlivery.</a:t>
            </a:r>
            <a:endParaRPr/>
          </a:p>
        </p:txBody>
      </p:sp>
      <p:sp>
        <p:nvSpPr>
          <p:cNvPr id="403" name="Google Shape;403;p57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title" idx="4294967295"/>
          </p:nvPr>
        </p:nvSpPr>
        <p:spPr>
          <a:xfrm>
            <a:off x="2171610" y="286740"/>
            <a:ext cx="6400620" cy="10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300"/>
              <a:buFont typeface="Impact"/>
              <a:buNone/>
            </a:pPr>
            <a:r>
              <a:rPr lang="pt-PT" sz="3300" b="0" i="0" u="none" strike="noStrike" cap="none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QUEM SOMOS</a:t>
            </a:r>
            <a:endParaRPr sz="33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0" y="0"/>
            <a:ext cx="1706130" cy="5143230"/>
          </a:xfrm>
          <a:custGeom>
            <a:avLst/>
            <a:gdLst/>
            <a:ahLst/>
            <a:cxnLst/>
            <a:rect l="l" t="t" r="r" b="b"/>
            <a:pathLst>
              <a:path w="2275119" h="6858000" extrusionOk="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B323"/>
          </a:solidFill>
          <a:ln>
            <a:noFill/>
          </a:ln>
        </p:spPr>
      </p:sp>
      <p:sp>
        <p:nvSpPr>
          <p:cNvPr id="251" name="Google Shape;251;p40"/>
          <p:cNvSpPr/>
          <p:nvPr/>
        </p:nvSpPr>
        <p:spPr>
          <a:xfrm>
            <a:off x="0" y="0"/>
            <a:ext cx="212220" cy="5143230"/>
          </a:xfrm>
          <a:prstGeom prst="rect">
            <a:avLst/>
          </a:prstGeom>
          <a:solidFill>
            <a:srgbClr val="CE8D0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4294967295"/>
          </p:nvPr>
        </p:nvSpPr>
        <p:spPr>
          <a:xfrm>
            <a:off x="2171610" y="1633770"/>
            <a:ext cx="6400620" cy="2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Fundada em Abril de 2019 pelos sócios Martim Rodrigues e Eduardo Magalhães, a Beerlivery entra no ramo de distribuição de cerveja artesanal da região do Minho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Contamos neste momento com 1 administrador, 3 funcionários de armazém e 4 estafetas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Garantimos o abastecimento de cerveja às superfícies comerciais, bares e restaurantes com qualidade e eficiência e pontualidade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>
            <a:spLocks noGrp="1"/>
          </p:cNvSpPr>
          <p:nvPr>
            <p:ph type="title"/>
          </p:nvPr>
        </p:nvSpPr>
        <p:spPr>
          <a:xfrm>
            <a:off x="938800" y="160548"/>
            <a:ext cx="7633500" cy="8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300"/>
              <a:buFont typeface="Impact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IMPLEMENTAÇÃO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8"/>
          <p:cNvSpPr txBox="1">
            <a:spLocks noGrp="1"/>
          </p:cNvSpPr>
          <p:nvPr>
            <p:ph type="body" idx="1"/>
          </p:nvPr>
        </p:nvSpPr>
        <p:spPr>
          <a:xfrm>
            <a:off x="783400" y="1031950"/>
            <a:ext cx="7944300" cy="4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Apresentamos agora alguma das store procedures como a “criar_cliente” e “calculate_order_cost”</a:t>
            </a:r>
            <a:endParaRPr/>
          </a:p>
        </p:txBody>
      </p:sp>
      <p:sp>
        <p:nvSpPr>
          <p:cNvPr id="410" name="Google Shape;410;p58"/>
          <p:cNvSpPr txBox="1">
            <a:spLocks noGrp="1"/>
          </p:cNvSpPr>
          <p:nvPr>
            <p:ph type="body" idx="2"/>
          </p:nvPr>
        </p:nvSpPr>
        <p:spPr>
          <a:xfrm>
            <a:off x="2893150" y="740375"/>
            <a:ext cx="37248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STORE PROCEDURE</a:t>
            </a:r>
            <a:endParaRPr/>
          </a:p>
        </p:txBody>
      </p:sp>
      <p:pic>
        <p:nvPicPr>
          <p:cNvPr id="411" name="Google Shape;4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700" y="1382625"/>
            <a:ext cx="3225376" cy="29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00" y="1382625"/>
            <a:ext cx="5173400" cy="29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8"/>
          <p:cNvSpPr txBox="1"/>
          <p:nvPr/>
        </p:nvSpPr>
        <p:spPr>
          <a:xfrm>
            <a:off x="783400" y="4366000"/>
            <a:ext cx="8380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Podemos dizer que as Store Procedure são “pedaços” de SQL code que podem ser guardados para, posteriormente serem usados novamente.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8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500" cy="11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IMPLEMENTAÇÃO</a:t>
            </a:r>
            <a:endParaRPr/>
          </a:p>
        </p:txBody>
      </p:sp>
      <p:sp>
        <p:nvSpPr>
          <p:cNvPr id="420" name="Google Shape;420;p59"/>
          <p:cNvSpPr txBox="1">
            <a:spLocks noGrp="1"/>
          </p:cNvSpPr>
          <p:nvPr>
            <p:ph type="body" idx="1"/>
          </p:nvPr>
        </p:nvSpPr>
        <p:spPr>
          <a:xfrm>
            <a:off x="2456415" y="2073350"/>
            <a:ext cx="3724800" cy="26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9"/>
          <p:cNvSpPr txBox="1">
            <a:spLocks noGrp="1"/>
          </p:cNvSpPr>
          <p:nvPr>
            <p:ph type="body" idx="2"/>
          </p:nvPr>
        </p:nvSpPr>
        <p:spPr>
          <a:xfrm>
            <a:off x="2709600" y="1236050"/>
            <a:ext cx="37248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View</a:t>
            </a:r>
            <a:endParaRPr/>
          </a:p>
        </p:txBody>
      </p:sp>
      <p:pic>
        <p:nvPicPr>
          <p:cNvPr id="422" name="Google Shape;4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800" y="1704650"/>
            <a:ext cx="4234404" cy="30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>
            <a:spLocks noGrp="1"/>
          </p:cNvSpPr>
          <p:nvPr>
            <p:ph type="body" idx="4294967295"/>
          </p:nvPr>
        </p:nvSpPr>
        <p:spPr>
          <a:xfrm>
            <a:off x="755240" y="1224300"/>
            <a:ext cx="7633500" cy="269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Mas o que é uma view?</a:t>
            </a:r>
            <a:br>
              <a:rPr lang="pt-PT" b="1"/>
            </a:b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Podemos considerar uma view como uma tabela virtual cujo conteúdo é defenido por uma query.</a:t>
            </a:r>
            <a:br>
              <a:rPr lang="pt-PT"/>
            </a:br>
            <a:r>
              <a:rPr lang="pt-PT"/>
              <a:t>Tal como uma tabela possui um conjunto de colunas (devidamente designadas) assim como um conjunto de dados.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caso, …</a:t>
            </a:r>
            <a:endParaRPr/>
          </a:p>
        </p:txBody>
      </p:sp>
      <p:sp>
        <p:nvSpPr>
          <p:cNvPr id="429" name="Google Shape;429;p60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500" cy="11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IMPLEMENTAÇÃO</a:t>
            </a:r>
            <a:endParaRPr/>
          </a:p>
        </p:txBody>
      </p:sp>
      <p:sp>
        <p:nvSpPr>
          <p:cNvPr id="435" name="Google Shape;435;p61"/>
          <p:cNvSpPr txBox="1">
            <a:spLocks noGrp="1"/>
          </p:cNvSpPr>
          <p:nvPr>
            <p:ph type="body" idx="1"/>
          </p:nvPr>
        </p:nvSpPr>
        <p:spPr>
          <a:xfrm>
            <a:off x="2893150" y="1405750"/>
            <a:ext cx="3724800" cy="2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Alguma das queries definidas:</a:t>
            </a:r>
            <a:endParaRPr/>
          </a:p>
        </p:txBody>
      </p:sp>
      <p:sp>
        <p:nvSpPr>
          <p:cNvPr id="436" name="Google Shape;436;p61"/>
          <p:cNvSpPr txBox="1">
            <a:spLocks noGrp="1"/>
          </p:cNvSpPr>
          <p:nvPr>
            <p:ph type="body" idx="2"/>
          </p:nvPr>
        </p:nvSpPr>
        <p:spPr>
          <a:xfrm>
            <a:off x="2933625" y="1131350"/>
            <a:ext cx="37248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Queries</a:t>
            </a:r>
            <a:endParaRPr/>
          </a:p>
        </p:txBody>
      </p:sp>
      <p:pic>
        <p:nvPicPr>
          <p:cNvPr id="437" name="Google Shape;43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88" y="1993675"/>
            <a:ext cx="54578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763" y="3297800"/>
            <a:ext cx="54578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1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/>
        </p:nvSpPr>
        <p:spPr>
          <a:xfrm>
            <a:off x="602250" y="1833000"/>
            <a:ext cx="7939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Mas o que é uma query?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Uma query pode ser uma solicitação de informações feita ao sistema, ou uma ação sobre os dados, ou ambas.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caso, 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2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3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500" cy="11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IMPLEMENTAÇÃO</a:t>
            </a:r>
            <a:endParaRPr/>
          </a:p>
        </p:txBody>
      </p:sp>
      <p:sp>
        <p:nvSpPr>
          <p:cNvPr id="451" name="Google Shape;451;p63"/>
          <p:cNvSpPr txBox="1">
            <a:spLocks noGrp="1"/>
          </p:cNvSpPr>
          <p:nvPr>
            <p:ph type="body" idx="1"/>
          </p:nvPr>
        </p:nvSpPr>
        <p:spPr>
          <a:xfrm>
            <a:off x="847200" y="1652200"/>
            <a:ext cx="7725060" cy="3129500"/>
          </a:xfrm>
          <a:prstGeom prst="rect">
            <a:avLst/>
          </a:prstGeom>
        </p:spPr>
        <p:txBody>
          <a:bodyPr spcFirstLastPara="1" wrap="square" lIns="0" tIns="0" rIns="0" bIns="0" numCol="2" anchor="t" anchorCtr="0">
            <a:normAutofit/>
          </a:bodyPr>
          <a:lstStyle/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Em media cada Tabela ocupa:</a:t>
            </a: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Cliente : 165 Bytes</a:t>
            </a:r>
            <a:endParaRPr sz="1200" dirty="0"/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Encomenda : 80 Bytes</a:t>
            </a:r>
            <a:endParaRPr sz="1200" dirty="0"/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Item : 287 Bytes</a:t>
            </a:r>
            <a:endParaRPr sz="1200" dirty="0"/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Armazém : 48 bytes</a:t>
            </a:r>
            <a:endParaRPr sz="1200" dirty="0"/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Morada : 159 Bytes</a:t>
            </a:r>
            <a:endParaRPr sz="1200" dirty="0"/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Tipo de Cliente : 44 Bytes</a:t>
            </a:r>
            <a:endParaRPr sz="1200" dirty="0"/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Funcionário : 65 bytes</a:t>
            </a:r>
            <a:endParaRPr sz="1200" dirty="0"/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Estafeta : 140 Bytes  </a:t>
            </a: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Anualmente espera-se que haja um aumento de:</a:t>
            </a:r>
          </a:p>
          <a:p>
            <a:pPr marL="914400" lvl="5" indent="-298450">
              <a:lnSpc>
                <a:spcPct val="120000"/>
              </a:lnSpc>
              <a:buChar char="●"/>
            </a:pPr>
            <a:r>
              <a:rPr lang="pt-PT" sz="1200" dirty="0"/>
              <a:t>1 Funcionário de armazém </a:t>
            </a:r>
          </a:p>
          <a:p>
            <a:pPr marL="914400" lvl="3" indent="-298450">
              <a:lnSpc>
                <a:spcPct val="120000"/>
              </a:lnSpc>
              <a:buChar char="●"/>
            </a:pPr>
            <a:r>
              <a:rPr lang="pt-PT" sz="1200" dirty="0"/>
              <a:t>2 Estafetas</a:t>
            </a:r>
          </a:p>
          <a:p>
            <a:pPr marL="914400" lvl="3" indent="-298450">
              <a:lnSpc>
                <a:spcPct val="120000"/>
              </a:lnSpc>
              <a:buChar char="●"/>
            </a:pPr>
            <a:r>
              <a:rPr lang="pt-PT" sz="1200" dirty="0"/>
              <a:t>20 Itens/anos</a:t>
            </a: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Anualmente espera-se que haja um aumento de:</a:t>
            </a:r>
          </a:p>
          <a:p>
            <a:pPr marL="914400" lvl="5" indent="-298450">
              <a:lnSpc>
                <a:spcPct val="120000"/>
              </a:lnSpc>
              <a:buChar char="●"/>
            </a:pPr>
            <a:r>
              <a:rPr lang="pt-PT" sz="1200" dirty="0"/>
              <a:t>1 Funcionário de armazém </a:t>
            </a:r>
          </a:p>
          <a:p>
            <a:pPr marL="914400" lvl="3" indent="-298450">
              <a:lnSpc>
                <a:spcPct val="120000"/>
              </a:lnSpc>
              <a:buChar char="●"/>
            </a:pPr>
            <a:r>
              <a:rPr lang="pt-PT" sz="1200" dirty="0"/>
              <a:t>2 Estafetas</a:t>
            </a:r>
          </a:p>
          <a:p>
            <a:pPr marL="914400" lvl="3" indent="-298450">
              <a:lnSpc>
                <a:spcPct val="120000"/>
              </a:lnSpc>
              <a:buChar char="●"/>
            </a:pPr>
            <a:r>
              <a:rPr lang="pt-PT" sz="1200" dirty="0"/>
              <a:t>20 Itens/anos</a:t>
            </a: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Mensalmente  espera-se em média</a:t>
            </a:r>
          </a:p>
          <a:p>
            <a:pPr lvl="1" indent="-298450">
              <a:lnSpc>
                <a:spcPct val="120000"/>
              </a:lnSpc>
              <a:buChar char="●"/>
            </a:pPr>
            <a:r>
              <a:rPr lang="pt-PT" sz="1200" dirty="0"/>
              <a:t>25 Novos clientes</a:t>
            </a: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Diariamente  uma media </a:t>
            </a:r>
          </a:p>
          <a:p>
            <a:pPr lvl="1" indent="-298450">
              <a:lnSpc>
                <a:spcPct val="120000"/>
              </a:lnSpc>
              <a:buChar char="●"/>
            </a:pPr>
            <a:r>
              <a:rPr lang="pt-PT" sz="1200" dirty="0"/>
              <a:t>15 encomendas </a:t>
            </a: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Considerando o paramentos acima espera-se que seja necessário 541285 Bytes/ano</a:t>
            </a: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200" dirty="0"/>
              <a:t>(65+2*140+20*287+25*12*(159+165) +15*365*80).</a:t>
            </a:r>
          </a:p>
          <a:p>
            <a:pPr marL="457200" lvl="2" indent="-298450">
              <a:lnSpc>
                <a:spcPct val="120000"/>
              </a:lnSpc>
              <a:buSzPts val="1100"/>
              <a:buChar char="●"/>
            </a:pPr>
            <a:endParaRPr lang="pt-PT" sz="12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  <p:sp>
        <p:nvSpPr>
          <p:cNvPr id="452" name="Google Shape;452;p63"/>
          <p:cNvSpPr txBox="1">
            <a:spLocks noGrp="1"/>
          </p:cNvSpPr>
          <p:nvPr>
            <p:ph type="body" idx="2"/>
          </p:nvPr>
        </p:nvSpPr>
        <p:spPr>
          <a:xfrm>
            <a:off x="2709600" y="1086525"/>
            <a:ext cx="3724800" cy="4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>
                <a:solidFill>
                  <a:schemeClr val="dk1"/>
                </a:solidFill>
              </a:rPr>
              <a:t>	 	 	 	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Cálculo do espaço da Base de Dados:</a:t>
            </a:r>
            <a:endParaRPr/>
          </a:p>
        </p:txBody>
      </p:sp>
      <p:sp>
        <p:nvSpPr>
          <p:cNvPr id="454" name="Google Shape;454;p63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500" cy="11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IMPLEMENTAÇÃO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64"/>
          <p:cNvSpPr txBox="1">
            <a:spLocks noGrp="1"/>
          </p:cNvSpPr>
          <p:nvPr>
            <p:ph type="body" idx="1"/>
          </p:nvPr>
        </p:nvSpPr>
        <p:spPr>
          <a:xfrm>
            <a:off x="1365175" y="1475475"/>
            <a:ext cx="6687900" cy="315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Backups diários.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Um registo, quando apagado, mantém-se na base de dados, mas é dado como eliminado, através da </a:t>
            </a:r>
            <a:r>
              <a:rPr lang="pt-PT" i="1" dirty="0" err="1"/>
              <a:t>flag</a:t>
            </a:r>
            <a:r>
              <a:rPr lang="pt-PT" i="1" dirty="0"/>
              <a:t> </a:t>
            </a:r>
            <a:r>
              <a:rPr lang="pt-PT" i="1" dirty="0" err="1"/>
              <a:t>isDeleted</a:t>
            </a:r>
            <a:r>
              <a:rPr lang="pt-PT" i="1" dirty="0"/>
              <a:t>.</a:t>
            </a:r>
            <a:endParaRPr i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i="1" dirty="0" err="1"/>
              <a:t>Timestamps</a:t>
            </a:r>
            <a:r>
              <a:rPr lang="pt-PT" dirty="0"/>
              <a:t> de criação </a:t>
            </a:r>
            <a:r>
              <a:rPr lang="pt-PT" i="1" dirty="0"/>
              <a:t>e </a:t>
            </a:r>
            <a:r>
              <a:rPr lang="pt-PT" i="1" dirty="0" err="1"/>
              <a:t>update</a:t>
            </a:r>
            <a:r>
              <a:rPr lang="pt-PT" i="1" dirty="0"/>
              <a:t>:</a:t>
            </a:r>
            <a:br>
              <a:rPr lang="pt-PT" dirty="0"/>
            </a:br>
            <a:r>
              <a:rPr lang="pt-PT" dirty="0"/>
              <a:t>-  Identificam quando os registos foram criados ou atualizados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 Entre outros</a:t>
            </a:r>
            <a:endParaRPr dirty="0"/>
          </a:p>
        </p:txBody>
      </p:sp>
      <p:sp>
        <p:nvSpPr>
          <p:cNvPr id="461" name="Google Shape;461;p64"/>
          <p:cNvSpPr txBox="1">
            <a:spLocks noGrp="1"/>
          </p:cNvSpPr>
          <p:nvPr>
            <p:ph type="body" idx="2"/>
          </p:nvPr>
        </p:nvSpPr>
        <p:spPr>
          <a:xfrm>
            <a:off x="2814175" y="1038825"/>
            <a:ext cx="3724800" cy="36691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Plano de Segurança e Recuperação</a:t>
            </a:r>
            <a:endParaRPr dirty="0"/>
          </a:p>
        </p:txBody>
      </p:sp>
      <p:sp>
        <p:nvSpPr>
          <p:cNvPr id="462" name="Google Shape;462;p64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500" cy="67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3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CONCLUSÃO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65"/>
          <p:cNvSpPr txBox="1">
            <a:spLocks noGrp="1"/>
          </p:cNvSpPr>
          <p:nvPr>
            <p:ph type="body" idx="1"/>
          </p:nvPr>
        </p:nvSpPr>
        <p:spPr>
          <a:xfrm>
            <a:off x="864015" y="1168775"/>
            <a:ext cx="7633500" cy="26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construção do sistema de gestão de base de dados foi bem sucedida.</a:t>
            </a:r>
            <a:br>
              <a:rPr lang="pt-PT" dirty="0"/>
            </a:br>
            <a:r>
              <a:rPr lang="pt-PT" dirty="0"/>
              <a:t>Este foi projetado para ser seguro e intuitivo no seu uso. Trabalhamos diligentemente para garantir que todas as especificações fossem atendidas.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Existem alguns aspetos a melhorar como a utilização de índices, o uso de tabelas temporárias, otimização de consultas  cujos levariam a uma melhor performance do sistema.</a:t>
            </a:r>
            <a:br>
              <a:rPr lang="pt-PT" dirty="0"/>
            </a:br>
            <a:r>
              <a:rPr lang="pt-PT" dirty="0"/>
              <a:t>A separação de permissões de utilização também acabou por não ser implementado.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Diferentes utilizadores como Cliente, Funcionário e até administrador teriam diferentes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permissões de acesso e modificação da base de dados.</a:t>
            </a:r>
            <a:endParaRPr dirty="0"/>
          </a:p>
        </p:txBody>
      </p:sp>
      <p:sp>
        <p:nvSpPr>
          <p:cNvPr id="469" name="Google Shape;469;p65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>
            <a:spLocks noGrp="1"/>
          </p:cNvSpPr>
          <p:nvPr>
            <p:ph type="title"/>
          </p:nvPr>
        </p:nvSpPr>
        <p:spPr>
          <a:xfrm>
            <a:off x="2128774" y="1653442"/>
            <a:ext cx="5068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7500"/>
              <a:buFont typeface="Impact"/>
              <a:buNone/>
            </a:pPr>
            <a:r>
              <a:rPr lang="pt-PT" sz="5600" b="0" strike="noStrike" cap="none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BEERLIVERY</a:t>
            </a:r>
            <a:endParaRPr sz="5600" b="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5" name="Google Shape;475;p66"/>
          <p:cNvSpPr txBox="1">
            <a:spLocks noGrp="1"/>
          </p:cNvSpPr>
          <p:nvPr>
            <p:ph type="subTitle" idx="1"/>
          </p:nvPr>
        </p:nvSpPr>
        <p:spPr>
          <a:xfrm>
            <a:off x="1555160" y="4204105"/>
            <a:ext cx="60336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Gill Sans"/>
              <a:buNone/>
            </a:pPr>
            <a:r>
              <a:rPr lang="pt-PT" sz="1500" b="1" i="0" u="none" strike="noStrike" cap="none">
                <a:solidFill>
                  <a:srgbClr val="2A1A00"/>
                </a:solidFill>
                <a:latin typeface="Gill Sans"/>
                <a:ea typeface="Gill Sans"/>
                <a:cs typeface="Gill Sans"/>
                <a:sym typeface="Gill Sans"/>
              </a:rPr>
              <a:t>GESTÃO DE ENTREGAS AO DOMICÍLIO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6"/>
          <p:cNvSpPr txBox="1"/>
          <p:nvPr/>
        </p:nvSpPr>
        <p:spPr>
          <a:xfrm>
            <a:off x="436667" y="102600"/>
            <a:ext cx="2449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Aires</a:t>
            </a:r>
            <a:r>
              <a:rPr lang="pt-PT" sz="1100" dirty="0"/>
              <a:t> 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Marcelo Sousa</a:t>
            </a:r>
            <a:r>
              <a:rPr lang="pt-PT" sz="1100" dirty="0"/>
              <a:t> 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Márlon Ferreira</a:t>
            </a:r>
            <a:r>
              <a:rPr lang="pt-PT" sz="1100" dirty="0"/>
              <a:t> </a:t>
            </a:r>
            <a:endParaRPr sz="1100" dirty="0"/>
          </a:p>
        </p:txBody>
      </p:sp>
      <p:sp>
        <p:nvSpPr>
          <p:cNvPr id="477" name="Google Shape;477;p66"/>
          <p:cNvSpPr txBox="1"/>
          <p:nvPr/>
        </p:nvSpPr>
        <p:spPr>
          <a:xfrm>
            <a:off x="2128774" y="3273225"/>
            <a:ext cx="50685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Universidade do Minho 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Licenciatura em Ciências da Computação </a:t>
            </a:r>
            <a:endParaRPr sz="1400" b="0" i="0" u="none" strike="noStrike" cap="none" dirty="0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Lustria"/>
                <a:ea typeface="Lustria"/>
                <a:cs typeface="Lustria"/>
                <a:sym typeface="Lustria"/>
              </a:rPr>
              <a:t>Bases de Dados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2022/23</a:t>
            </a:r>
            <a:endParaRPr sz="1100" dirty="0"/>
          </a:p>
        </p:txBody>
      </p:sp>
      <p:sp>
        <p:nvSpPr>
          <p:cNvPr id="478" name="Google Shape;478;p66"/>
          <p:cNvSpPr txBox="1"/>
          <p:nvPr/>
        </p:nvSpPr>
        <p:spPr>
          <a:xfrm>
            <a:off x="7197275" y="4672500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17 de janeiro, 2023</a:t>
            </a:r>
            <a:endParaRPr/>
          </a:p>
        </p:txBody>
      </p:sp>
      <p:sp>
        <p:nvSpPr>
          <p:cNvPr id="479" name="Google Shape;479;p66"/>
          <p:cNvSpPr txBox="1">
            <a:spLocks noGrp="1"/>
          </p:cNvSpPr>
          <p:nvPr>
            <p:ph type="sldNum" idx="12"/>
          </p:nvPr>
        </p:nvSpPr>
        <p:spPr>
          <a:xfrm>
            <a:off x="6800490" y="4781700"/>
            <a:ext cx="17469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B07906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 txBox="1">
            <a:spLocks noGrp="1"/>
          </p:cNvSpPr>
          <p:nvPr>
            <p:ph type="title" idx="4294967295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800"/>
              <a:buFont typeface="Impact"/>
              <a:buNone/>
            </a:pPr>
            <a:r>
              <a:rPr lang="pt-PT" sz="3800" b="0" i="0" u="none" strike="noStrike" cap="none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EXPANSÃO</a:t>
            </a:r>
            <a:endParaRPr sz="3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41"/>
          <p:cNvSpPr/>
          <p:nvPr/>
        </p:nvSpPr>
        <p:spPr>
          <a:xfrm>
            <a:off x="0" y="0"/>
            <a:ext cx="664200" cy="514323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8B323"/>
          </a:solidFill>
          <a:ln>
            <a:noFill/>
          </a:ln>
        </p:spPr>
      </p:sp>
      <p:sp>
        <p:nvSpPr>
          <p:cNvPr id="261" name="Google Shape;261;p41"/>
          <p:cNvSpPr/>
          <p:nvPr/>
        </p:nvSpPr>
        <p:spPr>
          <a:xfrm>
            <a:off x="8931330" y="0"/>
            <a:ext cx="212220" cy="5143230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41"/>
          <p:cNvGrpSpPr/>
          <p:nvPr/>
        </p:nvGrpSpPr>
        <p:grpSpPr>
          <a:xfrm>
            <a:off x="938250" y="1714500"/>
            <a:ext cx="7633980" cy="2695410"/>
            <a:chOff x="1251000" y="2286000"/>
            <a:chExt cx="10178640" cy="3593880"/>
          </a:xfrm>
        </p:grpSpPr>
        <p:sp>
          <p:nvSpPr>
            <p:cNvPr id="263" name="Google Shape;263;p41"/>
            <p:cNvSpPr/>
            <p:nvPr/>
          </p:nvSpPr>
          <p:spPr>
            <a:xfrm>
              <a:off x="1251000" y="2286000"/>
              <a:ext cx="10178640" cy="3593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1251000" y="2869920"/>
              <a:ext cx="10178640" cy="1077840"/>
            </a:xfrm>
            <a:prstGeom prst="roundRect">
              <a:avLst>
                <a:gd name="adj" fmla="val 10000"/>
              </a:avLst>
            </a:prstGeom>
            <a:solidFill>
              <a:srgbClr val="656A5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1577160" y="3112560"/>
              <a:ext cx="592560" cy="5925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2496240" y="2869920"/>
              <a:ext cx="8933400" cy="1077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575" tIns="85575" rIns="85575" bIns="85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Gill Sans"/>
                <a:buNone/>
              </a:pPr>
              <a:r>
                <a:rPr lang="pt-PT" sz="19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 situação pandémica abanou a industria das bebidas alcoólicas sendo o seu consumo inerentemente social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251000" y="4217760"/>
              <a:ext cx="10178640" cy="1077840"/>
            </a:xfrm>
            <a:prstGeom prst="roundRect">
              <a:avLst>
                <a:gd name="adj" fmla="val 10000"/>
              </a:avLst>
            </a:prstGeom>
            <a:solidFill>
              <a:srgbClr val="46B2B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1577160" y="4460400"/>
              <a:ext cx="592560" cy="5925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496240" y="4217760"/>
              <a:ext cx="8933400" cy="1077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575" tIns="85575" rIns="85575" bIns="85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Gill Sans"/>
                <a:buNone/>
              </a:pPr>
              <a:r>
                <a:rPr lang="pt-PT" sz="1900" b="0" i="0" u="none" strike="noStrike" cap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 entrega destes produtos ao domicilio foi a nossa resposta imediata de adaptação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41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/>
          <p:nvPr/>
        </p:nvSpPr>
        <p:spPr>
          <a:xfrm>
            <a:off x="0" y="0"/>
            <a:ext cx="9143820" cy="5143230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 idx="4294967295"/>
          </p:nvPr>
        </p:nvSpPr>
        <p:spPr>
          <a:xfrm>
            <a:off x="2171610" y="286740"/>
            <a:ext cx="6400620" cy="10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300"/>
              <a:buFont typeface="Impact"/>
              <a:buNone/>
            </a:pPr>
            <a:r>
              <a:rPr lang="pt-PT" sz="3300" b="0" i="0" u="none" strike="noStrike" cap="none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DEPOIS DA TEMPESTADE</a:t>
            </a:r>
            <a:endParaRPr sz="33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42"/>
          <p:cNvSpPr/>
          <p:nvPr/>
        </p:nvSpPr>
        <p:spPr>
          <a:xfrm>
            <a:off x="0" y="0"/>
            <a:ext cx="1706130" cy="5143230"/>
          </a:xfrm>
          <a:custGeom>
            <a:avLst/>
            <a:gdLst/>
            <a:ahLst/>
            <a:cxnLst/>
            <a:rect l="l" t="t" r="r" b="b"/>
            <a:pathLst>
              <a:path w="2275119" h="6858000" extrusionOk="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B323"/>
          </a:solidFill>
          <a:ln>
            <a:noFill/>
          </a:ln>
        </p:spPr>
      </p:sp>
      <p:sp>
        <p:nvSpPr>
          <p:cNvPr id="278" name="Google Shape;278;p42"/>
          <p:cNvSpPr/>
          <p:nvPr/>
        </p:nvSpPr>
        <p:spPr>
          <a:xfrm>
            <a:off x="0" y="0"/>
            <a:ext cx="212220" cy="5143230"/>
          </a:xfrm>
          <a:prstGeom prst="rect">
            <a:avLst/>
          </a:prstGeom>
          <a:solidFill>
            <a:srgbClr val="CE8D0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4294967295"/>
          </p:nvPr>
        </p:nvSpPr>
        <p:spPr>
          <a:xfrm>
            <a:off x="2171610" y="1633770"/>
            <a:ext cx="6400620" cy="2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Com o fim da pandemia o nosso setor original de entrega às superfícies comerciais normalizou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 entrega ao domic</a:t>
            </a: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í</a:t>
            </a: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lio revelou-se um sucesso mesmo com esta normalização e veio para ficar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Apesar do sucesso é possível sofrer e no nosso caso esta tempestade tomou a forma de uma crise de logística causada pela expansão além do previsto. 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 restruturação é necessária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42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3" descr="Uma peça puzzle amarela a concluir um puzzle preto"/>
          <p:cNvPicPr preferRelativeResize="0"/>
          <p:nvPr/>
        </p:nvPicPr>
        <p:blipFill rotWithShape="1">
          <a:blip r:embed="rId3">
            <a:alphaModFix/>
          </a:blip>
          <a:srcRect l="14316" r="38443"/>
          <a:stretch/>
        </p:blipFill>
        <p:spPr>
          <a:xfrm>
            <a:off x="5504220" y="0"/>
            <a:ext cx="363987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/>
          <p:nvPr/>
        </p:nvSpPr>
        <p:spPr>
          <a:xfrm>
            <a:off x="0" y="0"/>
            <a:ext cx="5676750" cy="5143230"/>
          </a:xfrm>
          <a:custGeom>
            <a:avLst/>
            <a:gdLst/>
            <a:ahLst/>
            <a:cxnLst/>
            <a:rect l="l" t="t" r="r" b="b"/>
            <a:pathLst>
              <a:path w="7569200" h="6858000" extrusionOk="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3F3F2"/>
          </a:solidFill>
          <a:ln>
            <a:noFill/>
          </a:ln>
        </p:spPr>
      </p:sp>
      <p:sp>
        <p:nvSpPr>
          <p:cNvPr id="287" name="Google Shape;287;p43"/>
          <p:cNvSpPr txBox="1">
            <a:spLocks noGrp="1"/>
          </p:cNvSpPr>
          <p:nvPr>
            <p:ph type="title" idx="4294967295"/>
          </p:nvPr>
        </p:nvSpPr>
        <p:spPr>
          <a:xfrm>
            <a:off x="573750" y="286740"/>
            <a:ext cx="451170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800"/>
              <a:buFont typeface="Impact"/>
              <a:buNone/>
            </a:pPr>
            <a:r>
              <a:rPr lang="pt-PT" sz="3800" b="0" i="0" u="none" strike="noStrike" cap="none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SOLUÇÃO</a:t>
            </a:r>
            <a:endParaRPr sz="3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p43"/>
          <p:cNvSpPr/>
          <p:nvPr/>
        </p:nvSpPr>
        <p:spPr>
          <a:xfrm>
            <a:off x="0" y="0"/>
            <a:ext cx="212220" cy="5143230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4294967295"/>
          </p:nvPr>
        </p:nvSpPr>
        <p:spPr>
          <a:xfrm>
            <a:off x="573750" y="1714500"/>
            <a:ext cx="451170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 criação de um sistema de bases de dados tornou-se na melhor opção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Procuramos um crescimento estruturado da empresa e uma melhor gestão de recursos humanos e mercadoria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5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Esta construção não é feita de um dia para o outro sendo necessário um planeamento rigoroso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43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44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800"/>
              <a:buFont typeface="Impact"/>
              <a:buNone/>
            </a:pPr>
            <a:r>
              <a:rPr lang="pt-PT" sz="38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LEVANTAMENTO DE REQUISITOS</a:t>
            </a:r>
            <a:endParaRPr sz="3800" b="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938790" y="1714500"/>
            <a:ext cx="372492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30200" marR="0" lvl="0" indent="-247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O levantamento de</a:t>
            </a: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requisitos  surge ao fim de três reuniões, uma vez que é impossível o ajuntamento de todos os funcionários no final de um dia de trabalho.</a:t>
            </a:r>
            <a:endParaRPr/>
          </a:p>
          <a:p>
            <a:pPr marL="330200" marR="0" lvl="0" indent="-247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Analise do método de trabalho, e documentos existentes.</a:t>
            </a:r>
            <a:endParaRPr/>
          </a:p>
          <a:p>
            <a:pPr marL="330200" marR="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endParaRPr sz="15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7" name="Google Shape;29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5000" y="2019060"/>
            <a:ext cx="3724920" cy="208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223" y="1096738"/>
            <a:ext cx="8123434" cy="35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966865" y="202367"/>
            <a:ext cx="7330190" cy="65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 b="0" i="0" u="none" strike="noStrike" cap="none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Plano de Execução </a:t>
            </a:r>
            <a:endParaRPr sz="3800" b="0" i="0" u="none" strike="noStrike" cap="none">
              <a:solidFill>
                <a:srgbClr val="2A1A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5" name="Google Shape;305;p45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title"/>
          </p:nvPr>
        </p:nvSpPr>
        <p:spPr>
          <a:xfrm>
            <a:off x="938790" y="286740"/>
            <a:ext cx="7633500" cy="11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38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Plano de Execução </a:t>
            </a:r>
            <a:endParaRPr sz="3800">
              <a:solidFill>
                <a:srgbClr val="2A1A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6990"/>
            <a:ext cx="8839201" cy="130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7" descr="Holograma 3D do iPad"/>
          <p:cNvPicPr preferRelativeResize="0"/>
          <p:nvPr/>
        </p:nvPicPr>
        <p:blipFill rotWithShape="1">
          <a:blip r:embed="rId3">
            <a:alphaModFix/>
          </a:blip>
          <a:srcRect l="17726" r="35031"/>
          <a:stretch/>
        </p:blipFill>
        <p:spPr>
          <a:xfrm>
            <a:off x="5503950" y="0"/>
            <a:ext cx="363987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7"/>
          <p:cNvSpPr/>
          <p:nvPr/>
        </p:nvSpPr>
        <p:spPr>
          <a:xfrm>
            <a:off x="0" y="0"/>
            <a:ext cx="5676750" cy="5143230"/>
          </a:xfrm>
          <a:custGeom>
            <a:avLst/>
            <a:gdLst/>
            <a:ahLst/>
            <a:cxnLst/>
            <a:rect l="l" t="t" r="r" b="b"/>
            <a:pathLst>
              <a:path w="7569200" h="6858000" extrusionOk="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3F3F2"/>
          </a:solidFill>
          <a:ln>
            <a:noFill/>
          </a:ln>
        </p:spPr>
      </p:sp>
      <p:sp>
        <p:nvSpPr>
          <p:cNvPr id="319" name="Google Shape;319;p47"/>
          <p:cNvSpPr txBox="1">
            <a:spLocks noGrp="1"/>
          </p:cNvSpPr>
          <p:nvPr>
            <p:ph type="title" idx="4294967295"/>
          </p:nvPr>
        </p:nvSpPr>
        <p:spPr>
          <a:xfrm>
            <a:off x="573750" y="286740"/>
            <a:ext cx="4511700" cy="11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200"/>
              <a:buFont typeface="Impact"/>
              <a:buNone/>
            </a:pPr>
            <a:r>
              <a:rPr lang="pt-PT" sz="3200" b="0" i="0" u="none" strike="noStrike" cap="none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REQUISITOS DE DESCRIÇ</a:t>
            </a:r>
            <a:r>
              <a:rPr lang="pt-PT" sz="32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ÃO</a:t>
            </a:r>
            <a:endParaRPr sz="3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47"/>
          <p:cNvSpPr/>
          <p:nvPr/>
        </p:nvSpPr>
        <p:spPr>
          <a:xfrm>
            <a:off x="0" y="0"/>
            <a:ext cx="212220" cy="5143230"/>
          </a:xfrm>
          <a:prstGeom prst="rect">
            <a:avLst/>
          </a:prstGeom>
          <a:solidFill>
            <a:srgbClr val="F8B32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4294967295"/>
          </p:nvPr>
        </p:nvSpPr>
        <p:spPr>
          <a:xfrm>
            <a:off x="573750" y="1714500"/>
            <a:ext cx="4511700" cy="269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6000"/>
          </a:bodyPr>
          <a:lstStyle/>
          <a:p>
            <a:pPr marL="177800" marR="0" lvl="0" indent="-1803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ct val="1000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Deve existir o registo do cliente contendo o nome, data de nascimento, morada, email e numero de telemóvel</a:t>
            </a: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8034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ct val="100000"/>
              <a:buFont typeface="Arial"/>
              <a:buChar char="•"/>
            </a:pPr>
            <a:r>
              <a:rPr lang="pt-PT" sz="15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Numa fase inicial c</a:t>
            </a: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ontamos com um armazém para o armazenamento da mercadoria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8034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ct val="1000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 entrega ao domicilio é garantida por estafetas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8034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ct val="100000"/>
              <a:buFont typeface="Arial"/>
              <a:buChar char="•"/>
            </a:pPr>
            <a:r>
              <a:rPr lang="pt-PT" sz="15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Cada encomenda deve conter a morada, estafeta, cliente, número de encomenda e método de pagamento</a:t>
            </a:r>
            <a:endParaRPr sz="1500" b="0" i="0" u="none" strike="noStrike" cap="non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47"/>
          <p:cNvSpPr txBox="1">
            <a:spLocks noGrp="1"/>
          </p:cNvSpPr>
          <p:nvPr>
            <p:ph type="sldNum" idx="12"/>
          </p:nvPr>
        </p:nvSpPr>
        <p:spPr>
          <a:xfrm>
            <a:off x="6457860" y="4781700"/>
            <a:ext cx="2114400" cy="25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Gill Sans"/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1119</Words>
  <Application>Microsoft Office PowerPoint</Application>
  <PresentationFormat>Apresentação no Ecrã (16:9)</PresentationFormat>
  <Paragraphs>172</Paragraphs>
  <Slides>28</Slides>
  <Notes>28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28</vt:i4>
      </vt:variant>
    </vt:vector>
  </HeadingPairs>
  <TitlesOfParts>
    <vt:vector size="37" baseType="lpstr">
      <vt:lpstr>Gill Sans</vt:lpstr>
      <vt:lpstr>Arial</vt:lpstr>
      <vt:lpstr>Impact</vt:lpstr>
      <vt:lpstr>Times New Roman</vt:lpstr>
      <vt:lpstr>Lustria</vt:lpstr>
      <vt:lpstr>Noto Sans Symbols</vt:lpstr>
      <vt:lpstr>Simple Light</vt:lpstr>
      <vt:lpstr>Office Theme</vt:lpstr>
      <vt:lpstr>Office Theme</vt:lpstr>
      <vt:lpstr>BEERLIVERY</vt:lpstr>
      <vt:lpstr>QUEM SOMOS</vt:lpstr>
      <vt:lpstr>EXPANSÃO</vt:lpstr>
      <vt:lpstr>DEPOIS DA TEMPESTADE</vt:lpstr>
      <vt:lpstr>SOLUÇÃO</vt:lpstr>
      <vt:lpstr>LEVANTAMENTO DE REQUISITOS</vt:lpstr>
      <vt:lpstr>Apresentação do PowerPoint</vt:lpstr>
      <vt:lpstr>Plano de Execução  </vt:lpstr>
      <vt:lpstr>REQUISITOS DE DESCRIÇÃO</vt:lpstr>
      <vt:lpstr>REQUISITOS DE DESCRIÇÃO</vt:lpstr>
      <vt:lpstr>REQUISITOS DE EXPLORAÇÃO</vt:lpstr>
      <vt:lpstr>ENTIDADES</vt:lpstr>
      <vt:lpstr>RELACIONAMENTOS DAS ENTIDADES</vt:lpstr>
      <vt:lpstr>MODELO CONCEPTUAL</vt:lpstr>
      <vt:lpstr>MODELO LÓGICO </vt:lpstr>
      <vt:lpstr>MODELO LÓGICO</vt:lpstr>
      <vt:lpstr>IMPLEMENTAÇÃO</vt:lpstr>
      <vt:lpstr>IMPLEMENTAÇÃO</vt:lpstr>
      <vt:lpstr>Apresentação do PowerPoint</vt:lpstr>
      <vt:lpstr>IMPLEMENTAÇÃO </vt:lpstr>
      <vt:lpstr>IMPLEMENTAÇÃO</vt:lpstr>
      <vt:lpstr>Apresentação do PowerPoint</vt:lpstr>
      <vt:lpstr>IMPLEMENTAÇÃO</vt:lpstr>
      <vt:lpstr>Apresentação do PowerPoint</vt:lpstr>
      <vt:lpstr>IMPLEMENTAÇÃO</vt:lpstr>
      <vt:lpstr>IMPLEMENTAÇÃO </vt:lpstr>
      <vt:lpstr>CONCLUSÃO </vt:lpstr>
      <vt:lpstr>BEERLIVERY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BEERLIVERY</dc:title>
  <cp:lastModifiedBy>Marcelo Sousa</cp:lastModifiedBy>
  <cp:revision>4</cp:revision>
  <dcterms:modified xsi:type="dcterms:W3CDTF">2023-01-18T12:24:08Z</dcterms:modified>
</cp:coreProperties>
</file>