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63" r:id="rId4"/>
    <p:sldId id="262" r:id="rId5"/>
    <p:sldId id="265" r:id="rId6"/>
    <p:sldId id="264" r:id="rId7"/>
    <p:sldId id="261" r:id="rId8"/>
    <p:sldId id="260" r:id="rId9"/>
    <p:sldId id="258" r:id="rId10"/>
    <p:sldId id="259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Importance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Sulfate</c:v>
                </c:pt>
                <c:pt idx="1">
                  <c:v>ph</c:v>
                </c:pt>
                <c:pt idx="2">
                  <c:v>Hardness</c:v>
                </c:pt>
                <c:pt idx="3">
                  <c:v>Solids</c:v>
                </c:pt>
                <c:pt idx="4">
                  <c:v>Chloramines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14.24</c:v>
                </c:pt>
                <c:pt idx="1">
                  <c:v>13.12</c:v>
                </c:pt>
                <c:pt idx="2">
                  <c:v>10.23</c:v>
                </c:pt>
                <c:pt idx="3">
                  <c:v>5.49</c:v>
                </c:pt>
                <c:pt idx="4">
                  <c:v>4.1100000000000003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A1-4C42-A16E-2C7817CC87E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293689824"/>
        <c:axId val="293695104"/>
      </c:barChart>
      <c:catAx>
        <c:axId val="29368982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Features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695104"/>
        <c:crosses val="autoZero"/>
        <c:auto val="1"/>
        <c:lblAlgn val="ctr"/>
        <c:lblOffset val="100"/>
        <c:noMultiLvlLbl val="0"/>
      </c:catAx>
      <c:valAx>
        <c:axId val="29369510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/>
                  <a:t>Measure of importance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3689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E02D4-7CEE-4426-B842-C52CC7EAF1AF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4A676-2660-4BB4-BF48-DD096EA23FE3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6185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5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7775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02013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7227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4025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94059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40896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64377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56526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2867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7163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3733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6976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155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163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62482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5314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3997BC2-908B-4AE2-B66B-0BE82B2F56FB}" type="datetimeFigureOut">
              <a:rPr lang="en-ZA" smtClean="0"/>
              <a:t>2025/07/16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4CC2D65-3171-4FC7-802C-6FA9CF2E3E22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67343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>
            <a:extLst>
              <a:ext uri="{FF2B5EF4-FFF2-40B4-BE49-F238E27FC236}">
                <a16:creationId xmlns:a16="http://schemas.microsoft.com/office/drawing/2014/main" id="{3AB41969-6AF6-5FDC-1BDC-6CEB62DD8707}"/>
              </a:ext>
            </a:extLst>
          </p:cNvPr>
          <p:cNvSpPr txBox="1">
            <a:spLocks/>
          </p:cNvSpPr>
          <p:nvPr/>
        </p:nvSpPr>
        <p:spPr>
          <a:xfrm>
            <a:off x="263622" y="1307691"/>
            <a:ext cx="11687586" cy="1069750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ZA" sz="3600" b="1" dirty="0">
                <a:ln w="0"/>
                <a:solidFill>
                  <a:srgbClr val="C0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cs typeface="Arial" panose="020B0604020202020204" pitchFamily="34" charset="0"/>
              </a:rPr>
              <a:t>Binary Classification of Water Potability</a:t>
            </a:r>
            <a:endParaRPr lang="en-US" sz="3600" b="1" dirty="0">
              <a:ln w="0"/>
              <a:solidFill>
                <a:srgbClr val="C0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ECAFAF-4F91-67A8-9086-1AC0C30FB6F7}"/>
              </a:ext>
            </a:extLst>
          </p:cNvPr>
          <p:cNvSpPr txBox="1">
            <a:spLocks/>
          </p:cNvSpPr>
          <p:nvPr/>
        </p:nvSpPr>
        <p:spPr>
          <a:xfrm>
            <a:off x="3780267" y="3066605"/>
            <a:ext cx="4654296" cy="444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Buhlebuyeza Dlamini</a:t>
            </a:r>
          </a:p>
          <a:p>
            <a:pPr marL="0" indent="0" algn="ctr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209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9D6C9-EA84-C5BF-3887-3EEA2C29E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9F555-02C2-AA03-A635-07C0DCB1567E}"/>
              </a:ext>
            </a:extLst>
          </p:cNvPr>
          <p:cNvSpPr txBox="1">
            <a:spLocks/>
          </p:cNvSpPr>
          <p:nvPr/>
        </p:nvSpPr>
        <p:spPr>
          <a:xfrm>
            <a:off x="403505" y="415048"/>
            <a:ext cx="9379592" cy="444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Top 5 Most Important Features (Random Forest)</a:t>
            </a:r>
            <a:endParaRPr lang="en-ZA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F6504A-3B0B-F767-F056-7B0769756397}"/>
              </a:ext>
            </a:extLst>
          </p:cNvPr>
          <p:cNvSpPr txBox="1">
            <a:spLocks/>
          </p:cNvSpPr>
          <p:nvPr/>
        </p:nvSpPr>
        <p:spPr>
          <a:xfrm>
            <a:off x="424418" y="1519903"/>
            <a:ext cx="5406111" cy="389766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Sulfate</a:t>
            </a:r>
            <a:endParaRPr lang="en-ZA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</a:t>
            </a:r>
            <a:endParaRPr lang="en-ZA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Hardness</a:t>
            </a:r>
            <a:endParaRPr lang="en-ZA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Solids</a:t>
            </a:r>
            <a:endParaRPr lang="en-ZA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Chloramines</a:t>
            </a:r>
            <a:endParaRPr lang="en-ZA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903B9-CBA2-024C-E3B1-F56CC4490A61}"/>
              </a:ext>
            </a:extLst>
          </p:cNvPr>
          <p:cNvSpPr/>
          <p:nvPr/>
        </p:nvSpPr>
        <p:spPr>
          <a:xfrm>
            <a:off x="0" y="244549"/>
            <a:ext cx="212651" cy="78569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C8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1134042-8E36-2638-A508-2E9A82821568}"/>
              </a:ext>
            </a:extLst>
          </p:cNvPr>
          <p:cNvCxnSpPr>
            <a:cxnSpLocks/>
          </p:cNvCxnSpPr>
          <p:nvPr/>
        </p:nvCxnSpPr>
        <p:spPr>
          <a:xfrm>
            <a:off x="345839" y="1030239"/>
            <a:ext cx="1158976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46169ED-2F85-C99F-5449-D0BE3B0A3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7431813"/>
              </p:ext>
            </p:extLst>
          </p:nvPr>
        </p:nvGraphicFramePr>
        <p:xfrm>
          <a:off x="6030857" y="1200739"/>
          <a:ext cx="5904747" cy="3595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2463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FBC68-09B2-9270-8F05-8FA5C6DB3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D596B-DE10-3BAE-E062-4B67FDF46610}"/>
              </a:ext>
            </a:extLst>
          </p:cNvPr>
          <p:cNvSpPr txBox="1">
            <a:spLocks/>
          </p:cNvSpPr>
          <p:nvPr/>
        </p:nvSpPr>
        <p:spPr>
          <a:xfrm>
            <a:off x="403505" y="415048"/>
            <a:ext cx="9379592" cy="444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ZA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Conclusion &amp; Next Steps</a:t>
            </a:r>
            <a:endParaRPr lang="en-ZA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40B916-57EF-E555-1941-954C81EDFBA7}"/>
              </a:ext>
            </a:extLst>
          </p:cNvPr>
          <p:cNvSpPr txBox="1">
            <a:spLocks/>
          </p:cNvSpPr>
          <p:nvPr/>
        </p:nvSpPr>
        <p:spPr>
          <a:xfrm>
            <a:off x="424418" y="1519903"/>
            <a:ext cx="10695866" cy="466456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with optimal cut-off provides the best classification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important features: </a:t>
            </a:r>
            <a:r>
              <a:rPr lang="en-ZA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Sulfate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ZA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Hardness, Solids, Chloramines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Next steps: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Collect more data, explore more complex models, address class imbalance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39EFF6-E920-619A-180C-B4B2C3712F99}"/>
              </a:ext>
            </a:extLst>
          </p:cNvPr>
          <p:cNvSpPr/>
          <p:nvPr/>
        </p:nvSpPr>
        <p:spPr>
          <a:xfrm>
            <a:off x="0" y="244549"/>
            <a:ext cx="212651" cy="78569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C8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0779D5-9A9A-4036-7C14-CE16E2E823EA}"/>
              </a:ext>
            </a:extLst>
          </p:cNvPr>
          <p:cNvCxnSpPr>
            <a:cxnSpLocks/>
          </p:cNvCxnSpPr>
          <p:nvPr/>
        </p:nvCxnSpPr>
        <p:spPr>
          <a:xfrm>
            <a:off x="345839" y="1030239"/>
            <a:ext cx="1158976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4621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AE4EB-89E8-C0C6-CCBB-B4F0C01CE8F0}"/>
              </a:ext>
            </a:extLst>
          </p:cNvPr>
          <p:cNvSpPr txBox="1">
            <a:spLocks/>
          </p:cNvSpPr>
          <p:nvPr/>
        </p:nvSpPr>
        <p:spPr>
          <a:xfrm>
            <a:off x="403505" y="415048"/>
            <a:ext cx="4654296" cy="444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ZA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&amp; Objective</a:t>
            </a:r>
            <a:endParaRPr lang="en-US" sz="4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68E7FFD-0321-1697-E0F5-A739089E6EDB}"/>
              </a:ext>
            </a:extLst>
          </p:cNvPr>
          <p:cNvSpPr txBox="1">
            <a:spLocks/>
          </p:cNvSpPr>
          <p:nvPr/>
        </p:nvSpPr>
        <p:spPr>
          <a:xfrm>
            <a:off x="424418" y="1519903"/>
            <a:ext cx="10804021" cy="28554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Goal: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Predict whether water is potable (safe to drink) using chemical property measurements.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Motivation: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Fast, automated water safety checks can improve public health outcomes and resource prioritization.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897354-327B-3352-44EB-BE71D0445AF3}"/>
              </a:ext>
            </a:extLst>
          </p:cNvPr>
          <p:cNvSpPr/>
          <p:nvPr/>
        </p:nvSpPr>
        <p:spPr>
          <a:xfrm>
            <a:off x="0" y="244549"/>
            <a:ext cx="212651" cy="78569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C8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3E946B-1FB2-8CAB-70C0-2A5EA2FE573B}"/>
              </a:ext>
            </a:extLst>
          </p:cNvPr>
          <p:cNvCxnSpPr>
            <a:cxnSpLocks/>
          </p:cNvCxnSpPr>
          <p:nvPr/>
        </p:nvCxnSpPr>
        <p:spPr>
          <a:xfrm>
            <a:off x="345839" y="1030239"/>
            <a:ext cx="1158976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3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DBD48-8994-9B83-39DE-BFDA3D29C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A2927-6C4D-A3B4-9778-690BBE61BB10}"/>
              </a:ext>
            </a:extLst>
          </p:cNvPr>
          <p:cNvSpPr txBox="1">
            <a:spLocks/>
          </p:cNvSpPr>
          <p:nvPr/>
        </p:nvSpPr>
        <p:spPr>
          <a:xfrm>
            <a:off x="403505" y="415048"/>
            <a:ext cx="4654296" cy="444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Data Overview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C008C37-165D-E96C-29E5-5522EA69B928}"/>
              </a:ext>
            </a:extLst>
          </p:cNvPr>
          <p:cNvSpPr txBox="1">
            <a:spLocks/>
          </p:cNvSpPr>
          <p:nvPr/>
        </p:nvSpPr>
        <p:spPr>
          <a:xfrm>
            <a:off x="212651" y="1030239"/>
            <a:ext cx="11589764" cy="582776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Dataset size: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3276 rows × 10 columns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Target variable: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Potability (0 = Not Potable, 1 = Potable)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Class Distribution:</a:t>
            </a:r>
            <a:endParaRPr lang="en-ZA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 Potable: 1998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Potable: 1278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Features:</a:t>
            </a:r>
            <a:endParaRPr lang="en-ZA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</a:t>
            </a:r>
            <a:endParaRPr lang="en-ZA" sz="11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Hardness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Solids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Chloramines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Sulfate</a:t>
            </a:r>
            <a:endParaRPr lang="en-ZA" sz="11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Conductivity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Organic carbon</a:t>
            </a:r>
            <a:endParaRPr lang="en-ZA" sz="11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Trihalomethanes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Turbidity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FC57F5-3BD0-0D5B-E48B-D018DB6E769C}"/>
              </a:ext>
            </a:extLst>
          </p:cNvPr>
          <p:cNvSpPr/>
          <p:nvPr/>
        </p:nvSpPr>
        <p:spPr>
          <a:xfrm>
            <a:off x="0" y="244549"/>
            <a:ext cx="212651" cy="78569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C8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2A0644-1014-A7FC-DA38-28F5F99C72A5}"/>
              </a:ext>
            </a:extLst>
          </p:cNvPr>
          <p:cNvCxnSpPr>
            <a:cxnSpLocks/>
          </p:cNvCxnSpPr>
          <p:nvPr/>
        </p:nvCxnSpPr>
        <p:spPr>
          <a:xfrm>
            <a:off x="345839" y="1030239"/>
            <a:ext cx="1158976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1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E96EC-6867-C2BB-8535-4C15D5E66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E5C7-1E8F-9D91-7409-CBA7064DA602}"/>
              </a:ext>
            </a:extLst>
          </p:cNvPr>
          <p:cNvSpPr txBox="1">
            <a:spLocks/>
          </p:cNvSpPr>
          <p:nvPr/>
        </p:nvSpPr>
        <p:spPr>
          <a:xfrm>
            <a:off x="403505" y="415048"/>
            <a:ext cx="6724882" cy="444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Data Cleaning and Preprocessing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DE8B04D-E5E1-AA8B-5D26-C85392A35BAF}"/>
              </a:ext>
            </a:extLst>
          </p:cNvPr>
          <p:cNvSpPr txBox="1">
            <a:spLocks/>
          </p:cNvSpPr>
          <p:nvPr/>
        </p:nvSpPr>
        <p:spPr>
          <a:xfrm>
            <a:off x="424418" y="1519904"/>
            <a:ext cx="9132537" cy="397632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Missing values found in: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491 NAs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Sulfate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781 NAs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Trihalomethanes: 162 NAs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Fix: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Imputed missing values with </a:t>
            </a: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median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of each column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Motivation: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Median is robust to outliers, preserves distribution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3F6FEE-823D-24CE-5A61-120E6369A6A4}"/>
              </a:ext>
            </a:extLst>
          </p:cNvPr>
          <p:cNvSpPr/>
          <p:nvPr/>
        </p:nvSpPr>
        <p:spPr>
          <a:xfrm>
            <a:off x="0" y="244549"/>
            <a:ext cx="212651" cy="78569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C8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8277C4-47DF-5EE6-340B-47D9E8DC9CB6}"/>
              </a:ext>
            </a:extLst>
          </p:cNvPr>
          <p:cNvCxnSpPr>
            <a:cxnSpLocks/>
          </p:cNvCxnSpPr>
          <p:nvPr/>
        </p:nvCxnSpPr>
        <p:spPr>
          <a:xfrm>
            <a:off x="345839" y="1030239"/>
            <a:ext cx="1158976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30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6B179-85C0-BD06-4647-B7CD1658C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810A6-79E0-4D2B-9944-A12B48774779}"/>
              </a:ext>
            </a:extLst>
          </p:cNvPr>
          <p:cNvSpPr txBox="1">
            <a:spLocks/>
          </p:cNvSpPr>
          <p:nvPr/>
        </p:nvSpPr>
        <p:spPr>
          <a:xfrm>
            <a:off x="403505" y="415048"/>
            <a:ext cx="4654296" cy="444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ZA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Feature Engineering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EF7B80-FDDA-C7E1-6F07-F9035FEEEA2B}"/>
              </a:ext>
            </a:extLst>
          </p:cNvPr>
          <p:cNvSpPr txBox="1">
            <a:spLocks/>
          </p:cNvSpPr>
          <p:nvPr/>
        </p:nvSpPr>
        <p:spPr>
          <a:xfrm>
            <a:off x="424418" y="1519903"/>
            <a:ext cx="9181698" cy="328806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All features were standardized (scaled) to mean 0, variance 1.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is especially important for algorithms like k-NN and logistic regression.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185877-CFE6-09E6-6D2E-3C0519E5B453}"/>
              </a:ext>
            </a:extLst>
          </p:cNvPr>
          <p:cNvSpPr/>
          <p:nvPr/>
        </p:nvSpPr>
        <p:spPr>
          <a:xfrm>
            <a:off x="0" y="244549"/>
            <a:ext cx="212651" cy="78569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C8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74BE36-38A4-E3B3-6E4E-B3F5E4E68597}"/>
              </a:ext>
            </a:extLst>
          </p:cNvPr>
          <p:cNvCxnSpPr>
            <a:cxnSpLocks/>
          </p:cNvCxnSpPr>
          <p:nvPr/>
        </p:nvCxnSpPr>
        <p:spPr>
          <a:xfrm>
            <a:off x="345839" y="1030239"/>
            <a:ext cx="1158976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97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4262E-C4A8-038A-67F7-A586237BC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5D41B-ADC9-9D31-5C62-C6569AFA3716}"/>
              </a:ext>
            </a:extLst>
          </p:cNvPr>
          <p:cNvSpPr txBox="1">
            <a:spLocks/>
          </p:cNvSpPr>
          <p:nvPr/>
        </p:nvSpPr>
        <p:spPr>
          <a:xfrm>
            <a:off x="403505" y="415048"/>
            <a:ext cx="4654296" cy="444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ZA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Building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B97B96-B1AA-4C51-DEE9-5B23D13D818C}"/>
              </a:ext>
            </a:extLst>
          </p:cNvPr>
          <p:cNvSpPr txBox="1">
            <a:spLocks/>
          </p:cNvSpPr>
          <p:nvPr/>
        </p:nvSpPr>
        <p:spPr>
          <a:xfrm>
            <a:off x="424418" y="1519903"/>
            <a:ext cx="8218137" cy="4123811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Data split: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80% train, 20% test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Algorithms used:</a:t>
            </a:r>
            <a:endParaRPr lang="en-ZA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Logistic Regression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k-Nearest </a:t>
            </a:r>
            <a:r>
              <a:rPr lang="en-ZA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Neighbors</a:t>
            </a: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(k=5)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Decision Tree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(ensemble method)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2E5B2A-9408-9648-063D-054BBFFC416B}"/>
              </a:ext>
            </a:extLst>
          </p:cNvPr>
          <p:cNvSpPr/>
          <p:nvPr/>
        </p:nvSpPr>
        <p:spPr>
          <a:xfrm>
            <a:off x="0" y="244549"/>
            <a:ext cx="212651" cy="78569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C8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9A7F4E-8A0F-7C11-25E3-5E1C8C3A7DF2}"/>
              </a:ext>
            </a:extLst>
          </p:cNvPr>
          <p:cNvCxnSpPr>
            <a:cxnSpLocks/>
          </p:cNvCxnSpPr>
          <p:nvPr/>
        </p:nvCxnSpPr>
        <p:spPr>
          <a:xfrm>
            <a:off x="345839" y="1030239"/>
            <a:ext cx="1158976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7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7081F-076C-E995-0150-8AB4B007F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EDE17-FBDF-A1B3-6D08-55B4BB0AE67D}"/>
              </a:ext>
            </a:extLst>
          </p:cNvPr>
          <p:cNvSpPr txBox="1">
            <a:spLocks/>
          </p:cNvSpPr>
          <p:nvPr/>
        </p:nvSpPr>
        <p:spPr>
          <a:xfrm>
            <a:off x="403505" y="415048"/>
            <a:ext cx="4654296" cy="444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ZA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Performance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B3C6B6-09A0-B888-6A9B-C9F68B8AB64C}"/>
              </a:ext>
            </a:extLst>
          </p:cNvPr>
          <p:cNvSpPr/>
          <p:nvPr/>
        </p:nvSpPr>
        <p:spPr>
          <a:xfrm>
            <a:off x="0" y="244549"/>
            <a:ext cx="212651" cy="78569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C8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0BD3CFE-0CAD-9404-1CA8-3F1AC371A952}"/>
              </a:ext>
            </a:extLst>
          </p:cNvPr>
          <p:cNvCxnSpPr>
            <a:cxnSpLocks/>
          </p:cNvCxnSpPr>
          <p:nvPr/>
        </p:nvCxnSpPr>
        <p:spPr>
          <a:xfrm>
            <a:off x="345839" y="1030239"/>
            <a:ext cx="1158976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BF4F032-5DFB-CA09-F3A4-70327A1C02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86573"/>
              </p:ext>
            </p:extLst>
          </p:nvPr>
        </p:nvGraphicFramePr>
        <p:xfrm>
          <a:off x="838200" y="1789470"/>
          <a:ext cx="10515600" cy="35002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050899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3041651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9378764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89943018"/>
                    </a:ext>
                  </a:extLst>
                </a:gridCol>
              </a:tblGrid>
              <a:tr h="7000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 dirty="0">
                          <a:effectLst/>
                        </a:rPr>
                        <a:t>Model</a:t>
                      </a:r>
                      <a:endParaRPr lang="en-Z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Accuracy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F1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   AUC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99590000"/>
                  </a:ext>
                </a:extLst>
              </a:tr>
              <a:tr h="700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 dirty="0">
                          <a:effectLst/>
                        </a:rPr>
                        <a:t>Logistic Regression</a:t>
                      </a:r>
                      <a:endParaRPr lang="en-Z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0.60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—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0.52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15204342"/>
                  </a:ext>
                </a:extLst>
              </a:tr>
              <a:tr h="700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k-NN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0.64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0.49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—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37638381"/>
                  </a:ext>
                </a:extLst>
              </a:tr>
              <a:tr h="700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Decision Tree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0.64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0.40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—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83935560"/>
                  </a:ext>
                </a:extLst>
              </a:tr>
              <a:tr h="70005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Random Forest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0.69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>
                          <a:effectLst/>
                        </a:rPr>
                        <a:t>0.51</a:t>
                      </a:r>
                      <a:endParaRPr lang="en-ZA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ZA" sz="1200" kern="0" dirty="0">
                          <a:effectLst/>
                        </a:rPr>
                        <a:t>0.71</a:t>
                      </a:r>
                      <a:endParaRPr lang="en-ZA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4562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014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6445B-EFED-6C8C-C0F7-6D932642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82450-E2B6-9DA2-FC72-C3C254AE7DDA}"/>
              </a:ext>
            </a:extLst>
          </p:cNvPr>
          <p:cNvSpPr txBox="1">
            <a:spLocks/>
          </p:cNvSpPr>
          <p:nvPr/>
        </p:nvSpPr>
        <p:spPr>
          <a:xfrm>
            <a:off x="403505" y="415048"/>
            <a:ext cx="8081734" cy="444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ZA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Overfitting, Underfitting, and Model Choice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F66B478-7DCA-E52F-EF0D-60B5BA6F63E3}"/>
              </a:ext>
            </a:extLst>
          </p:cNvPr>
          <p:cNvSpPr txBox="1">
            <a:spLocks/>
          </p:cNvSpPr>
          <p:nvPr/>
        </p:nvSpPr>
        <p:spPr>
          <a:xfrm>
            <a:off x="424418" y="1519903"/>
            <a:ext cx="10882679" cy="492303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 major overfitting observed (train and test metrics are close)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 Forest had the best balance between bias and variance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Evaluation metric: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F1-score and AUC (accounts for imbalance and model confidence)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F9372C-043D-1124-A2E2-6CD1C0FEFD9B}"/>
              </a:ext>
            </a:extLst>
          </p:cNvPr>
          <p:cNvSpPr/>
          <p:nvPr/>
        </p:nvSpPr>
        <p:spPr>
          <a:xfrm>
            <a:off x="0" y="244549"/>
            <a:ext cx="212651" cy="78569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C8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9B483B-F9B3-4E31-1B2D-CE87E4A0F85A}"/>
              </a:ext>
            </a:extLst>
          </p:cNvPr>
          <p:cNvCxnSpPr>
            <a:cxnSpLocks/>
          </p:cNvCxnSpPr>
          <p:nvPr/>
        </p:nvCxnSpPr>
        <p:spPr>
          <a:xfrm>
            <a:off x="345839" y="1030239"/>
            <a:ext cx="1158976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841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FAEE-66DC-FBDB-1E53-D64F1FAF2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8347C-5D71-7DCB-0DD2-E073BC18D461}"/>
              </a:ext>
            </a:extLst>
          </p:cNvPr>
          <p:cNvSpPr txBox="1">
            <a:spLocks/>
          </p:cNvSpPr>
          <p:nvPr/>
        </p:nvSpPr>
        <p:spPr>
          <a:xfrm>
            <a:off x="403504" y="415048"/>
            <a:ext cx="6744547" cy="444692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9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ZA" sz="2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Optimizing the Cut-Off Threshold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E1BC1A-B624-BBCD-5FE6-8990AB69890C}"/>
              </a:ext>
            </a:extLst>
          </p:cNvPr>
          <p:cNvSpPr txBox="1">
            <a:spLocks/>
          </p:cNvSpPr>
          <p:nvPr/>
        </p:nvSpPr>
        <p:spPr>
          <a:xfrm>
            <a:off x="424418" y="1519903"/>
            <a:ext cx="10253414" cy="375017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Standard cut-off: 0.5 probability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Optimal cut-off found: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0.46</a:t>
            </a:r>
            <a:r>
              <a:rPr lang="en-ZA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(maximizes Youden's J)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ZA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Result:</a:t>
            </a:r>
            <a:endParaRPr lang="en-ZA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Accuracy: </a:t>
            </a: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0.68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F1: </a:t>
            </a: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0.57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ZA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AUC: </a:t>
            </a:r>
            <a:r>
              <a:rPr lang="en-ZA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0.71</a:t>
            </a:r>
            <a:endParaRPr lang="en-Z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600"/>
              </a:spcAft>
            </a:pP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973529-03C2-6C09-FE2A-F9A62430DC36}"/>
              </a:ext>
            </a:extLst>
          </p:cNvPr>
          <p:cNvSpPr/>
          <p:nvPr/>
        </p:nvSpPr>
        <p:spPr>
          <a:xfrm>
            <a:off x="0" y="244549"/>
            <a:ext cx="212651" cy="785690"/>
          </a:xfrm>
          <a:prstGeom prst="rect">
            <a:avLst/>
          </a:prstGeom>
          <a:solidFill>
            <a:srgbClr val="C80000"/>
          </a:solidFill>
          <a:ln>
            <a:solidFill>
              <a:srgbClr val="C8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ZA" sz="1800" b="0" i="0" u="none" strike="noStrike" kern="1200" cap="none" spc="0" normalizeH="0" baseline="0" noProof="0">
              <a:ln>
                <a:noFill/>
              </a:ln>
              <a:solidFill>
                <a:srgbClr val="C8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415B64-EBD9-5512-409C-F28DE377DEFB}"/>
              </a:ext>
            </a:extLst>
          </p:cNvPr>
          <p:cNvCxnSpPr>
            <a:cxnSpLocks/>
          </p:cNvCxnSpPr>
          <p:nvPr/>
        </p:nvCxnSpPr>
        <p:spPr>
          <a:xfrm>
            <a:off x="345839" y="1030239"/>
            <a:ext cx="11589765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76806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52</TotalTime>
  <Words>350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Calibri</vt:lpstr>
      <vt:lpstr>Century Gothic</vt:lpstr>
      <vt:lpstr>Courier New</vt:lpstr>
      <vt:lpstr>Symbol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KwaZulu-Natal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Danielle Jade Roberts</dc:creator>
  <cp:lastModifiedBy>Buhlebuyeza Dlamini</cp:lastModifiedBy>
  <cp:revision>3</cp:revision>
  <dcterms:created xsi:type="dcterms:W3CDTF">2025-05-12T08:10:08Z</dcterms:created>
  <dcterms:modified xsi:type="dcterms:W3CDTF">2025-07-16T14:01:17Z</dcterms:modified>
</cp:coreProperties>
</file>