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70" r:id="rId2"/>
    <p:sldId id="345" r:id="rId3"/>
    <p:sldId id="360" r:id="rId4"/>
    <p:sldId id="406" r:id="rId5"/>
    <p:sldId id="410" r:id="rId6"/>
    <p:sldId id="411" r:id="rId7"/>
    <p:sldId id="407" r:id="rId8"/>
    <p:sldId id="408" r:id="rId9"/>
    <p:sldId id="409" r:id="rId10"/>
    <p:sldId id="413" r:id="rId11"/>
    <p:sldId id="414" r:id="rId12"/>
    <p:sldId id="415" r:id="rId13"/>
    <p:sldId id="417" r:id="rId14"/>
    <p:sldId id="420" r:id="rId15"/>
    <p:sldId id="416" r:id="rId16"/>
    <p:sldId id="418" r:id="rId17"/>
    <p:sldId id="421" r:id="rId18"/>
    <p:sldId id="419" r:id="rId19"/>
    <p:sldId id="427" r:id="rId20"/>
    <p:sldId id="422" r:id="rId21"/>
    <p:sldId id="423" r:id="rId22"/>
    <p:sldId id="428" r:id="rId23"/>
    <p:sldId id="424" r:id="rId24"/>
    <p:sldId id="425" r:id="rId25"/>
    <p:sldId id="439" r:id="rId26"/>
    <p:sldId id="440" r:id="rId27"/>
    <p:sldId id="441" r:id="rId28"/>
    <p:sldId id="444" r:id="rId29"/>
    <p:sldId id="426" r:id="rId30"/>
    <p:sldId id="433" r:id="rId31"/>
    <p:sldId id="429" r:id="rId32"/>
    <p:sldId id="430" r:id="rId33"/>
    <p:sldId id="431" r:id="rId34"/>
    <p:sldId id="463" r:id="rId35"/>
    <p:sldId id="469" r:id="rId36"/>
    <p:sldId id="470" r:id="rId37"/>
    <p:sldId id="472" r:id="rId38"/>
    <p:sldId id="471" r:id="rId39"/>
    <p:sldId id="432" r:id="rId40"/>
    <p:sldId id="455" r:id="rId41"/>
    <p:sldId id="456" r:id="rId42"/>
    <p:sldId id="457" r:id="rId43"/>
    <p:sldId id="445" r:id="rId44"/>
    <p:sldId id="434" r:id="rId45"/>
    <p:sldId id="435" r:id="rId46"/>
    <p:sldId id="436" r:id="rId47"/>
    <p:sldId id="437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8" r:id="rId57"/>
    <p:sldId id="464" r:id="rId58"/>
    <p:sldId id="467" r:id="rId59"/>
    <p:sldId id="459" r:id="rId60"/>
    <p:sldId id="466" r:id="rId61"/>
    <p:sldId id="465" r:id="rId62"/>
    <p:sldId id="468" r:id="rId63"/>
    <p:sldId id="460" r:id="rId64"/>
    <p:sldId id="269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/>
    <p:restoredTop sz="94643"/>
  </p:normalViewPr>
  <p:slideViewPr>
    <p:cSldViewPr snapToObjects="1">
      <p:cViewPr varScale="1">
        <p:scale>
          <a:sx n="120" d="100"/>
          <a:sy n="120" d="100"/>
        </p:scale>
        <p:origin x="1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02309-FDD4-7D4A-8864-A8CD6B3F006F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40A10-CD9C-824B-B58E-940C987A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40A10-CD9C-824B-B58E-940C987A4A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2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40A10-CD9C-824B-B58E-940C987A4A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4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D2D9-224F-3640-9B6A-0AEC6AF4843A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E2C8-9D94-1B43-939D-38E5C6FF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packing like a mad 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Amaury SECHET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deadalnix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load/store do not</a:t>
            </a:r>
          </a:p>
          <a:p>
            <a:pPr lvl="1"/>
            <a:r>
              <a:rPr lang="en-US" dirty="0" smtClean="0"/>
              <a:t>Cross </a:t>
            </a:r>
            <a:r>
              <a:rPr lang="en-US" dirty="0"/>
              <a:t>cache </a:t>
            </a:r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Cross pages boundaries</a:t>
            </a:r>
          </a:p>
          <a:p>
            <a:r>
              <a:rPr lang="en-US" dirty="0" smtClean="0"/>
              <a:t>Unaligned access: severe penalties</a:t>
            </a:r>
          </a:p>
          <a:p>
            <a:pPr lvl="1"/>
            <a:r>
              <a:rPr lang="en-US" dirty="0" smtClean="0"/>
              <a:t>Bad performances on some CPU, loss of atomicity</a:t>
            </a:r>
          </a:p>
          <a:p>
            <a:pPr lvl="2"/>
            <a:r>
              <a:rPr lang="en-US" dirty="0" smtClean="0"/>
              <a:t>Hardware is doing 2 accesses</a:t>
            </a:r>
          </a:p>
          <a:p>
            <a:pPr lvl="1"/>
            <a:r>
              <a:rPr lang="en-US" dirty="0" smtClean="0"/>
              <a:t>Hard error on others (SIGBUS or alike)</a:t>
            </a:r>
          </a:p>
          <a:p>
            <a:r>
              <a:rPr lang="en-US" dirty="0" smtClean="0"/>
              <a:t>Defined by 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– 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Integral types smaller than </a:t>
            </a:r>
            <a:r>
              <a:rPr lang="en-US" dirty="0" err="1" smtClean="0"/>
              <a:t>size_t</a:t>
            </a:r>
            <a:endParaRPr lang="en-US" dirty="0" smtClean="0"/>
          </a:p>
          <a:p>
            <a:pPr lvl="1"/>
            <a:r>
              <a:rPr lang="en-US" dirty="0" err="1" smtClean="0"/>
              <a:t>T.sizeof</a:t>
            </a:r>
            <a:endParaRPr lang="en-US" dirty="0" smtClean="0"/>
          </a:p>
          <a:p>
            <a:r>
              <a:rPr lang="en-US" dirty="0" smtClean="0"/>
              <a:t>Integral types bigger than </a:t>
            </a:r>
            <a:r>
              <a:rPr lang="en-US" dirty="0" err="1" smtClean="0"/>
              <a:t>size_t</a:t>
            </a:r>
            <a:endParaRPr lang="en-US" dirty="0" smtClean="0"/>
          </a:p>
          <a:p>
            <a:pPr lvl="1"/>
            <a:r>
              <a:rPr lang="en-US" dirty="0" err="1" smtClean="0"/>
              <a:t>size_t.sizeof</a:t>
            </a:r>
            <a:endParaRPr lang="en-US" dirty="0" smtClean="0"/>
          </a:p>
          <a:p>
            <a:pPr lvl="1"/>
            <a:r>
              <a:rPr lang="en-US" dirty="0" smtClean="0"/>
              <a:t>Compiler will decompose memory accesses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Max(alignment of each field)</a:t>
            </a:r>
          </a:p>
          <a:p>
            <a:pPr lvl="1"/>
            <a:r>
              <a:rPr lang="en-US" dirty="0" smtClean="0"/>
              <a:t>Add padding to respect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padding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958336"/>
              </p:ext>
            </p:extLst>
          </p:nvPr>
        </p:nvGraphicFramePr>
        <p:xfrm>
          <a:off x="457200" y="1417638"/>
          <a:ext cx="8229600" cy="3048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400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4000">
                          <a:solidFill>
                            <a:srgbClr val="000000"/>
                          </a:solidFill>
                          <a:effectLst/>
                        </a:rPr>
                        <a:t> S {</a:t>
                      </a:r>
                      <a:r>
                        <a:rPr lang="en-US" sz="4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4000" dirty="0" err="1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 f1;</a:t>
                      </a:r>
                      <a:r>
                        <a:rPr lang="pl-PL" sz="4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4000" dirty="0" err="1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 f2;</a:t>
                      </a:r>
                      <a:r>
                        <a:rPr lang="pl-PL" sz="4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4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40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4000">
                          <a:solidFill>
                            <a:srgbClr val="000000"/>
                          </a:solidFill>
                          <a:effectLst/>
                        </a:rPr>
                        <a:t> f3;</a:t>
                      </a:r>
                      <a:r>
                        <a:rPr lang="pl-PL" sz="4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Process 9"/>
          <p:cNvSpPr/>
          <p:nvPr/>
        </p:nvSpPr>
        <p:spPr>
          <a:xfrm>
            <a:off x="304800" y="4800600"/>
            <a:ext cx="8382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3124200" y="4800600"/>
            <a:ext cx="2819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1143000" y="4800600"/>
            <a:ext cx="1981200" cy="838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5943600" y="4800600"/>
            <a:ext cx="8382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" name="Process 14"/>
          <p:cNvSpPr/>
          <p:nvPr/>
        </p:nvSpPr>
        <p:spPr>
          <a:xfrm>
            <a:off x="6781800" y="4800600"/>
            <a:ext cx="1981200" cy="838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6096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 bytes, 6 wasted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padding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879702"/>
              </p:ext>
            </p:extLst>
          </p:nvPr>
        </p:nvGraphicFramePr>
        <p:xfrm>
          <a:off x="457200" y="1417638"/>
          <a:ext cx="8229600" cy="3048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4000" dirty="0" err="1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4000" dirty="0">
                          <a:solidFill>
                            <a:srgbClr val="000000"/>
                          </a:solidFill>
                          <a:effectLst/>
                        </a:rPr>
                        <a:t> S {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4000" dirty="0" err="1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 f2</a:t>
                      </a:r>
                      <a:r>
                        <a:rPr lang="pl-PL" sz="4000" dirty="0" smtClean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endParaRPr lang="pl-PL" sz="4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pl-PL" sz="4000" dirty="0" smtClean="0">
                          <a:solidFill>
                            <a:srgbClr val="34A7BD"/>
                          </a:solidFill>
                          <a:effectLst/>
                        </a:rPr>
                        <a:t>    </a:t>
                      </a:r>
                      <a:r>
                        <a:rPr lang="pl-PL" sz="4000" dirty="0" err="1" smtClean="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4000" dirty="0" smtClean="0">
                          <a:solidFill>
                            <a:srgbClr val="000000"/>
                          </a:solidFill>
                          <a:effectLst/>
                        </a:rPr>
                        <a:t> f1;</a:t>
                      </a:r>
                      <a:r>
                        <a:rPr lang="pl-PL" sz="4000" dirty="0" smtClean="0">
                          <a:effectLst/>
                        </a:rPr>
                        <a:t> </a:t>
                      </a:r>
                      <a:endParaRPr lang="pl-PL" sz="40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4000" dirty="0" err="1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4000" dirty="0">
                          <a:solidFill>
                            <a:srgbClr val="000000"/>
                          </a:solidFill>
                          <a:effectLst/>
                        </a:rPr>
                        <a:t> f3;</a:t>
                      </a:r>
                      <a:r>
                        <a:rPr lang="pl-PL" sz="4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4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Process 9"/>
          <p:cNvSpPr/>
          <p:nvPr/>
        </p:nvSpPr>
        <p:spPr>
          <a:xfrm>
            <a:off x="5148146" y="4861719"/>
            <a:ext cx="8382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1524000" y="4861719"/>
            <a:ext cx="2819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4343400" y="4861719"/>
            <a:ext cx="8382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1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5986346" y="4861719"/>
            <a:ext cx="1481254" cy="838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6096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 bytes, 2 wasted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fields with high alignment</a:t>
            </a:r>
          </a:p>
          <a:p>
            <a:r>
              <a:rPr lang="en-US" dirty="0" smtClean="0"/>
              <a:t>Know where pads are</a:t>
            </a:r>
          </a:p>
          <a:p>
            <a:r>
              <a:rPr lang="en-US" dirty="0" smtClean="0"/>
              <a:t>Enforce assumptions using static assert</a:t>
            </a:r>
          </a:p>
          <a:p>
            <a:pPr lvl="1"/>
            <a:r>
              <a:rPr lang="en-US" dirty="0" err="1" smtClean="0"/>
              <a:t>alignof</a:t>
            </a:r>
            <a:endParaRPr lang="en-US" dirty="0" smtClean="0"/>
          </a:p>
          <a:p>
            <a:pPr lvl="1"/>
            <a:r>
              <a:rPr lang="en-US" dirty="0" err="1" smtClean="0"/>
              <a:t>sizeof</a:t>
            </a:r>
            <a:endParaRPr lang="en-US" dirty="0" smtClean="0"/>
          </a:p>
          <a:p>
            <a:r>
              <a:rPr lang="en-US" dirty="0" smtClean="0"/>
              <a:t>Classes, like </a:t>
            </a:r>
            <a:r>
              <a:rPr lang="en-US" dirty="0" err="1" smtClean="0"/>
              <a:t>structs</a:t>
            </a:r>
            <a:r>
              <a:rPr lang="en-US" dirty="0" smtClean="0"/>
              <a:t>, but</a:t>
            </a:r>
          </a:p>
          <a:p>
            <a:pPr lvl="1"/>
            <a:r>
              <a:rPr lang="en-US" dirty="0" smtClean="0"/>
              <a:t>Implicit fields</a:t>
            </a:r>
          </a:p>
          <a:p>
            <a:pPr lvl="2"/>
            <a:r>
              <a:rPr lang="en-US" dirty="0" err="1" smtClean="0"/>
              <a:t>Vtable</a:t>
            </a:r>
            <a:endParaRPr lang="en-US" dirty="0" smtClean="0"/>
          </a:p>
          <a:p>
            <a:pPr lvl="2"/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least p</a:t>
            </a:r>
            <a:r>
              <a:rPr lang="en-US" dirty="0" smtClean="0"/>
              <a:t>ointer size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How much actual information ?</a:t>
            </a:r>
          </a:p>
          <a:p>
            <a:r>
              <a:rPr lang="en-US" dirty="0" smtClean="0"/>
              <a:t>Bool</a:t>
            </a:r>
          </a:p>
          <a:p>
            <a:pPr lvl="1"/>
            <a:r>
              <a:rPr lang="en-US" dirty="0" smtClean="0"/>
              <a:t>1 bit of information</a:t>
            </a:r>
          </a:p>
          <a:p>
            <a:pPr lvl="1"/>
            <a:r>
              <a:rPr lang="en-US" dirty="0" smtClean="0"/>
              <a:t>8 bits of storage</a:t>
            </a:r>
            <a:endParaRPr lang="en-US" dirty="0"/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45 bits of information</a:t>
            </a:r>
          </a:p>
          <a:p>
            <a:pPr lvl="1"/>
            <a:r>
              <a:rPr lang="en-US" dirty="0" smtClean="0"/>
              <a:t>64 bits of storage</a:t>
            </a:r>
            <a:endParaRPr lang="en-US" dirty="0"/>
          </a:p>
          <a:p>
            <a:r>
              <a:rPr lang="en-US" dirty="0" smtClean="0"/>
              <a:t>Dump memory and zip it</a:t>
            </a:r>
          </a:p>
          <a:p>
            <a:pPr lvl="1"/>
            <a:r>
              <a:rPr lang="en-US" dirty="0" smtClean="0"/>
              <a:t>Aim for that size</a:t>
            </a:r>
          </a:p>
        </p:txBody>
      </p:sp>
    </p:spTree>
    <p:extLst>
      <p:ext uri="{BB962C8B-B14F-4D97-AF65-F5344CB8AC3E}">
        <p14:creationId xmlns:p14="http://schemas.microsoft.com/office/powerpoint/2010/main" val="2042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 memory consumption for CPU</a:t>
            </a:r>
          </a:p>
          <a:p>
            <a:pPr lvl="1"/>
            <a:r>
              <a:rPr lang="en-US" dirty="0" smtClean="0"/>
              <a:t>Usually a good deal</a:t>
            </a:r>
          </a:p>
          <a:p>
            <a:r>
              <a:rPr lang="en-US" dirty="0" smtClean="0"/>
              <a:t>Use one integral as storage</a:t>
            </a:r>
          </a:p>
          <a:p>
            <a:pPr lvl="1"/>
            <a:r>
              <a:rPr lang="en-US" dirty="0" smtClean="0"/>
              <a:t>Store several elements in that integral</a:t>
            </a:r>
          </a:p>
          <a:p>
            <a:pPr lvl="1"/>
            <a:r>
              <a:rPr lang="en-US" dirty="0" smtClean="0"/>
              <a:t>Use bitwise operations to manipulate elements</a:t>
            </a:r>
          </a:p>
          <a:p>
            <a:r>
              <a:rPr lang="en-US" dirty="0" err="1" smtClean="0"/>
              <a:t>std.bitmanip</a:t>
            </a:r>
            <a:r>
              <a:rPr lang="en-US" dirty="0" smtClean="0"/>
              <a:t> can help</a:t>
            </a:r>
          </a:p>
        </p:txBody>
      </p:sp>
    </p:spTree>
    <p:extLst>
      <p:ext uri="{BB962C8B-B14F-4D97-AF65-F5344CB8AC3E}">
        <p14:creationId xmlns:p14="http://schemas.microsoft.com/office/powerpoint/2010/main" val="4037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packing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Process 10"/>
          <p:cNvSpPr/>
          <p:nvPr/>
        </p:nvSpPr>
        <p:spPr>
          <a:xfrm>
            <a:off x="4800600" y="2324507"/>
            <a:ext cx="2819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f1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3375819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bytes, 0 wasted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37578"/>
              </p:ext>
            </p:extLst>
          </p:nvPr>
        </p:nvGraphicFramePr>
        <p:xfrm>
          <a:off x="457200" y="1582497"/>
          <a:ext cx="3810000" cy="3962397"/>
        </p:xfrm>
        <a:graphic>
          <a:graphicData uri="http://schemas.openxmlformats.org/drawingml/2006/table">
            <a:tbl>
              <a:tblPr/>
              <a:tblGrid>
                <a:gridCol w="3810000"/>
              </a:tblGrid>
              <a:tr h="4394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std.bitmanip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02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S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(bitfield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02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40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>
                          <a:solidFill>
                            <a:srgbClr val="8F8634"/>
                          </a:solidFill>
                          <a:effectLst/>
                        </a:rPr>
                        <a:t>"f1"</a:t>
                      </a:r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>
                          <a:solidFill>
                            <a:srgbClr val="7C4FCD"/>
                          </a:solidFill>
                          <a:effectLst/>
                        </a:rPr>
                        <a:t>30</a:t>
                      </a:r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02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400" dirty="0" err="1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 dirty="0">
                          <a:solidFill>
                            <a:srgbClr val="8F8634"/>
                          </a:solidFill>
                          <a:effectLst/>
                        </a:rPr>
                        <a:t>"f2"</a:t>
                      </a:r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 dirty="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02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4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>
                          <a:solidFill>
                            <a:srgbClr val="8F8634"/>
                          </a:solidFill>
                          <a:effectLst/>
                        </a:rPr>
                        <a:t>"f3"</a:t>
                      </a:r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39402">
                <a:tc>
                  <a:txBody>
                    <a:bodyPr/>
                    <a:lstStyle/>
                    <a:p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    ));</a:t>
                      </a:r>
                      <a:r>
                        <a:rPr lang="is-I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718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Process 12"/>
          <p:cNvSpPr/>
          <p:nvPr/>
        </p:nvSpPr>
        <p:spPr>
          <a:xfrm>
            <a:off x="7620000" y="2324507"/>
            <a:ext cx="3810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8001000" y="2324507"/>
            <a:ext cx="3810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4495800"/>
            <a:ext cx="5979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1 is now 30 bits instead of 32 bits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Now about 1B max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Fields aren’t atomic anymore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bitfield</a:t>
            </a:r>
            <a:r>
              <a:rPr lang="en-US" sz="2800" dirty="0" smtClean="0"/>
              <a:t> does all the magic</a:t>
            </a:r>
          </a:p>
        </p:txBody>
      </p:sp>
    </p:spTree>
    <p:extLst>
      <p:ext uri="{BB962C8B-B14F-4D97-AF65-F5344CB8AC3E}">
        <p14:creationId xmlns:p14="http://schemas.microsoft.com/office/powerpoint/2010/main" val="12492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4910"/>
              </p:ext>
            </p:extLst>
          </p:nvPr>
        </p:nvGraphicFramePr>
        <p:xfrm>
          <a:off x="457199" y="1514753"/>
          <a:ext cx="7620001" cy="4389120"/>
        </p:xfrm>
        <a:graphic>
          <a:graphicData uri="http://schemas.openxmlformats.org/drawingml/2006/table">
            <a:tbl>
              <a:tblPr/>
              <a:tblGrid>
                <a:gridCol w="76200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ReadMask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= (</a:t>
                      </a:r>
                      <a:r>
                        <a:rPr lang="en-US" sz="24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&lt;&lt;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S) – </a:t>
                      </a:r>
                      <a:r>
                        <a:rPr lang="en-US" sz="24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WriteMask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ReadMask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&lt;&lt;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N;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@property </a:t>
                      </a:r>
                      <a:r>
                        <a:rPr lang="en-US" sz="2400" dirty="0" err="1" smtClean="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2400" dirty="0" smtClean="0">
                          <a:solidFill>
                            <a:srgbClr val="34A7BD"/>
                          </a:solidFill>
                          <a:effectLst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entry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() {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(data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&gt;&gt;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N) &amp;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ReadMask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@property </a:t>
                      </a:r>
                      <a:r>
                        <a:rPr lang="en-US" sz="2400" dirty="0" smtClean="0">
                          <a:solidFill>
                            <a:srgbClr val="34A7BD"/>
                          </a:solidFill>
                          <a:effectLst/>
                        </a:rPr>
                        <a:t>void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entry(</a:t>
                      </a:r>
                      <a:r>
                        <a:rPr lang="en-US" sz="2400" dirty="0" err="1" smtClean="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val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assert(val &amp;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ReadMask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==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val);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}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body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data = (data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&amp;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WriteMask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|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((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val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&lt;&lt;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N) &amp;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WriteMask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packing </a:t>
            </a:r>
            <a:r>
              <a:rPr lang="en-US" dirty="0" err="1" smtClean="0"/>
              <a:t>intergals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5562600" y="1905000"/>
            <a:ext cx="2819400" cy="8382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6781800" y="1910053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2021" y="2855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9327" y="28556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5787" y="285847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+ 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31157" y="2855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5475" y="14794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Data:</a:t>
            </a:r>
            <a:endParaRPr 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7200" y="1515230"/>
            <a:ext cx="52636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70716"/>
              </p:ext>
            </p:extLst>
          </p:nvPr>
        </p:nvGraphicFramePr>
        <p:xfrm>
          <a:off x="457200" y="1417635"/>
          <a:ext cx="8229600" cy="521176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00905">
                <a:tc>
                  <a:txBody>
                    <a:bodyPr/>
                    <a:lstStyle/>
                    <a:p>
                      <a:r>
                        <a:rPr lang="is-IS" sz="240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s-IS" sz="2400">
                          <a:solidFill>
                            <a:srgbClr val="34A7BD"/>
                          </a:solidFill>
                          <a:effectLst/>
                        </a:rPr>
                        <a:t>Mask</a:t>
                      </a:r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is-IS" sz="24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s-IS" sz="2400">
                          <a:solidFill>
                            <a:srgbClr val="C70040"/>
                          </a:solidFill>
                          <a:effectLst/>
                        </a:rPr>
                        <a:t>&lt;&lt;</a:t>
                      </a:r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 N;</a:t>
                      </a:r>
                      <a:r>
                        <a:rPr lang="is-I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@property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entry() {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(data &amp; 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Mask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!=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@property entry(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val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) {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de-DE" sz="2400">
                          <a:solidFill>
                            <a:srgbClr val="C70040"/>
                          </a:solidFill>
                          <a:effectLst/>
                        </a:rPr>
                        <a:t>if</a:t>
                      </a:r>
                      <a:r>
                        <a:rPr lang="de-DE" sz="2400">
                          <a:solidFill>
                            <a:srgbClr val="000000"/>
                          </a:solidFill>
                          <a:effectLst/>
                        </a:rPr>
                        <a:t> (val) {</a:t>
                      </a:r>
                      <a:r>
                        <a:rPr lang="de-DE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        data = data | </a:t>
                      </a:r>
                      <a:r>
                        <a:rPr lang="is-IS" sz="2400">
                          <a:solidFill>
                            <a:srgbClr val="34A7BD"/>
                          </a:solidFill>
                          <a:effectLst/>
                        </a:rPr>
                        <a:t>Mask</a:t>
                      </a:r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is-I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hu-HU" sz="2400">
                          <a:solidFill>
                            <a:srgbClr val="000000"/>
                          </a:solidFill>
                          <a:effectLst/>
                        </a:rPr>
                        <a:t>    } </a:t>
                      </a:r>
                      <a:r>
                        <a:rPr lang="hu-HU" sz="2400">
                          <a:solidFill>
                            <a:srgbClr val="C70040"/>
                          </a:solidFill>
                          <a:effectLst/>
                        </a:rPr>
                        <a:t>else</a:t>
                      </a:r>
                      <a:r>
                        <a:rPr lang="hu-HU" sz="240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hu-HU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       data = data &amp; </a:t>
                      </a:r>
                      <a:r>
                        <a:rPr lang="pl-PL" sz="2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pl-PL" sz="2400">
                          <a:solidFill>
                            <a:srgbClr val="34A7BD"/>
                          </a:solidFill>
                          <a:effectLst/>
                        </a:rPr>
                        <a:t>Mask</a:t>
                      </a:r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090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packing bools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5562600" y="1905000"/>
            <a:ext cx="2819400" cy="8382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6781800" y="1910053"/>
            <a:ext cx="6858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2021" y="2855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0727" y="28556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5787" y="285847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+ 1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31157" y="2855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5475" y="14794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Data:</a:t>
            </a:r>
            <a:endParaRPr 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7200" y="1515230"/>
            <a:ext cx="52636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7200" y="2079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3679822"/>
            <a:ext cx="4464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data </a:t>
            </a:r>
            <a:r>
              <a:rPr lang="fr-FR" sz="2400" dirty="0" smtClean="0"/>
              <a:t>^ </a:t>
            </a:r>
            <a:r>
              <a:rPr lang="fr-FR" sz="2400" dirty="0" err="1" smtClean="0"/>
              <a:t>Mask</a:t>
            </a:r>
            <a:r>
              <a:rPr lang="fr-FR" sz="2400" dirty="0" smtClean="0"/>
              <a:t> </a:t>
            </a:r>
            <a:r>
              <a:rPr lang="fr-FR" sz="2400" dirty="0" err="1" smtClean="0"/>
              <a:t>will</a:t>
            </a:r>
            <a:r>
              <a:rPr lang="fr-FR" sz="2400" dirty="0" smtClean="0"/>
              <a:t> flip the bit</a:t>
            </a:r>
          </a:p>
          <a:p>
            <a:r>
              <a:rPr lang="fr-FR" sz="2400" dirty="0" smtClean="0"/>
              <a:t>It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sometime</a:t>
            </a:r>
            <a:r>
              <a:rPr lang="fr-FR" sz="2400" dirty="0" smtClean="0"/>
              <a:t> </a:t>
            </a:r>
            <a:r>
              <a:rPr lang="fr-FR" sz="2400" dirty="0" err="1" smtClean="0"/>
              <a:t>faster</a:t>
            </a:r>
            <a:r>
              <a:rPr lang="fr-FR" sz="2400" dirty="0" smtClean="0"/>
              <a:t> </a:t>
            </a:r>
            <a:r>
              <a:rPr lang="fr-FR" sz="2400" dirty="0" err="1" smtClean="0"/>
              <a:t>than</a:t>
            </a:r>
            <a:r>
              <a:rPr lang="fr-FR" sz="2400" dirty="0" smtClean="0"/>
              <a:t> to set </a:t>
            </a:r>
            <a:r>
              <a:rPr lang="fr-FR" sz="2400" dirty="0" err="1" smtClean="0"/>
              <a:t>it</a:t>
            </a:r>
            <a:r>
              <a:rPr lang="fr-FR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7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300 cycles to hit memory</a:t>
            </a:r>
          </a:p>
          <a:p>
            <a:r>
              <a:rPr lang="en-US" dirty="0" smtClean="0"/>
              <a:t>Bandwidth still increasing</a:t>
            </a:r>
          </a:p>
          <a:p>
            <a:r>
              <a:rPr lang="en-US" dirty="0" smtClean="0"/>
              <a:t>Latency only marginally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Bitfield</a:t>
            </a:r>
            <a:r>
              <a:rPr lang="en-US" dirty="0" smtClean="0"/>
              <a:t>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special spots</a:t>
            </a:r>
          </a:p>
          <a:p>
            <a:pPr lvl="1"/>
            <a:r>
              <a:rPr lang="en-US" dirty="0" smtClean="0"/>
              <a:t>Rightmost : mask only</a:t>
            </a:r>
          </a:p>
          <a:p>
            <a:pPr lvl="1"/>
            <a:r>
              <a:rPr lang="en-US" dirty="0" smtClean="0"/>
              <a:t>Leftmost : shift only</a:t>
            </a:r>
          </a:p>
          <a:p>
            <a:r>
              <a:rPr lang="en-US" dirty="0" smtClean="0"/>
              <a:t>Large elements require large mask</a:t>
            </a:r>
          </a:p>
          <a:p>
            <a:pPr lvl="1"/>
            <a:r>
              <a:rPr lang="en-US" dirty="0" smtClean="0"/>
              <a:t>Put them on the left most</a:t>
            </a:r>
          </a:p>
          <a:p>
            <a:r>
              <a:rPr lang="en-US" dirty="0" smtClean="0"/>
              <a:t>Bools always use masks</a:t>
            </a:r>
          </a:p>
          <a:p>
            <a:pPr lvl="1"/>
            <a:r>
              <a:rPr lang="en-US" dirty="0" smtClean="0"/>
              <a:t>Can be checked in leftmost with signed &lt; 0</a:t>
            </a:r>
          </a:p>
          <a:p>
            <a:pPr lvl="1"/>
            <a:r>
              <a:rPr lang="en-US" dirty="0" smtClean="0"/>
              <a:t>Don’t put them in special spots unless very 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Bitfield</a:t>
            </a:r>
            <a:r>
              <a:rPr lang="en-US" dirty="0"/>
              <a:t>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:</a:t>
            </a:r>
          </a:p>
          <a:p>
            <a:pPr lvl="1"/>
            <a:r>
              <a:rPr lang="en-US" dirty="0" smtClean="0"/>
              <a:t>One flag</a:t>
            </a:r>
          </a:p>
          <a:p>
            <a:pPr lvl="1"/>
            <a:r>
              <a:rPr lang="en-US" dirty="0" smtClean="0"/>
              <a:t>One 2 bits </a:t>
            </a:r>
            <a:r>
              <a:rPr lang="en-US" dirty="0" err="1" smtClean="0"/>
              <a:t>enum</a:t>
            </a:r>
            <a:r>
              <a:rPr lang="en-US" dirty="0" smtClean="0"/>
              <a:t> E</a:t>
            </a:r>
          </a:p>
          <a:p>
            <a:pPr lvl="1"/>
            <a:r>
              <a:rPr lang="en-US" dirty="0" smtClean="0"/>
              <a:t>A 29 bits integral</a:t>
            </a:r>
          </a:p>
          <a:p>
            <a:endParaRPr lang="en-US" dirty="0"/>
          </a:p>
          <a:p>
            <a:r>
              <a:rPr lang="en-US" dirty="0" smtClean="0"/>
              <a:t>What is the best layout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Bitfield</a:t>
            </a:r>
            <a:r>
              <a:rPr lang="en-US" dirty="0"/>
              <a:t> layout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97973"/>
              </p:ext>
            </p:extLst>
          </p:nvPr>
        </p:nvGraphicFramePr>
        <p:xfrm>
          <a:off x="457200" y="1219200"/>
          <a:ext cx="4114800" cy="525780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525780"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pt-BR" sz="2800">
                          <a:solidFill>
                            <a:srgbClr val="000000"/>
                          </a:solidFill>
                          <a:effectLst/>
                        </a:rPr>
                        <a:t> E { </a:t>
                      </a:r>
                      <a:r>
                        <a:rPr lang="pt-BR" sz="2800">
                          <a:solidFill>
                            <a:srgbClr val="7C4FCD"/>
                          </a:solidFill>
                          <a:effectLst/>
                        </a:rPr>
                        <a:t>E0</a:t>
                      </a:r>
                      <a:r>
                        <a:rPr lang="pt-BR" sz="2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t-BR" sz="2800">
                          <a:solidFill>
                            <a:srgbClr val="7C4FCD"/>
                          </a:solidFill>
                          <a:effectLst/>
                        </a:rPr>
                        <a:t>E1</a:t>
                      </a:r>
                      <a:r>
                        <a:rPr lang="pt-BR" sz="2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t-BR" sz="2800">
                          <a:solidFill>
                            <a:srgbClr val="7C4FCD"/>
                          </a:solidFill>
                          <a:effectLst/>
                        </a:rPr>
                        <a:t>E2</a:t>
                      </a:r>
                      <a:r>
                        <a:rPr lang="pt-BR" sz="2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t-BR" sz="2800">
                          <a:solidFill>
                            <a:srgbClr val="7C4FCD"/>
                          </a:solidFill>
                          <a:effectLst/>
                        </a:rPr>
                        <a:t>E3</a:t>
                      </a:r>
                      <a:r>
                        <a:rPr lang="pt-BR" sz="280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r>
                        <a:rPr lang="pt-BR" sz="2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</a:rPr>
                        <a:t> S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800" dirty="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34A7BD"/>
                          </a:solidFill>
                          <a:effectLst/>
                        </a:rPr>
                        <a:t>std.bitmanip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800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</a:rPr>
                        <a:t>(bitfield</a:t>
                      </a:r>
                      <a:r>
                        <a:rPr lang="en-US" sz="28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        E, </a:t>
                      </a:r>
                      <a:r>
                        <a:rPr lang="pl-PL" sz="2800">
                          <a:solidFill>
                            <a:srgbClr val="8F8634"/>
                          </a:solidFill>
                          <a:effectLst/>
                        </a:rPr>
                        <a:t>"e"</a:t>
                      </a:r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800">
                          <a:solidFill>
                            <a:srgbClr val="7C4FCD"/>
                          </a:solidFill>
                          <a:effectLst/>
                        </a:rPr>
                        <a:t>2</a:t>
                      </a:r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8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800">
                          <a:solidFill>
                            <a:srgbClr val="8F8634"/>
                          </a:solidFill>
                          <a:effectLst/>
                        </a:rPr>
                        <a:t>"flag"</a:t>
                      </a:r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8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8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pl-PL" sz="28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800" dirty="0" err="1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pl-PL" sz="2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8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800" dirty="0" err="1">
                          <a:solidFill>
                            <a:srgbClr val="8F8634"/>
                          </a:solidFill>
                          <a:effectLst/>
                        </a:rPr>
                        <a:t>integral</a:t>
                      </a:r>
                      <a:r>
                        <a:rPr lang="pl-PL" sz="28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800" dirty="0">
                          <a:solidFill>
                            <a:srgbClr val="7C4FCD"/>
                          </a:solidFill>
                          <a:effectLst/>
                        </a:rPr>
                        <a:t>29</a:t>
                      </a:r>
                      <a:r>
                        <a:rPr lang="pl-PL" sz="28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is-IS" sz="2800" dirty="0">
                          <a:solidFill>
                            <a:srgbClr val="000000"/>
                          </a:solidFill>
                          <a:effectLst/>
                        </a:rPr>
                        <a:t>    ));</a:t>
                      </a:r>
                      <a:r>
                        <a:rPr lang="is-IS" sz="2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90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52665"/>
              </p:ext>
            </p:extLst>
          </p:nvPr>
        </p:nvGraphicFramePr>
        <p:xfrm>
          <a:off x="5029200" y="2826180"/>
          <a:ext cx="3581400" cy="2300560"/>
        </p:xfrm>
        <a:graphic>
          <a:graphicData uri="http://schemas.openxmlformats.org/drawingml/2006/table">
            <a:tbl>
              <a:tblPr/>
              <a:tblGrid>
                <a:gridCol w="3581400"/>
              </a:tblGrid>
              <a:tr h="755220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e = </a:t>
                      </a:r>
                      <a:r>
                        <a:rPr lang="it-IT" sz="2400" dirty="0">
                          <a:solidFill>
                            <a:srgbClr val="C70040"/>
                          </a:solidFill>
                          <a:effectLst/>
                        </a:rPr>
                        <a:t>cast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(E) (data &amp; </a:t>
                      </a:r>
                      <a:r>
                        <a:rPr lang="it-IT" sz="2400" dirty="0">
                          <a:solidFill>
                            <a:srgbClr val="7C4FCD"/>
                          </a:solidFill>
                          <a:effectLst/>
                        </a:rPr>
                        <a:t>0x03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it-IT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it-IT" sz="2400" dirty="0" err="1">
                          <a:solidFill>
                            <a:srgbClr val="000000"/>
                          </a:solidFill>
                          <a:effectLst/>
                        </a:rPr>
                        <a:t>flag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 = (data &amp; </a:t>
                      </a:r>
                      <a:r>
                        <a:rPr lang="it-IT" sz="2400" dirty="0">
                          <a:solidFill>
                            <a:srgbClr val="7C4FCD"/>
                          </a:solidFill>
                          <a:effectLst/>
                        </a:rPr>
                        <a:t>0x04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it-IT" sz="2400" dirty="0">
                          <a:solidFill>
                            <a:srgbClr val="C70040"/>
                          </a:solidFill>
                          <a:effectLst/>
                        </a:rPr>
                        <a:t>!=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2400" dirty="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it-IT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83340">
                <a:tc>
                  <a:txBody>
                    <a:bodyPr/>
                    <a:lstStyle/>
                    <a:p>
                      <a:r>
                        <a:rPr lang="it-IT" sz="2400" dirty="0" err="1">
                          <a:solidFill>
                            <a:srgbClr val="000000"/>
                          </a:solidFill>
                          <a:effectLst/>
                        </a:rPr>
                        <a:t>integral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 = data </a:t>
                      </a:r>
                      <a:r>
                        <a:rPr lang="it-IT" sz="2400" dirty="0">
                          <a:solidFill>
                            <a:srgbClr val="C70040"/>
                          </a:solidFill>
                          <a:effectLst/>
                        </a:rPr>
                        <a:t>&gt;&gt;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2400" dirty="0">
                          <a:solidFill>
                            <a:srgbClr val="7C4FCD"/>
                          </a:solidFill>
                          <a:effectLst/>
                        </a:rPr>
                        <a:t>3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it-IT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10537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1974577"/>
            <a:ext cx="164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Codegen</a:t>
            </a:r>
            <a:r>
              <a:rPr lang="en-US" sz="2800" dirty="0" smtClean="0"/>
              <a:t>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Sometime, the whole </a:t>
            </a:r>
            <a:r>
              <a:rPr lang="en-US" dirty="0" err="1" smtClean="0"/>
              <a:t>bitfield</a:t>
            </a:r>
            <a:r>
              <a:rPr lang="en-US" dirty="0" smtClean="0"/>
              <a:t> is not needed</a:t>
            </a:r>
          </a:p>
          <a:p>
            <a:pPr lvl="1"/>
            <a:r>
              <a:rPr lang="en-US" dirty="0"/>
              <a:t>Create a nameless field</a:t>
            </a:r>
          </a:p>
          <a:p>
            <a:pPr lvl="2"/>
            <a:r>
              <a:rPr lang="pl-PL" dirty="0" err="1">
                <a:solidFill>
                  <a:srgbClr val="34A7BD"/>
                </a:solidFill>
              </a:rPr>
              <a:t>uint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>
                <a:solidFill>
                  <a:srgbClr val="8F8634"/>
                </a:solidFill>
              </a:rPr>
              <a:t>""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7C4FCD"/>
                </a:solidFill>
              </a:rPr>
              <a:t>29</a:t>
            </a:r>
            <a:endParaRPr lang="en-US" dirty="0" smtClean="0"/>
          </a:p>
          <a:p>
            <a:pPr lvl="1"/>
            <a:r>
              <a:rPr lang="en-US" dirty="0" smtClean="0"/>
              <a:t>Make it usable for out </a:t>
            </a:r>
            <a:r>
              <a:rPr lang="en-US" dirty="0" err="1" smtClean="0"/>
              <a:t>struct</a:t>
            </a:r>
            <a:r>
              <a:rPr lang="en-US" dirty="0" smtClean="0"/>
              <a:t>/subclasses</a:t>
            </a:r>
          </a:p>
          <a:p>
            <a:pPr lvl="2"/>
            <a:r>
              <a:rPr lang="pl-PL" dirty="0" err="1">
                <a:solidFill>
                  <a:srgbClr val="34A7BD"/>
                </a:solidFill>
              </a:rPr>
              <a:t>uint</a:t>
            </a:r>
            <a:r>
              <a:rPr lang="pl-PL" dirty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8F8634"/>
                </a:solidFill>
              </a:rPr>
              <a:t>”_</a:t>
            </a:r>
            <a:r>
              <a:rPr lang="pl-PL" dirty="0" err="1" smtClean="0">
                <a:solidFill>
                  <a:srgbClr val="8F8634"/>
                </a:solidFill>
              </a:rPr>
              <a:t>derived</a:t>
            </a:r>
            <a:r>
              <a:rPr lang="pl-PL" dirty="0" smtClean="0">
                <a:solidFill>
                  <a:srgbClr val="8F8634"/>
                </a:solidFill>
              </a:rPr>
              <a:t>"</a:t>
            </a:r>
            <a:r>
              <a:rPr lang="pl-PL" dirty="0" smtClean="0">
                <a:solidFill>
                  <a:srgbClr val="000000"/>
                </a:solidFill>
              </a:rPr>
              <a:t>, </a:t>
            </a:r>
            <a:r>
              <a:rPr lang="pl-PL" dirty="0" smtClean="0">
                <a:solidFill>
                  <a:srgbClr val="7C4FCD"/>
                </a:solidFill>
              </a:rPr>
              <a:t>29</a:t>
            </a:r>
            <a:endParaRPr lang="en-US" dirty="0"/>
          </a:p>
          <a:p>
            <a:pPr lvl="2"/>
            <a:r>
              <a:rPr lang="en-US" dirty="0" smtClean="0"/>
              <a:t>Ideally make it private/protected</a:t>
            </a:r>
          </a:p>
          <a:p>
            <a:pPr lvl="2"/>
            <a:r>
              <a:rPr lang="en-US" dirty="0" smtClean="0"/>
              <a:t>Or use in private </a:t>
            </a:r>
            <a:r>
              <a:rPr lang="en-US" dirty="0" err="1" smtClean="0"/>
              <a:t>struct</a:t>
            </a:r>
            <a:r>
              <a:rPr lang="en-US" dirty="0" smtClean="0"/>
              <a:t> elements</a:t>
            </a:r>
          </a:p>
          <a:p>
            <a:pPr lvl="2"/>
            <a:r>
              <a:rPr lang="en-US" dirty="0" smtClean="0"/>
              <a:t>Need to implement the remaining fields manually</a:t>
            </a:r>
          </a:p>
          <a:p>
            <a:r>
              <a:rPr lang="en-US" dirty="0" smtClean="0"/>
              <a:t>Feature request: </a:t>
            </a:r>
            <a:r>
              <a:rPr lang="en-US" dirty="0" err="1" smtClean="0"/>
              <a:t>bitfield</a:t>
            </a:r>
            <a:r>
              <a:rPr lang="en-US" dirty="0" smtClean="0"/>
              <a:t> with explicit storage</a:t>
            </a:r>
          </a:p>
        </p:txBody>
      </p:sp>
    </p:spTree>
    <p:extLst>
      <p:ext uri="{BB962C8B-B14F-4D97-AF65-F5344CB8AC3E}">
        <p14:creationId xmlns:p14="http://schemas.microsoft.com/office/powerpoint/2010/main" val="4989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02" y="0"/>
            <a:ext cx="8229600" cy="1143000"/>
          </a:xfrm>
        </p:spPr>
        <p:txBody>
          <a:bodyPr/>
          <a:lstStyle/>
          <a:p>
            <a:r>
              <a:rPr lang="en-US" dirty="0" smtClean="0"/>
              <a:t>Unused bits -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23373"/>
              </p:ext>
            </p:extLst>
          </p:nvPr>
        </p:nvGraphicFramePr>
        <p:xfrm>
          <a:off x="601900" y="1167161"/>
          <a:ext cx="3733800" cy="5486400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2751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34A7BD"/>
                          </a:solidFill>
                          <a:effectLst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Symbol : </a:t>
                      </a:r>
                      <a:r>
                        <a:rPr lang="en-US" sz="2000" dirty="0">
                          <a:solidFill>
                            <a:srgbClr val="427E00"/>
                          </a:solidFill>
                          <a:effectLst/>
                        </a:rPr>
                        <a:t>Node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de-DE" sz="2000" dirty="0">
                          <a:solidFill>
                            <a:srgbClr val="34A7BD"/>
                          </a:solidFill>
                          <a:effectLst/>
                        </a:rPr>
                        <a:t>Name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de-DE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 dirty="0">
                          <a:solidFill>
                            <a:srgbClr val="34A7BD"/>
                          </a:solidFill>
                          <a:effectLst/>
                        </a:rPr>
                        <a:t>Name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mangle;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20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std.bitmanip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(bitfields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Step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8F8634"/>
                          </a:solidFill>
                          <a:effectLst/>
                        </a:rPr>
                        <a:t>"step"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7C4FCD"/>
                          </a:solidFill>
                          <a:effectLst/>
                        </a:rPr>
                        <a:t>2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Linkage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8F8634"/>
                          </a:solidFill>
                          <a:effectLst/>
                        </a:rPr>
                        <a:t>"linkage"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7C4FCD"/>
                          </a:solidFill>
                          <a:effectLst/>
                        </a:rPr>
                        <a:t>3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000" dirty="0">
                          <a:solidFill>
                            <a:srgbClr val="34A7BD"/>
                          </a:solidFill>
                          <a:effectLst/>
                        </a:rPr>
                        <a:t>Visibility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8F8634"/>
                          </a:solidFill>
                          <a:effectLst/>
                        </a:rPr>
                        <a:t>"visibility"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7C4FCD"/>
                          </a:solidFill>
                          <a:effectLst/>
                        </a:rPr>
                        <a:t>3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InTemplate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000">
                          <a:solidFill>
                            <a:srgbClr val="8F8634"/>
                          </a:solidFill>
                          <a:effectLst/>
                        </a:rPr>
                        <a:t>"inTemplate"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0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20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de-DE" sz="2000">
                          <a:solidFill>
                            <a:srgbClr val="8F8634"/>
                          </a:solidFill>
                          <a:effectLst/>
                        </a:rPr>
                        <a:t>"hasThis"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de-DE" sz="20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de-DE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8F8634"/>
                          </a:solidFill>
                          <a:effectLst/>
                        </a:rPr>
                        <a:t>"hasContext"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8F8634"/>
                          </a:solidFill>
                          <a:effectLst/>
                        </a:rPr>
                        <a:t>"isPoisoned"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 dirty="0" err="1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000" dirty="0" err="1">
                          <a:solidFill>
                            <a:srgbClr val="8F8634"/>
                          </a:solidFill>
                          <a:effectLst/>
                        </a:rPr>
                        <a:t>isAbstract</a:t>
                      </a:r>
                      <a:r>
                        <a:rPr lang="pl-PL" sz="20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 dirty="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bool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8F8634"/>
                          </a:solidFill>
                          <a:effectLst/>
                        </a:rPr>
                        <a:t>"isProperty"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8F8634"/>
                          </a:solidFill>
                          <a:effectLst/>
                        </a:rPr>
                        <a:t>"derived"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000">
                          <a:solidFill>
                            <a:srgbClr val="7C4FCD"/>
                          </a:solidFill>
                          <a:effectLst/>
                        </a:rPr>
                        <a:t>18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 ));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1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01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1049"/>
              </p:ext>
            </p:extLst>
          </p:nvPr>
        </p:nvGraphicFramePr>
        <p:xfrm>
          <a:off x="4533900" y="1600200"/>
          <a:ext cx="4572000" cy="48768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26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34A7BD"/>
                          </a:solidFill>
                          <a:effectLst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Field : </a:t>
                      </a:r>
                      <a:r>
                        <a:rPr lang="en-US" sz="2000" dirty="0">
                          <a:solidFill>
                            <a:srgbClr val="427E00"/>
                          </a:solidFill>
                          <a:effectLst/>
                        </a:rPr>
                        <a:t>Symbol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 smtClean="0">
                        <a:effectLst/>
                      </a:endParaRPr>
                    </a:p>
                    <a:p>
                      <a:r>
                        <a:rPr lang="en-US" sz="2000" dirty="0" smtClean="0">
                          <a:effectLst/>
                        </a:rPr>
                        <a:t>    </a:t>
                      </a:r>
                      <a:r>
                        <a:rPr lang="is-IS" sz="2000" dirty="0" smtClean="0">
                          <a:solidFill>
                            <a:srgbClr val="A5A5A5"/>
                          </a:solidFill>
                          <a:effectLst/>
                        </a:rPr>
                        <a:t>// ...</a:t>
                      </a:r>
                      <a:r>
                        <a:rPr lang="is-IS" sz="2000" dirty="0" smtClean="0">
                          <a:effectLst/>
                        </a:rPr>
                        <a:t> </a:t>
                      </a:r>
                    </a:p>
                    <a:p>
                      <a:endParaRPr lang="en-US" sz="20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 dirty="0">
                          <a:solidFill>
                            <a:srgbClr val="427E00"/>
                          </a:solidFill>
                          <a:effectLst/>
                        </a:rPr>
                        <a:t>this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is-IS" sz="2000" dirty="0" smtClean="0">
                          <a:solidFill>
                            <a:srgbClr val="A5A5A5"/>
                          </a:solidFill>
                          <a:effectLst/>
                        </a:rPr>
                        <a:t>..., </a:t>
                      </a:r>
                      <a:r>
                        <a:rPr lang="pl-PL" sz="2000" dirty="0" err="1" smtClean="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</a:rPr>
                        <a:t> index,</a:t>
                      </a:r>
                      <a:r>
                        <a:rPr lang="pl-PL" sz="2000" dirty="0" smtClean="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  <a:r>
                        <a:rPr lang="is-IS" sz="2000" dirty="0" smtClean="0">
                          <a:solidFill>
                            <a:srgbClr val="A5A5A5"/>
                          </a:solidFill>
                          <a:effectLst/>
                        </a:rPr>
                        <a:t>...</a:t>
                      </a:r>
                      <a:r>
                        <a:rPr lang="is-IS" sz="2000" dirty="0" smtClean="0">
                          <a:solidFill>
                            <a:srgbClr val="000000"/>
                          </a:solidFill>
                          <a:effectLst/>
                        </a:rPr>
                        <a:t> ) {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is-IS" sz="20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is-IS" sz="2000" dirty="0">
                          <a:solidFill>
                            <a:srgbClr val="A5A5A5"/>
                          </a:solidFill>
                          <a:effectLst/>
                        </a:rPr>
                        <a:t>// ...</a:t>
                      </a:r>
                      <a:r>
                        <a:rPr lang="is-I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</a:rPr>
                        <a:t>this.derived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de-DE" sz="2000" dirty="0" err="1">
                          <a:solidFill>
                            <a:srgbClr val="000000"/>
                          </a:solidFill>
                          <a:effectLst/>
                        </a:rPr>
                        <a:t>index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de-DE" sz="2000" dirty="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2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000" dirty="0">
                          <a:solidFill>
                            <a:srgbClr val="A5A5A5"/>
                          </a:solidFill>
                          <a:effectLst/>
                        </a:rPr>
                        <a:t>// Always true for fields.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        this.hasThis = </a:t>
                      </a:r>
                      <a:r>
                        <a:rPr lang="de-DE" sz="2000">
                          <a:solidFill>
                            <a:srgbClr val="7C4FCD"/>
                          </a:solidFill>
                          <a:effectLst/>
                        </a:rPr>
                        <a:t>true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de-DE" sz="200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2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   @property index() </a:t>
                      </a:r>
                      <a:r>
                        <a:rPr lang="en-US" sz="2000" dirty="0" err="1">
                          <a:solidFill>
                            <a:srgbClr val="C70040"/>
                          </a:solidFill>
                          <a:effectLst/>
                        </a:rPr>
                        <a:t>const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      </a:t>
                      </a:r>
                      <a:r>
                        <a:rPr lang="en-US" sz="2000" dirty="0" smtClean="0">
                          <a:solidFill>
                            <a:srgbClr val="A5A5A5"/>
                          </a:solidFill>
                          <a:effectLst/>
                        </a:rPr>
                        <a:t>// Only 262 143 fields possible !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20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 derived;</a:t>
                      </a:r>
                      <a:r>
                        <a:rPr lang="de-DE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15197" y="1479763"/>
            <a:ext cx="472113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pointers - @trusted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 significant bits are known to be 0</a:t>
            </a:r>
          </a:p>
          <a:p>
            <a:pPr lvl="1"/>
            <a:r>
              <a:rPr lang="en-US" dirty="0" smtClean="0"/>
              <a:t>How many depends on alignment</a:t>
            </a:r>
          </a:p>
          <a:p>
            <a:pPr lvl="1"/>
            <a:r>
              <a:rPr lang="en-US" dirty="0" smtClean="0"/>
              <a:t>Log2(</a:t>
            </a:r>
            <a:r>
              <a:rPr lang="en-US" dirty="0" err="1" smtClean="0"/>
              <a:t>T.alignof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least 3 bits on Objects (2 on 32 bits systems)</a:t>
            </a:r>
          </a:p>
          <a:p>
            <a:r>
              <a:rPr lang="en-US" dirty="0" smtClean="0"/>
              <a:t>Once again, </a:t>
            </a:r>
            <a:r>
              <a:rPr lang="en-US" dirty="0" err="1" smtClean="0"/>
              <a:t>std.bitmanip</a:t>
            </a:r>
            <a:r>
              <a:rPr lang="en-US" dirty="0" smtClean="0"/>
              <a:t> can help</a:t>
            </a:r>
          </a:p>
          <a:p>
            <a:pPr lvl="1"/>
            <a:r>
              <a:rPr lang="en-US" dirty="0" err="1" smtClean="0"/>
              <a:t>taggedPointer</a:t>
            </a:r>
            <a:r>
              <a:rPr lang="en-US" dirty="0" smtClean="0"/>
              <a:t>/</a:t>
            </a:r>
            <a:r>
              <a:rPr lang="en-US" dirty="0" err="1" smtClean="0"/>
              <a:t>taggedClassRef</a:t>
            </a:r>
            <a:endParaRPr lang="en-US" dirty="0" smtClean="0"/>
          </a:p>
          <a:p>
            <a:pPr lvl="1"/>
            <a:r>
              <a:rPr lang="en-US" dirty="0" smtClean="0"/>
              <a:t>Checks alignment constraints at compiler time</a:t>
            </a:r>
          </a:p>
          <a:p>
            <a:pPr lvl="1"/>
            <a:r>
              <a:rPr lang="en-US" dirty="0" smtClean="0"/>
              <a:t>Misaligned pointers are not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pointers - @trusted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022"/>
              </p:ext>
            </p:extLst>
          </p:nvPr>
        </p:nvGraphicFramePr>
        <p:xfrm>
          <a:off x="457200" y="1417638"/>
          <a:ext cx="4114800" cy="512064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Color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{ 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Black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Red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Link(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34A7BD"/>
                          </a:solidFill>
                          <a:effectLst/>
                        </a:rPr>
                        <a:t>std.bitmanip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(taggedPointer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       T</a:t>
                      </a:r>
                      <a:r>
                        <a:rPr lang="pl-PL" sz="2400" dirty="0">
                          <a:solidFill>
                            <a:srgbClr val="C70040"/>
                          </a:solidFill>
                          <a:effectLst/>
                        </a:rPr>
                        <a:t>*</a:t>
                      </a:r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400" dirty="0" err="1">
                          <a:solidFill>
                            <a:srgbClr val="8F8634"/>
                          </a:solidFill>
                          <a:effectLst/>
                        </a:rPr>
                        <a:t>child</a:t>
                      </a:r>
                      <a:r>
                        <a:rPr lang="pl-PL" sz="2400" dirty="0" smtClean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40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400" dirty="0" smtClean="0">
                          <a:effectLst/>
                        </a:rPr>
                        <a:t> </a:t>
                      </a:r>
                      <a:endParaRPr lang="pl-PL" sz="24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400" dirty="0" err="1">
                          <a:solidFill>
                            <a:srgbClr val="34A7BD"/>
                          </a:solidFill>
                          <a:effectLst/>
                        </a:rPr>
                        <a:t>Color</a:t>
                      </a:r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400" dirty="0" err="1">
                          <a:solidFill>
                            <a:srgbClr val="8F8634"/>
                          </a:solidFill>
                          <a:effectLst/>
                        </a:rPr>
                        <a:t>color</a:t>
                      </a:r>
                      <a:r>
                        <a:rPr lang="pl-PL" sz="24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2400" dirty="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 dirty="0">
                          <a:solidFill>
                            <a:srgbClr val="000000"/>
                          </a:solidFill>
                          <a:effectLst/>
                        </a:rPr>
                        <a:t>    ));</a:t>
                      </a:r>
                      <a:r>
                        <a:rPr lang="is-I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Node(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de-DE" sz="2400">
                          <a:solidFill>
                            <a:srgbClr val="34A7BD"/>
                          </a:solidFill>
                          <a:effectLst/>
                        </a:rPr>
                        <a:t>Link</a:t>
                      </a:r>
                      <a:r>
                        <a:rPr lang="de-DE" sz="2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de-DE" sz="2400">
                          <a:solidFill>
                            <a:srgbClr val="000000"/>
                          </a:solidFill>
                          <a:effectLst/>
                        </a:rPr>
                        <a:t>T left;</a:t>
                      </a:r>
                      <a:r>
                        <a:rPr lang="de-DE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Link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T right;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943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Process 5"/>
          <p:cNvSpPr/>
          <p:nvPr/>
        </p:nvSpPr>
        <p:spPr>
          <a:xfrm>
            <a:off x="5105400" y="1524000"/>
            <a:ext cx="2819400" cy="8382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6324600" y="1529053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pointed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5094249" y="3924300"/>
            <a:ext cx="2819400" cy="8382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5395331" y="3924300"/>
            <a:ext cx="687659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6082990" y="3929876"/>
            <a:ext cx="228600" cy="832624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5739161" y="2348204"/>
            <a:ext cx="572429" cy="157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63683" y="2348204"/>
            <a:ext cx="689517" cy="15816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96412" y="5254350"/>
            <a:ext cx="525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Actual pointer points at the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Tagged pointer point within the object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GC knows about interior pointers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4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pointers - </a:t>
            </a:r>
            <a:r>
              <a:rPr lang="en-US" dirty="0" smtClean="0"/>
              <a:t>@system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Allocate in the lower 32bits of address space</a:t>
            </a:r>
          </a:p>
          <a:p>
            <a:pPr lvl="1"/>
            <a:r>
              <a:rPr lang="en-US" dirty="0" smtClean="0"/>
              <a:t>Truncate pointer to 32 bits</a:t>
            </a:r>
          </a:p>
          <a:p>
            <a:pPr lvl="1"/>
            <a:r>
              <a:rPr lang="en-US" dirty="0" smtClean="0"/>
              <a:t>Limited to 4Gb</a:t>
            </a:r>
          </a:p>
          <a:p>
            <a:pPr lvl="1"/>
            <a:r>
              <a:rPr lang="en-US" dirty="0" err="1" smtClean="0"/>
              <a:t>Jemalloc</a:t>
            </a:r>
            <a:r>
              <a:rPr lang="en-US" dirty="0" smtClean="0"/>
              <a:t> can do that for you</a:t>
            </a:r>
          </a:p>
          <a:p>
            <a:pPr lvl="1"/>
            <a:r>
              <a:rPr lang="en-US" dirty="0" smtClean="0"/>
              <a:t>Used by HHVM for </a:t>
            </a:r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On X86 most significant 16bits are zeros</a:t>
            </a:r>
          </a:p>
          <a:p>
            <a:pPr lvl="1"/>
            <a:r>
              <a:rPr lang="en-US" dirty="0" smtClean="0"/>
              <a:t>Hijack them !</a:t>
            </a:r>
          </a:p>
          <a:p>
            <a:pPr lvl="1"/>
            <a:r>
              <a:rPr lang="en-US" dirty="0" smtClean="0"/>
              <a:t>Confuse the GC !</a:t>
            </a:r>
          </a:p>
          <a:p>
            <a:pPr lvl="1"/>
            <a:r>
              <a:rPr lang="en-US" dirty="0" smtClean="0"/>
              <a:t>Try to not SEGFAULT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6"/>
            <a:ext cx="8229600" cy="1143000"/>
          </a:xfrm>
        </p:spPr>
        <p:txBody>
          <a:bodyPr/>
          <a:lstStyle/>
          <a:p>
            <a:r>
              <a:rPr lang="en-US" dirty="0" smtClean="0"/>
              <a:t>Intermission – Germany loves D 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141142"/>
            <a:ext cx="6096001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722" y="5715000"/>
            <a:ext cx="85609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They even put </a:t>
            </a:r>
            <a:r>
              <a:rPr lang="en-US" sz="4400" smtClean="0"/>
              <a:t>stickers </a:t>
            </a:r>
            <a:r>
              <a:rPr lang="en-US" sz="4400" smtClean="0"/>
              <a:t>on their </a:t>
            </a:r>
            <a:r>
              <a:rPr lang="en-US" sz="4400" dirty="0" smtClean="0"/>
              <a:t>cars 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68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Useful for cold but often reused data</a:t>
            </a:r>
          </a:p>
          <a:p>
            <a:r>
              <a:rPr lang="en-US" dirty="0" smtClean="0"/>
              <a:t>For instance, identifiers in a compiler</a:t>
            </a:r>
          </a:p>
          <a:p>
            <a:pPr lvl="1"/>
            <a:r>
              <a:rPr lang="en-US" dirty="0" smtClean="0"/>
              <a:t>Usually don’t care about the actual value</a:t>
            </a:r>
          </a:p>
          <a:p>
            <a:r>
              <a:rPr lang="en-US" dirty="0" smtClean="0"/>
              <a:t>Context store identifiers, provide a unique id</a:t>
            </a:r>
          </a:p>
          <a:p>
            <a:pPr lvl="1"/>
            <a:r>
              <a:rPr lang="en-US" dirty="0" smtClean="0"/>
              <a:t>32 bits vs 128 bits</a:t>
            </a:r>
          </a:p>
          <a:p>
            <a:pPr lvl="1"/>
            <a:r>
              <a:rPr lang="en-US" dirty="0" smtClean="0"/>
              <a:t>Equality can be tested with an </a:t>
            </a:r>
            <a:r>
              <a:rPr lang="en-US" dirty="0" err="1" smtClean="0"/>
              <a:t>int</a:t>
            </a:r>
            <a:r>
              <a:rPr lang="en-US" dirty="0" smtClean="0"/>
              <a:t> compare</a:t>
            </a:r>
          </a:p>
          <a:p>
            <a:pPr lvl="1"/>
            <a:r>
              <a:rPr lang="en-US" dirty="0" smtClean="0"/>
              <a:t>Can be its own hash for </a:t>
            </a:r>
            <a:r>
              <a:rPr lang="en-US" dirty="0" err="1" smtClean="0"/>
              <a:t>hastable</a:t>
            </a:r>
            <a:r>
              <a:rPr lang="en-US" dirty="0" smtClean="0"/>
              <a:t> lookups</a:t>
            </a:r>
          </a:p>
          <a:p>
            <a:r>
              <a:rPr lang="en-US" dirty="0" smtClean="0"/>
              <a:t>Make the GC happy</a:t>
            </a:r>
          </a:p>
          <a:p>
            <a:pPr lvl="1"/>
            <a:r>
              <a:rPr lang="en-US" dirty="0" smtClean="0"/>
              <a:t>less pointers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noscan</a:t>
            </a:r>
            <a:r>
              <a:rPr lang="en-US" dirty="0" smtClean="0"/>
              <a:t> !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8538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slow -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faster memory on CPU.</a:t>
            </a:r>
          </a:p>
          <a:p>
            <a:r>
              <a:rPr lang="en-US" dirty="0" smtClean="0"/>
              <a:t>Various size and speed</a:t>
            </a:r>
          </a:p>
          <a:p>
            <a:pPr lvl="1"/>
            <a:r>
              <a:rPr lang="en-US" dirty="0" smtClean="0"/>
              <a:t>Signal needs time to travel</a:t>
            </a:r>
          </a:p>
          <a:p>
            <a:pPr lvl="1"/>
            <a:r>
              <a:rPr lang="en-US" dirty="0" smtClean="0"/>
              <a:t>L1: 3-4 cycles, 32kb</a:t>
            </a:r>
          </a:p>
          <a:p>
            <a:pPr lvl="2"/>
            <a:r>
              <a:rPr lang="en-US" dirty="0" smtClean="0"/>
              <a:t>Instruction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L2: 8-14 cycles, 256kb</a:t>
            </a:r>
          </a:p>
          <a:p>
            <a:pPr lvl="1"/>
            <a:r>
              <a:rPr lang="en-US" dirty="0" smtClean="0"/>
              <a:t>L3: tens of cycles, few Mb, often shared</a:t>
            </a:r>
          </a:p>
          <a:p>
            <a:pPr lvl="1"/>
            <a:r>
              <a:rPr lang="en-US" dirty="0" smtClean="0"/>
              <a:t>Cache line: 64 bytes</a:t>
            </a:r>
          </a:p>
        </p:txBody>
      </p:sp>
    </p:spTree>
    <p:extLst>
      <p:ext uri="{BB962C8B-B14F-4D97-AF65-F5344CB8AC3E}">
        <p14:creationId xmlns:p14="http://schemas.microsoft.com/office/powerpoint/2010/main" val="19699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a context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6707"/>
              </p:ext>
            </p:extLst>
          </p:nvPr>
        </p:nvGraphicFramePr>
        <p:xfrm>
          <a:off x="970660" y="1417638"/>
          <a:ext cx="7146257" cy="5212080"/>
        </p:xfrm>
        <a:graphic>
          <a:graphicData uri="http://schemas.openxmlformats.org/drawingml/2006/table">
            <a:tbl>
              <a:tblPr/>
              <a:tblGrid>
                <a:gridCol w="7146257"/>
              </a:tblGrid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Name {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private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180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 id;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18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>
                          <a:solidFill>
                            <a:srgbClr val="427E00"/>
                          </a:solidFill>
                          <a:effectLst/>
                        </a:rPr>
                        <a:t>this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id)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        this.id = id;</a:t>
                      </a:r>
                      <a:r>
                        <a:rPr lang="de-DE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18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70040"/>
                          </a:solidFill>
                          <a:effectLst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 dirty="0">
                          <a:solidFill>
                            <a:srgbClr val="34A7BD"/>
                          </a:solidFill>
                          <a:effectLst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427E00"/>
                          </a:solidFill>
                          <a:effectLst/>
                        </a:rPr>
                        <a:t>toString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C70040"/>
                          </a:solidFill>
                          <a:effectLst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34A7BD"/>
                          </a:solidFill>
                          <a:effectLst/>
                        </a:rPr>
                        <a:t>Context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c) </a:t>
                      </a:r>
                      <a:r>
                        <a:rPr lang="en-US" sz="1800" dirty="0" err="1">
                          <a:solidFill>
                            <a:srgbClr val="C70040"/>
                          </a:solidFill>
                          <a:effectLst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is-IS" sz="18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is-IS" sz="1800" dirty="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is-IS" sz="1800" dirty="0">
                          <a:solidFill>
                            <a:srgbClr val="000000"/>
                          </a:solidFill>
                          <a:effectLst/>
                        </a:rPr>
                        <a:t> c.names[id]</a:t>
                      </a:r>
                      <a:r>
                        <a:rPr lang="is-IS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18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immutable(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*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toStringz(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const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Context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c)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const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1800">
                          <a:solidFill>
                            <a:srgbClr val="C70040"/>
                          </a:solidFill>
                          <a:effectLst/>
                        </a:rPr>
                        <a:t>auto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 s = toString();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     assert(s.ptr[s.length]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==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>
                          <a:solidFill>
                            <a:srgbClr val="8F8634"/>
                          </a:solidFill>
                          <a:effectLst/>
                        </a:rPr>
                        <a:t>'</a:t>
                      </a:r>
                      <a:r>
                        <a:rPr lang="en-US" sz="1800">
                          <a:solidFill>
                            <a:srgbClr val="7C4FCD"/>
                          </a:solidFill>
                          <a:effectLst/>
                        </a:rPr>
                        <a:t>\0</a:t>
                      </a:r>
                      <a:r>
                        <a:rPr lang="en-US" sz="1800">
                          <a:solidFill>
                            <a:srgbClr val="8F8634"/>
                          </a:solidFill>
                          <a:effectLst/>
                        </a:rPr>
                        <a:t>'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>
                          <a:solidFill>
                            <a:srgbClr val="8F8634"/>
                          </a:solidFill>
                          <a:effectLst/>
                        </a:rPr>
                        <a:t>"Expected a zero terminated string"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is-IS" sz="18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 s.ptr;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8538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88012"/>
              </p:ext>
            </p:extLst>
          </p:nvPr>
        </p:nvGraphicFramePr>
        <p:xfrm>
          <a:off x="312235" y="990600"/>
          <a:ext cx="8382000" cy="5760720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18858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34A7BD"/>
                          </a:solidFill>
                          <a:effectLst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Context {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70040"/>
                          </a:solidFill>
                          <a:effectLst/>
                        </a:rPr>
                        <a:t>private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 string[] names;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[string] lookups;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70040"/>
                          </a:solidFill>
                          <a:effectLst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auto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>
                          <a:solidFill>
                            <a:srgbClr val="427E00"/>
                          </a:solidFill>
                          <a:effectLst/>
                        </a:rPr>
                        <a:t>getName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const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)[] str)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1800">
                          <a:solidFill>
                            <a:srgbClr val="C70040"/>
                          </a:solidFill>
                          <a:effectLst/>
                        </a:rPr>
                        <a:t>if</a:t>
                      </a: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de-DE" sz="1800">
                          <a:solidFill>
                            <a:srgbClr val="C70040"/>
                          </a:solidFill>
                          <a:effectLst/>
                        </a:rPr>
                        <a:t>auto</a:t>
                      </a: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 id = str </a:t>
                      </a:r>
                      <a:r>
                        <a:rPr lang="de-DE" sz="1800">
                          <a:solidFill>
                            <a:srgbClr val="C70040"/>
                          </a:solidFill>
                          <a:effectLst/>
                        </a:rPr>
                        <a:t>in</a:t>
                      </a: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 lookups) {</a:t>
                      </a:r>
                      <a:r>
                        <a:rPr lang="de-DE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         </a:t>
                      </a:r>
                      <a:r>
                        <a:rPr lang="is-IS" sz="18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s-IS" sz="1800">
                          <a:solidFill>
                            <a:srgbClr val="34A7BD"/>
                          </a:solidFill>
                          <a:effectLst/>
                        </a:rPr>
                        <a:t>Name</a:t>
                      </a:r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is-IS" sz="1800">
                          <a:solidFill>
                            <a:srgbClr val="C70040"/>
                          </a:solidFill>
                          <a:effectLst/>
                        </a:rPr>
                        <a:t>*</a:t>
                      </a:r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id);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     }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is-IS" sz="18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18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1800">
                          <a:solidFill>
                            <a:srgbClr val="A5A5A5"/>
                          </a:solidFill>
                          <a:effectLst/>
                        </a:rPr>
                        <a:t>// As we are cloning, make sure it is 0 terminated as to pass to C.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std.string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180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1800">
                          <a:solidFill>
                            <a:srgbClr val="C70040"/>
                          </a:solidFill>
                          <a:effectLst/>
                        </a:rPr>
                        <a:t>auto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 s = str.toStringz()[</a:t>
                      </a:r>
                      <a:r>
                        <a:rPr lang="pl-PL" sz="18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 .. str.length];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is-IS" sz="18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18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auto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id = lookups[s] =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cast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) names.length;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     names </a:t>
                      </a:r>
                      <a:r>
                        <a:rPr lang="is-IS" sz="18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= s;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18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18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800">
                          <a:solidFill>
                            <a:srgbClr val="34A7BD"/>
                          </a:solidFill>
                          <a:effectLst/>
                        </a:rPr>
                        <a:t>Name</a:t>
                      </a: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(id);</a:t>
                      </a:r>
                      <a:r>
                        <a:rPr lang="de-DE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868"/>
            <a:ext cx="8229600" cy="1143000"/>
          </a:xfrm>
        </p:spPr>
        <p:txBody>
          <a:bodyPr/>
          <a:lstStyle/>
          <a:p>
            <a:r>
              <a:rPr lang="en-US" dirty="0"/>
              <a:t>Let’s use a context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4307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prefill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pin some id at compile time</a:t>
            </a:r>
          </a:p>
          <a:p>
            <a:r>
              <a:rPr lang="en-US" dirty="0" smtClean="0"/>
              <a:t>Can be used without lookup in the context</a:t>
            </a:r>
          </a:p>
          <a:p>
            <a:endParaRPr lang="en-US" dirty="0" smtClean="0"/>
          </a:p>
          <a:p>
            <a:r>
              <a:rPr lang="en-US" dirty="0" smtClean="0"/>
              <a:t>Generated identifiers</a:t>
            </a:r>
            <a:endParaRPr lang="en-US" dirty="0"/>
          </a:p>
          <a:p>
            <a:r>
              <a:rPr lang="en-US" dirty="0" err="1" smtClean="0"/>
              <a:t>object.d</a:t>
            </a:r>
            <a:endParaRPr lang="en-US" dirty="0" smtClean="0"/>
          </a:p>
          <a:p>
            <a:r>
              <a:rPr lang="en-US" dirty="0" smtClean="0"/>
              <a:t>Linkage/Version/Scope/Attribute</a:t>
            </a:r>
          </a:p>
        </p:txBody>
      </p:sp>
    </p:spTree>
    <p:extLst>
      <p:ext uri="{BB962C8B-B14F-4D97-AF65-F5344CB8AC3E}">
        <p14:creationId xmlns:p14="http://schemas.microsoft.com/office/powerpoint/2010/main" val="9399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prefill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99972"/>
              </p:ext>
            </p:extLst>
          </p:nvPr>
        </p:nvGraphicFramePr>
        <p:xfrm>
          <a:off x="457200" y="1445513"/>
          <a:ext cx="5257800" cy="5242272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5144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34A7BD"/>
                          </a:solidFill>
                          <a:effectLst/>
                        </a:rPr>
                        <a:t>Reserved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sz="1600" dirty="0" smtClean="0">
                          <a:solidFill>
                            <a:srgbClr val="8F8634"/>
                          </a:solidFill>
                          <a:effectLst/>
                        </a:rPr>
                        <a:t>"__</a:t>
                      </a:r>
                      <a:r>
                        <a:rPr lang="en-US" sz="1600" dirty="0" err="1">
                          <a:solidFill>
                            <a:srgbClr val="8F8634"/>
                          </a:solidFill>
                          <a:effectLst/>
                        </a:rPr>
                        <a:t>ctor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"__</a:t>
                      </a:r>
                      <a:r>
                        <a:rPr lang="en-US" sz="1600" dirty="0" err="1">
                          <a:solidFill>
                            <a:srgbClr val="8F8634"/>
                          </a:solidFill>
                          <a:effectLst/>
                        </a:rPr>
                        <a:t>dtor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"__</a:t>
                      </a:r>
                      <a:r>
                        <a:rPr lang="en-US" sz="1600" dirty="0" err="1">
                          <a:solidFill>
                            <a:srgbClr val="8F8634"/>
                          </a:solidFill>
                          <a:effectLst/>
                        </a:rPr>
                        <a:t>postblit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"__</a:t>
                      </a:r>
                      <a:r>
                        <a:rPr lang="en-US" sz="1600" dirty="0" err="1" smtClean="0">
                          <a:solidFill>
                            <a:srgbClr val="8F8634"/>
                          </a:solidFill>
                          <a:effectLst/>
                        </a:rPr>
                        <a:t>vtbl</a:t>
                      </a:r>
                      <a:r>
                        <a:rPr lang="en-US" sz="1600" dirty="0" smtClean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sz="1600" dirty="0" smtClean="0">
                        <a:solidFill>
                          <a:srgbClr val="8F8634"/>
                        </a:solidFill>
                        <a:effectLst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];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16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34A7BD"/>
                          </a:solidFill>
                          <a:effectLst/>
                        </a:rPr>
                        <a:t>Prefill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= [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de-DE" sz="1600" dirty="0">
                          <a:solidFill>
                            <a:srgbClr val="A5A5A5"/>
                          </a:solidFill>
                          <a:effectLst/>
                        </a:rPr>
                        <a:t>// </a:t>
                      </a:r>
                      <a:r>
                        <a:rPr lang="de-DE" sz="1600" dirty="0" err="1">
                          <a:solidFill>
                            <a:srgbClr val="A5A5A5"/>
                          </a:solidFill>
                          <a:effectLst/>
                        </a:rPr>
                        <a:t>Linkages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1600" dirty="0">
                          <a:solidFill>
                            <a:srgbClr val="8F8634"/>
                          </a:solidFill>
                          <a:effectLst/>
                        </a:rPr>
                        <a:t>"C"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1600" dirty="0">
                          <a:solidFill>
                            <a:srgbClr val="8F8634"/>
                          </a:solidFill>
                          <a:effectLst/>
                        </a:rPr>
                        <a:t>"D"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1600" dirty="0">
                          <a:solidFill>
                            <a:srgbClr val="8F8634"/>
                          </a:solidFill>
                          <a:effectLst/>
                        </a:rPr>
                        <a:t>"C++"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1600" dirty="0">
                          <a:solidFill>
                            <a:srgbClr val="8F8634"/>
                          </a:solidFill>
                          <a:effectLst/>
                        </a:rPr>
                        <a:t>"Windows"</a:t>
                      </a:r>
                      <a:r>
                        <a:rPr lang="pl-PL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1600" dirty="0">
                          <a:solidFill>
                            <a:srgbClr val="8F8634"/>
                          </a:solidFill>
                          <a:effectLst/>
                        </a:rPr>
                        <a:t>"System</a:t>
                      </a:r>
                      <a:r>
                        <a:rPr lang="pl-PL" sz="1600" dirty="0" smtClean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pl-PL" sz="160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1600" dirty="0" smtClean="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  <a:endParaRPr lang="pl-PL" sz="1600" dirty="0">
                        <a:solidFill>
                          <a:srgbClr val="A5A5A5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600">
                          <a:solidFill>
                            <a:srgbClr val="A5A5A5"/>
                          </a:solidFill>
                          <a:effectLst/>
                        </a:rPr>
                        <a:t>// Generated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8F8634"/>
                          </a:solidFill>
                          <a:effectLst/>
                        </a:rPr>
                        <a:t>init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"length"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"max"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"min</a:t>
                      </a:r>
                      <a:r>
                        <a:rPr lang="en-US" sz="1600" dirty="0" smtClean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sz="1600" dirty="0" smtClean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8F8634"/>
                          </a:solidFill>
                          <a:effectLst/>
                        </a:rPr>
                        <a:t>ptr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8F8634"/>
                          </a:solidFill>
                          <a:effectLst/>
                        </a:rPr>
                        <a:t>sizeof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8F8634"/>
                          </a:solidFill>
                          <a:effectLst/>
                        </a:rPr>
                        <a:t>alignof</a:t>
                      </a:r>
                      <a:r>
                        <a:rPr lang="en-US" sz="16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1600" dirty="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pl-PL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1600">
                          <a:solidFill>
                            <a:srgbClr val="A5A5A5"/>
                          </a:solidFill>
                          <a:effectLst/>
                        </a:rPr>
                        <a:t>// Scope</a:t>
                      </a:r>
                      <a:r>
                        <a:rPr lang="pl-PL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ro-RO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ro-RO" sz="1600">
                          <a:solidFill>
                            <a:srgbClr val="8F8634"/>
                          </a:solidFill>
                          <a:effectLst/>
                        </a:rPr>
                        <a:t>"exit"</a:t>
                      </a:r>
                      <a:r>
                        <a:rPr lang="ro-RO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ro-RO" sz="1600">
                          <a:solidFill>
                            <a:srgbClr val="8F8634"/>
                          </a:solidFill>
                          <a:effectLst/>
                        </a:rPr>
                        <a:t>"success"</a:t>
                      </a:r>
                      <a:r>
                        <a:rPr lang="ro-RO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ro-RO" sz="1600">
                          <a:solidFill>
                            <a:srgbClr val="8F8634"/>
                          </a:solidFill>
                          <a:effectLst/>
                        </a:rPr>
                        <a:t>"failure"</a:t>
                      </a:r>
                      <a:r>
                        <a:rPr lang="ro-RO" sz="16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ro-RO" sz="160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600">
                          <a:solidFill>
                            <a:srgbClr val="A5A5A5"/>
                          </a:solidFill>
                          <a:effectLst/>
                        </a:rPr>
                        <a:t>// Defined in object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"object"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"size_t"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"ptrdiff_t"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"string"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160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pl-PL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1600">
                          <a:solidFill>
                            <a:srgbClr val="8F8634"/>
                          </a:solidFill>
                          <a:effectLst/>
                        </a:rPr>
                        <a:t>"Object"</a:t>
                      </a:r>
                      <a:r>
                        <a:rPr lang="pl-PL" sz="16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"TypeInfo"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"ClassInfo"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"Throwable"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"Exception"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"Error"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de-DE" sz="1600">
                          <a:solidFill>
                            <a:srgbClr val="A5A5A5"/>
                          </a:solidFill>
                          <a:effectLst/>
                        </a:rPr>
                        <a:t>// Attribute</a:t>
                      </a:r>
                      <a:r>
                        <a:rPr lang="de-DE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"property"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"safe"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"trusted"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"system"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>
                          <a:solidFill>
                            <a:srgbClr val="8F8634"/>
                          </a:solidFill>
                          <a:effectLst/>
                        </a:rPr>
                        <a:t>"nogc"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160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pl-PL" sz="16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pl-PL" sz="1600">
                          <a:solidFill>
                            <a:srgbClr val="A5A5A5"/>
                          </a:solidFill>
                          <a:effectLst/>
                        </a:rPr>
                        <a:t>// ...</a:t>
                      </a:r>
                      <a:r>
                        <a:rPr lang="pl-PL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144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</a:rPr>
                        <a:t>];</a:t>
                      </a:r>
                      <a:r>
                        <a:rPr lang="pt-BR" sz="1600" dirty="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534" y="1600197"/>
            <a:ext cx="637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85057"/>
              </p:ext>
            </p:extLst>
          </p:nvPr>
        </p:nvGraphicFramePr>
        <p:xfrm>
          <a:off x="5141716" y="1686546"/>
          <a:ext cx="4038600" cy="4389120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4A7BD"/>
                          </a:solidFill>
                          <a:effectLst/>
                        </a:rPr>
                        <a:t>auto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427E00"/>
                          </a:solidFill>
                          <a:effectLst/>
                        </a:rPr>
                        <a:t>getNames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() {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 d.lexer;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de-DE" dirty="0" err="1">
                          <a:solidFill>
                            <a:srgbClr val="C70040"/>
                          </a:solidFill>
                          <a:effectLst/>
                        </a:rPr>
                        <a:t>auto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dirty="0" err="1">
                          <a:solidFill>
                            <a:srgbClr val="000000"/>
                          </a:solidFill>
                          <a:effectLst/>
                        </a:rPr>
                        <a:t>identifiers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 = [</a:t>
                      </a:r>
                      <a:r>
                        <a:rPr lang="de-DE" dirty="0">
                          <a:solidFill>
                            <a:srgbClr val="8F8634"/>
                          </a:solidFill>
                          <a:effectLst/>
                        </a:rPr>
                        <a:t>""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];</a:t>
                      </a:r>
                      <a:r>
                        <a:rPr lang="de-DE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>
                          <a:solidFill>
                            <a:srgbClr val="C70040"/>
                          </a:solidFill>
                          <a:effectLst/>
                        </a:rPr>
                        <a:t>foreach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(k, _; getOperatorsMap()) {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dirty="0" err="1">
                          <a:solidFill>
                            <a:srgbClr val="000000"/>
                          </a:solidFill>
                          <a:effectLst/>
                        </a:rPr>
                        <a:t>identifiers</a:t>
                      </a:r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dirty="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= k;</a:t>
                      </a:r>
                      <a:r>
                        <a:rPr lang="pl-PL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>
                          <a:solidFill>
                            <a:srgbClr val="C70040"/>
                          </a:solidFill>
                          <a:effectLst/>
                        </a:rPr>
                        <a:t>foreach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(k, _; getKeywordsMap()) {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       identifiers </a:t>
                      </a:r>
                      <a:r>
                        <a:rPr lang="pl-PL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= k;</a:t>
                      </a:r>
                      <a:r>
                        <a:rPr lang="pl-PL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 identifiers </a:t>
                      </a:r>
                      <a:r>
                        <a:rPr lang="en-US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34A7BD"/>
                          </a:solidFill>
                          <a:effectLst/>
                        </a:rPr>
                        <a:t>Reserved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34A7BD"/>
                          </a:solidFill>
                          <a:effectLst/>
                        </a:rPr>
                        <a:t>Prefill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34A7BD"/>
                          </a:solidFill>
                          <a:effectLst/>
                        </a:rPr>
                        <a:t>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getNames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();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52533" y="1668463"/>
            <a:ext cx="44873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prefill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5796"/>
              </p:ext>
            </p:extLst>
          </p:nvPr>
        </p:nvGraphicFramePr>
        <p:xfrm>
          <a:off x="457200" y="1905000"/>
          <a:ext cx="4114800" cy="365760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auto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427E00"/>
                          </a:solidFill>
                          <a:effectLst/>
                        </a:rPr>
                        <a:t>getLookups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() {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[string] lookups;</a:t>
                      </a:r>
                      <a:r>
                        <a:rPr lang="en-US" sz="2400" dirty="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 err="1">
                          <a:solidFill>
                            <a:srgbClr val="C70040"/>
                          </a:solidFill>
                          <a:effectLst/>
                        </a:rPr>
                        <a:t>foreach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, id; 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Names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) {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        lookups[id] = i;</a:t>
                      </a:r>
                      <a:r>
                        <a:rPr lang="is-I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24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lookups;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Lookups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getLookups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();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354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2105"/>
              </p:ext>
            </p:extLst>
          </p:nvPr>
        </p:nvGraphicFramePr>
        <p:xfrm>
          <a:off x="4572000" y="1752600"/>
          <a:ext cx="4114800" cy="480068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9373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template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427E00"/>
                          </a:solidFill>
                          <a:effectLst/>
                        </a:rPr>
                        <a:t>BuiltinName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    string name,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73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private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id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34A7BD"/>
                          </a:solidFill>
                          <a:effectLst/>
                        </a:rPr>
                        <a:t>Lookups</a:t>
                      </a:r>
                    </a:p>
                    <a:p>
                      <a:r>
                        <a:rPr lang="en-US" sz="2400" dirty="0" smtClean="0">
                          <a:solidFill>
                            <a:srgbClr val="34A7BD"/>
                          </a:solidFill>
                          <a:effectLst/>
                        </a:rPr>
                        <a:t>      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.get(name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.max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73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static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assert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        id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&lt;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</a:rPr>
                        <a:t>.max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name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F8634"/>
                          </a:solidFill>
                          <a:effectLst/>
                        </a:rPr>
                        <a:t>" is not a </a:t>
                      </a:r>
                      <a:r>
                        <a:rPr lang="en-US" sz="2400" dirty="0" err="1">
                          <a:solidFill>
                            <a:srgbClr val="8F8634"/>
                          </a:solidFill>
                          <a:effectLst/>
                        </a:rPr>
                        <a:t>builtin</a:t>
                      </a:r>
                      <a:r>
                        <a:rPr lang="en-US" sz="2400" dirty="0">
                          <a:solidFill>
                            <a:srgbClr val="8F8634"/>
                          </a:solidFill>
                          <a:effectLst/>
                        </a:rPr>
                        <a:t> name</a:t>
                      </a:r>
                      <a:r>
                        <a:rPr lang="en-US" sz="2400" dirty="0" smtClean="0">
                          <a:solidFill>
                            <a:srgbClr val="8F8634"/>
                          </a:solidFill>
                          <a:effectLst/>
                        </a:rPr>
                        <a:t>."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sz="2400" dirty="0" smtClean="0">
                        <a:solidFill>
                          <a:srgbClr val="8F8634"/>
                        </a:solidFill>
                        <a:effectLst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8F8634"/>
                          </a:solidFill>
                          <a:effectLst/>
                        </a:rPr>
                        <a:t>  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86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BuiltinName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sz="2400" dirty="0">
                          <a:solidFill>
                            <a:srgbClr val="34A7BD"/>
                          </a:solidFill>
                          <a:effectLst/>
                        </a:rPr>
                        <a:t>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(id);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86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29200" y="31765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context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locations in a compiler</a:t>
            </a:r>
          </a:p>
          <a:p>
            <a:pPr lvl="1"/>
            <a:r>
              <a:rPr lang="en-US" dirty="0" smtClean="0"/>
              <a:t>They are everywhere</a:t>
            </a:r>
          </a:p>
          <a:p>
            <a:r>
              <a:rPr lang="en-US" dirty="0" smtClean="0"/>
              <a:t>Register file in the context</a:t>
            </a:r>
          </a:p>
          <a:p>
            <a:pPr lvl="1"/>
            <a:r>
              <a:rPr lang="en-US" dirty="0" smtClean="0"/>
              <a:t>Allocate a range of value from N to N + </a:t>
            </a:r>
            <a:r>
              <a:rPr lang="en-US" dirty="0" err="1" smtClean="0"/>
              <a:t>sizeof</a:t>
            </a:r>
            <a:r>
              <a:rPr lang="en-US" dirty="0" smtClean="0"/>
              <a:t>(file)</a:t>
            </a:r>
          </a:p>
          <a:p>
            <a:pPr lvl="1"/>
            <a:r>
              <a:rPr lang="en-US" dirty="0" smtClean="0"/>
              <a:t>A position for each byte in the file !</a:t>
            </a:r>
          </a:p>
          <a:p>
            <a:r>
              <a:rPr lang="en-US" dirty="0" smtClean="0"/>
              <a:t>Add a flag for </a:t>
            </a:r>
            <a:r>
              <a:rPr lang="en-US" dirty="0" err="1" smtClean="0"/>
              <a:t>mixin</a:t>
            </a:r>
            <a:r>
              <a:rPr lang="en-US" dirty="0" smtClean="0"/>
              <a:t> (D) / macros (C++)</a:t>
            </a:r>
          </a:p>
          <a:p>
            <a:pPr lvl="1"/>
            <a:r>
              <a:rPr lang="en-US" dirty="0" smtClean="0"/>
              <a:t>Register expansions in the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context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/>
          </a:bodyPr>
          <a:lstStyle/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Emit debug </a:t>
            </a:r>
            <a:r>
              <a:rPr lang="en-US" dirty="0" err="1" smtClean="0"/>
              <a:t>infos</a:t>
            </a:r>
            <a:endParaRPr lang="en-US" dirty="0" smtClean="0"/>
          </a:p>
          <a:p>
            <a:pPr lvl="1"/>
            <a:r>
              <a:rPr lang="en-US" dirty="0" smtClean="0"/>
              <a:t>Error messages</a:t>
            </a:r>
          </a:p>
          <a:p>
            <a:r>
              <a:rPr lang="en-US" dirty="0" err="1" smtClean="0"/>
              <a:t>Perfs</a:t>
            </a:r>
            <a:r>
              <a:rPr lang="en-US" dirty="0" smtClean="0"/>
              <a:t> do not matter for errors</a:t>
            </a:r>
          </a:p>
          <a:p>
            <a:r>
              <a:rPr lang="en-US" dirty="0" smtClean="0"/>
              <a:t>Access pattern mostly predictable for debug</a:t>
            </a:r>
          </a:p>
          <a:p>
            <a:r>
              <a:rPr lang="en-US" smtClean="0"/>
              <a:t>Find file/line </a:t>
            </a:r>
            <a:r>
              <a:rPr lang="en-US" dirty="0" smtClean="0"/>
              <a:t>from location using</a:t>
            </a:r>
          </a:p>
          <a:p>
            <a:pPr lvl="1"/>
            <a:r>
              <a:rPr lang="en-US" dirty="0" smtClean="0"/>
              <a:t>One element cache</a:t>
            </a:r>
          </a:p>
          <a:p>
            <a:pPr lvl="1"/>
            <a:r>
              <a:rPr lang="en-US" dirty="0" smtClean="0"/>
              <a:t>Linear search (8 elements)</a:t>
            </a:r>
          </a:p>
          <a:p>
            <a:pPr lvl="1"/>
            <a:r>
              <a:rPr lang="en-US" dirty="0" smtClean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4135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context !</a:t>
            </a:r>
          </a:p>
        </p:txBody>
      </p:sp>
      <p:sp>
        <p:nvSpPr>
          <p:cNvPr id="4" name="Process 3"/>
          <p:cNvSpPr/>
          <p:nvPr/>
        </p:nvSpPr>
        <p:spPr>
          <a:xfrm>
            <a:off x="2286000" y="2209800"/>
            <a:ext cx="1676400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File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3962400" y="2209800"/>
            <a:ext cx="685800" cy="838200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File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4648200" y="2209800"/>
            <a:ext cx="3352800" cy="8382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Empty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1143000" y="2209800"/>
            <a:ext cx="11430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File 1</a:t>
            </a:r>
          </a:p>
        </p:txBody>
      </p:sp>
      <p:sp>
        <p:nvSpPr>
          <p:cNvPr id="10" name="Process 9"/>
          <p:cNvSpPr/>
          <p:nvPr/>
        </p:nvSpPr>
        <p:spPr>
          <a:xfrm>
            <a:off x="1905000" y="3048000"/>
            <a:ext cx="2923476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Mixin</a:t>
            </a:r>
            <a:r>
              <a:rPr lang="en-US" dirty="0" smtClean="0">
                <a:solidFill>
                  <a:srgbClr val="000000"/>
                </a:solidFill>
              </a:rPr>
              <a:t>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4828476" y="3048000"/>
            <a:ext cx="810324" cy="838200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Mixin</a:t>
            </a:r>
            <a:r>
              <a:rPr lang="en-US" dirty="0" smtClean="0">
                <a:solidFill>
                  <a:srgbClr val="000000"/>
                </a:solidFill>
              </a:rPr>
              <a:t>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5638800" y="3048000"/>
            <a:ext cx="2371492" cy="8382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Empty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1152293" y="3048000"/>
            <a:ext cx="752707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Mixin</a:t>
            </a:r>
            <a:r>
              <a:rPr lang="en-US" dirty="0" smtClean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1450" y="1780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6932" y="17203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4374" y="40063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-2B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25926" y="40063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3223" y="4964668"/>
            <a:ext cx="737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 store file boundaries and line position within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4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context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position is 31 bits number + a flag</a:t>
            </a:r>
          </a:p>
          <a:p>
            <a:pPr lvl="1"/>
            <a:r>
              <a:rPr lang="en-US" dirty="0" smtClean="0"/>
              <a:t>Up to 2Gb of source code + 2 Gb of macros/</a:t>
            </a:r>
            <a:r>
              <a:rPr lang="en-US" dirty="0" err="1" smtClean="0"/>
              <a:t>mixin</a:t>
            </a:r>
            <a:endParaRPr lang="en-US" dirty="0" smtClean="0"/>
          </a:p>
          <a:p>
            <a:r>
              <a:rPr lang="en-US" dirty="0" smtClean="0"/>
              <a:t>A pair of positions is a location</a:t>
            </a:r>
          </a:p>
          <a:p>
            <a:pPr lvl="1"/>
            <a:r>
              <a:rPr lang="en-US" dirty="0" smtClean="0"/>
              <a:t>Used for tokens/expressions/symbols/statements</a:t>
            </a:r>
          </a:p>
          <a:p>
            <a:r>
              <a:rPr lang="en-US" dirty="0" err="1" smtClean="0"/>
              <a:t>Lexer</a:t>
            </a:r>
            <a:r>
              <a:rPr lang="en-US" dirty="0" smtClean="0"/>
              <a:t> only need to bump the position value for each token by the length of the token</a:t>
            </a:r>
          </a:p>
          <a:p>
            <a:r>
              <a:rPr lang="en-US" dirty="0" smtClean="0"/>
              <a:t>Strategy used by clang / SDC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522"/>
            <a:ext cx="8229600" cy="11430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7522"/>
            <a:ext cx="8229600" cy="52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But first a small story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encapsulate several reference types</a:t>
            </a:r>
          </a:p>
          <a:p>
            <a:r>
              <a:rPr lang="en-US" dirty="0" smtClean="0"/>
              <a:t>Can provide methods forwarding to elements</a:t>
            </a:r>
          </a:p>
          <a:p>
            <a:pPr lvl="1"/>
            <a:r>
              <a:rPr lang="en-US" dirty="0" smtClean="0"/>
              <a:t>Use reflection to do so</a:t>
            </a:r>
          </a:p>
          <a:p>
            <a:pPr lvl="1"/>
            <a:r>
              <a:rPr lang="en-US" dirty="0" smtClean="0"/>
              <a:t>Avoid </a:t>
            </a:r>
            <a:r>
              <a:rPr lang="en-US" dirty="0" err="1" smtClean="0"/>
              <a:t>vtable</a:t>
            </a:r>
            <a:r>
              <a:rPr lang="en-US" dirty="0" smtClean="0"/>
              <a:t> lookups/cascaded loads</a:t>
            </a:r>
          </a:p>
          <a:p>
            <a:pPr lvl="1"/>
            <a:r>
              <a:rPr lang="en-US" dirty="0" smtClean="0"/>
              <a:t>No common layout in the referenced object</a:t>
            </a:r>
          </a:p>
          <a:p>
            <a:r>
              <a:rPr lang="en-US" dirty="0" smtClean="0"/>
              <a:t>Number of elements limited by </a:t>
            </a:r>
            <a:r>
              <a:rPr lang="en-US" dirty="0" err="1" smtClean="0"/>
              <a:t>alignement</a:t>
            </a:r>
            <a:endParaRPr lang="en-US" dirty="0" smtClean="0"/>
          </a:p>
          <a:p>
            <a:pPr lvl="1"/>
            <a:r>
              <a:rPr lang="en-US" dirty="0" smtClean="0"/>
              <a:t>Easy to get up to 8 on X64</a:t>
            </a:r>
          </a:p>
          <a:p>
            <a:r>
              <a:rPr lang="en-US" dirty="0" smtClean="0"/>
              <a:t>LLVM’s call/invoke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Tagged reference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35501"/>
              </p:ext>
            </p:extLst>
          </p:nvPr>
        </p:nvGraphicFramePr>
        <p:xfrm>
          <a:off x="157976" y="1446949"/>
          <a:ext cx="4033024" cy="5334000"/>
        </p:xfrm>
        <a:graphic>
          <a:graphicData uri="http://schemas.openxmlformats.org/drawingml/2006/table">
            <a:tbl>
              <a:tblPr/>
              <a:tblGrid>
                <a:gridCol w="4033024"/>
              </a:tblGrid>
              <a:tr h="17407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34A7BD"/>
                          </a:solidFill>
                          <a:effectLst/>
                        </a:rPr>
                        <a:t>template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27E00"/>
                          </a:solidFill>
                          <a:effectLst/>
                        </a:rPr>
                        <a:t>TagFields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400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i, U...) {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4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34A7BD"/>
                          </a:solidFill>
                          <a:effectLst/>
                        </a:rPr>
                        <a:t>std.conv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400">
                          <a:solidFill>
                            <a:srgbClr val="34A7BD"/>
                          </a:solidFill>
                          <a:effectLst/>
                        </a:rPr>
                        <a:t>static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427E00"/>
                          </a:solidFill>
                          <a:effectLst/>
                        </a:rPr>
                        <a:t>if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(U.length </a:t>
                      </a:r>
                      <a:r>
                        <a:rPr lang="en-US" sz="1400">
                          <a:solidFill>
                            <a:srgbClr val="C70040"/>
                          </a:solidFill>
                          <a:effectLst/>
                        </a:rPr>
                        <a:t>==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14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34A7BD"/>
                          </a:solidFill>
                          <a:effectLst/>
                        </a:rPr>
                        <a:t>TagFields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de-DE" sz="1400" dirty="0">
                          <a:solidFill>
                            <a:srgbClr val="7C4FCD"/>
                          </a:solidFill>
                          <a:effectLst/>
                        </a:rPr>
                        <a:t>\</a:t>
                      </a:r>
                      <a:r>
                        <a:rPr lang="de-DE" sz="1400" dirty="0" err="1">
                          <a:solidFill>
                            <a:srgbClr val="7C4FCD"/>
                          </a:solidFill>
                          <a:effectLst/>
                        </a:rPr>
                        <a:t>n</a:t>
                      </a:r>
                      <a:r>
                        <a:rPr lang="de-DE" sz="1400" dirty="0">
                          <a:solidFill>
                            <a:srgbClr val="7C4FCD"/>
                          </a:solidFill>
                          <a:effectLst/>
                        </a:rPr>
                        <a:t>\t</a:t>
                      </a:r>
                      <a:r>
                        <a:rPr lang="de-DE" sz="14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effectLst/>
                        </a:rPr>
                        <a:t>T.stringof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8F8634"/>
                          </a:solidFill>
                          <a:effectLst/>
                        </a:rPr>
                        <a:t>" = </a:t>
                      </a:r>
                      <a:r>
                        <a:rPr lang="de-DE" sz="1400" dirty="0" smtClean="0">
                          <a:solidFill>
                            <a:srgbClr val="8F8634"/>
                          </a:solidFill>
                          <a:effectLst/>
                        </a:rPr>
                        <a:t>“</a:t>
                      </a:r>
                      <a:endParaRPr lang="de-DE" sz="14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de-DE" sz="1400" dirty="0" smtClean="0">
                          <a:solidFill>
                            <a:srgbClr val="000000"/>
                          </a:solidFill>
                          <a:effectLst/>
                        </a:rPr>
                        <a:t>            </a:t>
                      </a:r>
                      <a:r>
                        <a:rPr lang="de-DE" sz="1400" dirty="0" smtClean="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effectLst/>
                        </a:rPr>
                        <a:t>to</a:t>
                      </a:r>
                      <a:r>
                        <a:rPr lang="de-DE" sz="1400" dirty="0" err="1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(i) </a:t>
                      </a:r>
                      <a:r>
                        <a:rPr lang="de-DE" sz="1400" dirty="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 dirty="0">
                          <a:solidFill>
                            <a:srgbClr val="8F8634"/>
                          </a:solidFill>
                          <a:effectLst/>
                        </a:rPr>
                        <a:t>","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</a:rPr>
                        <a:t>    } </a:t>
                      </a:r>
                      <a:r>
                        <a:rPr lang="hu-HU" sz="1400">
                          <a:solidFill>
                            <a:srgbClr val="C70040"/>
                          </a:solidFill>
                          <a:effectLst/>
                        </a:rPr>
                        <a:t>else</a:t>
                      </a: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hu-HU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is-IS" sz="1400" dirty="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is-IS" sz="1400" dirty="0">
                          <a:solidFill>
                            <a:srgbClr val="000000"/>
                          </a:solidFill>
                          <a:effectLst/>
                        </a:rPr>
                        <a:t> S = U[</a:t>
                      </a:r>
                      <a:r>
                        <a:rPr lang="is-IS" sz="1400" dirty="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is-IS" sz="1400" dirty="0">
                          <a:solidFill>
                            <a:srgbClr val="000000"/>
                          </a:solidFill>
                          <a:effectLst/>
                        </a:rPr>
                        <a:t>].stringof;</a:t>
                      </a:r>
                      <a:r>
                        <a:rPr lang="is-IS" sz="1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1400">
                          <a:solidFill>
                            <a:srgbClr val="34A7BD"/>
                          </a:solidFill>
                          <a:effectLst/>
                        </a:rPr>
                        <a:t>static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1400">
                          <a:solidFill>
                            <a:srgbClr val="427E00"/>
                          </a:solidFill>
                          <a:effectLst/>
                        </a:rPr>
                        <a:t>assert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(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            (S[</a:t>
                      </a:r>
                      <a:r>
                        <a:rPr lang="is-IS" sz="14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] &amp; </a:t>
                      </a:r>
                      <a:r>
                        <a:rPr lang="is-IS" sz="1400">
                          <a:solidFill>
                            <a:srgbClr val="7C4FCD"/>
                          </a:solidFill>
                          <a:effectLst/>
                        </a:rPr>
                        <a:t>0x80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) </a:t>
                      </a:r>
                      <a:r>
                        <a:rPr lang="is-IS" sz="1400">
                          <a:solidFill>
                            <a:srgbClr val="C70040"/>
                          </a:solidFill>
                          <a:effectLst/>
                        </a:rPr>
                        <a:t>==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s-IS" sz="14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is-IS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            S 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8F8634"/>
                          </a:solidFill>
                          <a:effectLst/>
                        </a:rPr>
                        <a:t>" must not start with an unicode."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de-DE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 dirty="0">
                          <a:solidFill>
                            <a:srgbClr val="000000"/>
                          </a:solidFill>
                          <a:effectLst/>
                        </a:rPr>
                        <a:t>        );</a:t>
                      </a:r>
                      <a:r>
                        <a:rPr lang="is-IS" sz="1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1400">
                          <a:solidFill>
                            <a:srgbClr val="34A7BD"/>
                          </a:solidFill>
                          <a:effectLst/>
                        </a:rPr>
                        <a:t>static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1400">
                          <a:solidFill>
                            <a:srgbClr val="427E00"/>
                          </a:solidFill>
                          <a:effectLst/>
                        </a:rPr>
                        <a:t>assert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(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            U[</a:t>
                      </a:r>
                      <a:r>
                        <a:rPr lang="pl-PL" sz="14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].sizeof </a:t>
                      </a:r>
                      <a:r>
                        <a:rPr lang="pl-PL" sz="1400">
                          <a:solidFill>
                            <a:srgbClr val="C70040"/>
                          </a:solidFill>
                          <a:effectLst/>
                        </a:rPr>
                        <a:t>&lt;=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1400">
                          <a:solidFill>
                            <a:srgbClr val="34A7BD"/>
                          </a:solidFill>
                          <a:effectLst/>
                        </a:rPr>
                        <a:t>size_t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.sizeof,</a:t>
                      </a:r>
                      <a:r>
                        <a:rPr lang="pl-PL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            </a:t>
                      </a:r>
                      <a:r>
                        <a:rPr lang="en-US" sz="1400" dirty="0">
                          <a:solidFill>
                            <a:srgbClr val="8F8634"/>
                          </a:solidFill>
                          <a:effectLst/>
                        </a:rPr>
                        <a:t>"Elements must be of pointer size or smaller."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        );</a:t>
                      </a:r>
                      <a:r>
                        <a:rPr lang="is-IS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14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14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1400">
                          <a:solidFill>
                            <a:srgbClr val="34A7BD"/>
                          </a:solidFill>
                          <a:effectLst/>
                        </a:rPr>
                        <a:t>std.ascii</a:t>
                      </a:r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pl-PL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is-IS" sz="140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s-IS" sz="1400">
                          <a:solidFill>
                            <a:srgbClr val="34A7BD"/>
                          </a:solidFill>
                          <a:effectLst/>
                        </a:rPr>
                        <a:t>Name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 = (S </a:t>
                      </a:r>
                      <a:r>
                        <a:rPr lang="is-IS" sz="1400">
                          <a:solidFill>
                            <a:srgbClr val="C70040"/>
                          </a:solidFill>
                          <a:effectLst/>
                        </a:rPr>
                        <a:t>==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s-IS" sz="1400">
                          <a:solidFill>
                            <a:srgbClr val="8F8634"/>
                          </a:solidFill>
                          <a:effectLst/>
                        </a:rPr>
                        <a:t>"typeof(null)"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is-IS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            ? </a:t>
                      </a:r>
                      <a:r>
                        <a:rPr lang="pl-PL" sz="1400">
                          <a:solidFill>
                            <a:srgbClr val="8F8634"/>
                          </a:solidFill>
                          <a:effectLst/>
                        </a:rPr>
                        <a:t>"Undefined"</a:t>
                      </a:r>
                      <a:r>
                        <a:rPr lang="pl-PL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            : toUpper(S[</a:t>
                      </a:r>
                      <a:r>
                        <a:rPr lang="is-IS" sz="14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]) </a:t>
                      </a:r>
                      <a:r>
                        <a:rPr lang="is-IS" sz="1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 S[</a:t>
                      </a:r>
                      <a:r>
                        <a:rPr lang="is-IS" sz="14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 .. $];</a:t>
                      </a:r>
                      <a:r>
                        <a:rPr lang="is-IS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is-IS" sz="1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14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140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34A7BD"/>
                          </a:solidFill>
                          <a:effectLst/>
                        </a:rPr>
                        <a:t>TagFields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de-DE" sz="140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de-DE" sz="1400">
                          <a:solidFill>
                            <a:srgbClr val="7C4FCD"/>
                          </a:solidFill>
                          <a:effectLst/>
                        </a:rPr>
                        <a:t>\n\t</a:t>
                      </a:r>
                      <a:r>
                        <a:rPr lang="de-DE" sz="140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34A7BD"/>
                          </a:solidFill>
                          <a:effectLst/>
                        </a:rPr>
                        <a:t>Name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8F8634"/>
                          </a:solidFill>
                          <a:effectLst/>
                        </a:rPr>
                        <a:t>" = "</a:t>
                      </a:r>
                      <a:r>
                        <a:rPr lang="de-DE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            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to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string(i) 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8F8634"/>
                          </a:solidFill>
                          <a:effectLst/>
                        </a:rPr>
                        <a:t>","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34A7BD"/>
                          </a:solidFill>
                          <a:effectLst/>
                        </a:rPr>
                        <a:t>TagFields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(i </a:t>
                      </a:r>
                      <a:r>
                        <a:rPr lang="de-DE" sz="1400">
                          <a:solidFill>
                            <a:srgbClr val="C70040"/>
                          </a:solidFill>
                          <a:effectLst/>
                        </a:rPr>
                        <a:t>+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4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, U[</a:t>
                      </a:r>
                      <a:r>
                        <a:rPr lang="de-DE" sz="1400">
                          <a:solidFill>
                            <a:srgbClr val="7C4FCD"/>
                          </a:solidFill>
                          <a:effectLst/>
                        </a:rPr>
                        <a:t>1</a:t>
                      </a:r>
                      <a:r>
                        <a:rPr lang="de-DE" sz="1400">
                          <a:solidFill>
                            <a:srgbClr val="000000"/>
                          </a:solidFill>
                          <a:effectLst/>
                        </a:rPr>
                        <a:t> .. $]);</a:t>
                      </a:r>
                      <a:r>
                        <a:rPr lang="de-DE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1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6056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3418"/>
              </p:ext>
            </p:extLst>
          </p:nvPr>
        </p:nvGraphicFramePr>
        <p:xfrm>
          <a:off x="3979863" y="1446949"/>
          <a:ext cx="5105400" cy="1934683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288763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de-DE">
                          <a:solidFill>
                            <a:srgbClr val="8F8634"/>
                          </a:solidFill>
                          <a:effectLst/>
                        </a:rPr>
                        <a:t>"enum Tag {"</a:t>
                      </a:r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>
                          <a:solidFill>
                            <a:srgbClr val="34A7BD"/>
                          </a:solidFill>
                          <a:effectLst/>
                        </a:rPr>
                        <a:t>TagFields</a:t>
                      </a:r>
                      <a:r>
                        <a:rPr lang="de-DE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de-DE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, U) </a:t>
                      </a:r>
                      <a:r>
                        <a:rPr lang="de-DE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de-DE">
                          <a:solidFill>
                            <a:srgbClr val="7C4FCD"/>
                          </a:solidFill>
                          <a:effectLst/>
                        </a:rPr>
                        <a:t>\n</a:t>
                      </a:r>
                      <a:r>
                        <a:rPr lang="de-DE">
                          <a:solidFill>
                            <a:srgbClr val="8F8634"/>
                          </a:solidFill>
                          <a:effectLst/>
                        </a:rPr>
                        <a:t>}"</a:t>
                      </a:r>
                      <a:r>
                        <a:rPr lang="de-DE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std.traits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70040"/>
                          </a:solidFill>
                          <a:effectLst/>
                        </a:rPr>
                        <a:t>alias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34A7BD"/>
                          </a:solidFill>
                          <a:effectLst/>
                        </a:rPr>
                        <a:t>Tags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EnumMembers</a:t>
                      </a:r>
                      <a:r>
                        <a:rPr lang="en-US" dirty="0" err="1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Tag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std.typetuple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dirty="0">
                          <a:solidFill>
                            <a:srgbClr val="A5A5A5"/>
                          </a:solidFill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70040"/>
                          </a:solidFill>
                          <a:effectLst/>
                        </a:rPr>
                        <a:t>alias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TagTuple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TypeTuple</a:t>
                      </a:r>
                      <a:r>
                        <a:rPr lang="en-US" dirty="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uint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8F8634"/>
                          </a:solidFill>
                          <a:effectLst/>
                        </a:rPr>
                        <a:t>"tag"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EnumSize</a:t>
                      </a:r>
                      <a:r>
                        <a:rPr lang="en-US" dirty="0" err="1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dirty="0" err="1">
                          <a:solidFill>
                            <a:srgbClr val="34A7BD"/>
                          </a:solidFill>
                          <a:effectLst/>
                        </a:rPr>
                        <a:t>Tag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);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86400" y="15778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Tagged reference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84738"/>
              </p:ext>
            </p:extLst>
          </p:nvPr>
        </p:nvGraphicFramePr>
        <p:xfrm>
          <a:off x="457200" y="1524000"/>
          <a:ext cx="4572000" cy="51816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427E00"/>
                          </a:solidFill>
                          <a:effectLst/>
                        </a:rPr>
                        <a:t>TaggedRef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(U...) {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private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std.bitmanip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 dirty="0" err="1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</a:rPr>
                        <a:t>taggedPointer</a:t>
                      </a:r>
                      <a:r>
                        <a:rPr lang="en-US" sz="2000" dirty="0" smtClean="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sz="2000" dirty="0" smtClean="0">
                          <a:solidFill>
                            <a:srgbClr val="34A7BD"/>
                          </a:solidFill>
                          <a:effectLst/>
                        </a:rPr>
                        <a:t>void</a:t>
                      </a:r>
                      <a:r>
                        <a:rPr lang="en-US" sz="2000" dirty="0">
                          <a:solidFill>
                            <a:srgbClr val="C70040"/>
                          </a:solidFill>
                          <a:effectLst/>
                        </a:rPr>
                        <a:t>*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8F8634"/>
                          </a:solidFill>
                          <a:effectLst/>
                        </a:rPr>
                        <a:t>ptr</a:t>
                      </a:r>
                      <a:r>
                        <a:rPr lang="en-US" sz="2000" dirty="0">
                          <a:solidFill>
                            <a:srgbClr val="8F8634"/>
                          </a:solidFill>
                          <a:effectLst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34A7BD"/>
                          </a:solidFill>
                          <a:effectLst/>
                        </a:rPr>
                        <a:t>TagTuple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));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public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de-DE" sz="2000" dirty="0" err="1">
                          <a:solidFill>
                            <a:srgbClr val="34A7BD"/>
                          </a:solidFill>
                          <a:effectLst/>
                        </a:rPr>
                        <a:t>auto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427E00"/>
                          </a:solidFill>
                          <a:effectLst/>
                        </a:rPr>
                        <a:t>get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de-DE" sz="2000" dirty="0">
                          <a:solidFill>
                            <a:srgbClr val="34A7BD"/>
                          </a:solidFill>
                          <a:effectLst/>
                        </a:rPr>
                        <a:t>Tag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 E)() </a:t>
                      </a:r>
                      <a:r>
                        <a:rPr lang="de-DE" sz="2000" dirty="0">
                          <a:solidFill>
                            <a:srgbClr val="C70040"/>
                          </a:solidFill>
                          <a:effectLst/>
                        </a:rPr>
                        <a:t>in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</a:rPr>
                        <a:t>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assert(tag </a:t>
                      </a:r>
                      <a:r>
                        <a:rPr lang="is-IS" sz="2000">
                          <a:solidFill>
                            <a:srgbClr val="C70040"/>
                          </a:solidFill>
                          <a:effectLst/>
                        </a:rPr>
                        <a:t>==</a:t>
                      </a:r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 E);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sz="2000" dirty="0">
                          <a:solidFill>
                            <a:srgbClr val="000000"/>
                          </a:solidFill>
                          <a:effectLst/>
                        </a:rPr>
                        <a:t>    } </a:t>
                      </a:r>
                      <a:r>
                        <a:rPr lang="cs-CZ" sz="2000" dirty="0">
                          <a:solidFill>
                            <a:srgbClr val="C70040"/>
                          </a:solidFill>
                          <a:effectLst/>
                        </a:rPr>
                        <a:t>body</a:t>
                      </a:r>
                      <a:r>
                        <a:rPr lang="cs-CZ" sz="20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cs-CZ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cs-CZ" sz="2000" dirty="0" smtClean="0">
                          <a:solidFill>
                            <a:srgbClr val="C70040"/>
                          </a:solidFill>
                          <a:effectLst/>
                        </a:rPr>
                        <a:t>static</a:t>
                      </a:r>
                      <a:r>
                        <a:rPr lang="cs-CZ" sz="20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2000" dirty="0" err="1" smtClean="0">
                          <a:solidFill>
                            <a:srgbClr val="34A7BD"/>
                          </a:solidFill>
                          <a:effectLst/>
                        </a:rPr>
                        <a:t>union</a:t>
                      </a:r>
                      <a:r>
                        <a:rPr lang="pl-PL" sz="20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2000" dirty="0" err="1">
                          <a:solidFill>
                            <a:srgbClr val="34A7BD"/>
                          </a:solidFill>
                          <a:effectLst/>
                        </a:rPr>
                        <a:t>Helper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pl-PL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     </a:t>
                      </a:r>
                      <a:r>
                        <a:rPr lang="is-IS" sz="2000">
                          <a:solidFill>
                            <a:srgbClr val="34A7BD"/>
                          </a:solidFill>
                          <a:effectLst/>
                        </a:rPr>
                        <a:t>void</a:t>
                      </a:r>
                      <a:r>
                        <a:rPr lang="is-IS" sz="2000">
                          <a:solidFill>
                            <a:srgbClr val="C70040"/>
                          </a:solidFill>
                          <a:effectLst/>
                        </a:rPr>
                        <a:t>*</a:t>
                      </a:r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 __ptr;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     U u;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}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2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is-IS" sz="20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s-IS" sz="2000">
                          <a:solidFill>
                            <a:srgbClr val="34A7BD"/>
                          </a:solidFill>
                          <a:effectLst/>
                        </a:rPr>
                        <a:t>Helper</a:t>
                      </a:r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(ptr).u[E];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668463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06760"/>
              </p:ext>
            </p:extLst>
          </p:nvPr>
        </p:nvGraphicFramePr>
        <p:xfrm>
          <a:off x="4572000" y="2115790"/>
          <a:ext cx="4572000" cy="36576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4A7BD"/>
                          </a:solidFill>
                          <a:effectLst/>
                        </a:rPr>
                        <a:t>    template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427E00"/>
                          </a:solidFill>
                          <a:effectLst/>
                        </a:rPr>
                        <a:t>opDispatch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(string s, T...) {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auto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2000">
                          <a:solidFill>
                            <a:srgbClr val="427E00"/>
                          </a:solidFill>
                          <a:effectLst/>
                        </a:rPr>
                        <a:t>opDispatch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(A...)(A args)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           </a:t>
                      </a:r>
                      <a:r>
                        <a:rPr lang="pl-PL" sz="2000" dirty="0" err="1">
                          <a:solidFill>
                            <a:srgbClr val="34A7BD"/>
                          </a:solidFill>
                          <a:effectLst/>
                        </a:rPr>
                        <a:t>final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2000" dirty="0" err="1">
                          <a:solidFill>
                            <a:srgbClr val="427E00"/>
                          </a:solidFill>
                          <a:effectLst/>
                        </a:rPr>
                        <a:t>switch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pl-PL" sz="2000" dirty="0" err="1">
                          <a:solidFill>
                            <a:srgbClr val="000000"/>
                          </a:solidFill>
                          <a:effectLst/>
                        </a:rPr>
                        <a:t>tag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         </a:t>
                      </a:r>
                      <a:r>
                        <a:rPr lang="pl-PL" sz="2000">
                          <a:solidFill>
                            <a:srgbClr val="C70040"/>
                          </a:solidFill>
                          <a:effectLst/>
                        </a:rPr>
                        <a:t>foreach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(T;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Tags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) {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             </a:t>
                      </a:r>
                      <a:r>
                        <a:rPr lang="is-IS" sz="2000">
                          <a:solidFill>
                            <a:srgbClr val="C70040"/>
                          </a:solidFill>
                          <a:effectLst/>
                        </a:rPr>
                        <a:t>case</a:t>
                      </a:r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 T: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                 </a:t>
                      </a:r>
                      <a:r>
                        <a:rPr lang="is-IS" sz="2000">
                          <a:solidFill>
                            <a:srgbClr val="C70040"/>
                          </a:solidFill>
                          <a:effectLst/>
                        </a:rPr>
                        <a:t>auto</a:t>
                      </a:r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 r = get</a:t>
                      </a:r>
                      <a:r>
                        <a:rPr lang="is-IS" sz="20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T();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                 </a:t>
                      </a:r>
                      <a:r>
                        <a:rPr lang="pl-PL" sz="20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2000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pl-PL" sz="2000">
                          <a:solidFill>
                            <a:srgbClr val="8F8634"/>
                          </a:solidFill>
                          <a:effectLst/>
                        </a:rPr>
                        <a:t>"r."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l-PL" sz="20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 s)(args);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         }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     }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}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0" y="2410419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Type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subtypes fit under a given size budget</a:t>
            </a:r>
          </a:p>
          <a:p>
            <a:r>
              <a:rPr lang="en-US" dirty="0" smtClean="0"/>
              <a:t>A tag is used to differentiate them</a:t>
            </a:r>
          </a:p>
          <a:p>
            <a:r>
              <a:rPr lang="en-US" dirty="0" smtClean="0"/>
              <a:t>The whole thing is wrapped in an nice API</a:t>
            </a:r>
          </a:p>
          <a:p>
            <a:endParaRPr lang="en-US" dirty="0"/>
          </a:p>
          <a:p>
            <a:r>
              <a:rPr lang="en-US" dirty="0" smtClean="0"/>
              <a:t>Being able to hide atrocities behind a nice façade, that’s the power of D</a:t>
            </a:r>
          </a:p>
          <a:p>
            <a:endParaRPr lang="en-US" dirty="0"/>
          </a:p>
          <a:p>
            <a:r>
              <a:rPr lang="en-US" dirty="0" smtClean="0"/>
              <a:t>Example: Representing 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336"/>
            <a:ext cx="8229600" cy="1143000"/>
          </a:xfrm>
        </p:spPr>
        <p:txBody>
          <a:bodyPr/>
          <a:lstStyle/>
          <a:p>
            <a:r>
              <a:rPr lang="en-US" dirty="0"/>
              <a:t>Value Type Polymorphism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55281"/>
              </p:ext>
            </p:extLst>
          </p:nvPr>
        </p:nvGraphicFramePr>
        <p:xfrm>
          <a:off x="457200" y="1417638"/>
          <a:ext cx="4199467" cy="4820124"/>
        </p:xfrm>
        <a:graphic>
          <a:graphicData uri="http://schemas.openxmlformats.org/drawingml/2006/table">
            <a:tbl>
              <a:tblPr/>
              <a:tblGrid>
                <a:gridCol w="4199467"/>
              </a:tblGrid>
              <a:tr h="46783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template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427E00"/>
                          </a:solidFill>
                          <a:effectLst/>
                        </a:rPr>
                        <a:t>SizeOfBitField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(T...) {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783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static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427E00"/>
                          </a:solidFill>
                          <a:effectLst/>
                        </a:rPr>
                        <a:t>if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(T.length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&lt;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7C4FCD"/>
                          </a:solidFill>
                          <a:effectLst/>
                        </a:rPr>
                        <a:t>2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7836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SizeOfBitField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sz="20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7836">
                <a:tc>
                  <a:txBody>
                    <a:bodyPr/>
                    <a:lstStyle/>
                    <a:p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</a:rPr>
                        <a:t>    } </a:t>
                      </a:r>
                      <a:r>
                        <a:rPr lang="hu-HU" sz="2000" dirty="0" err="1">
                          <a:solidFill>
                            <a:srgbClr val="C70040"/>
                          </a:solidFill>
                          <a:effectLst/>
                        </a:rPr>
                        <a:t>else</a:t>
                      </a:r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hu-HU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3567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0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4A7BD"/>
                          </a:solidFill>
                          <a:effectLst/>
                        </a:rPr>
                        <a:t>SizeOfBitField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T[</a:t>
                      </a:r>
                      <a:r>
                        <a:rPr lang="en-US" sz="2000" dirty="0" smtClean="0">
                          <a:solidFill>
                            <a:srgbClr val="7C4FCD"/>
                          </a:solidFill>
                          <a:effectLst/>
                        </a:rPr>
                        <a:t>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en-US" sz="2000" dirty="0">
                          <a:solidFill>
                            <a:srgbClr val="C70040"/>
                          </a:solidFill>
                          <a:effectLst/>
                        </a:rPr>
                        <a:t>+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4A7BD"/>
                          </a:solidFill>
                          <a:effectLst/>
                        </a:rPr>
                        <a:t>SizeOfBitField</a:t>
                      </a:r>
                      <a:r>
                        <a:rPr lang="en-US" sz="2000" dirty="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(T[</a:t>
                      </a:r>
                      <a:r>
                        <a:rPr lang="en-US" sz="2000" dirty="0">
                          <a:solidFill>
                            <a:srgbClr val="7C4FCD"/>
                          </a:solidFill>
                          <a:effectLst/>
                        </a:rPr>
                        <a:t>3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.. $]);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7836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78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7836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7836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4A7BD"/>
                          </a:solidFill>
                          <a:effectLst/>
                        </a:rPr>
                        <a:t>EnumSize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(E) = 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</a:rPr>
                        <a:t>computeEnumSize</a:t>
                      </a:r>
                      <a:r>
                        <a:rPr lang="en-US" sz="2000" dirty="0" err="1" smtClean="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();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628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847"/>
              </p:ext>
            </p:extLst>
          </p:nvPr>
        </p:nvGraphicFramePr>
        <p:xfrm>
          <a:off x="4872567" y="1417638"/>
          <a:ext cx="4038600" cy="4876800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size_t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427E00"/>
                          </a:solidFill>
                          <a:effectLst/>
                        </a:rPr>
                        <a:t>computeEnumSize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(E)() {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tr-TR" sz="2000">
                          <a:solidFill>
                            <a:srgbClr val="34A7BD"/>
                          </a:solidFill>
                          <a:effectLst/>
                        </a:rPr>
                        <a:t>size_t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</a:rPr>
                        <a:t> size = </a:t>
                      </a:r>
                      <a:r>
                        <a:rPr lang="tr-TR" sz="20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tr-TR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tr-TR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2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std.traits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foreach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(m;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EnumMembers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E) {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2000">
                          <a:solidFill>
                            <a:srgbClr val="34A7BD"/>
                          </a:solidFill>
                          <a:effectLst/>
                        </a:rPr>
                        <a:t>size_t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 ms = </a:t>
                      </a:r>
                      <a:r>
                        <a:rPr lang="pl-PL" sz="20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de-DE" sz="2000">
                          <a:solidFill>
                            <a:srgbClr val="C70040"/>
                          </a:solidFill>
                          <a:effectLst/>
                        </a:rPr>
                        <a:t>while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 ((m </a:t>
                      </a:r>
                      <a:r>
                        <a:rPr lang="de-DE" sz="2000">
                          <a:solidFill>
                            <a:srgbClr val="C70040"/>
                          </a:solidFill>
                          <a:effectLst/>
                        </a:rPr>
                        <a:t>&gt;&gt;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 ms) </a:t>
                      </a:r>
                      <a:r>
                        <a:rPr lang="de-DE" sz="2000">
                          <a:solidFill>
                            <a:srgbClr val="C70040"/>
                          </a:solidFill>
                          <a:effectLst/>
                        </a:rPr>
                        <a:t>!=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20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</a:rPr>
                        <a:t>) {</a:t>
                      </a:r>
                      <a:r>
                        <a:rPr lang="de-DE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            ms</a:t>
                      </a:r>
                      <a:r>
                        <a:rPr lang="pl-PL" sz="2000" dirty="0">
                          <a:solidFill>
                            <a:srgbClr val="C70040"/>
                          </a:solidFill>
                          <a:effectLst/>
                        </a:rPr>
                        <a:t>++</a:t>
                      </a: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pl-PL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}</a:t>
                      </a:r>
                      <a:r>
                        <a:rPr lang="is-I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endParaRPr lang="is-IS" sz="2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>
                          <a:solidFill>
                            <a:srgbClr val="34A7BD"/>
                          </a:solidFill>
                          <a:effectLst/>
                        </a:rPr>
                        <a:t>std.algorithm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     size = max(size, ms);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20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0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 size;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05400" y="1676242"/>
            <a:ext cx="44873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Polymorphism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91596"/>
              </p:ext>
            </p:extLst>
          </p:nvPr>
        </p:nvGraphicFramePr>
        <p:xfrm>
          <a:off x="533401" y="1546702"/>
          <a:ext cx="8153400" cy="521208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238209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TypeDescriptor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rgbClr val="34A7BD"/>
                          </a:solidFill>
                          <a:effectLst/>
                        </a:rPr>
                        <a:t>K, T...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) {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 dirty="0" err="1">
                          <a:solidFill>
                            <a:srgbClr val="34A7BD"/>
                          </a:solidFill>
                          <a:effectLst/>
                        </a:rPr>
                        <a:t>enum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4A7BD"/>
                          </a:solidFill>
                          <a:effectLst/>
                        </a:rPr>
                        <a:t>DataSize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34A7BD"/>
                          </a:solidFill>
                          <a:effectLst/>
                        </a:rPr>
                        <a:t>ulong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.sizeof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70040"/>
                          </a:solidFill>
                          <a:effectLst/>
                        </a:rPr>
                        <a:t>*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7C4FCD"/>
                          </a:solidFill>
                          <a:effectLst/>
                        </a:rPr>
                        <a:t>8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70040"/>
                          </a:solidFill>
                          <a:effectLst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7C4FCD"/>
                          </a:solidFill>
                          <a:effectLst/>
                        </a:rPr>
                        <a:t>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70040"/>
                          </a:solidFill>
                          <a:effectLst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4A7BD"/>
                          </a:solidFill>
                          <a:effectLst/>
                        </a:rPr>
                        <a:t>EnumSize</a:t>
                      </a:r>
                      <a:r>
                        <a:rPr lang="en-US" sz="1800" dirty="0" err="1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70040"/>
                          </a:solidFill>
                          <a:effectLst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34A7BD"/>
                          </a:solidFill>
                          <a:effectLst/>
                        </a:rPr>
                        <a:t>SizeOfBitField</a:t>
                      </a:r>
                      <a:r>
                        <a:rPr lang="en-US" sz="1800" dirty="0" err="1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18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std.bitmanip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(bitfields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     K, </a:t>
                      </a:r>
                      <a:r>
                        <a:rPr lang="pl-PL" sz="1800">
                          <a:solidFill>
                            <a:srgbClr val="8F8634"/>
                          </a:solidFill>
                          <a:effectLst/>
                        </a:rPr>
                        <a:t>"kind"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1800">
                          <a:solidFill>
                            <a:srgbClr val="34A7BD"/>
                          </a:solidFill>
                          <a:effectLst/>
                        </a:rPr>
                        <a:t>EnumSize</a:t>
                      </a:r>
                      <a:r>
                        <a:rPr lang="pl-PL" sz="18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K,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TypeQualifier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>
                          <a:solidFill>
                            <a:srgbClr val="8F8634"/>
                          </a:solidFill>
                          <a:effectLst/>
                        </a:rPr>
                        <a:t>"qualifier"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>
                          <a:solidFill>
                            <a:srgbClr val="7C4FCD"/>
                          </a:solidFill>
                          <a:effectLst/>
                        </a:rPr>
                        <a:t>3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pl-PL" sz="1800" dirty="0" err="1">
                          <a:solidFill>
                            <a:srgbClr val="34A7BD"/>
                          </a:solidFill>
                          <a:effectLst/>
                        </a:rPr>
                        <a:t>ulong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1800" dirty="0">
                          <a:solidFill>
                            <a:srgbClr val="8F8634"/>
                          </a:solidFill>
                          <a:effectLst/>
                        </a:rPr>
                        <a:t>"data"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pl-PL" sz="1800" dirty="0" err="1">
                          <a:solidFill>
                            <a:srgbClr val="34A7BD"/>
                          </a:solidFill>
                          <a:effectLst/>
                        </a:rPr>
                        <a:t>DataSize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pl-PL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     T,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 ));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18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static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assert(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TypeDescriptor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.sizeof </a:t>
                      </a:r>
                      <a:r>
                        <a:rPr lang="en-US" sz="1800">
                          <a:solidFill>
                            <a:srgbClr val="C70040"/>
                          </a:solidFill>
                          <a:effectLst/>
                        </a:rPr>
                        <a:t>==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ulong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.sizeof);</a:t>
                      </a:r>
                      <a:r>
                        <a:rPr lang="en-U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endParaRPr lang="pl-PL" sz="18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1800">
                          <a:solidFill>
                            <a:srgbClr val="427E00"/>
                          </a:solidFill>
                          <a:effectLst/>
                        </a:rPr>
                        <a:t>this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(K k,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TypeQualifier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q, </a:t>
                      </a:r>
                      <a:r>
                        <a:rPr lang="en-US" sz="1800">
                          <a:solidFill>
                            <a:srgbClr val="34A7BD"/>
                          </a:solidFill>
                          <a:effectLst/>
                        </a:rPr>
                        <a:t>ulong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 d = </a:t>
                      </a:r>
                      <a:r>
                        <a:rPr lang="en-US" sz="1800">
                          <a:solidFill>
                            <a:srgbClr val="7C4FCD"/>
                          </a:solidFill>
                          <a:effectLst/>
                        </a:rPr>
                        <a:t>0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is-IS" sz="1800">
                          <a:solidFill>
                            <a:srgbClr val="000000"/>
                          </a:solidFill>
                          <a:effectLst/>
                        </a:rPr>
                        <a:t>        kind = k;</a:t>
                      </a:r>
                      <a:r>
                        <a:rPr lang="is-IS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</a:rPr>
                        <a:t>        qualifier = q;</a:t>
                      </a:r>
                      <a:r>
                        <a:rPr lang="de-DE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     data = d;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18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3820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8538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type is a </a:t>
            </a:r>
            <a:r>
              <a:rPr lang="en-US" dirty="0" err="1" smtClean="0"/>
              <a:t>TypeDescriptor</a:t>
            </a:r>
            <a:r>
              <a:rPr lang="en-US" dirty="0" smtClean="0"/>
              <a:t> + an indirection field</a:t>
            </a:r>
          </a:p>
          <a:p>
            <a:r>
              <a:rPr lang="en-US" dirty="0" smtClean="0"/>
              <a:t>Data depend on the kind</a:t>
            </a:r>
          </a:p>
          <a:p>
            <a:pPr lvl="1"/>
            <a:r>
              <a:rPr lang="en-US" dirty="0" smtClean="0"/>
              <a:t>If it doesn’t fit, use indirection field</a:t>
            </a:r>
          </a:p>
          <a:p>
            <a:r>
              <a:rPr lang="en-US" dirty="0" smtClean="0"/>
              <a:t>There are many type kind:</a:t>
            </a:r>
          </a:p>
          <a:p>
            <a:pPr lvl="1"/>
            <a:r>
              <a:rPr lang="en-US" dirty="0" err="1" smtClean="0"/>
              <a:t>Builtin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Alias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is-IS" dirty="0" smtClean="0"/>
              <a:t>…</a:t>
            </a:r>
          </a:p>
          <a:p>
            <a:r>
              <a:rPr lang="en-US" dirty="0" smtClean="0"/>
              <a:t>Common API switch on kind to do the right thing</a:t>
            </a:r>
          </a:p>
        </p:txBody>
      </p:sp>
    </p:spTree>
    <p:extLst>
      <p:ext uri="{BB962C8B-B14F-4D97-AF65-F5344CB8AC3E}">
        <p14:creationId xmlns:p14="http://schemas.microsoft.com/office/powerpoint/2010/main" val="8809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Polymorphism</a:t>
            </a:r>
          </a:p>
        </p:txBody>
      </p:sp>
      <p:sp>
        <p:nvSpPr>
          <p:cNvPr id="4" name="Process 3"/>
          <p:cNvSpPr/>
          <p:nvPr/>
        </p:nvSpPr>
        <p:spPr>
          <a:xfrm>
            <a:off x="1143000" y="1600200"/>
            <a:ext cx="48768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6019800" y="1600200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Qualifier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7010400" y="1600200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Kind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1143000" y="2438400"/>
            <a:ext cx="68580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Indirection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581400"/>
            <a:ext cx="8274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128 bits budget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Indirection is used when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The type need extra space (Function)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The type need to refers to a symbol (Aggregate, Alias)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Otherwise null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Replaced the type class hierarchy advantageously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Significant memory consumption reduction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Significantly faster runtime (about 20%)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0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nest, effectively creating </a:t>
            </a:r>
            <a:r>
              <a:rPr lang="en-US" dirty="0" err="1" smtClean="0"/>
              <a:t>hierarcies</a:t>
            </a:r>
            <a:endParaRPr lang="en-US" dirty="0" smtClean="0"/>
          </a:p>
          <a:p>
            <a:r>
              <a:rPr lang="en-US" dirty="0" smtClean="0"/>
              <a:t>For instance, Identifiable is</a:t>
            </a:r>
          </a:p>
          <a:p>
            <a:pPr lvl="1"/>
            <a:r>
              <a:rPr lang="en-US" dirty="0" smtClean="0"/>
              <a:t>A type</a:t>
            </a:r>
          </a:p>
          <a:p>
            <a:pPr lvl="1"/>
            <a:r>
              <a:rPr lang="en-US" dirty="0" smtClean="0"/>
              <a:t>An expression</a:t>
            </a:r>
          </a:p>
          <a:p>
            <a:pPr lvl="1"/>
            <a:r>
              <a:rPr lang="en-US" dirty="0" smtClean="0"/>
              <a:t>A symbol</a:t>
            </a:r>
          </a:p>
          <a:p>
            <a:endParaRPr lang="en-US" dirty="0"/>
          </a:p>
          <a:p>
            <a:r>
              <a:rPr lang="en-US" dirty="0" smtClean="0"/>
              <a:t>More packing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Polymorphism</a:t>
            </a:r>
          </a:p>
        </p:txBody>
      </p:sp>
      <p:sp>
        <p:nvSpPr>
          <p:cNvPr id="4" name="Process 3"/>
          <p:cNvSpPr/>
          <p:nvPr/>
        </p:nvSpPr>
        <p:spPr>
          <a:xfrm>
            <a:off x="1752600" y="1600200"/>
            <a:ext cx="42672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6019800" y="1600200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Qualifier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7010400" y="1600200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Kind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1143000" y="2438400"/>
            <a:ext cx="68580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Indirection/Expression/Symbol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1143000" y="1600200"/>
            <a:ext cx="609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7338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Tag is used to discriminate between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Expression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Symbol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Tag is zeroed out to find the type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Saved 70 Mb (!) of template bloat in SDC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8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990600"/>
            <a:ext cx="5577840" cy="5577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286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king is throwing a party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88" y="1066800"/>
            <a:ext cx="4876800" cy="3243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6688" y="4777896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He has 1000 bottles in his cellar</a:t>
            </a:r>
          </a:p>
        </p:txBody>
      </p:sp>
    </p:spTree>
    <p:extLst>
      <p:ext uri="{BB962C8B-B14F-4D97-AF65-F5344CB8AC3E}">
        <p14:creationId xmlns:p14="http://schemas.microsoft.com/office/powerpoint/2010/main" val="473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16"/>
            <a:ext cx="8229600" cy="1143000"/>
          </a:xfrm>
        </p:spPr>
        <p:txBody>
          <a:bodyPr/>
          <a:lstStyle/>
          <a:p>
            <a:r>
              <a:rPr lang="en-US" dirty="0"/>
              <a:t>Value Type Polymorphism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77595"/>
              </p:ext>
            </p:extLst>
          </p:nvPr>
        </p:nvGraphicFramePr>
        <p:xfrm>
          <a:off x="457200" y="1227516"/>
          <a:ext cx="8229600" cy="54864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import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d.semantic.identifier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Identifiable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i = ...;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i.apply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delegate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Expression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(identified) {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>
                          <a:solidFill>
                            <a:srgbClr val="C70040"/>
                          </a:solidFill>
                          <a:effectLst/>
                        </a:rPr>
                        <a:t>alias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T = </a:t>
                      </a:r>
                      <a:r>
                        <a:rPr lang="en-US" sz="2400" dirty="0" err="1">
                          <a:solidFill>
                            <a:srgbClr val="C70040"/>
                          </a:solidFill>
                          <a:effectLst/>
                        </a:rPr>
                        <a:t>typeof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(identified);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static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427E00"/>
                          </a:solidFill>
                          <a:effectLst/>
                        </a:rPr>
                        <a:t>if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is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(T :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Expression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))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return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identified;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rgbClr val="000000"/>
                          </a:solidFill>
                          <a:effectLst/>
                        </a:rPr>
                        <a:t>    } </a:t>
                      </a:r>
                      <a:r>
                        <a:rPr lang="hu-HU" sz="2400" dirty="0" err="1">
                          <a:solidFill>
                            <a:srgbClr val="C70040"/>
                          </a:solidFill>
                          <a:effectLst/>
                        </a:rPr>
                        <a:t>else</a:t>
                      </a:r>
                      <a:r>
                        <a:rPr lang="hu-HU" sz="240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r>
                        <a:rPr lang="hu-HU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    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return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427E00"/>
                          </a:solidFill>
                          <a:effectLst/>
                        </a:rPr>
                        <a:t>getError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            identified,</a:t>
                      </a:r>
                      <a:r>
                        <a:rPr lang="is-I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           location,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         t.name.toString(pass.context)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~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8F8634"/>
                          </a:solidFill>
                          <a:effectLst/>
                        </a:rPr>
                        <a:t>" isn't callable"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2400">
                          <a:solidFill>
                            <a:srgbClr val="000000"/>
                          </a:solidFill>
                          <a:effectLst/>
                        </a:rPr>
                        <a:t>        );</a:t>
                      </a:r>
                      <a:r>
                        <a:rPr lang="is-I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>
                          <a:solidFill>
                            <a:srgbClr val="000000"/>
                          </a:solidFill>
                          <a:effectLst/>
                        </a:rPr>
                        <a:t>    }</a:t>
                      </a:r>
                      <a:r>
                        <a:rPr lang="pl-PL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</a:rPr>
                        <a:t>})();</a:t>
                      </a:r>
                      <a:r>
                        <a:rPr lang="it-IT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04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Polymorphism</a:t>
            </a:r>
          </a:p>
        </p:txBody>
      </p:sp>
      <p:sp>
        <p:nvSpPr>
          <p:cNvPr id="4" name="Process 3"/>
          <p:cNvSpPr/>
          <p:nvPr/>
        </p:nvSpPr>
        <p:spPr>
          <a:xfrm>
            <a:off x="3505200" y="1600200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Identifiable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457200" y="2895600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Type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3505200" y="2895600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Expression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6553200" y="2895600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152400" y="4953000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Builtin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1430145" y="4953000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3980055" y="4931627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Alias</a:t>
            </a:r>
          </a:p>
        </p:txBody>
      </p:sp>
      <p:sp>
        <p:nvSpPr>
          <p:cNvPr id="13" name="Process 12"/>
          <p:cNvSpPr/>
          <p:nvPr/>
        </p:nvSpPr>
        <p:spPr>
          <a:xfrm>
            <a:off x="2705100" y="4946495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Struct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5257800" y="4953000"/>
            <a:ext cx="990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Pointer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6532754" y="4953000"/>
            <a:ext cx="1011045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Function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Process 15"/>
          <p:cNvSpPr/>
          <p:nvPr/>
        </p:nvSpPr>
        <p:spPr>
          <a:xfrm>
            <a:off x="7828153" y="4953000"/>
            <a:ext cx="95529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6" idx="0"/>
            <a:endCxn id="4" idx="2"/>
          </p:cNvCxnSpPr>
          <p:nvPr/>
        </p:nvCxnSpPr>
        <p:spPr>
          <a:xfrm flipV="1">
            <a:off x="1524000" y="2438400"/>
            <a:ext cx="3048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4" idx="2"/>
          </p:cNvCxnSpPr>
          <p:nvPr/>
        </p:nvCxnSpPr>
        <p:spPr>
          <a:xfrm flipV="1">
            <a:off x="4572000" y="2438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4" idx="2"/>
          </p:cNvCxnSpPr>
          <p:nvPr/>
        </p:nvCxnSpPr>
        <p:spPr>
          <a:xfrm flipH="1" flipV="1">
            <a:off x="4572000" y="2438400"/>
            <a:ext cx="3048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6" idx="2"/>
          </p:cNvCxnSpPr>
          <p:nvPr/>
        </p:nvCxnSpPr>
        <p:spPr>
          <a:xfrm flipV="1">
            <a:off x="647700" y="3733800"/>
            <a:ext cx="8763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0"/>
            <a:endCxn id="6" idx="2"/>
          </p:cNvCxnSpPr>
          <p:nvPr/>
        </p:nvCxnSpPr>
        <p:spPr>
          <a:xfrm flipH="1" flipV="1">
            <a:off x="1524000" y="3733800"/>
            <a:ext cx="401445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6" idx="2"/>
          </p:cNvCxnSpPr>
          <p:nvPr/>
        </p:nvCxnSpPr>
        <p:spPr>
          <a:xfrm flipH="1" flipV="1">
            <a:off x="1524000" y="3733800"/>
            <a:ext cx="1676400" cy="1212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6" idx="2"/>
          </p:cNvCxnSpPr>
          <p:nvPr/>
        </p:nvCxnSpPr>
        <p:spPr>
          <a:xfrm flipH="1" flipV="1">
            <a:off x="1524000" y="3733800"/>
            <a:ext cx="2951355" cy="1197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0"/>
            <a:endCxn id="6" idx="2"/>
          </p:cNvCxnSpPr>
          <p:nvPr/>
        </p:nvCxnSpPr>
        <p:spPr>
          <a:xfrm flipH="1" flipV="1">
            <a:off x="1524000" y="3733800"/>
            <a:ext cx="4229100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  <a:endCxn id="6" idx="2"/>
          </p:cNvCxnSpPr>
          <p:nvPr/>
        </p:nvCxnSpPr>
        <p:spPr>
          <a:xfrm flipH="1" flipV="1">
            <a:off x="1524000" y="3733800"/>
            <a:ext cx="5514277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0"/>
            <a:endCxn id="6" idx="2"/>
          </p:cNvCxnSpPr>
          <p:nvPr/>
        </p:nvCxnSpPr>
        <p:spPr>
          <a:xfrm flipH="1" flipV="1">
            <a:off x="1524000" y="3733800"/>
            <a:ext cx="6781798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 </a:t>
            </a:r>
            <a:r>
              <a:rPr lang="en-US" dirty="0" smtClean="0"/>
              <a:t>- ABI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up to 2 fields</a:t>
            </a:r>
          </a:p>
          <a:p>
            <a:pPr lvl="1"/>
            <a:r>
              <a:rPr lang="en-US" dirty="0" smtClean="0"/>
              <a:t>Up to pointer sized</a:t>
            </a:r>
          </a:p>
          <a:p>
            <a:pPr lvl="1"/>
            <a:r>
              <a:rPr lang="en-US" dirty="0" smtClean="0"/>
              <a:t>Slice !</a:t>
            </a:r>
          </a:p>
          <a:p>
            <a:pPr lvl="1"/>
            <a:r>
              <a:rPr lang="en-US" dirty="0" smtClean="0"/>
              <a:t>No float/integral mixing</a:t>
            </a:r>
          </a:p>
          <a:p>
            <a:r>
              <a:rPr lang="en-US" dirty="0" smtClean="0"/>
              <a:t>Common anti pattern 2 pointers + a bool</a:t>
            </a:r>
          </a:p>
          <a:p>
            <a:pPr lvl="1"/>
            <a:r>
              <a:rPr lang="en-US" dirty="0" err="1" smtClean="0"/>
              <a:t>std.bigint.BigInt</a:t>
            </a:r>
            <a:r>
              <a:rPr lang="en-US" dirty="0" smtClean="0"/>
              <a:t> is a slice + a bool</a:t>
            </a:r>
          </a:p>
          <a:p>
            <a:pPr lvl="1"/>
            <a:r>
              <a:rPr lang="en-US" dirty="0" smtClean="0"/>
              <a:t>Passed in memory instead of registers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More than one pointer tends to use 2</a:t>
            </a:r>
          </a:p>
          <a:p>
            <a:pPr lvl="1"/>
            <a:r>
              <a:rPr lang="en-US" dirty="0" smtClean="0">
                <a:sym typeface="Wingdings"/>
              </a:rPr>
              <a:t>Use either 1 or 2 pointer sized </a:t>
            </a:r>
            <a:r>
              <a:rPr lang="en-US" dirty="0" err="1" smtClean="0">
                <a:sym typeface="Wingdings"/>
              </a:rPr>
              <a:t>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Classless 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9" y="1219200"/>
            <a:ext cx="7413602" cy="54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base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substruct</a:t>
            </a:r>
            <a:r>
              <a:rPr lang="en-US" dirty="0" smtClean="0"/>
              <a:t> use it as first field</a:t>
            </a:r>
          </a:p>
          <a:p>
            <a:r>
              <a:rPr lang="en-US" dirty="0" smtClean="0"/>
              <a:t>Contains a tag describing the type</a:t>
            </a:r>
          </a:p>
          <a:p>
            <a:pPr lvl="1"/>
            <a:r>
              <a:rPr lang="en-US" dirty="0" smtClean="0"/>
              <a:t>The tag can be part of a </a:t>
            </a:r>
            <a:r>
              <a:rPr lang="en-US" dirty="0" err="1" smtClean="0"/>
              <a:t>bitfield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mixin</a:t>
            </a:r>
            <a:r>
              <a:rPr lang="en-US" dirty="0" smtClean="0"/>
              <a:t> in all </a:t>
            </a:r>
            <a:r>
              <a:rPr lang="en-US" dirty="0" err="1" smtClean="0"/>
              <a:t>substruct</a:t>
            </a:r>
            <a:endParaRPr lang="en-US" dirty="0" smtClean="0"/>
          </a:p>
          <a:p>
            <a:pPr lvl="1"/>
            <a:r>
              <a:rPr lang="en-US" dirty="0" smtClean="0"/>
              <a:t>Include static assert to check this is done right</a:t>
            </a:r>
          </a:p>
          <a:p>
            <a:pPr lvl="1"/>
            <a:r>
              <a:rPr lang="en-US" dirty="0" smtClean="0"/>
              <a:t>Alias this the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Classless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/>
          </a:bodyPr>
          <a:lstStyle/>
          <a:p>
            <a:r>
              <a:rPr lang="en-US" dirty="0" smtClean="0"/>
              <a:t>Each leaf of the hierarchy has a tag value</a:t>
            </a:r>
          </a:p>
          <a:p>
            <a:r>
              <a:rPr lang="en-US" dirty="0" smtClean="0"/>
              <a:t>Each non leaf has a range of tag value</a:t>
            </a:r>
          </a:p>
          <a:p>
            <a:r>
              <a:rPr lang="en-US" dirty="0" smtClean="0"/>
              <a:t>The root match all values</a:t>
            </a:r>
          </a:p>
          <a:p>
            <a:endParaRPr lang="en-US" dirty="0"/>
          </a:p>
          <a:p>
            <a:r>
              <a:rPr lang="en-US" dirty="0" smtClean="0"/>
              <a:t>The hierarchy must be know at compile time</a:t>
            </a:r>
          </a:p>
          <a:p>
            <a:endParaRPr lang="en-US" dirty="0"/>
          </a:p>
          <a:p>
            <a:r>
              <a:rPr lang="en-US" dirty="0" smtClean="0"/>
              <a:t>Use a bunch of </a:t>
            </a:r>
            <a:r>
              <a:rPr lang="en-US" dirty="0" err="1" smtClean="0"/>
              <a:t>mixin</a:t>
            </a:r>
            <a:r>
              <a:rPr lang="en-US" dirty="0" smtClean="0"/>
              <a:t> templates</a:t>
            </a:r>
          </a:p>
          <a:p>
            <a:pPr lvl="1"/>
            <a:r>
              <a:rPr lang="en-US" dirty="0" smtClean="0"/>
              <a:t>Add the boilerplate</a:t>
            </a:r>
          </a:p>
          <a:p>
            <a:pPr lvl="1"/>
            <a:r>
              <a:rPr lang="en-US" dirty="0" smtClean="0"/>
              <a:t>A ton of static asserts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Polymorphism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490788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93838"/>
              </p:ext>
            </p:extLst>
          </p:nvPr>
        </p:nvGraphicFramePr>
        <p:xfrm>
          <a:off x="457200" y="2262188"/>
          <a:ext cx="4572000" cy="31242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418941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Child {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 err="1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Parent</a:t>
                      </a:r>
                      <a:r>
                        <a:rPr lang="en-US" sz="2400" dirty="0" err="1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Root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Root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Childs</a:t>
                      </a:r>
                      <a:r>
                        <a:rPr lang="en-US" sz="240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Child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400">
                          <a:solidFill>
                            <a:srgbClr val="34A7BD"/>
                          </a:solidFill>
                          <a:effectLst/>
                        </a:rPr>
                        <a:t>SubStruct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en-US" sz="24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7645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804988"/>
            <a:ext cx="508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54716"/>
              </p:ext>
            </p:extLst>
          </p:nvPr>
        </p:nvGraphicFramePr>
        <p:xfrm>
          <a:off x="4876800" y="1804988"/>
          <a:ext cx="4114800" cy="3657600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SubStruct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 err="1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GrandChilds</a:t>
                      </a:r>
                      <a:r>
                        <a:rPr lang="en-US" sz="2400" dirty="0" smtClean="0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sz="2400" dirty="0" smtClean="0">
                          <a:solidFill>
                            <a:srgbClr val="34A7BD"/>
                          </a:solidFill>
                          <a:effectLst/>
                        </a:rPr>
                        <a:t>Root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sz="2400" dirty="0" err="1" smtClean="0">
                          <a:solidFill>
                            <a:srgbClr val="34A7BD"/>
                          </a:solidFill>
                          <a:effectLst/>
                        </a:rPr>
                        <a:t>SubChild</a:t>
                      </a:r>
                      <a:r>
                        <a:rPr lang="en-US" sz="2400" dirty="0" smtClean="0">
                          <a:solidFill>
                            <a:srgbClr val="34A7BD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US" sz="2400" dirty="0" smtClean="0">
                          <a:solidFill>
                            <a:srgbClr val="34A7BD"/>
                          </a:solidFill>
                          <a:effectLst/>
                        </a:rPr>
                        <a:t>  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24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pl-PL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struct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</a:rPr>
                        <a:t>SubChild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    </a:t>
                      </a:r>
                      <a:r>
                        <a:rPr lang="en-US" sz="2400" dirty="0" err="1">
                          <a:solidFill>
                            <a:srgbClr val="C70040"/>
                          </a:solidFill>
                          <a:effectLst/>
                        </a:rPr>
                        <a:t>mixin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Parent</a:t>
                      </a:r>
                      <a:r>
                        <a:rPr lang="en-US" sz="2400" dirty="0" err="1">
                          <a:solidFill>
                            <a:srgbClr val="C70040"/>
                          </a:solidFill>
                          <a:effectLst/>
                        </a:rPr>
                        <a:t>!</a:t>
                      </a:r>
                      <a:r>
                        <a:rPr lang="en-US" sz="2400" dirty="0" err="1">
                          <a:solidFill>
                            <a:srgbClr val="34A7BD"/>
                          </a:solidFill>
                          <a:effectLst/>
                        </a:rPr>
                        <a:t>SubStruct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29200" y="18049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Polymorphism</a:t>
            </a:r>
          </a:p>
        </p:txBody>
      </p:sp>
      <p:sp>
        <p:nvSpPr>
          <p:cNvPr id="5" name="Process 4"/>
          <p:cNvSpPr/>
          <p:nvPr/>
        </p:nvSpPr>
        <p:spPr>
          <a:xfrm>
            <a:off x="762000" y="1417638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Root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762000" y="2819400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Root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2895600" y="2819400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Child’s fields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762000" y="4221162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Root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2895600" y="4221162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SubStruct’s</a:t>
            </a:r>
            <a:r>
              <a:rPr lang="en-US" dirty="0" smtClean="0">
                <a:solidFill>
                  <a:srgbClr val="000000"/>
                </a:solidFill>
              </a:rPr>
              <a:t> fields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rocess 10"/>
          <p:cNvSpPr/>
          <p:nvPr/>
        </p:nvSpPr>
        <p:spPr>
          <a:xfrm>
            <a:off x="748990" y="5622924"/>
            <a:ext cx="21336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Root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2882590" y="5622924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SubStruct’s</a:t>
            </a:r>
            <a:r>
              <a:rPr lang="en-US" dirty="0" smtClean="0">
                <a:solidFill>
                  <a:srgbClr val="000000"/>
                </a:solidFill>
              </a:rPr>
              <a:t> fields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Process 12"/>
          <p:cNvSpPr/>
          <p:nvPr/>
        </p:nvSpPr>
        <p:spPr>
          <a:xfrm>
            <a:off x="5016190" y="5622924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SubChild’s</a:t>
            </a:r>
            <a:r>
              <a:rPr lang="en-US" dirty="0" smtClean="0">
                <a:solidFill>
                  <a:srgbClr val="000000"/>
                </a:solidFill>
              </a:rPr>
              <a:t> fields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Classless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Child share the parent’s part of the layout</a:t>
            </a:r>
          </a:p>
          <a:p>
            <a:pPr lvl="1"/>
            <a:r>
              <a:rPr lang="en-US" dirty="0" smtClean="0"/>
              <a:t>It is safe to </a:t>
            </a:r>
            <a:r>
              <a:rPr lang="en-US" dirty="0" err="1" smtClean="0"/>
              <a:t>upcast</a:t>
            </a:r>
            <a:endParaRPr lang="en-US" dirty="0" smtClean="0"/>
          </a:p>
          <a:p>
            <a:pPr lvl="1"/>
            <a:r>
              <a:rPr lang="en-US" dirty="0" smtClean="0"/>
              <a:t>Done via alias this</a:t>
            </a:r>
          </a:p>
          <a:p>
            <a:r>
              <a:rPr lang="en-US" dirty="0" smtClean="0"/>
              <a:t>Downcast to a leaf: check tag’s value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Easy pattern matching</a:t>
            </a:r>
          </a:p>
          <a:p>
            <a:r>
              <a:rPr lang="en-US" dirty="0" smtClean="0"/>
              <a:t>Downcast to </a:t>
            </a:r>
            <a:r>
              <a:rPr lang="en-US" dirty="0" err="1" smtClean="0"/>
              <a:t>substruct</a:t>
            </a:r>
            <a:r>
              <a:rPr lang="en-US" dirty="0" smtClean="0"/>
              <a:t>: check tag range</a:t>
            </a:r>
          </a:p>
          <a:p>
            <a:pPr lvl="1"/>
            <a:r>
              <a:rPr lang="en-US" dirty="0" smtClean="0"/>
              <a:t>Cheap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typeid</a:t>
            </a:r>
            <a:r>
              <a:rPr lang="en-US" dirty="0" smtClean="0"/>
              <a:t> pointer chasing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Virtualish</a:t>
            </a:r>
            <a:r>
              <a:rPr lang="en-US" dirty="0" smtClean="0"/>
              <a:t>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/>
          </a:bodyPr>
          <a:lstStyle/>
          <a:p>
            <a:r>
              <a:rPr lang="en-US" dirty="0" smtClean="0"/>
              <a:t>No virtual table</a:t>
            </a:r>
          </a:p>
          <a:p>
            <a:r>
              <a:rPr lang="en-US" dirty="0" smtClean="0"/>
              <a:t>Get function pointer in a table</a:t>
            </a:r>
          </a:p>
          <a:p>
            <a:pPr lvl="1"/>
            <a:r>
              <a:rPr lang="en-US" dirty="0" smtClean="0"/>
              <a:t>One table per method</a:t>
            </a:r>
          </a:p>
          <a:p>
            <a:pPr lvl="1"/>
            <a:r>
              <a:rPr lang="en-US" dirty="0" smtClean="0"/>
              <a:t>One entry per leaf type</a:t>
            </a:r>
          </a:p>
          <a:p>
            <a:pPr lvl="1"/>
            <a:r>
              <a:rPr lang="en-US" dirty="0" smtClean="0"/>
              <a:t>Using the tag as an index</a:t>
            </a:r>
          </a:p>
          <a:p>
            <a:endParaRPr lang="en-US" dirty="0" smtClean="0"/>
          </a:p>
          <a:p>
            <a:r>
              <a:rPr lang="en-US" dirty="0" smtClean="0"/>
              <a:t>Used by HHVM for PHP arrays</a:t>
            </a:r>
          </a:p>
          <a:p>
            <a:pPr lvl="1"/>
            <a:r>
              <a:rPr lang="en-US" i="1" dirty="0" smtClean="0"/>
              <a:t>Creative</a:t>
            </a:r>
            <a:r>
              <a:rPr lang="en-US" dirty="0" smtClean="0"/>
              <a:t> </a:t>
            </a:r>
            <a:r>
              <a:rPr lang="en-US" dirty="0" err="1" smtClean="0"/>
              <a:t>datastructure</a:t>
            </a:r>
            <a:endParaRPr lang="en-US" dirty="0" smtClean="0"/>
          </a:p>
          <a:p>
            <a:pPr lvl="1"/>
            <a:r>
              <a:rPr lang="en-US" dirty="0" smtClean="0"/>
              <a:t>Is a vector/</a:t>
            </a:r>
            <a:r>
              <a:rPr lang="en-US" dirty="0" err="1" smtClean="0"/>
              <a:t>hashmap</a:t>
            </a:r>
            <a:r>
              <a:rPr lang="en-US" dirty="0" smtClean="0"/>
              <a:t>/set/tuple/whatever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38862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191000"/>
            <a:ext cx="464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 evil man poisoned a bottle with his secret recipe with 11 herbs and spices !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228600"/>
            <a:ext cx="419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poison will kill anyone even in small doses.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It takes several hours for someone to die from poisoning.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King has 1000 servants and 20 prisoners.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He would like to avoid killing servants if possible, but killing prisoners is fine.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What should the king do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Virtual Dispatch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7620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f1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16764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25908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35052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762000" y="3238500"/>
            <a:ext cx="914400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Vtable</a:t>
            </a:r>
            <a:r>
              <a:rPr lang="en-US" dirty="0" smtClean="0">
                <a:solidFill>
                  <a:srgbClr val="000000"/>
                </a:solidFill>
              </a:rPr>
              <a:t> pointer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1676400" y="3238500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T1’s data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762000" y="2514600"/>
            <a:ext cx="457200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cess 13"/>
          <p:cNvSpPr/>
          <p:nvPr/>
        </p:nvSpPr>
        <p:spPr>
          <a:xfrm>
            <a:off x="47950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57094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Process 15"/>
          <p:cNvSpPr/>
          <p:nvPr/>
        </p:nvSpPr>
        <p:spPr>
          <a:xfrm>
            <a:off x="66238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75382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4795024" y="3238500"/>
            <a:ext cx="914400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Vtable</a:t>
            </a:r>
            <a:r>
              <a:rPr lang="en-US" dirty="0" smtClean="0">
                <a:solidFill>
                  <a:srgbClr val="000000"/>
                </a:solidFill>
              </a:rPr>
              <a:t> pointer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5709424" y="3238500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T2’s data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795024" y="2514600"/>
            <a:ext cx="457200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4800600"/>
            <a:ext cx="5328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One </a:t>
            </a:r>
            <a:r>
              <a:rPr lang="en-US" sz="2400" dirty="0" err="1"/>
              <a:t>vtable</a:t>
            </a:r>
            <a:r>
              <a:rPr lang="en-US" sz="2400" dirty="0"/>
              <a:t> per </a:t>
            </a:r>
            <a:r>
              <a:rPr lang="en-US" sz="2400" b="1" dirty="0"/>
              <a:t>type</a:t>
            </a:r>
            <a:endParaRPr lang="en-US" sz="2400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Vtable</a:t>
            </a:r>
            <a:r>
              <a:rPr lang="en-US" sz="2400" dirty="0" smtClean="0"/>
              <a:t> has one entry per </a:t>
            </a:r>
            <a:r>
              <a:rPr lang="en-US" sz="2400" b="1" dirty="0" smtClean="0"/>
              <a:t>method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Load </a:t>
            </a:r>
            <a:r>
              <a:rPr lang="en-US" sz="2400" dirty="0" err="1" smtClean="0"/>
              <a:t>vtable</a:t>
            </a:r>
            <a:r>
              <a:rPr lang="en-US" sz="2400" dirty="0" smtClean="0"/>
              <a:t> then load function address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6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Virtualish</a:t>
            </a:r>
            <a:r>
              <a:rPr lang="en-US" dirty="0" smtClean="0"/>
              <a:t> Dispatch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7620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f1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16764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25908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3505200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Process 8"/>
          <p:cNvSpPr/>
          <p:nvPr/>
        </p:nvSpPr>
        <p:spPr>
          <a:xfrm>
            <a:off x="762000" y="3238500"/>
            <a:ext cx="914400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1676400" y="3238500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T1’s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Process 13"/>
          <p:cNvSpPr/>
          <p:nvPr/>
        </p:nvSpPr>
        <p:spPr>
          <a:xfrm>
            <a:off x="47950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Process 14"/>
          <p:cNvSpPr/>
          <p:nvPr/>
        </p:nvSpPr>
        <p:spPr>
          <a:xfrm>
            <a:off x="57094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Process 15"/>
          <p:cNvSpPr/>
          <p:nvPr/>
        </p:nvSpPr>
        <p:spPr>
          <a:xfrm>
            <a:off x="66238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Process 16"/>
          <p:cNvSpPr/>
          <p:nvPr/>
        </p:nvSpPr>
        <p:spPr>
          <a:xfrm>
            <a:off x="7538224" y="1676400"/>
            <a:ext cx="914400" cy="838200"/>
          </a:xfrm>
          <a:prstGeom prst="flowChartProcess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4795024" y="3238500"/>
            <a:ext cx="914400" cy="838200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5709424" y="3238500"/>
            <a:ext cx="2133600" cy="838200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T2’s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1253" y="4800600"/>
            <a:ext cx="6621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One </a:t>
            </a:r>
            <a:r>
              <a:rPr lang="en-US" sz="2400" dirty="0" err="1"/>
              <a:t>vtable</a:t>
            </a:r>
            <a:r>
              <a:rPr lang="en-US" sz="2400" dirty="0"/>
              <a:t> per </a:t>
            </a:r>
            <a:r>
              <a:rPr lang="en-US" sz="2400" b="1" dirty="0" smtClean="0"/>
              <a:t>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Vtable</a:t>
            </a:r>
            <a:r>
              <a:rPr lang="en-US" sz="2400" dirty="0" smtClean="0"/>
              <a:t> has one entry per </a:t>
            </a:r>
            <a:r>
              <a:rPr lang="en-US" sz="2400" b="1" dirty="0" smtClean="0"/>
              <a:t>type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Load tag then use it as index in per function table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1219200" y="25146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0"/>
            <a:endCxn id="14" idx="2"/>
          </p:cNvCxnSpPr>
          <p:nvPr/>
        </p:nvCxnSpPr>
        <p:spPr>
          <a:xfrm flipV="1">
            <a:off x="1219200" y="2514600"/>
            <a:ext cx="4033024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0"/>
            <a:endCxn id="6" idx="2"/>
          </p:cNvCxnSpPr>
          <p:nvPr/>
        </p:nvCxnSpPr>
        <p:spPr>
          <a:xfrm flipH="1" flipV="1">
            <a:off x="2133600" y="2514600"/>
            <a:ext cx="3118624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15" idx="2"/>
          </p:cNvCxnSpPr>
          <p:nvPr/>
        </p:nvCxnSpPr>
        <p:spPr>
          <a:xfrm flipV="1">
            <a:off x="5252224" y="2514600"/>
            <a:ext cx="914400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Virtualish</a:t>
            </a:r>
            <a:r>
              <a:rPr lang="en-US" dirty="0"/>
              <a:t>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35562"/>
          </a:xfrm>
        </p:spPr>
        <p:txBody>
          <a:bodyPr>
            <a:normAutofit/>
          </a:bodyPr>
          <a:lstStyle/>
          <a:p>
            <a:r>
              <a:rPr lang="en-US" dirty="0" smtClean="0"/>
              <a:t>Usually better locality</a:t>
            </a:r>
          </a:p>
          <a:p>
            <a:pPr lvl="1"/>
            <a:r>
              <a:rPr lang="en-US" dirty="0" smtClean="0"/>
              <a:t>Calling the same method on objects of various types more common than calling various method on objects of the same type</a:t>
            </a:r>
          </a:p>
          <a:p>
            <a:r>
              <a:rPr lang="en-US" dirty="0" smtClean="0"/>
              <a:t>Often worked around by sorting by type</a:t>
            </a:r>
          </a:p>
          <a:p>
            <a:pPr lvl="1"/>
            <a:r>
              <a:rPr lang="en-US" dirty="0" smtClean="0"/>
              <a:t>Classless get most of the benefit without sorting</a:t>
            </a:r>
          </a:p>
          <a:p>
            <a:pPr lvl="1"/>
            <a:r>
              <a:rPr lang="en-US" dirty="0" smtClean="0"/>
              <a:t>Still helps branch prediction</a:t>
            </a:r>
          </a:p>
          <a:p>
            <a:r>
              <a:rPr lang="en-US" dirty="0" smtClean="0"/>
              <a:t>Tables can be generated using reflection in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visitors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355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Regular class hierarchy need to know all method at compile time</a:t>
            </a:r>
          </a:p>
          <a:p>
            <a:pPr lvl="1"/>
            <a:r>
              <a:rPr lang="en-US" dirty="0" smtClean="0"/>
              <a:t>Can add types dynamically</a:t>
            </a:r>
          </a:p>
          <a:p>
            <a:r>
              <a:rPr lang="en-US" dirty="0" smtClean="0"/>
              <a:t>Classless hierarchy need to know all types at compile time</a:t>
            </a:r>
          </a:p>
          <a:p>
            <a:pPr lvl="1"/>
            <a:r>
              <a:rPr lang="en-US" dirty="0" smtClean="0"/>
              <a:t>Can add method dynamically</a:t>
            </a:r>
          </a:p>
          <a:p>
            <a:r>
              <a:rPr lang="en-US" dirty="0" smtClean="0"/>
              <a:t>Visitor can create a visit method’s table</a:t>
            </a:r>
          </a:p>
          <a:p>
            <a:pPr lvl="1"/>
            <a:r>
              <a:rPr lang="en-US" dirty="0" smtClean="0"/>
              <a:t>And use the tag to dispatch</a:t>
            </a:r>
          </a:p>
          <a:p>
            <a:r>
              <a:rPr lang="en-US" dirty="0" smtClean="0"/>
              <a:t>Closed extensibility one way, opened it another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083"/>
            <a:ext cx="8229600" cy="6429905"/>
          </a:xfrm>
        </p:spPr>
        <p:txBody>
          <a:bodyPr>
            <a:normAutofit/>
          </a:bodyPr>
          <a:lstStyle/>
          <a:p>
            <a:r>
              <a:rPr lang="en-US" sz="40000" dirty="0" smtClean="0"/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25420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king can use 10 prisoners.</a:t>
            </a:r>
          </a:p>
          <a:p>
            <a:r>
              <a:rPr lang="en-US" dirty="0" smtClean="0"/>
              <a:t>Number each bottle in binary</a:t>
            </a:r>
          </a:p>
          <a:p>
            <a:r>
              <a:rPr lang="en-US" dirty="0" smtClean="0"/>
              <a:t>Each prisoner will drink from multiple bottles</a:t>
            </a:r>
          </a:p>
          <a:p>
            <a:pPr lvl="1"/>
            <a:r>
              <a:rPr lang="en-US" dirty="0" smtClean="0"/>
              <a:t>Prisoner n will drink bottle where the nth digit is 1</a:t>
            </a:r>
          </a:p>
          <a:p>
            <a:pPr lvl="1"/>
            <a:endParaRPr lang="en-US" dirty="0"/>
          </a:p>
          <a:p>
            <a:r>
              <a:rPr lang="en-US" dirty="0" smtClean="0"/>
              <a:t>The prisoner ding will give the result in binary.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king’s party was a real success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15" y="1600200"/>
            <a:ext cx="3396970" cy="4525963"/>
          </a:xfrm>
        </p:spPr>
      </p:pic>
    </p:spTree>
    <p:extLst>
      <p:ext uri="{BB962C8B-B14F-4D97-AF65-F5344CB8AC3E}">
        <p14:creationId xmlns:p14="http://schemas.microsoft.com/office/powerpoint/2010/main" val="20178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memory waste</a:t>
            </a:r>
          </a:p>
          <a:p>
            <a:r>
              <a:rPr lang="en-US" dirty="0" smtClean="0"/>
              <a:t>Increase cache utilization</a:t>
            </a:r>
          </a:p>
          <a:p>
            <a:r>
              <a:rPr lang="en-US" dirty="0" smtClean="0"/>
              <a:t>Minimal CPU cost</a:t>
            </a:r>
          </a:p>
          <a:p>
            <a:r>
              <a:rPr lang="en-US" dirty="0" smtClean="0"/>
              <a:t>Not a replacement for better algorithms</a:t>
            </a:r>
          </a:p>
          <a:p>
            <a:pPr lvl="1"/>
            <a:r>
              <a:rPr lang="en-US" dirty="0" smtClean="0"/>
              <a:t>Instantiating less objects saves a lot of memory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2070</Words>
  <Application>Microsoft Macintosh PowerPoint</Application>
  <PresentationFormat>On-screen Show (4:3)</PresentationFormat>
  <Paragraphs>776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Wingdings</vt:lpstr>
      <vt:lpstr>Office Theme</vt:lpstr>
      <vt:lpstr>Bit packing like a mad man</vt:lpstr>
      <vt:lpstr>Memory is slow</vt:lpstr>
      <vt:lpstr>Memory is slow - Caching</vt:lpstr>
      <vt:lpstr>But first a small story…</vt:lpstr>
      <vt:lpstr>PowerPoint Presentation</vt:lpstr>
      <vt:lpstr>PowerPoint Presentation</vt:lpstr>
      <vt:lpstr>The answer</vt:lpstr>
      <vt:lpstr>The king’s party was a real success !</vt:lpstr>
      <vt:lpstr>Bit packing</vt:lpstr>
      <vt:lpstr>Alignment</vt:lpstr>
      <vt:lpstr>Alignment – Rule of thumb</vt:lpstr>
      <vt:lpstr>Struct padding</vt:lpstr>
      <vt:lpstr>Struct padding</vt:lpstr>
      <vt:lpstr>Padding tips</vt:lpstr>
      <vt:lpstr>Information density</vt:lpstr>
      <vt:lpstr>Bit packing</vt:lpstr>
      <vt:lpstr>Struct packing</vt:lpstr>
      <vt:lpstr>Bit packing intergals</vt:lpstr>
      <vt:lpstr>Bit packing bools</vt:lpstr>
      <vt:lpstr>Bitfield layout</vt:lpstr>
      <vt:lpstr>Bitfield layout</vt:lpstr>
      <vt:lpstr>Bitfield layout</vt:lpstr>
      <vt:lpstr>Unused bits</vt:lpstr>
      <vt:lpstr>Unused bits - example</vt:lpstr>
      <vt:lpstr>Tagging pointers - @trusted</vt:lpstr>
      <vt:lpstr>Tagging pointers - @trusted</vt:lpstr>
      <vt:lpstr>Tagging pointers - @system</vt:lpstr>
      <vt:lpstr>Intermission – Germany loves D !</vt:lpstr>
      <vt:lpstr>Let’s use a context</vt:lpstr>
      <vt:lpstr>Let’s use a context</vt:lpstr>
      <vt:lpstr>Let’s use a context</vt:lpstr>
      <vt:lpstr>Context prefill</vt:lpstr>
      <vt:lpstr>Context prefill</vt:lpstr>
      <vt:lpstr>Context prefill</vt:lpstr>
      <vt:lpstr>More context !</vt:lpstr>
      <vt:lpstr>More context !</vt:lpstr>
      <vt:lpstr>More context !</vt:lpstr>
      <vt:lpstr>More context !</vt:lpstr>
      <vt:lpstr>Polymorphism</vt:lpstr>
      <vt:lpstr>Tagged reference</vt:lpstr>
      <vt:lpstr>Tagged reference</vt:lpstr>
      <vt:lpstr>Tagged reference</vt:lpstr>
      <vt:lpstr>Value Type Polymorphism</vt:lpstr>
      <vt:lpstr>Value Type Polymorphism</vt:lpstr>
      <vt:lpstr>Value Type Polymorphism</vt:lpstr>
      <vt:lpstr>Value Type Polymorphism</vt:lpstr>
      <vt:lpstr>Value Type Polymorphism</vt:lpstr>
      <vt:lpstr>Value Type Polymorphism</vt:lpstr>
      <vt:lpstr>Value Type Polymorphism</vt:lpstr>
      <vt:lpstr>Value Type Polymorphism</vt:lpstr>
      <vt:lpstr>Value Type Polymorphism</vt:lpstr>
      <vt:lpstr>Value Type - ABI</vt:lpstr>
      <vt:lpstr>Classless Polymorphism</vt:lpstr>
      <vt:lpstr>Classless Polymorphism</vt:lpstr>
      <vt:lpstr>Classless Polymorphism</vt:lpstr>
      <vt:lpstr>Classless Polymorphism</vt:lpstr>
      <vt:lpstr>Classless Polymorphism</vt:lpstr>
      <vt:lpstr>Classless Polymorphism</vt:lpstr>
      <vt:lpstr>Virtualish Dispatch</vt:lpstr>
      <vt:lpstr>Regular Virtual Dispatch</vt:lpstr>
      <vt:lpstr>Virtualish Dispatch</vt:lpstr>
      <vt:lpstr>Virtualish Dispatch</vt:lpstr>
      <vt:lpstr>Classless visitors !</vt:lpstr>
      <vt:lpstr>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D’s GC</dc:title>
  <dc:creator>Amaury Sechet</dc:creator>
  <cp:lastModifiedBy>Microsoft Office User</cp:lastModifiedBy>
  <cp:revision>733</cp:revision>
  <dcterms:created xsi:type="dcterms:W3CDTF">2015-04-24T00:59:51Z</dcterms:created>
  <dcterms:modified xsi:type="dcterms:W3CDTF">2016-05-06T08:43:51Z</dcterms:modified>
</cp:coreProperties>
</file>