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85" r:id="rId2"/>
    <p:sldId id="280" r:id="rId3"/>
    <p:sldId id="283" r:id="rId4"/>
    <p:sldId id="268" r:id="rId5"/>
    <p:sldId id="269" r:id="rId6"/>
    <p:sldId id="281" r:id="rId7"/>
    <p:sldId id="282" r:id="rId8"/>
    <p:sldId id="263" r:id="rId9"/>
    <p:sldId id="265" r:id="rId10"/>
    <p:sldId id="266" r:id="rId11"/>
    <p:sldId id="264" r:id="rId12"/>
    <p:sldId id="267" r:id="rId13"/>
    <p:sldId id="274" r:id="rId14"/>
    <p:sldId id="271" r:id="rId15"/>
    <p:sldId id="272" r:id="rId16"/>
    <p:sldId id="275" r:id="rId17"/>
    <p:sldId id="262" r:id="rId18"/>
    <p:sldId id="257" r:id="rId19"/>
    <p:sldId id="278" r:id="rId20"/>
    <p:sldId id="279" r:id="rId21"/>
    <p:sldId id="259" r:id="rId22"/>
    <p:sldId id="284" r:id="rId23"/>
    <p:sldId id="277" r:id="rId24"/>
    <p:sldId id="27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ia" initials="L" lastIdx="1" clrIdx="0">
    <p:extLst>
      <p:ext uri="{19B8F6BF-5375-455C-9EA6-DF929625EA0E}">
        <p15:presenceInfo xmlns:p15="http://schemas.microsoft.com/office/powerpoint/2012/main" userId="Luc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63" autoAdjust="0"/>
  </p:normalViewPr>
  <p:slideViewPr>
    <p:cSldViewPr snapToGrid="0">
      <p:cViewPr varScale="1">
        <p:scale>
          <a:sx n="97" d="100"/>
          <a:sy n="97" d="100"/>
        </p:scale>
        <p:origin x="204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Objects</c:v>
                </c:pt>
              </c:strCache>
            </c:strRef>
          </c:tx>
          <c:spPr>
            <a:solidFill>
              <a:schemeClr val="accent1"/>
            </a:solidFill>
            <a:ln>
              <a:noFill/>
            </a:ln>
            <a:effectLst/>
          </c:spPr>
          <c:invertIfNegative val="0"/>
          <c:cat>
            <c:strRef>
              <c:f>Sheet1!$A$2:$A$6</c:f>
              <c:strCache>
                <c:ptCount val="5"/>
                <c:pt idx="0">
                  <c:v>10</c:v>
                </c:pt>
                <c:pt idx="1">
                  <c:v>100</c:v>
                </c:pt>
                <c:pt idx="2">
                  <c:v>1k</c:v>
                </c:pt>
                <c:pt idx="3">
                  <c:v>10k</c:v>
                </c:pt>
                <c:pt idx="4">
                  <c:v>100k</c:v>
                </c:pt>
              </c:strCache>
            </c:strRef>
          </c:cat>
          <c:val>
            <c:numRef>
              <c:f>Sheet1!$B$2:$B$6</c:f>
              <c:numCache>
                <c:formatCode>General</c:formatCode>
                <c:ptCount val="5"/>
                <c:pt idx="0">
                  <c:v>1.34</c:v>
                </c:pt>
                <c:pt idx="1">
                  <c:v>1</c:v>
                </c:pt>
                <c:pt idx="2">
                  <c:v>1.47</c:v>
                </c:pt>
                <c:pt idx="3">
                  <c:v>1.2</c:v>
                </c:pt>
                <c:pt idx="4">
                  <c:v>1.5</c:v>
                </c:pt>
              </c:numCache>
            </c:numRef>
          </c:val>
          <c:extLst>
            <c:ext xmlns:c16="http://schemas.microsoft.com/office/drawing/2014/chart" uri="{C3380CC4-5D6E-409C-BE32-E72D297353CC}">
              <c16:uniqueId val="{00000000-6BAB-442C-A316-F502C7326A0E}"/>
            </c:ext>
          </c:extLst>
        </c:ser>
        <c:ser>
          <c:idx val="1"/>
          <c:order val="1"/>
          <c:tx>
            <c:strRef>
              <c:f>Sheet1!$C$1</c:f>
              <c:strCache>
                <c:ptCount val="1"/>
                <c:pt idx="0">
                  <c:v>Integers</c:v>
                </c:pt>
              </c:strCache>
            </c:strRef>
          </c:tx>
          <c:spPr>
            <a:solidFill>
              <a:schemeClr val="accent2"/>
            </a:solidFill>
            <a:ln>
              <a:noFill/>
            </a:ln>
            <a:effectLst/>
          </c:spPr>
          <c:invertIfNegative val="0"/>
          <c:cat>
            <c:strRef>
              <c:f>Sheet1!$A$2:$A$6</c:f>
              <c:strCache>
                <c:ptCount val="5"/>
                <c:pt idx="0">
                  <c:v>10</c:v>
                </c:pt>
                <c:pt idx="1">
                  <c:v>100</c:v>
                </c:pt>
                <c:pt idx="2">
                  <c:v>1k</c:v>
                </c:pt>
                <c:pt idx="3">
                  <c:v>10k</c:v>
                </c:pt>
                <c:pt idx="4">
                  <c:v>100k</c:v>
                </c:pt>
              </c:strCache>
            </c:strRef>
          </c:cat>
          <c:val>
            <c:numRef>
              <c:f>Sheet1!$C$2:$C$6</c:f>
              <c:numCache>
                <c:formatCode>General</c:formatCode>
                <c:ptCount val="5"/>
                <c:pt idx="0">
                  <c:v>1.06</c:v>
                </c:pt>
                <c:pt idx="1">
                  <c:v>1</c:v>
                </c:pt>
                <c:pt idx="2">
                  <c:v>1.5</c:v>
                </c:pt>
                <c:pt idx="3">
                  <c:v>1.3</c:v>
                </c:pt>
                <c:pt idx="4">
                  <c:v>1.38</c:v>
                </c:pt>
              </c:numCache>
            </c:numRef>
          </c:val>
          <c:extLst>
            <c:ext xmlns:c16="http://schemas.microsoft.com/office/drawing/2014/chart" uri="{C3380CC4-5D6E-409C-BE32-E72D297353CC}">
              <c16:uniqueId val="{00000004-6BAB-442C-A316-F502C7326A0E}"/>
            </c:ext>
          </c:extLst>
        </c:ser>
        <c:ser>
          <c:idx val="2"/>
          <c:order val="2"/>
          <c:tx>
            <c:strRef>
              <c:f>Sheet1!$D$1</c:f>
              <c:strCache>
                <c:ptCount val="1"/>
                <c:pt idx="0">
                  <c:v>Floats</c:v>
                </c:pt>
              </c:strCache>
            </c:strRef>
          </c:tx>
          <c:spPr>
            <a:solidFill>
              <a:schemeClr val="accent3"/>
            </a:solidFill>
            <a:ln>
              <a:noFill/>
            </a:ln>
            <a:effectLst/>
          </c:spPr>
          <c:invertIfNegative val="0"/>
          <c:cat>
            <c:strRef>
              <c:f>Sheet1!$A$2:$A$6</c:f>
              <c:strCache>
                <c:ptCount val="5"/>
                <c:pt idx="0">
                  <c:v>10</c:v>
                </c:pt>
                <c:pt idx="1">
                  <c:v>100</c:v>
                </c:pt>
                <c:pt idx="2">
                  <c:v>1k</c:v>
                </c:pt>
                <c:pt idx="3">
                  <c:v>10k</c:v>
                </c:pt>
                <c:pt idx="4">
                  <c:v>100k</c:v>
                </c:pt>
              </c:strCache>
            </c:strRef>
          </c:cat>
          <c:val>
            <c:numRef>
              <c:f>Sheet1!$D$2:$D$6</c:f>
              <c:numCache>
                <c:formatCode>General</c:formatCode>
                <c:ptCount val="5"/>
                <c:pt idx="0">
                  <c:v>1.25</c:v>
                </c:pt>
                <c:pt idx="1">
                  <c:v>1.5</c:v>
                </c:pt>
                <c:pt idx="2">
                  <c:v>1.28</c:v>
                </c:pt>
                <c:pt idx="3">
                  <c:v>1.33</c:v>
                </c:pt>
                <c:pt idx="4">
                  <c:v>2</c:v>
                </c:pt>
              </c:numCache>
            </c:numRef>
          </c:val>
          <c:extLst>
            <c:ext xmlns:c16="http://schemas.microsoft.com/office/drawing/2014/chart" uri="{C3380CC4-5D6E-409C-BE32-E72D297353CC}">
              <c16:uniqueId val="{00000000-4A60-472B-812E-4C2459A1926A}"/>
            </c:ext>
          </c:extLst>
        </c:ser>
        <c:dLbls>
          <c:showLegendKey val="0"/>
          <c:showVal val="0"/>
          <c:showCatName val="0"/>
          <c:showSerName val="0"/>
          <c:showPercent val="0"/>
          <c:showBubbleSize val="0"/>
        </c:dLbls>
        <c:gapWidth val="150"/>
        <c:axId val="894554848"/>
        <c:axId val="889960256"/>
      </c:barChart>
      <c:catAx>
        <c:axId val="8945548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Array</a:t>
                </a:r>
                <a:r>
                  <a:rPr lang="en-US" baseline="0" dirty="0"/>
                  <a:t> Size (No. Elements)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9960256"/>
        <c:crosses val="autoZero"/>
        <c:auto val="1"/>
        <c:lblAlgn val="ctr"/>
        <c:lblOffset val="100"/>
        <c:noMultiLvlLbl val="0"/>
      </c:catAx>
      <c:valAx>
        <c:axId val="889960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Speedup (</a:t>
                </a:r>
                <a:r>
                  <a:rPr lang="en-US" dirty="0" err="1"/>
                  <a:t>TimeOld</a:t>
                </a:r>
                <a:r>
                  <a:rPr lang="en-US" baseline="0" dirty="0"/>
                  <a:t>/ </a:t>
                </a:r>
                <a:r>
                  <a:rPr lang="en-US" baseline="0" dirty="0" err="1"/>
                  <a:t>TimeNew</a:t>
                </a:r>
                <a:r>
                  <a:rPr lang="en-US" baseline="0" dirty="0"/>
                  <a: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455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Structs with opCmp</c:v>
                </c:pt>
              </c:strCache>
            </c:strRef>
          </c:tx>
          <c:spPr>
            <a:solidFill>
              <a:schemeClr val="accent1"/>
            </a:solidFill>
            <a:ln>
              <a:noFill/>
            </a:ln>
            <a:effectLst/>
          </c:spPr>
          <c:invertIfNegative val="0"/>
          <c:cat>
            <c:strRef>
              <c:f>Sheet1!$A$2:$A$6</c:f>
              <c:strCache>
                <c:ptCount val="5"/>
                <c:pt idx="0">
                  <c:v>10</c:v>
                </c:pt>
                <c:pt idx="1">
                  <c:v>100</c:v>
                </c:pt>
                <c:pt idx="2">
                  <c:v>1k</c:v>
                </c:pt>
                <c:pt idx="3">
                  <c:v>10k</c:v>
                </c:pt>
                <c:pt idx="4">
                  <c:v>100k</c:v>
                </c:pt>
              </c:strCache>
            </c:strRef>
          </c:cat>
          <c:val>
            <c:numRef>
              <c:f>Sheet1!$B$2:$B$6</c:f>
              <c:numCache>
                <c:formatCode>General</c:formatCode>
                <c:ptCount val="5"/>
                <c:pt idx="0">
                  <c:v>5.58</c:v>
                </c:pt>
                <c:pt idx="1">
                  <c:v>10</c:v>
                </c:pt>
                <c:pt idx="2">
                  <c:v>16.3</c:v>
                </c:pt>
                <c:pt idx="3">
                  <c:v>14.8</c:v>
                </c:pt>
                <c:pt idx="4">
                  <c:v>13.3</c:v>
                </c:pt>
              </c:numCache>
            </c:numRef>
          </c:val>
          <c:extLst>
            <c:ext xmlns:c16="http://schemas.microsoft.com/office/drawing/2014/chart" uri="{C3380CC4-5D6E-409C-BE32-E72D297353CC}">
              <c16:uniqueId val="{00000000-CB84-4CD7-88AB-01630DA19140}"/>
            </c:ext>
          </c:extLst>
        </c:ser>
        <c:dLbls>
          <c:showLegendKey val="0"/>
          <c:showVal val="0"/>
          <c:showCatName val="0"/>
          <c:showSerName val="0"/>
          <c:showPercent val="0"/>
          <c:showBubbleSize val="0"/>
        </c:dLbls>
        <c:gapWidth val="150"/>
        <c:axId val="950675727"/>
        <c:axId val="953439871"/>
      </c:barChart>
      <c:catAx>
        <c:axId val="95067572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Array</a:t>
                </a:r>
                <a:r>
                  <a:rPr lang="en-US" baseline="0" dirty="0"/>
                  <a:t> Size (No. Elements)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3439871"/>
        <c:crosses val="autoZero"/>
        <c:auto val="1"/>
        <c:lblAlgn val="ctr"/>
        <c:lblOffset val="100"/>
        <c:noMultiLvlLbl val="0"/>
      </c:catAx>
      <c:valAx>
        <c:axId val="953439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Speedup (</a:t>
                </a:r>
                <a:r>
                  <a:rPr lang="en-US" dirty="0" err="1"/>
                  <a:t>TimeOld</a:t>
                </a:r>
                <a:r>
                  <a:rPr lang="en-US" baseline="0" dirty="0"/>
                  <a:t> / </a:t>
                </a:r>
                <a:r>
                  <a:rPr lang="en-US" baseline="0" dirty="0" err="1"/>
                  <a:t>TimeNew</a:t>
                </a:r>
                <a:r>
                  <a:rPr lang="en-US" baseline="0" dirty="0"/>
                  <a: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0675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Objects</c:v>
                </c:pt>
              </c:strCache>
            </c:strRef>
          </c:tx>
          <c:spPr>
            <a:solidFill>
              <a:schemeClr val="accent1"/>
            </a:solidFill>
            <a:ln>
              <a:noFill/>
            </a:ln>
            <a:effectLst/>
          </c:spPr>
          <c:invertIfNegative val="0"/>
          <c:cat>
            <c:strRef>
              <c:f>Sheet1!$A$2:$A$6</c:f>
              <c:strCache>
                <c:ptCount val="5"/>
                <c:pt idx="0">
                  <c:v>10</c:v>
                </c:pt>
                <c:pt idx="1">
                  <c:v>100</c:v>
                </c:pt>
                <c:pt idx="2">
                  <c:v>1k</c:v>
                </c:pt>
                <c:pt idx="3">
                  <c:v>10k</c:v>
                </c:pt>
                <c:pt idx="4">
                  <c:v>100k</c:v>
                </c:pt>
              </c:strCache>
            </c:strRef>
          </c:cat>
          <c:val>
            <c:numRef>
              <c:f>Sheet1!$B$2:$B$6</c:f>
              <c:numCache>
                <c:formatCode>General</c:formatCode>
                <c:ptCount val="5"/>
                <c:pt idx="0">
                  <c:v>2.59</c:v>
                </c:pt>
                <c:pt idx="1">
                  <c:v>3</c:v>
                </c:pt>
                <c:pt idx="2">
                  <c:v>3.3</c:v>
                </c:pt>
                <c:pt idx="3">
                  <c:v>3.29</c:v>
                </c:pt>
                <c:pt idx="4">
                  <c:v>3</c:v>
                </c:pt>
              </c:numCache>
            </c:numRef>
          </c:val>
          <c:extLst>
            <c:ext xmlns:c16="http://schemas.microsoft.com/office/drawing/2014/chart" uri="{C3380CC4-5D6E-409C-BE32-E72D297353CC}">
              <c16:uniqueId val="{00000000-1142-4ADF-B302-511E0F00E928}"/>
            </c:ext>
          </c:extLst>
        </c:ser>
        <c:ser>
          <c:idx val="1"/>
          <c:order val="1"/>
          <c:tx>
            <c:strRef>
              <c:f>Sheet1!$C$1</c:f>
              <c:strCache>
                <c:ptCount val="1"/>
                <c:pt idx="0">
                  <c:v>Structs</c:v>
                </c:pt>
              </c:strCache>
            </c:strRef>
          </c:tx>
          <c:spPr>
            <a:solidFill>
              <a:schemeClr val="accent2"/>
            </a:solidFill>
            <a:ln>
              <a:noFill/>
            </a:ln>
            <a:effectLst/>
          </c:spPr>
          <c:invertIfNegative val="0"/>
          <c:cat>
            <c:strRef>
              <c:f>Sheet1!$A$2:$A$6</c:f>
              <c:strCache>
                <c:ptCount val="5"/>
                <c:pt idx="0">
                  <c:v>10</c:v>
                </c:pt>
                <c:pt idx="1">
                  <c:v>100</c:v>
                </c:pt>
                <c:pt idx="2">
                  <c:v>1k</c:v>
                </c:pt>
                <c:pt idx="3">
                  <c:v>10k</c:v>
                </c:pt>
                <c:pt idx="4">
                  <c:v>100k</c:v>
                </c:pt>
              </c:strCache>
            </c:strRef>
          </c:cat>
          <c:val>
            <c:numRef>
              <c:f>Sheet1!$C$2:$C$6</c:f>
              <c:numCache>
                <c:formatCode>General</c:formatCode>
                <c:ptCount val="5"/>
                <c:pt idx="0">
                  <c:v>1.5</c:v>
                </c:pt>
                <c:pt idx="1">
                  <c:v>1</c:v>
                </c:pt>
                <c:pt idx="2">
                  <c:v>1.1000000000000001</c:v>
                </c:pt>
                <c:pt idx="3">
                  <c:v>1</c:v>
                </c:pt>
                <c:pt idx="4">
                  <c:v>1</c:v>
                </c:pt>
              </c:numCache>
            </c:numRef>
          </c:val>
          <c:extLst>
            <c:ext xmlns:c16="http://schemas.microsoft.com/office/drawing/2014/chart" uri="{C3380CC4-5D6E-409C-BE32-E72D297353CC}">
              <c16:uniqueId val="{00000001-1142-4ADF-B302-511E0F00E928}"/>
            </c:ext>
          </c:extLst>
        </c:ser>
        <c:ser>
          <c:idx val="2"/>
          <c:order val="2"/>
          <c:tx>
            <c:strRef>
              <c:f>Sheet1!$D$1</c:f>
              <c:strCache>
                <c:ptCount val="1"/>
                <c:pt idx="0">
                  <c:v>Structs with opEq</c:v>
                </c:pt>
              </c:strCache>
            </c:strRef>
          </c:tx>
          <c:spPr>
            <a:solidFill>
              <a:schemeClr val="accent3"/>
            </a:solidFill>
            <a:ln>
              <a:noFill/>
            </a:ln>
            <a:effectLst/>
          </c:spPr>
          <c:invertIfNegative val="0"/>
          <c:cat>
            <c:strRef>
              <c:f>Sheet1!$A$2:$A$6</c:f>
              <c:strCache>
                <c:ptCount val="5"/>
                <c:pt idx="0">
                  <c:v>10</c:v>
                </c:pt>
                <c:pt idx="1">
                  <c:v>100</c:v>
                </c:pt>
                <c:pt idx="2">
                  <c:v>1k</c:v>
                </c:pt>
                <c:pt idx="3">
                  <c:v>10k</c:v>
                </c:pt>
                <c:pt idx="4">
                  <c:v>100k</c:v>
                </c:pt>
              </c:strCache>
            </c:strRef>
          </c:cat>
          <c:val>
            <c:numRef>
              <c:f>Sheet1!$D$2:$D$6</c:f>
              <c:numCache>
                <c:formatCode>General</c:formatCode>
                <c:ptCount val="5"/>
                <c:pt idx="0">
                  <c:v>1.8</c:v>
                </c:pt>
                <c:pt idx="1">
                  <c:v>1.5</c:v>
                </c:pt>
                <c:pt idx="2">
                  <c:v>1.8</c:v>
                </c:pt>
                <c:pt idx="3">
                  <c:v>1.4</c:v>
                </c:pt>
                <c:pt idx="4">
                  <c:v>1.2</c:v>
                </c:pt>
              </c:numCache>
            </c:numRef>
          </c:val>
          <c:extLst>
            <c:ext xmlns:c16="http://schemas.microsoft.com/office/drawing/2014/chart" uri="{C3380CC4-5D6E-409C-BE32-E72D297353CC}">
              <c16:uniqueId val="{00000002-1142-4ADF-B302-511E0F00E928}"/>
            </c:ext>
          </c:extLst>
        </c:ser>
        <c:ser>
          <c:idx val="3"/>
          <c:order val="3"/>
          <c:tx>
            <c:strRef>
              <c:f>Sheet1!$E$1</c:f>
              <c:strCache>
                <c:ptCount val="1"/>
                <c:pt idx="0">
                  <c:v>Floats</c:v>
                </c:pt>
              </c:strCache>
            </c:strRef>
          </c:tx>
          <c:spPr>
            <a:solidFill>
              <a:schemeClr val="accent4"/>
            </a:solidFill>
            <a:ln>
              <a:noFill/>
            </a:ln>
            <a:effectLst/>
          </c:spPr>
          <c:invertIfNegative val="0"/>
          <c:cat>
            <c:strRef>
              <c:f>Sheet1!$A$2:$A$6</c:f>
              <c:strCache>
                <c:ptCount val="5"/>
                <c:pt idx="0">
                  <c:v>10</c:v>
                </c:pt>
                <c:pt idx="1">
                  <c:v>100</c:v>
                </c:pt>
                <c:pt idx="2">
                  <c:v>1k</c:v>
                </c:pt>
                <c:pt idx="3">
                  <c:v>10k</c:v>
                </c:pt>
                <c:pt idx="4">
                  <c:v>100k</c:v>
                </c:pt>
              </c:strCache>
            </c:strRef>
          </c:cat>
          <c:val>
            <c:numRef>
              <c:f>Sheet1!$E$2:$E$6</c:f>
              <c:numCache>
                <c:formatCode>General</c:formatCode>
                <c:ptCount val="5"/>
                <c:pt idx="0">
                  <c:v>2.11</c:v>
                </c:pt>
                <c:pt idx="1">
                  <c:v>1</c:v>
                </c:pt>
                <c:pt idx="2">
                  <c:v>1.6</c:v>
                </c:pt>
                <c:pt idx="3">
                  <c:v>1.63</c:v>
                </c:pt>
                <c:pt idx="4">
                  <c:v>1.1399999999999999</c:v>
                </c:pt>
              </c:numCache>
            </c:numRef>
          </c:val>
          <c:extLst>
            <c:ext xmlns:c16="http://schemas.microsoft.com/office/drawing/2014/chart" uri="{C3380CC4-5D6E-409C-BE32-E72D297353CC}">
              <c16:uniqueId val="{00000003-1142-4ADF-B302-511E0F00E928}"/>
            </c:ext>
          </c:extLst>
        </c:ser>
        <c:dLbls>
          <c:showLegendKey val="0"/>
          <c:showVal val="0"/>
          <c:showCatName val="0"/>
          <c:showSerName val="0"/>
          <c:showPercent val="0"/>
          <c:showBubbleSize val="0"/>
        </c:dLbls>
        <c:gapWidth val="150"/>
        <c:axId val="929767503"/>
        <c:axId val="927703503"/>
      </c:barChart>
      <c:catAx>
        <c:axId val="9297675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Array</a:t>
                </a:r>
                <a:r>
                  <a:rPr lang="en-US" baseline="0" dirty="0"/>
                  <a:t> Size (No. Elements)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7703503"/>
        <c:crosses val="autoZero"/>
        <c:auto val="1"/>
        <c:lblAlgn val="ctr"/>
        <c:lblOffset val="100"/>
        <c:noMultiLvlLbl val="0"/>
      </c:catAx>
      <c:valAx>
        <c:axId val="9277035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Speedup</a:t>
                </a:r>
                <a:r>
                  <a:rPr lang="en-US" baseline="0" dirty="0"/>
                  <a:t> (</a:t>
                </a:r>
                <a:r>
                  <a:rPr lang="en-US" baseline="0" dirty="0" err="1"/>
                  <a:t>TimeOld</a:t>
                </a:r>
                <a:r>
                  <a:rPr lang="en-US" baseline="0" dirty="0"/>
                  <a:t> / </a:t>
                </a:r>
                <a:r>
                  <a:rPr lang="en-US" baseline="0" dirty="0" err="1"/>
                  <a:t>TimeNew</a:t>
                </a:r>
                <a:r>
                  <a:rPr lang="en-US" baseline="0" dirty="0"/>
                  <a: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9767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Integers</c:v>
                </c:pt>
              </c:strCache>
            </c:strRef>
          </c:tx>
          <c:spPr>
            <a:solidFill>
              <a:schemeClr val="accent1"/>
            </a:solidFill>
            <a:ln>
              <a:noFill/>
            </a:ln>
            <a:effectLst/>
          </c:spPr>
          <c:invertIfNegative val="0"/>
          <c:cat>
            <c:strRef>
              <c:f>Sheet1!$A$2:$A$6</c:f>
              <c:strCache>
                <c:ptCount val="5"/>
                <c:pt idx="0">
                  <c:v>10</c:v>
                </c:pt>
                <c:pt idx="1">
                  <c:v>100</c:v>
                </c:pt>
                <c:pt idx="2">
                  <c:v>1k</c:v>
                </c:pt>
                <c:pt idx="3">
                  <c:v>10k</c:v>
                </c:pt>
                <c:pt idx="4">
                  <c:v>100k</c:v>
                </c:pt>
              </c:strCache>
            </c:strRef>
          </c:cat>
          <c:val>
            <c:numRef>
              <c:f>Sheet1!$B$2:$B$6</c:f>
              <c:numCache>
                <c:formatCode>General</c:formatCode>
                <c:ptCount val="5"/>
                <c:pt idx="0">
                  <c:v>3.54</c:v>
                </c:pt>
                <c:pt idx="1">
                  <c:v>9</c:v>
                </c:pt>
                <c:pt idx="2">
                  <c:v>28</c:v>
                </c:pt>
                <c:pt idx="3">
                  <c:v>20</c:v>
                </c:pt>
                <c:pt idx="4">
                  <c:v>9.25</c:v>
                </c:pt>
              </c:numCache>
            </c:numRef>
          </c:val>
          <c:extLst>
            <c:ext xmlns:c16="http://schemas.microsoft.com/office/drawing/2014/chart" uri="{C3380CC4-5D6E-409C-BE32-E72D297353CC}">
              <c16:uniqueId val="{00000000-CD34-4D99-A6CA-3CB102F2F65C}"/>
            </c:ext>
          </c:extLst>
        </c:ser>
        <c:dLbls>
          <c:showLegendKey val="0"/>
          <c:showVal val="0"/>
          <c:showCatName val="0"/>
          <c:showSerName val="0"/>
          <c:showPercent val="0"/>
          <c:showBubbleSize val="0"/>
        </c:dLbls>
        <c:gapWidth val="150"/>
        <c:axId val="983838799"/>
        <c:axId val="985245279"/>
      </c:barChart>
      <c:catAx>
        <c:axId val="98383879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Array</a:t>
                </a:r>
                <a:r>
                  <a:rPr lang="en-US" baseline="0" dirty="0"/>
                  <a:t> Size (No. Elements)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245279"/>
        <c:crosses val="autoZero"/>
        <c:auto val="1"/>
        <c:lblAlgn val="ctr"/>
        <c:lblOffset val="100"/>
        <c:noMultiLvlLbl val="0"/>
      </c:catAx>
      <c:valAx>
        <c:axId val="985245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Speedup</a:t>
                </a:r>
                <a:r>
                  <a:rPr lang="en-US" baseline="0" dirty="0"/>
                  <a:t> (</a:t>
                </a:r>
                <a:r>
                  <a:rPr lang="en-US" baseline="0" dirty="0" err="1"/>
                  <a:t>TimeOld</a:t>
                </a:r>
                <a:r>
                  <a:rPr lang="en-US" baseline="0" dirty="0"/>
                  <a:t> / </a:t>
                </a:r>
                <a:r>
                  <a:rPr lang="en-US" baseline="0" dirty="0" err="1"/>
                  <a:t>TimeNew</a:t>
                </a:r>
                <a:r>
                  <a:rPr lang="en-US" baseline="0" dirty="0"/>
                  <a: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838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A0193-6F2D-4428-B934-94BDAD1DBEAB}" type="doc">
      <dgm:prSet loTypeId="urn:microsoft.com/office/officeart/2005/8/layout/process1" loCatId="process" qsTypeId="urn:microsoft.com/office/officeart/2005/8/quickstyle/simple1" qsCatId="simple" csTypeId="urn:microsoft.com/office/officeart/2005/8/colors/accent1_2" csCatId="accent1" phldr="1"/>
      <dgm:spPr/>
    </dgm:pt>
    <dgm:pt modelId="{47E69A34-A087-4E5E-99F9-268C37050F54}">
      <dgm:prSet phldrT="[Text]"/>
      <dgm:spPr/>
      <dgm:t>
        <a:bodyPr/>
        <a:lstStyle/>
        <a:p>
          <a:r>
            <a:rPr lang="en-US" dirty="0"/>
            <a:t>Compiler semantic</a:t>
          </a:r>
        </a:p>
      </dgm:t>
    </dgm:pt>
    <dgm:pt modelId="{A32D0561-B6D5-4119-AEF7-355BDFD119BE}" type="parTrans" cxnId="{04FD7488-5A8B-47C4-B0C3-1E5E0C546092}">
      <dgm:prSet/>
      <dgm:spPr/>
      <dgm:t>
        <a:bodyPr/>
        <a:lstStyle/>
        <a:p>
          <a:endParaRPr lang="en-US"/>
        </a:p>
      </dgm:t>
    </dgm:pt>
    <dgm:pt modelId="{51C2070F-1C12-4F86-BE7F-54A3B86F4527}" type="sibTrans" cxnId="{04FD7488-5A8B-47C4-B0C3-1E5E0C546092}">
      <dgm:prSet/>
      <dgm:spPr/>
      <dgm:t>
        <a:bodyPr/>
        <a:lstStyle/>
        <a:p>
          <a:endParaRPr lang="en-US"/>
        </a:p>
      </dgm:t>
    </dgm:pt>
    <dgm:pt modelId="{C25EE425-37FD-45BB-BD97-BF0A00CEAEB3}">
      <dgm:prSet phldrT="[Text]"/>
      <dgm:spPr/>
      <dgm:t>
        <a:bodyPr/>
        <a:lstStyle/>
        <a:p>
          <a:r>
            <a:rPr lang="en-US" dirty="0"/>
            <a:t>Runtime template</a:t>
          </a:r>
        </a:p>
      </dgm:t>
    </dgm:pt>
    <dgm:pt modelId="{9B395FFD-9557-44BE-9561-477EFE9648DD}" type="parTrans" cxnId="{29C611DA-061C-4FA7-B0AD-762F469DFFE8}">
      <dgm:prSet/>
      <dgm:spPr/>
      <dgm:t>
        <a:bodyPr/>
        <a:lstStyle/>
        <a:p>
          <a:endParaRPr lang="en-US"/>
        </a:p>
      </dgm:t>
    </dgm:pt>
    <dgm:pt modelId="{AF243167-6AC3-49D4-98CC-3B7B48302FB1}" type="sibTrans" cxnId="{29C611DA-061C-4FA7-B0AD-762F469DFFE8}">
      <dgm:prSet/>
      <dgm:spPr/>
      <dgm:t>
        <a:bodyPr/>
        <a:lstStyle/>
        <a:p>
          <a:endParaRPr lang="en-US"/>
        </a:p>
      </dgm:t>
    </dgm:pt>
    <dgm:pt modelId="{25F22E38-F67B-47F2-90F7-B5860E3A1D5F}" type="pres">
      <dgm:prSet presAssocID="{B82A0193-6F2D-4428-B934-94BDAD1DBEAB}" presName="Name0" presStyleCnt="0">
        <dgm:presLayoutVars>
          <dgm:dir/>
          <dgm:resizeHandles val="exact"/>
        </dgm:presLayoutVars>
      </dgm:prSet>
      <dgm:spPr/>
    </dgm:pt>
    <dgm:pt modelId="{F8D07829-9E69-4797-88AD-B84C4AD65ABE}" type="pres">
      <dgm:prSet presAssocID="{47E69A34-A087-4E5E-99F9-268C37050F54}" presName="node" presStyleLbl="node1" presStyleIdx="0" presStyleCnt="2" custLinFactY="6852" custLinFactNeighborX="-74149" custLinFactNeighborY="100000">
        <dgm:presLayoutVars>
          <dgm:bulletEnabled val="1"/>
        </dgm:presLayoutVars>
      </dgm:prSet>
      <dgm:spPr/>
    </dgm:pt>
    <dgm:pt modelId="{11E876F6-CA95-41AB-B7E4-686C919F1953}" type="pres">
      <dgm:prSet presAssocID="{51C2070F-1C12-4F86-BE7F-54A3B86F4527}" presName="sibTrans" presStyleLbl="sibTrans2D1" presStyleIdx="0" presStyleCnt="1"/>
      <dgm:spPr/>
    </dgm:pt>
    <dgm:pt modelId="{5E03E399-7334-4F23-BEFE-1FFDD4A44A2C}" type="pres">
      <dgm:prSet presAssocID="{51C2070F-1C12-4F86-BE7F-54A3B86F4527}" presName="connectorText" presStyleLbl="sibTrans2D1" presStyleIdx="0" presStyleCnt="1"/>
      <dgm:spPr/>
    </dgm:pt>
    <dgm:pt modelId="{9A26EC9C-84E4-44FA-B597-76B8E6A1561F}" type="pres">
      <dgm:prSet presAssocID="{C25EE425-37FD-45BB-BD97-BF0A00CEAEB3}" presName="node" presStyleLbl="node1" presStyleIdx="1" presStyleCnt="2" custLinFactNeighborX="45502" custLinFactNeighborY="98402">
        <dgm:presLayoutVars>
          <dgm:bulletEnabled val="1"/>
        </dgm:presLayoutVars>
      </dgm:prSet>
      <dgm:spPr/>
    </dgm:pt>
  </dgm:ptLst>
  <dgm:cxnLst>
    <dgm:cxn modelId="{A1980E07-7AC6-430C-96F6-B598299C1DF0}" type="presOf" srcId="{C25EE425-37FD-45BB-BD97-BF0A00CEAEB3}" destId="{9A26EC9C-84E4-44FA-B597-76B8E6A1561F}" srcOrd="0" destOrd="0" presId="urn:microsoft.com/office/officeart/2005/8/layout/process1"/>
    <dgm:cxn modelId="{2913E824-D070-4AEB-BD14-21F114196A76}" type="presOf" srcId="{47E69A34-A087-4E5E-99F9-268C37050F54}" destId="{F8D07829-9E69-4797-88AD-B84C4AD65ABE}" srcOrd="0" destOrd="0" presId="urn:microsoft.com/office/officeart/2005/8/layout/process1"/>
    <dgm:cxn modelId="{43FEBD38-9A89-4854-B5A1-2C7DE44BB2F4}" type="presOf" srcId="{B82A0193-6F2D-4428-B934-94BDAD1DBEAB}" destId="{25F22E38-F67B-47F2-90F7-B5860E3A1D5F}" srcOrd="0" destOrd="0" presId="urn:microsoft.com/office/officeart/2005/8/layout/process1"/>
    <dgm:cxn modelId="{3C130865-7811-4E7D-9A9D-BB60DBDE3573}" type="presOf" srcId="{51C2070F-1C12-4F86-BE7F-54A3B86F4527}" destId="{11E876F6-CA95-41AB-B7E4-686C919F1953}" srcOrd="0" destOrd="0" presId="urn:microsoft.com/office/officeart/2005/8/layout/process1"/>
    <dgm:cxn modelId="{04FD7488-5A8B-47C4-B0C3-1E5E0C546092}" srcId="{B82A0193-6F2D-4428-B934-94BDAD1DBEAB}" destId="{47E69A34-A087-4E5E-99F9-268C37050F54}" srcOrd="0" destOrd="0" parTransId="{A32D0561-B6D5-4119-AEF7-355BDFD119BE}" sibTransId="{51C2070F-1C12-4F86-BE7F-54A3B86F4527}"/>
    <dgm:cxn modelId="{29C611DA-061C-4FA7-B0AD-762F469DFFE8}" srcId="{B82A0193-6F2D-4428-B934-94BDAD1DBEAB}" destId="{C25EE425-37FD-45BB-BD97-BF0A00CEAEB3}" srcOrd="1" destOrd="0" parTransId="{9B395FFD-9557-44BE-9561-477EFE9648DD}" sibTransId="{AF243167-6AC3-49D4-98CC-3B7B48302FB1}"/>
    <dgm:cxn modelId="{321C6ADC-9636-4774-945A-13F28238E4C1}" type="presOf" srcId="{51C2070F-1C12-4F86-BE7F-54A3B86F4527}" destId="{5E03E399-7334-4F23-BEFE-1FFDD4A44A2C}" srcOrd="1" destOrd="0" presId="urn:microsoft.com/office/officeart/2005/8/layout/process1"/>
    <dgm:cxn modelId="{FA12A849-9DD5-4F37-883B-84AA7DE86455}" type="presParOf" srcId="{25F22E38-F67B-47F2-90F7-B5860E3A1D5F}" destId="{F8D07829-9E69-4797-88AD-B84C4AD65ABE}" srcOrd="0" destOrd="0" presId="urn:microsoft.com/office/officeart/2005/8/layout/process1"/>
    <dgm:cxn modelId="{5C832E37-7D97-454E-87C9-ACA202E4BE3E}" type="presParOf" srcId="{25F22E38-F67B-47F2-90F7-B5860E3A1D5F}" destId="{11E876F6-CA95-41AB-B7E4-686C919F1953}" srcOrd="1" destOrd="0" presId="urn:microsoft.com/office/officeart/2005/8/layout/process1"/>
    <dgm:cxn modelId="{BF57FA47-CA0A-44D5-89B2-CF83B82A7AAE}" type="presParOf" srcId="{11E876F6-CA95-41AB-B7E4-686C919F1953}" destId="{5E03E399-7334-4F23-BEFE-1FFDD4A44A2C}" srcOrd="0" destOrd="0" presId="urn:microsoft.com/office/officeart/2005/8/layout/process1"/>
    <dgm:cxn modelId="{AB6E1715-BA4F-452E-ADB4-AB7FA06DBCC7}" type="presParOf" srcId="{25F22E38-F67B-47F2-90F7-B5860E3A1D5F}" destId="{9A26EC9C-84E4-44FA-B597-76B8E6A1561F}"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07829-9E69-4797-88AD-B84C4AD65ABE}">
      <dsp:nvSpPr>
        <dsp:cNvPr id="0" name=""/>
        <dsp:cNvSpPr/>
      </dsp:nvSpPr>
      <dsp:spPr>
        <a:xfrm>
          <a:off x="0" y="108081"/>
          <a:ext cx="3120522" cy="18723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Compiler semantic</a:t>
          </a:r>
        </a:p>
      </dsp:txBody>
      <dsp:txXfrm>
        <a:off x="54838" y="162919"/>
        <a:ext cx="3010846" cy="1762637"/>
      </dsp:txXfrm>
    </dsp:sp>
    <dsp:sp modelId="{11E876F6-CA95-41AB-B7E4-686C919F1953}">
      <dsp:nvSpPr>
        <dsp:cNvPr id="0" name=""/>
        <dsp:cNvSpPr/>
      </dsp:nvSpPr>
      <dsp:spPr>
        <a:xfrm>
          <a:off x="3433306" y="657293"/>
          <a:ext cx="663101" cy="77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433306" y="812071"/>
        <a:ext cx="464171" cy="464333"/>
      </dsp:txXfrm>
    </dsp:sp>
    <dsp:sp modelId="{9A26EC9C-84E4-44FA-B597-76B8E6A1561F}">
      <dsp:nvSpPr>
        <dsp:cNvPr id="0" name=""/>
        <dsp:cNvSpPr/>
      </dsp:nvSpPr>
      <dsp:spPr>
        <a:xfrm>
          <a:off x="4371657" y="108081"/>
          <a:ext cx="3120522" cy="18723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Runtime template</a:t>
          </a:r>
        </a:p>
      </dsp:txBody>
      <dsp:txXfrm>
        <a:off x="4426495" y="162919"/>
        <a:ext cx="3010846" cy="17626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14FB2-49BD-4010-9115-6221718C111F}" type="datetimeFigureOut">
              <a:rPr lang="en-US" smtClean="0"/>
              <a:t>05-May-17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ACC98-AFA5-4B8F-B841-117B37119BD6}" type="slidenum">
              <a:rPr lang="en-US" smtClean="0"/>
              <a:t>‹#›</a:t>
            </a:fld>
            <a:endParaRPr lang="en-US"/>
          </a:p>
        </p:txBody>
      </p:sp>
    </p:spTree>
    <p:extLst>
      <p:ext uri="{BB962C8B-B14F-4D97-AF65-F5344CB8AC3E}">
        <p14:creationId xmlns:p14="http://schemas.microsoft.com/office/powerpoint/2010/main" val="364835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r>
              <a:rPr lang="en-US" dirty="0"/>
              <a:t>Lots of contributors, significantly fewer than on </a:t>
            </a:r>
            <a:r>
              <a:rPr lang="en-US" dirty="0" err="1"/>
              <a:t>phobos</a:t>
            </a:r>
            <a:endParaRPr lang="en-US" dirty="0"/>
          </a:p>
          <a:p>
            <a:pPr marL="171450" indent="-171450">
              <a:buFontTx/>
              <a:buChar char="-"/>
            </a:pPr>
            <a:r>
              <a:rPr lang="en-US" dirty="0"/>
              <a:t>PR contrast =&gt; not enough compiler experts to understand internals and review PRs</a:t>
            </a:r>
          </a:p>
          <a:p>
            <a:pPr marL="0" indent="0">
              <a:buFontTx/>
              <a:buNone/>
            </a:pPr>
            <a:endParaRPr lang="en-US" dirty="0"/>
          </a:p>
        </p:txBody>
      </p:sp>
      <p:sp>
        <p:nvSpPr>
          <p:cNvPr id="4" name="Slide Number Placeholder 3"/>
          <p:cNvSpPr>
            <a:spLocks noGrp="1"/>
          </p:cNvSpPr>
          <p:nvPr>
            <p:ph type="sldNum" sz="quarter" idx="10"/>
          </p:nvPr>
        </p:nvSpPr>
        <p:spPr/>
        <p:txBody>
          <a:bodyPr/>
          <a:lstStyle/>
          <a:p>
            <a:fld id="{238ACC98-AFA5-4B8F-B841-117B37119BD6}" type="slidenum">
              <a:rPr lang="en-US" smtClean="0"/>
              <a:t>8</a:t>
            </a:fld>
            <a:endParaRPr lang="en-US"/>
          </a:p>
        </p:txBody>
      </p:sp>
    </p:spTree>
    <p:extLst>
      <p:ext uri="{BB962C8B-B14F-4D97-AF65-F5344CB8AC3E}">
        <p14:creationId xmlns:p14="http://schemas.microsoft.com/office/powerpoint/2010/main" val="8417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r>
              <a:rPr lang="en-US" dirty="0"/>
              <a:t>- Bits of code with various optimizations or specifics sprinkled all over the compiler</a:t>
            </a:r>
          </a:p>
          <a:p>
            <a:pPr marL="171450" indent="-171450">
              <a:buFontTx/>
              <a:buChar char="-"/>
            </a:pPr>
            <a:r>
              <a:rPr lang="en-US" dirty="0"/>
              <a:t>Remove them, add straightforward implementation in </a:t>
            </a:r>
            <a:r>
              <a:rPr lang="en-US" dirty="0" err="1"/>
              <a:t>druntime</a:t>
            </a:r>
            <a:endParaRPr lang="en-US" dirty="0"/>
          </a:p>
          <a:p>
            <a:pPr marL="171450" indent="-171450">
              <a:buFontTx/>
              <a:buChar char="-"/>
            </a:pPr>
            <a:endParaRPr lang="en-US" dirty="0"/>
          </a:p>
          <a:p>
            <a:pPr marL="171450" indent="-171450">
              <a:buFontTx/>
              <a:buChar char="-"/>
            </a:pPr>
            <a:r>
              <a:rPr lang="en-US" dirty="0"/>
              <a:t>AST =&gt; IR where the call to the array compare function is generate</a:t>
            </a:r>
          </a:p>
          <a:p>
            <a:pPr marL="171450" indent="-171450">
              <a:buFontTx/>
              <a:buChar char="-"/>
            </a:pPr>
            <a:r>
              <a:rPr lang="en-US" dirty="0"/>
              <a:t>During semantic analysis phase we are not aware that this will happen</a:t>
            </a:r>
          </a:p>
        </p:txBody>
      </p:sp>
      <p:sp>
        <p:nvSpPr>
          <p:cNvPr id="4" name="Slide Number Placeholder 3"/>
          <p:cNvSpPr>
            <a:spLocks noGrp="1"/>
          </p:cNvSpPr>
          <p:nvPr>
            <p:ph type="sldNum" sz="quarter" idx="10"/>
          </p:nvPr>
        </p:nvSpPr>
        <p:spPr/>
        <p:txBody>
          <a:bodyPr/>
          <a:lstStyle/>
          <a:p>
            <a:fld id="{238ACC98-AFA5-4B8F-B841-117B37119BD6}" type="slidenum">
              <a:rPr lang="en-US" smtClean="0"/>
              <a:t>9</a:t>
            </a:fld>
            <a:endParaRPr lang="en-US"/>
          </a:p>
        </p:txBody>
      </p:sp>
    </p:spTree>
    <p:extLst>
      <p:ext uri="{BB962C8B-B14F-4D97-AF65-F5344CB8AC3E}">
        <p14:creationId xmlns:p14="http://schemas.microsoft.com/office/powerpoint/2010/main" val="143728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a:t>Typeinfo</a:t>
            </a:r>
            <a:r>
              <a:rPr lang="en-US" dirty="0"/>
              <a:t> -  used to generate runtime info about types</a:t>
            </a:r>
          </a:p>
          <a:p>
            <a:r>
              <a:rPr lang="en-US" dirty="0"/>
              <a:t>Used by the compiler</a:t>
            </a:r>
          </a:p>
          <a:p>
            <a:r>
              <a:rPr lang="en-US" dirty="0"/>
              <a:t>Inheritance hierarchy</a:t>
            </a:r>
          </a:p>
          <a:p>
            <a:r>
              <a:rPr lang="en-US" dirty="0"/>
              <a:t>Find the proper override =&gt; lots of indirections (slow at times)</a:t>
            </a:r>
          </a:p>
          <a:p>
            <a:endParaRPr lang="en-US" dirty="0"/>
          </a:p>
          <a:p>
            <a:r>
              <a:rPr lang="en-US" dirty="0"/>
              <a:t>Lots of duplicate code.</a:t>
            </a:r>
          </a:p>
          <a:p>
            <a:r>
              <a:rPr lang="en-US" dirty="0"/>
              <a:t>Lots of code that can be removed once templates are in place.</a:t>
            </a:r>
          </a:p>
        </p:txBody>
      </p:sp>
      <p:sp>
        <p:nvSpPr>
          <p:cNvPr id="4" name="Slide Number Placeholder 3"/>
          <p:cNvSpPr>
            <a:spLocks noGrp="1"/>
          </p:cNvSpPr>
          <p:nvPr>
            <p:ph type="sldNum" sz="quarter" idx="10"/>
          </p:nvPr>
        </p:nvSpPr>
        <p:spPr/>
        <p:txBody>
          <a:bodyPr/>
          <a:lstStyle/>
          <a:p>
            <a:fld id="{238ACC98-AFA5-4B8F-B841-117B37119BD6}" type="slidenum">
              <a:rPr lang="en-US" smtClean="0"/>
              <a:t>10</a:t>
            </a:fld>
            <a:endParaRPr lang="en-US"/>
          </a:p>
        </p:txBody>
      </p:sp>
    </p:spTree>
    <p:extLst>
      <p:ext uri="{BB962C8B-B14F-4D97-AF65-F5344CB8AC3E}">
        <p14:creationId xmlns:p14="http://schemas.microsoft.com/office/powerpoint/2010/main" val="130212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the positive experience of C++ that has switched full bore from </a:t>
            </a:r>
            <a:r>
              <a:rPr lang="en-US" sz="1200" b="0" i="0" kern="1200" dirty="0" err="1">
                <a:solidFill>
                  <a:schemeClr val="tx1"/>
                </a:solidFill>
                <a:effectLst/>
                <a:latin typeface="+mn-lt"/>
                <a:ea typeface="+mn-ea"/>
                <a:cs typeface="+mn-cs"/>
              </a:rPr>
              <a:t>virtuals</a:t>
            </a:r>
            <a:r>
              <a:rPr lang="en-US" sz="1200" b="0" i="0" kern="1200" dirty="0">
                <a:solidFill>
                  <a:schemeClr val="tx1"/>
                </a:solidFill>
                <a:effectLst/>
                <a:latin typeface="+mn-lt"/>
                <a:ea typeface="+mn-ea"/>
                <a:cs typeface="+mn-cs"/>
              </a:rPr>
              <a:t>/indirect calls/traditional designs to template-based designs maintaining great speed and usability. Of course, we are certain we can greatly improve on that.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Primitive types (e.g.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cannot be directly held in the container. You must write a wrapper class (such as Java's Integer) to hold such items.</a:t>
            </a:r>
          </a:p>
          <a:p>
            <a:r>
              <a:rPr lang="en-US" sz="1200" b="0" i="0" kern="1200" dirty="0">
                <a:solidFill>
                  <a:schemeClr val="tx1"/>
                </a:solidFill>
                <a:effectLst/>
                <a:latin typeface="+mn-lt"/>
                <a:ea typeface="+mn-ea"/>
                <a:cs typeface="+mn-cs"/>
              </a:rPr>
              <a:t>The container is not </a:t>
            </a:r>
            <a:r>
              <a:rPr lang="en-US" sz="1200" b="0" i="0" kern="1200" dirty="0" err="1">
                <a:solidFill>
                  <a:schemeClr val="tx1"/>
                </a:solidFill>
                <a:effectLst/>
                <a:latin typeface="+mn-lt"/>
                <a:ea typeface="+mn-ea"/>
                <a:cs typeface="+mn-cs"/>
              </a:rPr>
              <a:t>typesafe</a:t>
            </a:r>
            <a:r>
              <a:rPr lang="en-US" sz="1200" b="0" i="0" kern="1200" dirty="0">
                <a:solidFill>
                  <a:schemeClr val="tx1"/>
                </a:solidFill>
                <a:effectLst/>
                <a:latin typeface="+mn-lt"/>
                <a:ea typeface="+mn-ea"/>
                <a:cs typeface="+mn-cs"/>
              </a:rPr>
              <a:t>. You must cast items from Object to their real type when removing them from the container. There are also no particular limits on the actual types of the items in the container, meaning a given container is capable of holding a random mix of types.</a:t>
            </a:r>
          </a:p>
          <a:p>
            <a:r>
              <a:rPr lang="en-US" sz="1200" b="0" i="0" kern="1200" dirty="0">
                <a:solidFill>
                  <a:schemeClr val="tx1"/>
                </a:solidFill>
                <a:effectLst/>
                <a:latin typeface="+mn-lt"/>
                <a:ea typeface="+mn-ea"/>
                <a:cs typeface="+mn-cs"/>
              </a:rPr>
              <a:t>All of this up- and down-casting can have a negative impact on performance.</a:t>
            </a:r>
          </a:p>
          <a:p>
            <a:endParaRPr lang="en-US" dirty="0"/>
          </a:p>
        </p:txBody>
      </p:sp>
      <p:sp>
        <p:nvSpPr>
          <p:cNvPr id="4" name="Slide Number Placeholder 3"/>
          <p:cNvSpPr>
            <a:spLocks noGrp="1"/>
          </p:cNvSpPr>
          <p:nvPr>
            <p:ph type="sldNum" sz="quarter" idx="10"/>
          </p:nvPr>
        </p:nvSpPr>
        <p:spPr/>
        <p:txBody>
          <a:bodyPr/>
          <a:lstStyle/>
          <a:p>
            <a:fld id="{238ACC98-AFA5-4B8F-B841-117B37119BD6}" type="slidenum">
              <a:rPr lang="en-US" smtClean="0"/>
              <a:t>11</a:t>
            </a:fld>
            <a:endParaRPr lang="en-US"/>
          </a:p>
        </p:txBody>
      </p:sp>
    </p:spTree>
    <p:extLst>
      <p:ext uri="{BB962C8B-B14F-4D97-AF65-F5344CB8AC3E}">
        <p14:creationId xmlns:p14="http://schemas.microsoft.com/office/powerpoint/2010/main" val="95269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r>
              <a:rPr lang="en-US" dirty="0"/>
              <a:t>Struct with </a:t>
            </a:r>
            <a:r>
              <a:rPr lang="en-US" dirty="0" err="1"/>
              <a:t>opEquals</a:t>
            </a:r>
            <a:endParaRPr lang="en-US" dirty="0"/>
          </a:p>
          <a:p>
            <a:pPr marL="171450" indent="-171450">
              <a:buFontTx/>
              <a:buChar char="-"/>
            </a:pPr>
            <a:r>
              <a:rPr lang="en-US" dirty="0"/>
              <a:t>1. call to adCmp2</a:t>
            </a:r>
          </a:p>
          <a:p>
            <a:pPr marL="171450" indent="-171450">
              <a:buFontTx/>
              <a:buChar char="-"/>
            </a:pPr>
            <a:r>
              <a:rPr lang="en-US" dirty="0"/>
              <a:t>2. call to the appropriate compare in </a:t>
            </a:r>
            <a:r>
              <a:rPr lang="en-US" dirty="0" err="1"/>
              <a:t>TypeInfo</a:t>
            </a:r>
            <a:endParaRPr lang="en-US" dirty="0"/>
          </a:p>
          <a:p>
            <a:pPr marL="171450" indent="-171450">
              <a:buFontTx/>
              <a:buChar char="-"/>
            </a:pPr>
            <a:r>
              <a:rPr lang="en-US" dirty="0"/>
              <a:t>3. call </a:t>
            </a:r>
            <a:r>
              <a:rPr lang="en-US" dirty="0" err="1"/>
              <a:t>opEquals</a:t>
            </a:r>
            <a:r>
              <a:rPr lang="en-US" dirty="0"/>
              <a:t>  defined for that struct</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38ACC98-AFA5-4B8F-B841-117B37119BD6}" type="slidenum">
              <a:rPr lang="en-US" smtClean="0"/>
              <a:t>12</a:t>
            </a:fld>
            <a:endParaRPr lang="en-US"/>
          </a:p>
        </p:txBody>
      </p:sp>
    </p:spTree>
    <p:extLst>
      <p:ext uri="{BB962C8B-B14F-4D97-AF65-F5344CB8AC3E}">
        <p14:creationId xmlns:p14="http://schemas.microsoft.com/office/powerpoint/2010/main" val="88462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r>
              <a:rPr lang="en-US" dirty="0"/>
              <a:t>Struct with </a:t>
            </a:r>
            <a:r>
              <a:rPr lang="en-US" dirty="0" err="1"/>
              <a:t>opEquals</a:t>
            </a:r>
            <a:endParaRPr lang="en-US" dirty="0"/>
          </a:p>
          <a:p>
            <a:pPr marL="171450" indent="-171450">
              <a:buFontTx/>
              <a:buChar char="-"/>
            </a:pPr>
            <a:r>
              <a:rPr lang="en-US" dirty="0"/>
              <a:t>1. call to template </a:t>
            </a:r>
          </a:p>
          <a:p>
            <a:pPr marL="171450" indent="-171450">
              <a:buFontTx/>
              <a:buChar char="-"/>
            </a:pPr>
            <a:r>
              <a:rPr lang="en-US" dirty="0"/>
              <a:t>2. call to </a:t>
            </a:r>
            <a:r>
              <a:rPr lang="en-US" dirty="0" err="1"/>
              <a:t>opEquals</a:t>
            </a:r>
            <a:endParaRPr lang="en-US" dirty="0"/>
          </a:p>
          <a:p>
            <a:pPr marL="171450" indent="-171450">
              <a:buFontTx/>
              <a:buChar char="-"/>
            </a:pPr>
            <a:endParaRPr lang="en-US" dirty="0"/>
          </a:p>
          <a:p>
            <a:pPr marL="171450" indent="-171450">
              <a:buFontTx/>
              <a:buChar char="-"/>
            </a:pPr>
            <a:r>
              <a:rPr lang="en-US" dirty="0"/>
              <a:t>Less indirection, templates are </a:t>
            </a:r>
            <a:r>
              <a:rPr lang="en-US" dirty="0" err="1"/>
              <a:t>inlined</a:t>
            </a:r>
            <a:r>
              <a:rPr lang="en-US" dirty="0"/>
              <a:t> =&gt; faster code</a:t>
            </a:r>
          </a:p>
        </p:txBody>
      </p:sp>
      <p:sp>
        <p:nvSpPr>
          <p:cNvPr id="4" name="Slide Number Placeholder 3"/>
          <p:cNvSpPr>
            <a:spLocks noGrp="1"/>
          </p:cNvSpPr>
          <p:nvPr>
            <p:ph type="sldNum" sz="quarter" idx="10"/>
          </p:nvPr>
        </p:nvSpPr>
        <p:spPr/>
        <p:txBody>
          <a:bodyPr/>
          <a:lstStyle/>
          <a:p>
            <a:fld id="{238ACC98-AFA5-4B8F-B841-117B37119BD6}" type="slidenum">
              <a:rPr lang="en-US" smtClean="0"/>
              <a:t>13</a:t>
            </a:fld>
            <a:endParaRPr lang="en-US"/>
          </a:p>
        </p:txBody>
      </p:sp>
    </p:spTree>
    <p:extLst>
      <p:ext uri="{BB962C8B-B14F-4D97-AF65-F5344CB8AC3E}">
        <p14:creationId xmlns:p14="http://schemas.microsoft.com/office/powerpoint/2010/main" val="96003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Compare finish + benchmarks</a:t>
            </a:r>
          </a:p>
          <a:p>
            <a:r>
              <a:rPr lang="en-US" dirty="0"/>
              <a:t>Array equals finished: passes </a:t>
            </a:r>
            <a:r>
              <a:rPr lang="en-US" dirty="0" err="1"/>
              <a:t>druntime</a:t>
            </a:r>
            <a:r>
              <a:rPr lang="en-US" dirty="0"/>
              <a:t> and </a:t>
            </a:r>
            <a:r>
              <a:rPr lang="en-US" dirty="0" err="1"/>
              <a:t>phobos</a:t>
            </a:r>
            <a:r>
              <a:rPr lang="en-US" dirty="0"/>
              <a:t> </a:t>
            </a:r>
            <a:r>
              <a:rPr lang="en-US" dirty="0" err="1"/>
              <a:t>unittests</a:t>
            </a:r>
            <a:r>
              <a:rPr lang="en-US" dirty="0"/>
              <a:t>, fails </a:t>
            </a:r>
            <a:r>
              <a:rPr lang="en-US" dirty="0" err="1"/>
              <a:t>dmd</a:t>
            </a:r>
            <a:r>
              <a:rPr lang="en-US" dirty="0"/>
              <a:t> test because of issue with compile time evaluation of static variables</a:t>
            </a:r>
          </a:p>
        </p:txBody>
      </p:sp>
      <p:sp>
        <p:nvSpPr>
          <p:cNvPr id="4" name="Slide Number Placeholder 3"/>
          <p:cNvSpPr>
            <a:spLocks noGrp="1"/>
          </p:cNvSpPr>
          <p:nvPr>
            <p:ph type="sldNum" sz="quarter" idx="10"/>
          </p:nvPr>
        </p:nvSpPr>
        <p:spPr/>
        <p:txBody>
          <a:bodyPr/>
          <a:lstStyle/>
          <a:p>
            <a:fld id="{238ACC98-AFA5-4B8F-B841-117B37119BD6}" type="slidenum">
              <a:rPr lang="en-US" smtClean="0"/>
              <a:t>16</a:t>
            </a:fld>
            <a:endParaRPr lang="en-US"/>
          </a:p>
        </p:txBody>
      </p:sp>
    </p:spTree>
    <p:extLst>
      <p:ext uri="{BB962C8B-B14F-4D97-AF65-F5344CB8AC3E}">
        <p14:creationId xmlns:p14="http://schemas.microsoft.com/office/powerpoint/2010/main" val="93621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1D8BB-3CB6-4C11-A84D-7B5C366926C0}" type="datetime1">
              <a:rPr lang="en-US" smtClean="0"/>
              <a:t>05-May-17</a:t>
            </a:fld>
            <a:endParaRPr lang="en-US"/>
          </a:p>
        </p:txBody>
      </p:sp>
      <p:sp>
        <p:nvSpPr>
          <p:cNvPr id="5" name="Footer Placeholder 4"/>
          <p:cNvSpPr>
            <a:spLocks noGrp="1"/>
          </p:cNvSpPr>
          <p:nvPr>
            <p:ph type="ftr" sz="quarter" idx="11"/>
          </p:nvPr>
        </p:nvSpPr>
        <p:spPr>
          <a:xfrm>
            <a:off x="2812819" y="6356351"/>
            <a:ext cx="3396788" cy="365125"/>
          </a:xfrm>
        </p:spPr>
        <p:txBody>
          <a:bodyPr/>
          <a:lstStyle/>
          <a:p>
            <a:r>
              <a:rPr lang="en-US"/>
              <a:t>Generic Lightweight Druntime - DConf -  May 2017</a:t>
            </a:r>
          </a:p>
        </p:txBody>
      </p:sp>
      <p:sp>
        <p:nvSpPr>
          <p:cNvPr id="6" name="Slide Number Placeholder 5"/>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133768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0F880-6AEB-46F3-A459-65AAF4B5F6B3}" type="datetime1">
              <a:rPr lang="en-US" smtClean="0"/>
              <a:t>05-May-17</a:t>
            </a:fld>
            <a:endParaRPr lang="en-US"/>
          </a:p>
        </p:txBody>
      </p:sp>
      <p:sp>
        <p:nvSpPr>
          <p:cNvPr id="5" name="Footer Placeholder 4"/>
          <p:cNvSpPr>
            <a:spLocks noGrp="1"/>
          </p:cNvSpPr>
          <p:nvPr>
            <p:ph type="ftr" sz="quarter" idx="11"/>
          </p:nvPr>
        </p:nvSpPr>
        <p:spPr/>
        <p:txBody>
          <a:bodyPr/>
          <a:lstStyle/>
          <a:p>
            <a:r>
              <a:rPr lang="en-US"/>
              <a:t>Generic Lightweight Druntime - DConf -  May 2017</a:t>
            </a:r>
          </a:p>
        </p:txBody>
      </p:sp>
      <p:sp>
        <p:nvSpPr>
          <p:cNvPr id="6" name="Slide Number Placeholder 5"/>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5898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C5534-564A-4ED8-9180-6ECD509E68A6}" type="datetime1">
              <a:rPr lang="en-US" smtClean="0"/>
              <a:t>05-May-17</a:t>
            </a:fld>
            <a:endParaRPr lang="en-US"/>
          </a:p>
        </p:txBody>
      </p:sp>
      <p:sp>
        <p:nvSpPr>
          <p:cNvPr id="5" name="Footer Placeholder 4"/>
          <p:cNvSpPr>
            <a:spLocks noGrp="1"/>
          </p:cNvSpPr>
          <p:nvPr>
            <p:ph type="ftr" sz="quarter" idx="11"/>
          </p:nvPr>
        </p:nvSpPr>
        <p:spPr/>
        <p:txBody>
          <a:bodyPr/>
          <a:lstStyle/>
          <a:p>
            <a:r>
              <a:rPr lang="en-US"/>
              <a:t>Generic Lightweight Druntime - DConf -  May 2017</a:t>
            </a:r>
          </a:p>
        </p:txBody>
      </p:sp>
      <p:sp>
        <p:nvSpPr>
          <p:cNvPr id="6" name="Slide Number Placeholder 5"/>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345539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616CC-0E90-4978-8E55-532BD031D0AA}" type="datetime1">
              <a:rPr lang="en-US" smtClean="0"/>
              <a:t>05-May-17</a:t>
            </a:fld>
            <a:endParaRPr lang="en-US"/>
          </a:p>
        </p:txBody>
      </p:sp>
      <p:sp>
        <p:nvSpPr>
          <p:cNvPr id="5" name="Footer Placeholder 4"/>
          <p:cNvSpPr>
            <a:spLocks noGrp="1"/>
          </p:cNvSpPr>
          <p:nvPr>
            <p:ph type="ftr" sz="quarter" idx="11"/>
          </p:nvPr>
        </p:nvSpPr>
        <p:spPr/>
        <p:txBody>
          <a:bodyPr/>
          <a:lstStyle/>
          <a:p>
            <a:r>
              <a:rPr lang="en-US"/>
              <a:t>Generic Lightweight Druntime - DConf -  May 2017</a:t>
            </a:r>
          </a:p>
        </p:txBody>
      </p:sp>
      <p:sp>
        <p:nvSpPr>
          <p:cNvPr id="6" name="Slide Number Placeholder 5"/>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256447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F839F-F632-4CBB-942B-2B694C3F88D9}" type="datetime1">
              <a:rPr lang="en-US" smtClean="0"/>
              <a:t>05-May-17</a:t>
            </a:fld>
            <a:endParaRPr lang="en-US"/>
          </a:p>
        </p:txBody>
      </p:sp>
      <p:sp>
        <p:nvSpPr>
          <p:cNvPr id="5" name="Footer Placeholder 4"/>
          <p:cNvSpPr>
            <a:spLocks noGrp="1"/>
          </p:cNvSpPr>
          <p:nvPr>
            <p:ph type="ftr" sz="quarter" idx="11"/>
          </p:nvPr>
        </p:nvSpPr>
        <p:spPr/>
        <p:txBody>
          <a:bodyPr/>
          <a:lstStyle/>
          <a:p>
            <a:r>
              <a:rPr lang="en-US"/>
              <a:t>Generic Lightweight Druntime - DConf -  May 2017</a:t>
            </a:r>
          </a:p>
        </p:txBody>
      </p:sp>
      <p:sp>
        <p:nvSpPr>
          <p:cNvPr id="6" name="Slide Number Placeholder 5"/>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310567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7FEC0-54D0-4BB3-BB5C-DD127B181B7F}" type="datetime1">
              <a:rPr lang="en-US" smtClean="0"/>
              <a:t>05-May-17</a:t>
            </a:fld>
            <a:endParaRPr lang="en-US"/>
          </a:p>
        </p:txBody>
      </p:sp>
      <p:sp>
        <p:nvSpPr>
          <p:cNvPr id="6" name="Footer Placeholder 5"/>
          <p:cNvSpPr>
            <a:spLocks noGrp="1"/>
          </p:cNvSpPr>
          <p:nvPr>
            <p:ph type="ftr" sz="quarter" idx="11"/>
          </p:nvPr>
        </p:nvSpPr>
        <p:spPr/>
        <p:txBody>
          <a:bodyPr/>
          <a:lstStyle/>
          <a:p>
            <a:r>
              <a:rPr lang="en-US"/>
              <a:t>Generic Lightweight Druntime - DConf -  May 2017</a:t>
            </a:r>
          </a:p>
        </p:txBody>
      </p:sp>
      <p:sp>
        <p:nvSpPr>
          <p:cNvPr id="7" name="Slide Number Placeholder 6"/>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258278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E0CD1-E04A-4055-A212-A34F63F48A52}" type="datetime1">
              <a:rPr lang="en-US" smtClean="0"/>
              <a:t>05-May-17</a:t>
            </a:fld>
            <a:endParaRPr lang="en-US"/>
          </a:p>
        </p:txBody>
      </p:sp>
      <p:sp>
        <p:nvSpPr>
          <p:cNvPr id="8" name="Footer Placeholder 7"/>
          <p:cNvSpPr>
            <a:spLocks noGrp="1"/>
          </p:cNvSpPr>
          <p:nvPr>
            <p:ph type="ftr" sz="quarter" idx="11"/>
          </p:nvPr>
        </p:nvSpPr>
        <p:spPr/>
        <p:txBody>
          <a:bodyPr/>
          <a:lstStyle/>
          <a:p>
            <a:r>
              <a:rPr lang="en-US"/>
              <a:t>Generic Lightweight Druntime - DConf -  May 2017</a:t>
            </a:r>
          </a:p>
        </p:txBody>
      </p:sp>
      <p:sp>
        <p:nvSpPr>
          <p:cNvPr id="9" name="Slide Number Placeholder 8"/>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382841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58F3CF-8610-43C7-8AE3-CF7DE39783B4}" type="datetime1">
              <a:rPr lang="en-US" smtClean="0"/>
              <a:t>05-May-17</a:t>
            </a:fld>
            <a:endParaRPr lang="en-US"/>
          </a:p>
        </p:txBody>
      </p:sp>
      <p:sp>
        <p:nvSpPr>
          <p:cNvPr id="4" name="Footer Placeholder 3"/>
          <p:cNvSpPr>
            <a:spLocks noGrp="1"/>
          </p:cNvSpPr>
          <p:nvPr>
            <p:ph type="ftr" sz="quarter" idx="11"/>
          </p:nvPr>
        </p:nvSpPr>
        <p:spPr/>
        <p:txBody>
          <a:bodyPr/>
          <a:lstStyle/>
          <a:p>
            <a:r>
              <a:rPr lang="en-US"/>
              <a:t>Generic Lightweight Druntime - DConf -  May 2017</a:t>
            </a:r>
          </a:p>
        </p:txBody>
      </p:sp>
      <p:sp>
        <p:nvSpPr>
          <p:cNvPr id="5" name="Slide Number Placeholder 4"/>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115336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4CFAE-B9B6-4C16-A124-798C50832418}" type="datetime1">
              <a:rPr lang="en-US" smtClean="0"/>
              <a:t>05-May-17</a:t>
            </a:fld>
            <a:endParaRPr lang="en-US"/>
          </a:p>
        </p:txBody>
      </p:sp>
      <p:sp>
        <p:nvSpPr>
          <p:cNvPr id="3" name="Footer Placeholder 2"/>
          <p:cNvSpPr>
            <a:spLocks noGrp="1"/>
          </p:cNvSpPr>
          <p:nvPr>
            <p:ph type="ftr" sz="quarter" idx="11"/>
          </p:nvPr>
        </p:nvSpPr>
        <p:spPr/>
        <p:txBody>
          <a:bodyPr/>
          <a:lstStyle/>
          <a:p>
            <a:r>
              <a:rPr lang="en-US"/>
              <a:t>Generic Lightweight Druntime - DConf -  May 2017</a:t>
            </a:r>
          </a:p>
        </p:txBody>
      </p:sp>
      <p:sp>
        <p:nvSpPr>
          <p:cNvPr id="4" name="Slide Number Placeholder 3"/>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305499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C7AD5-43DE-4CEB-A96C-B7A5099243E9}" type="datetime1">
              <a:rPr lang="en-US" smtClean="0"/>
              <a:t>05-May-17</a:t>
            </a:fld>
            <a:endParaRPr lang="en-US"/>
          </a:p>
        </p:txBody>
      </p:sp>
      <p:sp>
        <p:nvSpPr>
          <p:cNvPr id="6" name="Footer Placeholder 5"/>
          <p:cNvSpPr>
            <a:spLocks noGrp="1"/>
          </p:cNvSpPr>
          <p:nvPr>
            <p:ph type="ftr" sz="quarter" idx="11"/>
          </p:nvPr>
        </p:nvSpPr>
        <p:spPr/>
        <p:txBody>
          <a:bodyPr/>
          <a:lstStyle/>
          <a:p>
            <a:r>
              <a:rPr lang="en-US"/>
              <a:t>Generic Lightweight Druntime - DConf -  May 2017</a:t>
            </a:r>
          </a:p>
        </p:txBody>
      </p:sp>
      <p:sp>
        <p:nvSpPr>
          <p:cNvPr id="7" name="Slide Number Placeholder 6"/>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108769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FA8348-5F5A-4FC3-A9E0-450C8505FA7F}" type="datetime1">
              <a:rPr lang="en-US" smtClean="0"/>
              <a:t>05-May-17</a:t>
            </a:fld>
            <a:endParaRPr lang="en-US"/>
          </a:p>
        </p:txBody>
      </p:sp>
      <p:sp>
        <p:nvSpPr>
          <p:cNvPr id="6" name="Footer Placeholder 5"/>
          <p:cNvSpPr>
            <a:spLocks noGrp="1"/>
          </p:cNvSpPr>
          <p:nvPr>
            <p:ph type="ftr" sz="quarter" idx="11"/>
          </p:nvPr>
        </p:nvSpPr>
        <p:spPr/>
        <p:txBody>
          <a:bodyPr/>
          <a:lstStyle/>
          <a:p>
            <a:r>
              <a:rPr lang="en-US"/>
              <a:t>Generic Lightweight Druntime - DConf -  May 2017</a:t>
            </a:r>
          </a:p>
        </p:txBody>
      </p:sp>
      <p:sp>
        <p:nvSpPr>
          <p:cNvPr id="7" name="Slide Number Placeholder 6"/>
          <p:cNvSpPr>
            <a:spLocks noGrp="1"/>
          </p:cNvSpPr>
          <p:nvPr>
            <p:ph type="sldNum" sz="quarter" idx="12"/>
          </p:nvPr>
        </p:nvSpPr>
        <p:spPr/>
        <p:txBody>
          <a:bodyPr/>
          <a:lstStyle/>
          <a:p>
            <a:fld id="{920A901F-A184-49FD-BF20-56370F78E6C9}" type="slidenum">
              <a:rPr lang="en-US" smtClean="0"/>
              <a:t>‹#›</a:t>
            </a:fld>
            <a:endParaRPr lang="en-US"/>
          </a:p>
        </p:txBody>
      </p:sp>
    </p:spTree>
    <p:extLst>
      <p:ext uri="{BB962C8B-B14F-4D97-AF65-F5344CB8AC3E}">
        <p14:creationId xmlns:p14="http://schemas.microsoft.com/office/powerpoint/2010/main" val="283996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4F5C6-1B4E-49F8-BB11-0A2A3EEC1768}" type="datetime1">
              <a:rPr lang="en-US" smtClean="0"/>
              <a:t>05-May-17</a:t>
            </a:fld>
            <a:endParaRPr lang="en-US"/>
          </a:p>
        </p:txBody>
      </p:sp>
      <p:sp>
        <p:nvSpPr>
          <p:cNvPr id="5" name="Footer Placeholder 4"/>
          <p:cNvSpPr>
            <a:spLocks noGrp="1"/>
          </p:cNvSpPr>
          <p:nvPr>
            <p:ph type="ftr" sz="quarter" idx="3"/>
          </p:nvPr>
        </p:nvSpPr>
        <p:spPr>
          <a:xfrm>
            <a:off x="2871009" y="6356350"/>
            <a:ext cx="33801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Generic Lightweight Druntime - DConf -  May 2017</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A901F-A184-49FD-BF20-56370F78E6C9}" type="slidenum">
              <a:rPr lang="en-US" smtClean="0"/>
              <a:t>‹#›</a:t>
            </a:fld>
            <a:endParaRPr lang="en-US"/>
          </a:p>
        </p:txBody>
      </p:sp>
    </p:spTree>
    <p:extLst>
      <p:ext uri="{BB962C8B-B14F-4D97-AF65-F5344CB8AC3E}">
        <p14:creationId xmlns:p14="http://schemas.microsoft.com/office/powerpoint/2010/main" val="1268488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descr="fullsizeoutput_2.jpeg">
            <a:extLst>
              <a:ext uri="{FF2B5EF4-FFF2-40B4-BE49-F238E27FC236}">
                <a16:creationId xmlns:a16="http://schemas.microsoft.com/office/drawing/2014/main" id="{E1CC4732-2A08-476C-B28F-DE96B40C1A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4171">
            <a:off x="2459013" y="610568"/>
            <a:ext cx="1879699" cy="1429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2">
            <a:extLst>
              <a:ext uri="{FF2B5EF4-FFF2-40B4-BE49-F238E27FC236}">
                <a16:creationId xmlns:a16="http://schemas.microsoft.com/office/drawing/2014/main" id="{EDB0CA40-2F00-4D78-AC2C-239BA8CF6099}"/>
              </a:ext>
            </a:extLst>
          </p:cNvPr>
          <p:cNvSpPr>
            <a:spLocks noGrp="1" noChangeArrowheads="1"/>
          </p:cNvSpPr>
          <p:nvPr>
            <p:ph type="ctrTitle"/>
          </p:nvPr>
        </p:nvSpPr>
        <p:spPr>
          <a:xfrm>
            <a:off x="892967" y="2879633"/>
            <a:ext cx="7358063" cy="1060400"/>
          </a:xfrm>
        </p:spPr>
        <p:txBody>
          <a:bodyPr>
            <a:normAutofit fontScale="90000"/>
          </a:bodyPr>
          <a:lstStyle/>
          <a:p>
            <a:pPr eaLnBrk="1"/>
            <a:r>
              <a:rPr lang="en-US" altLang="en-US" sz="5625" dirty="0"/>
              <a:t>Generic Lightweight </a:t>
            </a:r>
            <a:r>
              <a:rPr lang="en-US" altLang="en-US" sz="5625" dirty="0" err="1"/>
              <a:t>Druntime</a:t>
            </a:r>
            <a:endParaRPr lang="en-US" altLang="en-US" sz="5625" dirty="0"/>
          </a:p>
        </p:txBody>
      </p:sp>
      <p:sp>
        <p:nvSpPr>
          <p:cNvPr id="3076" name="Rectangle 3">
            <a:extLst>
              <a:ext uri="{FF2B5EF4-FFF2-40B4-BE49-F238E27FC236}">
                <a16:creationId xmlns:a16="http://schemas.microsoft.com/office/drawing/2014/main" id="{4F0990CF-404A-4EFA-BE4B-8370C6EE537A}"/>
              </a:ext>
            </a:extLst>
          </p:cNvPr>
          <p:cNvSpPr>
            <a:spLocks noGrp="1" noChangeArrowheads="1"/>
          </p:cNvSpPr>
          <p:nvPr>
            <p:ph type="subTitle" sz="quarter" idx="1"/>
          </p:nvPr>
        </p:nvSpPr>
        <p:spPr>
          <a:xfrm>
            <a:off x="892968" y="4392377"/>
            <a:ext cx="7358063" cy="1059285"/>
          </a:xfrm>
        </p:spPr>
        <p:txBody>
          <a:bodyPr anchor="t"/>
          <a:lstStyle/>
          <a:p>
            <a:pPr defTabSz="406286">
              <a:spcBef>
                <a:spcPct val="0"/>
              </a:spcBef>
            </a:pPr>
            <a:r>
              <a:rPr lang="en-US" altLang="en-US" sz="2180" dirty="0"/>
              <a:t>Lucia Madalina </a:t>
            </a:r>
            <a:r>
              <a:rPr lang="en-US" altLang="en-US" sz="2180" dirty="0" err="1"/>
              <a:t>Cojocaru</a:t>
            </a:r>
            <a:r>
              <a:rPr lang="en-US" altLang="en-US" sz="2180" dirty="0"/>
              <a:t> </a:t>
            </a:r>
          </a:p>
          <a:p>
            <a:pPr defTabSz="406286">
              <a:spcBef>
                <a:spcPct val="0"/>
              </a:spcBef>
            </a:pPr>
            <a:r>
              <a:rPr lang="en-US" altLang="en-US" sz="2180" dirty="0"/>
              <a:t>University POLITEHNICA of Bucharest</a:t>
            </a:r>
          </a:p>
          <a:p>
            <a:pPr defTabSz="406286">
              <a:spcBef>
                <a:spcPct val="0"/>
              </a:spcBef>
            </a:pPr>
            <a:r>
              <a:rPr lang="en-US" altLang="en-US" sz="2180" u="sng" dirty="0"/>
              <a:t>lucia.mcojocaru@gmail.com</a:t>
            </a:r>
            <a:endParaRPr lang="en-US" altLang="en-US" sz="2180" dirty="0"/>
          </a:p>
        </p:txBody>
      </p:sp>
      <p:pic>
        <p:nvPicPr>
          <p:cNvPr id="3078" name="Picture 5" descr="fullsizeoutput_1.jpeg">
            <a:extLst>
              <a:ext uri="{FF2B5EF4-FFF2-40B4-BE49-F238E27FC236}">
                <a16:creationId xmlns:a16="http://schemas.microsoft.com/office/drawing/2014/main" id="{34E15845-62AC-4DD9-B300-8BE2ED4BC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1070" y="611684"/>
            <a:ext cx="1426518" cy="1427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42655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F02E-EAFA-46F9-9F8A-FA2710664702}"/>
              </a:ext>
            </a:extLst>
          </p:cNvPr>
          <p:cNvSpPr>
            <a:spLocks noGrp="1"/>
          </p:cNvSpPr>
          <p:nvPr>
            <p:ph type="title"/>
          </p:nvPr>
        </p:nvSpPr>
        <p:spPr/>
        <p:txBody>
          <a:bodyPr/>
          <a:lstStyle/>
          <a:p>
            <a:r>
              <a:rPr lang="en-US" dirty="0"/>
              <a:t>Pros – Reduce the Use of </a:t>
            </a:r>
            <a:r>
              <a:rPr lang="en-US" dirty="0" err="1"/>
              <a:t>TypeInfo</a:t>
            </a:r>
            <a:endParaRPr lang="en-US" dirty="0"/>
          </a:p>
        </p:txBody>
      </p:sp>
      <p:pic>
        <p:nvPicPr>
          <p:cNvPr id="6" name="Content Placeholder 5">
            <a:extLst>
              <a:ext uri="{FF2B5EF4-FFF2-40B4-BE49-F238E27FC236}">
                <a16:creationId xmlns:a16="http://schemas.microsoft.com/office/drawing/2014/main" id="{64166644-3DA8-41DA-A4D7-526E1A854F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3883" y="2175477"/>
            <a:ext cx="4816234" cy="3903432"/>
          </a:xfrm>
        </p:spPr>
      </p:pic>
      <p:sp>
        <p:nvSpPr>
          <p:cNvPr id="7" name="Footer Placeholder 6">
            <a:extLst>
              <a:ext uri="{FF2B5EF4-FFF2-40B4-BE49-F238E27FC236}">
                <a16:creationId xmlns:a16="http://schemas.microsoft.com/office/drawing/2014/main" id="{7E1E60A6-2FB7-4E36-92AB-1910528C9191}"/>
              </a:ext>
            </a:extLst>
          </p:cNvPr>
          <p:cNvSpPr>
            <a:spLocks noGrp="1"/>
          </p:cNvSpPr>
          <p:nvPr>
            <p:ph type="ftr" sz="quarter" idx="11"/>
          </p:nvPr>
        </p:nvSpPr>
        <p:spPr/>
        <p:txBody>
          <a:bodyPr/>
          <a:lstStyle/>
          <a:p>
            <a:r>
              <a:rPr lang="en-US"/>
              <a:t>Generic Lightweight Druntime - DConf -  May 2017</a:t>
            </a:r>
          </a:p>
        </p:txBody>
      </p:sp>
      <p:sp>
        <p:nvSpPr>
          <p:cNvPr id="8" name="Slide Number Placeholder 7">
            <a:extLst>
              <a:ext uri="{FF2B5EF4-FFF2-40B4-BE49-F238E27FC236}">
                <a16:creationId xmlns:a16="http://schemas.microsoft.com/office/drawing/2014/main" id="{1EF51367-B37D-4DD0-A1B8-F25C4C849713}"/>
              </a:ext>
            </a:extLst>
          </p:cNvPr>
          <p:cNvSpPr>
            <a:spLocks noGrp="1"/>
          </p:cNvSpPr>
          <p:nvPr>
            <p:ph type="sldNum" sz="quarter" idx="12"/>
          </p:nvPr>
        </p:nvSpPr>
        <p:spPr/>
        <p:txBody>
          <a:bodyPr/>
          <a:lstStyle/>
          <a:p>
            <a:fld id="{920A901F-A184-49FD-BF20-56370F78E6C9}" type="slidenum">
              <a:rPr lang="en-US" smtClean="0"/>
              <a:t>10</a:t>
            </a:fld>
            <a:endParaRPr lang="en-US"/>
          </a:p>
        </p:txBody>
      </p:sp>
      <p:sp>
        <p:nvSpPr>
          <p:cNvPr id="3" name="TextBox 2">
            <a:extLst>
              <a:ext uri="{FF2B5EF4-FFF2-40B4-BE49-F238E27FC236}">
                <a16:creationId xmlns:a16="http://schemas.microsoft.com/office/drawing/2014/main" id="{B8407A7D-0DC9-4D3A-9729-21BA8D269B18}"/>
              </a:ext>
            </a:extLst>
          </p:cNvPr>
          <p:cNvSpPr txBox="1"/>
          <p:nvPr/>
        </p:nvSpPr>
        <p:spPr>
          <a:xfrm>
            <a:off x="628650" y="1601660"/>
            <a:ext cx="2349910" cy="646331"/>
          </a:xfrm>
          <a:prstGeom prst="rect">
            <a:avLst/>
          </a:prstGeom>
          <a:noFill/>
        </p:spPr>
        <p:txBody>
          <a:bodyPr wrap="square" rtlCol="0">
            <a:spAutoFit/>
          </a:bodyPr>
          <a:lstStyle/>
          <a:p>
            <a:r>
              <a:rPr lang="en-US" dirty="0" err="1"/>
              <a:t>druntime</a:t>
            </a:r>
            <a:r>
              <a:rPr lang="en-US" dirty="0"/>
              <a:t>/</a:t>
            </a:r>
            <a:r>
              <a:rPr lang="en-US" dirty="0" err="1"/>
              <a:t>src</a:t>
            </a:r>
            <a:r>
              <a:rPr lang="en-US" dirty="0"/>
              <a:t>/</a:t>
            </a:r>
            <a:r>
              <a:rPr lang="en-US" dirty="0" err="1"/>
              <a:t>object.d</a:t>
            </a:r>
            <a:endParaRPr lang="en-US" dirty="0"/>
          </a:p>
          <a:p>
            <a:endParaRPr lang="en-US" dirty="0"/>
          </a:p>
        </p:txBody>
      </p:sp>
    </p:spTree>
    <p:extLst>
      <p:ext uri="{BB962C8B-B14F-4D97-AF65-F5344CB8AC3E}">
        <p14:creationId xmlns:p14="http://schemas.microsoft.com/office/powerpoint/2010/main" val="61191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0C95-26CB-43EB-BD42-8848EE36A7F6}"/>
              </a:ext>
            </a:extLst>
          </p:cNvPr>
          <p:cNvSpPr>
            <a:spLocks noGrp="1"/>
          </p:cNvSpPr>
          <p:nvPr>
            <p:ph type="title"/>
          </p:nvPr>
        </p:nvSpPr>
        <p:spPr/>
        <p:txBody>
          <a:bodyPr/>
          <a:lstStyle/>
          <a:p>
            <a:r>
              <a:rPr lang="en-US" dirty="0"/>
              <a:t>Pros – Templates Everywhere!</a:t>
            </a:r>
          </a:p>
        </p:txBody>
      </p:sp>
      <p:sp>
        <p:nvSpPr>
          <p:cNvPr id="3" name="Content Placeholder 2">
            <a:extLst>
              <a:ext uri="{FF2B5EF4-FFF2-40B4-BE49-F238E27FC236}">
                <a16:creationId xmlns:a16="http://schemas.microsoft.com/office/drawing/2014/main" id="{D70DAE29-E2BF-441E-BCA6-F2A55369EBF4}"/>
              </a:ext>
            </a:extLst>
          </p:cNvPr>
          <p:cNvSpPr>
            <a:spLocks noGrp="1"/>
          </p:cNvSpPr>
          <p:nvPr>
            <p:ph idx="1"/>
          </p:nvPr>
        </p:nvSpPr>
        <p:spPr/>
        <p:txBody>
          <a:bodyPr>
            <a:normAutofit lnSpcReduction="10000"/>
          </a:bodyPr>
          <a:lstStyle/>
          <a:p>
            <a:r>
              <a:rPr lang="en-US" dirty="0"/>
              <a:t>Generic</a:t>
            </a:r>
          </a:p>
          <a:p>
            <a:endParaRPr lang="en-US" dirty="0"/>
          </a:p>
          <a:p>
            <a:r>
              <a:rPr lang="en-US" dirty="0"/>
              <a:t>Compiled when necessary</a:t>
            </a:r>
          </a:p>
          <a:p>
            <a:endParaRPr lang="en-US" dirty="0"/>
          </a:p>
          <a:p>
            <a:r>
              <a:rPr lang="en-US" dirty="0"/>
              <a:t>Richer type information (@</a:t>
            </a:r>
            <a:r>
              <a:rPr lang="en-US" dirty="0" err="1"/>
              <a:t>nogc</a:t>
            </a:r>
            <a:r>
              <a:rPr lang="en-US" dirty="0"/>
              <a:t>, </a:t>
            </a:r>
            <a:r>
              <a:rPr lang="en-US" dirty="0" err="1"/>
              <a:t>nothrow</a:t>
            </a:r>
            <a:r>
              <a:rPr lang="en-US" dirty="0"/>
              <a:t>, pure)</a:t>
            </a:r>
          </a:p>
          <a:p>
            <a:endParaRPr lang="en-US" dirty="0"/>
          </a:p>
          <a:p>
            <a:r>
              <a:rPr lang="en-US" dirty="0" err="1"/>
              <a:t>Inlineable</a:t>
            </a:r>
            <a:endParaRPr lang="en-US" dirty="0"/>
          </a:p>
          <a:p>
            <a:endParaRPr lang="en-US" dirty="0"/>
          </a:p>
          <a:p>
            <a:r>
              <a:rPr lang="en-US" dirty="0"/>
              <a:t>Performance increase!</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78E75425-0BC1-4D74-B784-412C32C0BD86}"/>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AE0EEC7D-D306-4630-B087-55FC9E2B542E}"/>
              </a:ext>
            </a:extLst>
          </p:cNvPr>
          <p:cNvSpPr>
            <a:spLocks noGrp="1"/>
          </p:cNvSpPr>
          <p:nvPr>
            <p:ph type="sldNum" sz="quarter" idx="12"/>
          </p:nvPr>
        </p:nvSpPr>
        <p:spPr/>
        <p:txBody>
          <a:bodyPr/>
          <a:lstStyle/>
          <a:p>
            <a:fld id="{920A901F-A184-49FD-BF20-56370F78E6C9}" type="slidenum">
              <a:rPr lang="en-US" smtClean="0"/>
              <a:t>11</a:t>
            </a:fld>
            <a:endParaRPr lang="en-US"/>
          </a:p>
        </p:txBody>
      </p:sp>
    </p:spTree>
    <p:extLst>
      <p:ext uri="{BB962C8B-B14F-4D97-AF65-F5344CB8AC3E}">
        <p14:creationId xmlns:p14="http://schemas.microsoft.com/office/powerpoint/2010/main" val="107976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466F-D58B-49DA-B7F5-F0D421EAF74E}"/>
              </a:ext>
            </a:extLst>
          </p:cNvPr>
          <p:cNvSpPr>
            <a:spLocks noGrp="1"/>
          </p:cNvSpPr>
          <p:nvPr>
            <p:ph type="title"/>
          </p:nvPr>
        </p:nvSpPr>
        <p:spPr/>
        <p:txBody>
          <a:bodyPr/>
          <a:lstStyle/>
          <a:p>
            <a:r>
              <a:rPr lang="en-US" dirty="0"/>
              <a:t>Pros – Performance! (Before)</a:t>
            </a:r>
          </a:p>
        </p:txBody>
      </p:sp>
      <p:sp>
        <p:nvSpPr>
          <p:cNvPr id="3" name="Content Placeholder 2">
            <a:extLst>
              <a:ext uri="{FF2B5EF4-FFF2-40B4-BE49-F238E27FC236}">
                <a16:creationId xmlns:a16="http://schemas.microsoft.com/office/drawing/2014/main" id="{DA628362-6915-4EF1-9EA2-A5776BCFCB81}"/>
              </a:ext>
            </a:extLst>
          </p:cNvPr>
          <p:cNvSpPr>
            <a:spLocks noGrp="1"/>
          </p:cNvSpPr>
          <p:nvPr>
            <p:ph idx="1"/>
          </p:nvPr>
        </p:nvSpPr>
        <p:spPr>
          <a:xfrm>
            <a:off x="599100" y="1676443"/>
            <a:ext cx="4621268" cy="1531637"/>
          </a:xfrm>
        </p:spPr>
        <p:txBody>
          <a:bodyPr>
            <a:noAutofit/>
          </a:bodyPr>
          <a:lstStyle/>
          <a:p>
            <a:pPr marL="0" indent="0">
              <a:buNone/>
            </a:pPr>
            <a:r>
              <a:rPr lang="en-US" sz="1350" b="1" dirty="0">
                <a:latin typeface="Courier New" panose="02070309020205020404" pitchFamily="49" charset="0"/>
                <a:cs typeface="Courier New" panose="02070309020205020404" pitchFamily="49" charset="0"/>
              </a:rPr>
              <a:t>struct C</a:t>
            </a:r>
          </a:p>
          <a:p>
            <a:pPr marL="0" indent="0">
              <a:buNone/>
            </a:pP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opCmp</a:t>
            </a:r>
            <a:r>
              <a:rPr lang="en-US" sz="1350" b="1" dirty="0">
                <a:latin typeface="Courier New" panose="02070309020205020404" pitchFamily="49" charset="0"/>
                <a:cs typeface="Courier New" panose="02070309020205020404" pitchFamily="49" charset="0"/>
              </a:rPr>
              <a:t>(C c) </a:t>
            </a:r>
            <a:r>
              <a:rPr lang="en-US" sz="1350" b="1" dirty="0" err="1">
                <a:latin typeface="Courier New" panose="02070309020205020404" pitchFamily="49" charset="0"/>
                <a:cs typeface="Courier New" panose="02070309020205020404" pitchFamily="49" charset="0"/>
              </a:rPr>
              <a:t>const</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 return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c.i</a:t>
            </a:r>
            <a:r>
              <a:rPr lang="en-US" sz="1350" b="1" dirty="0">
                <a:latin typeface="Courier New" panose="02070309020205020404" pitchFamily="49" charset="0"/>
                <a:cs typeface="Courier New" panose="02070309020205020404" pitchFamily="49" charset="0"/>
              </a:rPr>
              <a:t>; }</a:t>
            </a:r>
          </a:p>
          <a:p>
            <a:pPr marL="0" indent="0">
              <a:buNone/>
            </a:pPr>
            <a:r>
              <a:rPr lang="en-US" sz="1350" b="1" dirty="0">
                <a:latin typeface="Courier New" panose="02070309020205020404" pitchFamily="49" charset="0"/>
                <a:cs typeface="Courier New" panose="02070309020205020404" pitchFamily="49" charset="0"/>
              </a:rPr>
              <a:t>}</a:t>
            </a:r>
          </a:p>
          <a:p>
            <a:endParaRPr lang="en-US" sz="1500" dirty="0"/>
          </a:p>
        </p:txBody>
      </p:sp>
      <p:sp>
        <p:nvSpPr>
          <p:cNvPr id="12" name="Footer Placeholder 11">
            <a:extLst>
              <a:ext uri="{FF2B5EF4-FFF2-40B4-BE49-F238E27FC236}">
                <a16:creationId xmlns:a16="http://schemas.microsoft.com/office/drawing/2014/main" id="{12798A4E-0EF1-4413-A335-213A535A4A0C}"/>
              </a:ext>
            </a:extLst>
          </p:cNvPr>
          <p:cNvSpPr>
            <a:spLocks noGrp="1"/>
          </p:cNvSpPr>
          <p:nvPr>
            <p:ph type="ftr" sz="quarter" idx="11"/>
          </p:nvPr>
        </p:nvSpPr>
        <p:spPr/>
        <p:txBody>
          <a:bodyPr/>
          <a:lstStyle/>
          <a:p>
            <a:r>
              <a:rPr lang="en-US"/>
              <a:t>Generic Lightweight Druntime - DConf -  May 2017</a:t>
            </a:r>
          </a:p>
        </p:txBody>
      </p:sp>
      <p:sp>
        <p:nvSpPr>
          <p:cNvPr id="13" name="Slide Number Placeholder 12">
            <a:extLst>
              <a:ext uri="{FF2B5EF4-FFF2-40B4-BE49-F238E27FC236}">
                <a16:creationId xmlns:a16="http://schemas.microsoft.com/office/drawing/2014/main" id="{35415CD7-405A-4008-AC7C-B48963AB241A}"/>
              </a:ext>
            </a:extLst>
          </p:cNvPr>
          <p:cNvSpPr>
            <a:spLocks noGrp="1"/>
          </p:cNvSpPr>
          <p:nvPr>
            <p:ph type="sldNum" sz="quarter" idx="12"/>
          </p:nvPr>
        </p:nvSpPr>
        <p:spPr/>
        <p:txBody>
          <a:bodyPr/>
          <a:lstStyle/>
          <a:p>
            <a:fld id="{920A901F-A184-49FD-BF20-56370F78E6C9}" type="slidenum">
              <a:rPr lang="en-US" smtClean="0"/>
              <a:t>12</a:t>
            </a:fld>
            <a:endParaRPr lang="en-US"/>
          </a:p>
        </p:txBody>
      </p:sp>
      <p:pic>
        <p:nvPicPr>
          <p:cNvPr id="6" name="Picture 5">
            <a:extLst>
              <a:ext uri="{FF2B5EF4-FFF2-40B4-BE49-F238E27FC236}">
                <a16:creationId xmlns:a16="http://schemas.microsoft.com/office/drawing/2014/main" id="{BBB7DB65-C81F-4871-827D-1FCFBD0C9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68" y="4143947"/>
            <a:ext cx="6036709" cy="635561"/>
          </a:xfrm>
          <a:prstGeom prst="rect">
            <a:avLst/>
          </a:prstGeom>
        </p:spPr>
      </p:pic>
      <p:pic>
        <p:nvPicPr>
          <p:cNvPr id="9" name="Picture 8">
            <a:extLst>
              <a:ext uri="{FF2B5EF4-FFF2-40B4-BE49-F238E27FC236}">
                <a16:creationId xmlns:a16="http://schemas.microsoft.com/office/drawing/2014/main" id="{8DAD26DD-73AA-400C-A871-11A0D1E01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68" y="4087759"/>
            <a:ext cx="4265245" cy="1960637"/>
          </a:xfrm>
          <a:prstGeom prst="rect">
            <a:avLst/>
          </a:prstGeom>
        </p:spPr>
      </p:pic>
      <p:pic>
        <p:nvPicPr>
          <p:cNvPr id="11" name="Picture 10">
            <a:extLst>
              <a:ext uri="{FF2B5EF4-FFF2-40B4-BE49-F238E27FC236}">
                <a16:creationId xmlns:a16="http://schemas.microsoft.com/office/drawing/2014/main" id="{FA534078-74C9-498A-A350-9E18CE8B6E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908980"/>
            <a:ext cx="3935315" cy="2178779"/>
          </a:xfrm>
          <a:prstGeom prst="rect">
            <a:avLst/>
          </a:prstGeom>
        </p:spPr>
      </p:pic>
      <p:sp>
        <p:nvSpPr>
          <p:cNvPr id="4" name="TextBox 3">
            <a:extLst>
              <a:ext uri="{FF2B5EF4-FFF2-40B4-BE49-F238E27FC236}">
                <a16:creationId xmlns:a16="http://schemas.microsoft.com/office/drawing/2014/main" id="{1B68180B-6327-44A1-807E-638F117779F8}"/>
              </a:ext>
            </a:extLst>
          </p:cNvPr>
          <p:cNvSpPr txBox="1"/>
          <p:nvPr/>
        </p:nvSpPr>
        <p:spPr>
          <a:xfrm>
            <a:off x="4493342" y="1506023"/>
            <a:ext cx="2615380" cy="369332"/>
          </a:xfrm>
          <a:prstGeom prst="rect">
            <a:avLst/>
          </a:prstGeom>
          <a:noFill/>
        </p:spPr>
        <p:txBody>
          <a:bodyPr wrap="square" rtlCol="0">
            <a:spAutoFit/>
          </a:bodyPr>
          <a:lstStyle/>
          <a:p>
            <a:r>
              <a:rPr lang="en-US" dirty="0" err="1"/>
              <a:t>druntime</a:t>
            </a:r>
            <a:r>
              <a:rPr lang="en-US" dirty="0"/>
              <a:t>/</a:t>
            </a:r>
            <a:r>
              <a:rPr lang="en-US" dirty="0" err="1"/>
              <a:t>src</a:t>
            </a:r>
            <a:r>
              <a:rPr lang="en-US" dirty="0"/>
              <a:t>/</a:t>
            </a:r>
            <a:r>
              <a:rPr lang="en-US" dirty="0" err="1"/>
              <a:t>object.d</a:t>
            </a:r>
            <a:endParaRPr lang="en-US" dirty="0"/>
          </a:p>
        </p:txBody>
      </p:sp>
      <p:sp>
        <p:nvSpPr>
          <p:cNvPr id="5" name="TextBox 4">
            <a:extLst>
              <a:ext uri="{FF2B5EF4-FFF2-40B4-BE49-F238E27FC236}">
                <a16:creationId xmlns:a16="http://schemas.microsoft.com/office/drawing/2014/main" id="{0914C1AC-3DF8-4DDF-A91F-72814F32137E}"/>
              </a:ext>
            </a:extLst>
          </p:cNvPr>
          <p:cNvSpPr txBox="1"/>
          <p:nvPr/>
        </p:nvSpPr>
        <p:spPr>
          <a:xfrm>
            <a:off x="599100" y="3746521"/>
            <a:ext cx="2132622" cy="369332"/>
          </a:xfrm>
          <a:prstGeom prst="rect">
            <a:avLst/>
          </a:prstGeom>
          <a:noFill/>
        </p:spPr>
        <p:txBody>
          <a:bodyPr wrap="square" rtlCol="0">
            <a:spAutoFit/>
          </a:bodyPr>
          <a:lstStyle/>
          <a:p>
            <a:r>
              <a:rPr lang="en-US" dirty="0" err="1"/>
              <a:t>druntime</a:t>
            </a:r>
            <a:r>
              <a:rPr lang="en-US" dirty="0"/>
              <a:t>/</a:t>
            </a:r>
            <a:r>
              <a:rPr lang="en-US" dirty="0" err="1"/>
              <a:t>src</a:t>
            </a:r>
            <a:r>
              <a:rPr lang="en-US" dirty="0"/>
              <a:t>/</a:t>
            </a:r>
            <a:r>
              <a:rPr lang="en-US" dirty="0" err="1"/>
              <a:t>adi.d</a:t>
            </a:r>
            <a:endParaRPr lang="en-US" dirty="0"/>
          </a:p>
        </p:txBody>
      </p:sp>
      <p:sp>
        <p:nvSpPr>
          <p:cNvPr id="7" name="TextBox 6">
            <a:extLst>
              <a:ext uri="{FF2B5EF4-FFF2-40B4-BE49-F238E27FC236}">
                <a16:creationId xmlns:a16="http://schemas.microsoft.com/office/drawing/2014/main" id="{9987FCB1-8FDF-4121-9DE2-85FD97223100}"/>
              </a:ext>
            </a:extLst>
          </p:cNvPr>
          <p:cNvSpPr txBox="1"/>
          <p:nvPr/>
        </p:nvSpPr>
        <p:spPr>
          <a:xfrm>
            <a:off x="599100" y="3746521"/>
            <a:ext cx="3038168" cy="369332"/>
          </a:xfrm>
          <a:prstGeom prst="rect">
            <a:avLst/>
          </a:prstGeom>
          <a:noFill/>
        </p:spPr>
        <p:txBody>
          <a:bodyPr wrap="square" rtlCol="0">
            <a:spAutoFit/>
          </a:bodyPr>
          <a:lstStyle/>
          <a:p>
            <a:r>
              <a:rPr lang="en-US" dirty="0" err="1"/>
              <a:t>druntime</a:t>
            </a:r>
            <a:r>
              <a:rPr lang="en-US" dirty="0"/>
              <a:t>/</a:t>
            </a:r>
            <a:r>
              <a:rPr lang="en-US" dirty="0" err="1"/>
              <a:t>src</a:t>
            </a:r>
            <a:r>
              <a:rPr lang="en-US" dirty="0"/>
              <a:t>/</a:t>
            </a:r>
            <a:r>
              <a:rPr lang="en-US" dirty="0" err="1"/>
              <a:t>object.d</a:t>
            </a:r>
            <a:endParaRPr lang="en-US" dirty="0"/>
          </a:p>
        </p:txBody>
      </p:sp>
    </p:spTree>
    <p:extLst>
      <p:ext uri="{BB962C8B-B14F-4D97-AF65-F5344CB8AC3E}">
        <p14:creationId xmlns:p14="http://schemas.microsoft.com/office/powerpoint/2010/main" val="229463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23F-9C15-448D-A55B-3F679AA25F56}"/>
              </a:ext>
            </a:extLst>
          </p:cNvPr>
          <p:cNvSpPr>
            <a:spLocks noGrp="1"/>
          </p:cNvSpPr>
          <p:nvPr>
            <p:ph type="title"/>
          </p:nvPr>
        </p:nvSpPr>
        <p:spPr/>
        <p:txBody>
          <a:bodyPr/>
          <a:lstStyle/>
          <a:p>
            <a:r>
              <a:rPr lang="en-US" dirty="0"/>
              <a:t>Pros – Performance! (After)</a:t>
            </a:r>
          </a:p>
        </p:txBody>
      </p:sp>
      <p:sp>
        <p:nvSpPr>
          <p:cNvPr id="3" name="Content Placeholder 2">
            <a:extLst>
              <a:ext uri="{FF2B5EF4-FFF2-40B4-BE49-F238E27FC236}">
                <a16:creationId xmlns:a16="http://schemas.microsoft.com/office/drawing/2014/main" id="{7230309D-AA9D-4C52-9249-9443CFAA7968}"/>
              </a:ext>
            </a:extLst>
          </p:cNvPr>
          <p:cNvSpPr>
            <a:spLocks noGrp="1"/>
          </p:cNvSpPr>
          <p:nvPr>
            <p:ph idx="1"/>
          </p:nvPr>
        </p:nvSpPr>
        <p:spPr>
          <a:xfrm>
            <a:off x="628650" y="2226469"/>
            <a:ext cx="2737288" cy="1831181"/>
          </a:xfrm>
        </p:spPr>
        <p:txBody>
          <a:bodyPr>
            <a:normAutofit lnSpcReduction="10000"/>
          </a:bodyPr>
          <a:lstStyle/>
          <a:p>
            <a:pPr marL="0" indent="0">
              <a:buNone/>
            </a:pPr>
            <a:r>
              <a:rPr lang="en-US" sz="1350" b="1" dirty="0">
                <a:latin typeface="Courier New" panose="02070309020205020404" pitchFamily="49" charset="0"/>
                <a:cs typeface="Courier New" panose="02070309020205020404" pitchFamily="49" charset="0"/>
              </a:rPr>
              <a:t>struct C</a:t>
            </a:r>
          </a:p>
          <a:p>
            <a:pPr marL="0" indent="0">
              <a:buNone/>
            </a:pP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opCmp</a:t>
            </a:r>
            <a:r>
              <a:rPr lang="en-US" sz="1350" b="1" dirty="0">
                <a:latin typeface="Courier New" panose="02070309020205020404" pitchFamily="49" charset="0"/>
                <a:cs typeface="Courier New" panose="02070309020205020404" pitchFamily="49" charset="0"/>
              </a:rPr>
              <a:t>(C c) </a:t>
            </a:r>
            <a:r>
              <a:rPr lang="en-US" sz="1350" b="1" dirty="0" err="1">
                <a:latin typeface="Courier New" panose="02070309020205020404" pitchFamily="49" charset="0"/>
                <a:cs typeface="Courier New" panose="02070309020205020404" pitchFamily="49" charset="0"/>
              </a:rPr>
              <a:t>const</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 return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c.i</a:t>
            </a:r>
            <a:r>
              <a:rPr lang="en-US" sz="1350" b="1" dirty="0">
                <a:latin typeface="Courier New" panose="02070309020205020404" pitchFamily="49" charset="0"/>
                <a:cs typeface="Courier New" panose="02070309020205020404" pitchFamily="49" charset="0"/>
              </a:rPr>
              <a:t>; }</a:t>
            </a:r>
          </a:p>
          <a:p>
            <a:pPr marL="0" indent="0">
              <a:buNone/>
            </a:pPr>
            <a:r>
              <a:rPr lang="en-US" sz="1350" b="1" dirty="0">
                <a:latin typeface="Courier New" panose="02070309020205020404" pitchFamily="49" charset="0"/>
                <a:cs typeface="Courier New" panose="02070309020205020404" pitchFamily="49" charset="0"/>
              </a:rPr>
              <a:t>}</a:t>
            </a:r>
          </a:p>
          <a:p>
            <a:endParaRPr lang="en-US" dirty="0"/>
          </a:p>
        </p:txBody>
      </p:sp>
      <p:sp>
        <p:nvSpPr>
          <p:cNvPr id="10" name="Footer Placeholder 9">
            <a:extLst>
              <a:ext uri="{FF2B5EF4-FFF2-40B4-BE49-F238E27FC236}">
                <a16:creationId xmlns:a16="http://schemas.microsoft.com/office/drawing/2014/main" id="{280795EF-8DC3-4989-8A30-3A08F80BDDC5}"/>
              </a:ext>
            </a:extLst>
          </p:cNvPr>
          <p:cNvSpPr>
            <a:spLocks noGrp="1"/>
          </p:cNvSpPr>
          <p:nvPr>
            <p:ph type="ftr" sz="quarter" idx="11"/>
          </p:nvPr>
        </p:nvSpPr>
        <p:spPr/>
        <p:txBody>
          <a:bodyPr/>
          <a:lstStyle/>
          <a:p>
            <a:r>
              <a:rPr lang="en-US"/>
              <a:t>Generic Lightweight Druntime - DConf -  May 2017</a:t>
            </a:r>
          </a:p>
        </p:txBody>
      </p:sp>
      <p:sp>
        <p:nvSpPr>
          <p:cNvPr id="11" name="Slide Number Placeholder 10">
            <a:extLst>
              <a:ext uri="{FF2B5EF4-FFF2-40B4-BE49-F238E27FC236}">
                <a16:creationId xmlns:a16="http://schemas.microsoft.com/office/drawing/2014/main" id="{09DD4D50-06FD-47A7-B5C4-92EF88019CD7}"/>
              </a:ext>
            </a:extLst>
          </p:cNvPr>
          <p:cNvSpPr>
            <a:spLocks noGrp="1"/>
          </p:cNvSpPr>
          <p:nvPr>
            <p:ph type="sldNum" sz="quarter" idx="12"/>
          </p:nvPr>
        </p:nvSpPr>
        <p:spPr/>
        <p:txBody>
          <a:bodyPr/>
          <a:lstStyle/>
          <a:p>
            <a:fld id="{920A901F-A184-49FD-BF20-56370F78E6C9}" type="slidenum">
              <a:rPr lang="en-US" smtClean="0"/>
              <a:t>13</a:t>
            </a:fld>
            <a:endParaRPr lang="en-US"/>
          </a:p>
        </p:txBody>
      </p:sp>
      <p:pic>
        <p:nvPicPr>
          <p:cNvPr id="6" name="Picture 5">
            <a:extLst>
              <a:ext uri="{FF2B5EF4-FFF2-40B4-BE49-F238E27FC236}">
                <a16:creationId xmlns:a16="http://schemas.microsoft.com/office/drawing/2014/main" id="{11055908-C76F-4C79-8AA5-E6C7346B7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112" y="2425384"/>
            <a:ext cx="4831238" cy="1977890"/>
          </a:xfrm>
          <a:prstGeom prst="rect">
            <a:avLst/>
          </a:prstGeom>
        </p:spPr>
      </p:pic>
      <p:pic>
        <p:nvPicPr>
          <p:cNvPr id="9" name="Picture 8">
            <a:extLst>
              <a:ext uri="{FF2B5EF4-FFF2-40B4-BE49-F238E27FC236}">
                <a16:creationId xmlns:a16="http://schemas.microsoft.com/office/drawing/2014/main" id="{D1DF7AFA-9616-48EB-9E0F-817E0DDE3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3559" y="5181417"/>
            <a:ext cx="5183185" cy="829310"/>
          </a:xfrm>
          <a:prstGeom prst="rect">
            <a:avLst/>
          </a:prstGeom>
        </p:spPr>
      </p:pic>
      <p:sp>
        <p:nvSpPr>
          <p:cNvPr id="4" name="TextBox 3">
            <a:extLst>
              <a:ext uri="{FF2B5EF4-FFF2-40B4-BE49-F238E27FC236}">
                <a16:creationId xmlns:a16="http://schemas.microsoft.com/office/drawing/2014/main" id="{8B8F8D3E-0303-43D5-BF5B-5DB8D215CD42}"/>
              </a:ext>
            </a:extLst>
          </p:cNvPr>
          <p:cNvSpPr txBox="1"/>
          <p:nvPr/>
        </p:nvSpPr>
        <p:spPr>
          <a:xfrm>
            <a:off x="3644783" y="2023948"/>
            <a:ext cx="3362632" cy="369332"/>
          </a:xfrm>
          <a:prstGeom prst="rect">
            <a:avLst/>
          </a:prstGeom>
          <a:noFill/>
        </p:spPr>
        <p:txBody>
          <a:bodyPr wrap="square" rtlCol="0">
            <a:spAutoFit/>
          </a:bodyPr>
          <a:lstStyle/>
          <a:p>
            <a:r>
              <a:rPr lang="en-US" dirty="0" err="1"/>
              <a:t>dmd</a:t>
            </a:r>
            <a:r>
              <a:rPr lang="en-US" dirty="0"/>
              <a:t>/</a:t>
            </a:r>
            <a:r>
              <a:rPr lang="en-US" dirty="0" err="1"/>
              <a:t>expression.d</a:t>
            </a:r>
            <a:endParaRPr lang="en-US" dirty="0"/>
          </a:p>
        </p:txBody>
      </p:sp>
      <p:sp>
        <p:nvSpPr>
          <p:cNvPr id="5" name="TextBox 4">
            <a:extLst>
              <a:ext uri="{FF2B5EF4-FFF2-40B4-BE49-F238E27FC236}">
                <a16:creationId xmlns:a16="http://schemas.microsoft.com/office/drawing/2014/main" id="{4CC225B1-E31F-463A-8222-ADB70CE0FFAF}"/>
              </a:ext>
            </a:extLst>
          </p:cNvPr>
          <p:cNvSpPr txBox="1"/>
          <p:nvPr/>
        </p:nvSpPr>
        <p:spPr>
          <a:xfrm>
            <a:off x="1858297" y="4792345"/>
            <a:ext cx="3185651" cy="369332"/>
          </a:xfrm>
          <a:prstGeom prst="rect">
            <a:avLst/>
          </a:prstGeom>
          <a:noFill/>
        </p:spPr>
        <p:txBody>
          <a:bodyPr wrap="square" rtlCol="0">
            <a:spAutoFit/>
          </a:bodyPr>
          <a:lstStyle/>
          <a:p>
            <a:r>
              <a:rPr lang="en-US" dirty="0" err="1"/>
              <a:t>druntime</a:t>
            </a:r>
            <a:r>
              <a:rPr lang="en-US" dirty="0"/>
              <a:t>/</a:t>
            </a:r>
            <a:r>
              <a:rPr lang="en-US" dirty="0" err="1"/>
              <a:t>src</a:t>
            </a:r>
            <a:r>
              <a:rPr lang="en-US" dirty="0"/>
              <a:t>/</a:t>
            </a:r>
            <a:r>
              <a:rPr lang="en-US" dirty="0" err="1"/>
              <a:t>object.d</a:t>
            </a:r>
            <a:endParaRPr lang="en-US" dirty="0"/>
          </a:p>
        </p:txBody>
      </p:sp>
    </p:spTree>
    <p:extLst>
      <p:ext uri="{BB962C8B-B14F-4D97-AF65-F5344CB8AC3E}">
        <p14:creationId xmlns:p14="http://schemas.microsoft.com/office/powerpoint/2010/main" val="80689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AFA5-2C7B-415B-B739-DE4EF6AF18A3}"/>
              </a:ext>
            </a:extLst>
          </p:cNvPr>
          <p:cNvSpPr>
            <a:spLocks noGrp="1"/>
          </p:cNvSpPr>
          <p:nvPr>
            <p:ph type="title"/>
          </p:nvPr>
        </p:nvSpPr>
        <p:spPr/>
        <p:txBody>
          <a:bodyPr/>
          <a:lstStyle/>
          <a:p>
            <a:r>
              <a:rPr lang="en-US" dirty="0"/>
              <a:t>Cons – </a:t>
            </a:r>
            <a:r>
              <a:rPr lang="en-US" dirty="0" err="1"/>
              <a:t>object.d</a:t>
            </a:r>
            <a:r>
              <a:rPr lang="en-US" dirty="0"/>
              <a:t> Bloating</a:t>
            </a:r>
          </a:p>
        </p:txBody>
      </p:sp>
      <p:sp>
        <p:nvSpPr>
          <p:cNvPr id="3" name="Content Placeholder 2">
            <a:extLst>
              <a:ext uri="{FF2B5EF4-FFF2-40B4-BE49-F238E27FC236}">
                <a16:creationId xmlns:a16="http://schemas.microsoft.com/office/drawing/2014/main" id="{64693B27-E01D-4618-A409-6478A9C89AC7}"/>
              </a:ext>
            </a:extLst>
          </p:cNvPr>
          <p:cNvSpPr>
            <a:spLocks noGrp="1"/>
          </p:cNvSpPr>
          <p:nvPr>
            <p:ph idx="1"/>
          </p:nvPr>
        </p:nvSpPr>
        <p:spPr>
          <a:xfrm>
            <a:off x="628650" y="1550322"/>
            <a:ext cx="7886700" cy="4351338"/>
          </a:xfrm>
        </p:spPr>
        <p:txBody>
          <a:bodyPr>
            <a:normAutofit lnSpcReduction="10000"/>
          </a:bodyPr>
          <a:lstStyle/>
          <a:p>
            <a:endParaRPr lang="en-US" dirty="0"/>
          </a:p>
          <a:p>
            <a:r>
              <a:rPr lang="en-US" dirty="0"/>
              <a:t>Code from </a:t>
            </a:r>
            <a:r>
              <a:rPr lang="en-US" dirty="0" err="1"/>
              <a:t>druntime</a:t>
            </a:r>
            <a:r>
              <a:rPr lang="en-US" dirty="0"/>
              <a:t>/</a:t>
            </a:r>
            <a:r>
              <a:rPr lang="en-US" dirty="0" err="1"/>
              <a:t>src</a:t>
            </a:r>
            <a:r>
              <a:rPr lang="en-US" dirty="0"/>
              <a:t>/</a:t>
            </a:r>
            <a:r>
              <a:rPr lang="en-US" dirty="0" err="1"/>
              <a:t>rt</a:t>
            </a:r>
            <a:r>
              <a:rPr lang="en-US" dirty="0"/>
              <a:t>/</a:t>
            </a:r>
            <a:r>
              <a:rPr lang="en-US" dirty="0" err="1"/>
              <a:t>typeinfo</a:t>
            </a:r>
            <a:r>
              <a:rPr lang="en-US" dirty="0"/>
              <a:t> moves into </a:t>
            </a:r>
            <a:r>
              <a:rPr lang="en-US" dirty="0" err="1"/>
              <a:t>object.d</a:t>
            </a:r>
            <a:endParaRPr lang="en-US" dirty="0"/>
          </a:p>
          <a:p>
            <a:endParaRPr lang="en-US" dirty="0"/>
          </a:p>
          <a:p>
            <a:r>
              <a:rPr lang="en-US" dirty="0"/>
              <a:t>Compare, equals, </a:t>
            </a:r>
            <a:r>
              <a:rPr lang="en-US" dirty="0" err="1"/>
              <a:t>getHash</a:t>
            </a:r>
            <a:endParaRPr lang="en-US" dirty="0"/>
          </a:p>
          <a:p>
            <a:endParaRPr lang="en-US" dirty="0"/>
          </a:p>
          <a:p>
            <a:r>
              <a:rPr lang="en-US" dirty="0"/>
              <a:t>All template overloads defined in </a:t>
            </a:r>
            <a:r>
              <a:rPr lang="en-US" dirty="0" err="1"/>
              <a:t>object.d</a:t>
            </a:r>
            <a:endParaRPr lang="en-US" dirty="0"/>
          </a:p>
          <a:p>
            <a:endParaRPr lang="en-US" dirty="0"/>
          </a:p>
          <a:p>
            <a:r>
              <a:rPr lang="en-US" dirty="0"/>
              <a:t>New modules in </a:t>
            </a:r>
            <a:r>
              <a:rPr lang="en-US" dirty="0" err="1"/>
              <a:t>druntime</a:t>
            </a:r>
            <a:r>
              <a:rPr lang="en-US" dirty="0"/>
              <a:t>: import tradeoff</a:t>
            </a:r>
          </a:p>
          <a:p>
            <a:endParaRPr lang="en-US" dirty="0"/>
          </a:p>
          <a:p>
            <a:endParaRPr lang="en-US" dirty="0"/>
          </a:p>
        </p:txBody>
      </p:sp>
      <p:sp>
        <p:nvSpPr>
          <p:cNvPr id="4" name="Footer Placeholder 3">
            <a:extLst>
              <a:ext uri="{FF2B5EF4-FFF2-40B4-BE49-F238E27FC236}">
                <a16:creationId xmlns:a16="http://schemas.microsoft.com/office/drawing/2014/main" id="{24FD3BA1-E5CD-4D2E-AB20-08630B1E61AD}"/>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63324BF3-EC2D-4909-A477-C6CD0ADD1602}"/>
              </a:ext>
            </a:extLst>
          </p:cNvPr>
          <p:cNvSpPr>
            <a:spLocks noGrp="1"/>
          </p:cNvSpPr>
          <p:nvPr>
            <p:ph type="sldNum" sz="quarter" idx="12"/>
          </p:nvPr>
        </p:nvSpPr>
        <p:spPr/>
        <p:txBody>
          <a:bodyPr/>
          <a:lstStyle/>
          <a:p>
            <a:fld id="{920A901F-A184-49FD-BF20-56370F78E6C9}" type="slidenum">
              <a:rPr lang="en-US" smtClean="0"/>
              <a:t>14</a:t>
            </a:fld>
            <a:endParaRPr lang="en-US"/>
          </a:p>
        </p:txBody>
      </p:sp>
    </p:spTree>
    <p:extLst>
      <p:ext uri="{BB962C8B-B14F-4D97-AF65-F5344CB8AC3E}">
        <p14:creationId xmlns:p14="http://schemas.microsoft.com/office/powerpoint/2010/main" val="6151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7283-1CDF-436B-9666-776BA6624802}"/>
              </a:ext>
            </a:extLst>
          </p:cNvPr>
          <p:cNvSpPr>
            <a:spLocks noGrp="1"/>
          </p:cNvSpPr>
          <p:nvPr>
            <p:ph type="title"/>
          </p:nvPr>
        </p:nvSpPr>
        <p:spPr/>
        <p:txBody>
          <a:bodyPr/>
          <a:lstStyle/>
          <a:p>
            <a:r>
              <a:rPr lang="en-US" dirty="0"/>
              <a:t>Cons – Compilation Speed</a:t>
            </a:r>
          </a:p>
        </p:txBody>
      </p:sp>
      <p:sp>
        <p:nvSpPr>
          <p:cNvPr id="3" name="Content Placeholder 2">
            <a:extLst>
              <a:ext uri="{FF2B5EF4-FFF2-40B4-BE49-F238E27FC236}">
                <a16:creationId xmlns:a16="http://schemas.microsoft.com/office/drawing/2014/main" id="{DBEA0388-4320-459C-B1B4-7F93888E3FA1}"/>
              </a:ext>
            </a:extLst>
          </p:cNvPr>
          <p:cNvSpPr>
            <a:spLocks noGrp="1"/>
          </p:cNvSpPr>
          <p:nvPr>
            <p:ph idx="1"/>
          </p:nvPr>
        </p:nvSpPr>
        <p:spPr/>
        <p:txBody>
          <a:bodyPr/>
          <a:lstStyle/>
          <a:p>
            <a:endParaRPr lang="en-US" dirty="0"/>
          </a:p>
          <a:p>
            <a:r>
              <a:rPr lang="en-US" dirty="0"/>
              <a:t>Simple projects - no difference</a:t>
            </a:r>
          </a:p>
          <a:p>
            <a:pPr marL="0" indent="0">
              <a:buNone/>
            </a:pPr>
            <a:endParaRPr lang="en-US" dirty="0"/>
          </a:p>
          <a:p>
            <a:r>
              <a:rPr lang="en-US" dirty="0"/>
              <a:t>Compilation speed may decrease</a:t>
            </a:r>
          </a:p>
          <a:p>
            <a:endParaRPr lang="en-US" dirty="0"/>
          </a:p>
          <a:p>
            <a:r>
              <a:rPr lang="en-US" dirty="0"/>
              <a:t>Compile the templates several times</a:t>
            </a:r>
          </a:p>
        </p:txBody>
      </p:sp>
      <p:sp>
        <p:nvSpPr>
          <p:cNvPr id="4" name="Footer Placeholder 3">
            <a:extLst>
              <a:ext uri="{FF2B5EF4-FFF2-40B4-BE49-F238E27FC236}">
                <a16:creationId xmlns:a16="http://schemas.microsoft.com/office/drawing/2014/main" id="{78586668-95A9-46E9-A2C5-20106B93B92C}"/>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B820CC02-2220-442D-A053-1E4115DB0112}"/>
              </a:ext>
            </a:extLst>
          </p:cNvPr>
          <p:cNvSpPr>
            <a:spLocks noGrp="1"/>
          </p:cNvSpPr>
          <p:nvPr>
            <p:ph type="sldNum" sz="quarter" idx="12"/>
          </p:nvPr>
        </p:nvSpPr>
        <p:spPr/>
        <p:txBody>
          <a:bodyPr/>
          <a:lstStyle/>
          <a:p>
            <a:fld id="{920A901F-A184-49FD-BF20-56370F78E6C9}" type="slidenum">
              <a:rPr lang="en-US" smtClean="0"/>
              <a:t>15</a:t>
            </a:fld>
            <a:endParaRPr lang="en-US"/>
          </a:p>
        </p:txBody>
      </p:sp>
    </p:spTree>
    <p:extLst>
      <p:ext uri="{BB962C8B-B14F-4D97-AF65-F5344CB8AC3E}">
        <p14:creationId xmlns:p14="http://schemas.microsoft.com/office/powerpoint/2010/main" val="30209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2AA0-E03B-4E11-A815-6FD4612D376E}"/>
              </a:ext>
            </a:extLst>
          </p:cNvPr>
          <p:cNvSpPr>
            <a:spLocks noGrp="1"/>
          </p:cNvSpPr>
          <p:nvPr>
            <p:ph type="title"/>
          </p:nvPr>
        </p:nvSpPr>
        <p:spPr/>
        <p:txBody>
          <a:bodyPr/>
          <a:lstStyle/>
          <a:p>
            <a:r>
              <a:rPr lang="en-US" dirty="0"/>
              <a:t>Current State</a:t>
            </a:r>
          </a:p>
        </p:txBody>
      </p:sp>
      <p:sp>
        <p:nvSpPr>
          <p:cNvPr id="3" name="Content Placeholder 2">
            <a:extLst>
              <a:ext uri="{FF2B5EF4-FFF2-40B4-BE49-F238E27FC236}">
                <a16:creationId xmlns:a16="http://schemas.microsoft.com/office/drawing/2014/main" id="{37BB3A2B-9843-4869-928C-C9B329E3AA80}"/>
              </a:ext>
            </a:extLst>
          </p:cNvPr>
          <p:cNvSpPr>
            <a:spLocks noGrp="1"/>
          </p:cNvSpPr>
          <p:nvPr>
            <p:ph idx="1"/>
          </p:nvPr>
        </p:nvSpPr>
        <p:spPr/>
        <p:txBody>
          <a:bodyPr/>
          <a:lstStyle/>
          <a:p>
            <a:r>
              <a:rPr lang="en-US" dirty="0"/>
              <a:t>Array compare (__</a:t>
            </a:r>
            <a:r>
              <a:rPr lang="en-US" dirty="0" err="1"/>
              <a:t>cmp</a:t>
            </a:r>
            <a:r>
              <a:rPr lang="en-US" dirty="0"/>
              <a:t>) integrated in </a:t>
            </a:r>
            <a:r>
              <a:rPr lang="en-US" dirty="0" err="1"/>
              <a:t>dmd</a:t>
            </a:r>
            <a:r>
              <a:rPr lang="en-US" dirty="0"/>
              <a:t> and </a:t>
            </a:r>
            <a:r>
              <a:rPr lang="en-US" dirty="0" err="1"/>
              <a:t>druntime</a:t>
            </a:r>
            <a:endParaRPr lang="en-US" dirty="0"/>
          </a:p>
          <a:p>
            <a:endParaRPr lang="en-US" dirty="0"/>
          </a:p>
          <a:p>
            <a:r>
              <a:rPr lang="en-US" dirty="0"/>
              <a:t>Array equals in development (some </a:t>
            </a:r>
            <a:r>
              <a:rPr lang="en-US" dirty="0" err="1"/>
              <a:t>dmd</a:t>
            </a:r>
            <a:r>
              <a:rPr lang="en-US" dirty="0"/>
              <a:t> tests failing)</a:t>
            </a:r>
          </a:p>
          <a:p>
            <a:pPr marL="0" indent="0">
              <a:buNone/>
            </a:pPr>
            <a:endParaRPr lang="en-US" dirty="0"/>
          </a:p>
          <a:p>
            <a:r>
              <a:rPr lang="en-US" dirty="0"/>
              <a:t>Benchmarks</a:t>
            </a:r>
          </a:p>
          <a:p>
            <a:endParaRPr lang="en-US" dirty="0"/>
          </a:p>
          <a:p>
            <a:r>
              <a:rPr lang="en-US" dirty="0"/>
              <a:t>Backburner: array assign, code cleanup</a:t>
            </a:r>
          </a:p>
        </p:txBody>
      </p:sp>
      <p:sp>
        <p:nvSpPr>
          <p:cNvPr id="4" name="Footer Placeholder 3">
            <a:extLst>
              <a:ext uri="{FF2B5EF4-FFF2-40B4-BE49-F238E27FC236}">
                <a16:creationId xmlns:a16="http://schemas.microsoft.com/office/drawing/2014/main" id="{3A188593-5A44-47F5-8670-F75EFB818CB5}"/>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0006E035-2261-41AD-90DF-99368A60A287}"/>
              </a:ext>
            </a:extLst>
          </p:cNvPr>
          <p:cNvSpPr>
            <a:spLocks noGrp="1"/>
          </p:cNvSpPr>
          <p:nvPr>
            <p:ph type="sldNum" sz="quarter" idx="12"/>
          </p:nvPr>
        </p:nvSpPr>
        <p:spPr/>
        <p:txBody>
          <a:bodyPr/>
          <a:lstStyle/>
          <a:p>
            <a:fld id="{920A901F-A184-49FD-BF20-56370F78E6C9}" type="slidenum">
              <a:rPr lang="en-US" smtClean="0"/>
              <a:t>16</a:t>
            </a:fld>
            <a:endParaRPr lang="en-US"/>
          </a:p>
        </p:txBody>
      </p:sp>
    </p:spTree>
    <p:extLst>
      <p:ext uri="{BB962C8B-B14F-4D97-AF65-F5344CB8AC3E}">
        <p14:creationId xmlns:p14="http://schemas.microsoft.com/office/powerpoint/2010/main" val="185483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16C7-49E5-41EA-9D16-EF97BC801144}"/>
              </a:ext>
            </a:extLst>
          </p:cNvPr>
          <p:cNvSpPr>
            <a:spLocks noGrp="1"/>
          </p:cNvSpPr>
          <p:nvPr>
            <p:ph type="title"/>
          </p:nvPr>
        </p:nvSpPr>
        <p:spPr/>
        <p:txBody>
          <a:bodyPr/>
          <a:lstStyle/>
          <a:p>
            <a:r>
              <a:rPr lang="en-US" dirty="0"/>
              <a:t>Benchmarks</a:t>
            </a:r>
          </a:p>
        </p:txBody>
      </p:sp>
      <p:sp>
        <p:nvSpPr>
          <p:cNvPr id="3" name="Content Placeholder 2">
            <a:extLst>
              <a:ext uri="{FF2B5EF4-FFF2-40B4-BE49-F238E27FC236}">
                <a16:creationId xmlns:a16="http://schemas.microsoft.com/office/drawing/2014/main" id="{EC040BA8-5214-42E5-A303-04855963ACE7}"/>
              </a:ext>
            </a:extLst>
          </p:cNvPr>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bool fun(C[] array1, C[] array2) {</a:t>
            </a:r>
          </a:p>
          <a:p>
            <a:pPr marL="0" indent="0">
              <a:buNone/>
            </a:pPr>
            <a:r>
              <a:rPr lang="en-US" dirty="0">
                <a:latin typeface="Courier New" panose="02070309020205020404" pitchFamily="49" charset="0"/>
                <a:cs typeface="Courier New" panose="02070309020205020404" pitchFamily="49" charset="0"/>
              </a:rPr>
              <a:t>    return array1[] &lt; array2[];</a:t>
            </a:r>
          </a:p>
          <a:p>
            <a:pPr marL="0" indent="0">
              <a:buNone/>
            </a:pP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test(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size)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C[n] array1, array2;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create arrays of size 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auto r = benchmark!({ fun(array1, array2); })(10_000);</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Footer Placeholder 3">
            <a:extLst>
              <a:ext uri="{FF2B5EF4-FFF2-40B4-BE49-F238E27FC236}">
                <a16:creationId xmlns:a16="http://schemas.microsoft.com/office/drawing/2014/main" id="{64C0101D-1E42-48A3-85CF-BDD421D47352}"/>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49D7A671-C86F-45C5-AC6A-4D471F52C482}"/>
              </a:ext>
            </a:extLst>
          </p:cNvPr>
          <p:cNvSpPr>
            <a:spLocks noGrp="1"/>
          </p:cNvSpPr>
          <p:nvPr>
            <p:ph type="sldNum" sz="quarter" idx="12"/>
          </p:nvPr>
        </p:nvSpPr>
        <p:spPr/>
        <p:txBody>
          <a:bodyPr/>
          <a:lstStyle/>
          <a:p>
            <a:fld id="{920A901F-A184-49FD-BF20-56370F78E6C9}" type="slidenum">
              <a:rPr lang="en-US" smtClean="0"/>
              <a:t>17</a:t>
            </a:fld>
            <a:endParaRPr lang="en-US"/>
          </a:p>
        </p:txBody>
      </p:sp>
    </p:spTree>
    <p:extLst>
      <p:ext uri="{BB962C8B-B14F-4D97-AF65-F5344CB8AC3E}">
        <p14:creationId xmlns:p14="http://schemas.microsoft.com/office/powerpoint/2010/main" val="385577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88E9-94EB-48BE-B321-40EDA6E5E393}"/>
              </a:ext>
            </a:extLst>
          </p:cNvPr>
          <p:cNvSpPr>
            <a:spLocks noGrp="1"/>
          </p:cNvSpPr>
          <p:nvPr>
            <p:ph type="title"/>
          </p:nvPr>
        </p:nvSpPr>
        <p:spPr/>
        <p:txBody>
          <a:bodyPr/>
          <a:lstStyle/>
          <a:p>
            <a:r>
              <a:rPr lang="en-US" dirty="0"/>
              <a:t>Array Compare Speedup (1/2)</a:t>
            </a:r>
          </a:p>
        </p:txBody>
      </p:sp>
      <p:graphicFrame>
        <p:nvGraphicFramePr>
          <p:cNvPr id="6" name="Content Placeholder 5">
            <a:extLst>
              <a:ext uri="{FF2B5EF4-FFF2-40B4-BE49-F238E27FC236}">
                <a16:creationId xmlns:a16="http://schemas.microsoft.com/office/drawing/2014/main" id="{A43DE245-7344-4D70-B63C-F81C49D3AEC1}"/>
              </a:ext>
            </a:extLst>
          </p:cNvPr>
          <p:cNvGraphicFramePr>
            <a:graphicFrameLocks noGrp="1"/>
          </p:cNvGraphicFramePr>
          <p:nvPr>
            <p:ph idx="1"/>
            <p:extLst>
              <p:ext uri="{D42A27DB-BD31-4B8C-83A1-F6EECF244321}">
                <p14:modId xmlns:p14="http://schemas.microsoft.com/office/powerpoint/2010/main" val="1190652189"/>
              </p:ext>
            </p:extLst>
          </p:nvPr>
        </p:nvGraphicFramePr>
        <p:xfrm>
          <a:off x="628650" y="2226469"/>
          <a:ext cx="78867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2064E328-1109-4EFF-A42A-01EB9F9C8401}"/>
              </a:ext>
            </a:extLst>
          </p:cNvPr>
          <p:cNvSpPr>
            <a:spLocks noGrp="1"/>
          </p:cNvSpPr>
          <p:nvPr>
            <p:ph type="ftr" sz="quarter" idx="11"/>
          </p:nvPr>
        </p:nvSpPr>
        <p:spPr/>
        <p:txBody>
          <a:bodyPr/>
          <a:lstStyle/>
          <a:p>
            <a:r>
              <a:rPr lang="en-US"/>
              <a:t>Generic Lightweight Druntime - DConf -  May 2017</a:t>
            </a:r>
          </a:p>
        </p:txBody>
      </p:sp>
      <p:sp>
        <p:nvSpPr>
          <p:cNvPr id="4" name="Slide Number Placeholder 3">
            <a:extLst>
              <a:ext uri="{FF2B5EF4-FFF2-40B4-BE49-F238E27FC236}">
                <a16:creationId xmlns:a16="http://schemas.microsoft.com/office/drawing/2014/main" id="{F2ABF3EA-322D-40C7-9F04-7EABC814115F}"/>
              </a:ext>
            </a:extLst>
          </p:cNvPr>
          <p:cNvSpPr>
            <a:spLocks noGrp="1"/>
          </p:cNvSpPr>
          <p:nvPr>
            <p:ph type="sldNum" sz="quarter" idx="12"/>
          </p:nvPr>
        </p:nvSpPr>
        <p:spPr/>
        <p:txBody>
          <a:bodyPr/>
          <a:lstStyle/>
          <a:p>
            <a:fld id="{920A901F-A184-49FD-BF20-56370F78E6C9}" type="slidenum">
              <a:rPr lang="en-US" smtClean="0"/>
              <a:t>18</a:t>
            </a:fld>
            <a:endParaRPr lang="en-US"/>
          </a:p>
        </p:txBody>
      </p:sp>
    </p:spTree>
    <p:extLst>
      <p:ext uri="{BB962C8B-B14F-4D97-AF65-F5344CB8AC3E}">
        <p14:creationId xmlns:p14="http://schemas.microsoft.com/office/powerpoint/2010/main" val="194383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85BE-7764-4E10-AA66-EB0ADAF78AE1}"/>
              </a:ext>
            </a:extLst>
          </p:cNvPr>
          <p:cNvSpPr>
            <a:spLocks noGrp="1"/>
          </p:cNvSpPr>
          <p:nvPr>
            <p:ph type="title"/>
          </p:nvPr>
        </p:nvSpPr>
        <p:spPr/>
        <p:txBody>
          <a:bodyPr/>
          <a:lstStyle/>
          <a:p>
            <a:r>
              <a:rPr lang="en-US" dirty="0"/>
              <a:t>Array Compare Speedup (2/2)</a:t>
            </a:r>
          </a:p>
        </p:txBody>
      </p:sp>
      <p:graphicFrame>
        <p:nvGraphicFramePr>
          <p:cNvPr id="6" name="Content Placeholder 5">
            <a:extLst>
              <a:ext uri="{FF2B5EF4-FFF2-40B4-BE49-F238E27FC236}">
                <a16:creationId xmlns:a16="http://schemas.microsoft.com/office/drawing/2014/main" id="{6470EC02-DC0D-47EF-99D8-F0C71EE89BBE}"/>
              </a:ext>
            </a:extLst>
          </p:cNvPr>
          <p:cNvGraphicFramePr>
            <a:graphicFrameLocks noGrp="1"/>
          </p:cNvGraphicFramePr>
          <p:nvPr>
            <p:ph idx="1"/>
            <p:extLst>
              <p:ext uri="{D42A27DB-BD31-4B8C-83A1-F6EECF244321}">
                <p14:modId xmlns:p14="http://schemas.microsoft.com/office/powerpoint/2010/main" val="2926036"/>
              </p:ext>
            </p:extLst>
          </p:nvPr>
        </p:nvGraphicFramePr>
        <p:xfrm>
          <a:off x="628650" y="2226469"/>
          <a:ext cx="78867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C83CF24B-841F-437C-A8AE-9A645A48352E}"/>
              </a:ext>
            </a:extLst>
          </p:cNvPr>
          <p:cNvSpPr>
            <a:spLocks noGrp="1"/>
          </p:cNvSpPr>
          <p:nvPr>
            <p:ph type="ftr" sz="quarter" idx="11"/>
          </p:nvPr>
        </p:nvSpPr>
        <p:spPr/>
        <p:txBody>
          <a:bodyPr/>
          <a:lstStyle/>
          <a:p>
            <a:r>
              <a:rPr lang="en-US"/>
              <a:t>Generic Lightweight Druntime - DConf -  May 2017</a:t>
            </a:r>
          </a:p>
        </p:txBody>
      </p:sp>
      <p:sp>
        <p:nvSpPr>
          <p:cNvPr id="4" name="Slide Number Placeholder 3">
            <a:extLst>
              <a:ext uri="{FF2B5EF4-FFF2-40B4-BE49-F238E27FC236}">
                <a16:creationId xmlns:a16="http://schemas.microsoft.com/office/drawing/2014/main" id="{167C2268-B4B5-40A6-8D9D-5E8A7CB92AB0}"/>
              </a:ext>
            </a:extLst>
          </p:cNvPr>
          <p:cNvSpPr>
            <a:spLocks noGrp="1"/>
          </p:cNvSpPr>
          <p:nvPr>
            <p:ph type="sldNum" sz="quarter" idx="12"/>
          </p:nvPr>
        </p:nvSpPr>
        <p:spPr/>
        <p:txBody>
          <a:bodyPr/>
          <a:lstStyle/>
          <a:p>
            <a:fld id="{920A901F-A184-49FD-BF20-56370F78E6C9}" type="slidenum">
              <a:rPr lang="en-US" smtClean="0"/>
              <a:t>19</a:t>
            </a:fld>
            <a:endParaRPr lang="en-US"/>
          </a:p>
        </p:txBody>
      </p:sp>
    </p:spTree>
    <p:extLst>
      <p:ext uri="{BB962C8B-B14F-4D97-AF65-F5344CB8AC3E}">
        <p14:creationId xmlns:p14="http://schemas.microsoft.com/office/powerpoint/2010/main" val="179271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1D97D0C-4058-4599-AFD4-249FB4D55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999" y="591224"/>
            <a:ext cx="8505518" cy="5426118"/>
          </a:xfrm>
        </p:spPr>
      </p:pic>
      <p:sp>
        <p:nvSpPr>
          <p:cNvPr id="9" name="Footer Placeholder 8">
            <a:extLst>
              <a:ext uri="{FF2B5EF4-FFF2-40B4-BE49-F238E27FC236}">
                <a16:creationId xmlns:a16="http://schemas.microsoft.com/office/drawing/2014/main" id="{37AC210C-5C96-4EAE-9476-53BCECE42240}"/>
              </a:ext>
            </a:extLst>
          </p:cNvPr>
          <p:cNvSpPr>
            <a:spLocks noGrp="1"/>
          </p:cNvSpPr>
          <p:nvPr>
            <p:ph type="ftr" sz="quarter" idx="11"/>
          </p:nvPr>
        </p:nvSpPr>
        <p:spPr/>
        <p:txBody>
          <a:bodyPr/>
          <a:lstStyle/>
          <a:p>
            <a:r>
              <a:rPr lang="en-US"/>
              <a:t>Generic Lightweight Druntime - DConf -  May 2017</a:t>
            </a:r>
          </a:p>
        </p:txBody>
      </p:sp>
      <p:sp>
        <p:nvSpPr>
          <p:cNvPr id="10" name="Slide Number Placeholder 9">
            <a:extLst>
              <a:ext uri="{FF2B5EF4-FFF2-40B4-BE49-F238E27FC236}">
                <a16:creationId xmlns:a16="http://schemas.microsoft.com/office/drawing/2014/main" id="{B9263CB0-B441-4FE7-A43B-CC46E2E766F2}"/>
              </a:ext>
            </a:extLst>
          </p:cNvPr>
          <p:cNvSpPr>
            <a:spLocks noGrp="1"/>
          </p:cNvSpPr>
          <p:nvPr>
            <p:ph type="sldNum" sz="quarter" idx="12"/>
          </p:nvPr>
        </p:nvSpPr>
        <p:spPr/>
        <p:txBody>
          <a:bodyPr/>
          <a:lstStyle/>
          <a:p>
            <a:fld id="{920A901F-A184-49FD-BF20-56370F78E6C9}" type="slidenum">
              <a:rPr lang="en-US" smtClean="0"/>
              <a:t>2</a:t>
            </a:fld>
            <a:endParaRPr lang="en-US"/>
          </a:p>
        </p:txBody>
      </p:sp>
    </p:spTree>
    <p:extLst>
      <p:ext uri="{BB962C8B-B14F-4D97-AF65-F5344CB8AC3E}">
        <p14:creationId xmlns:p14="http://schemas.microsoft.com/office/powerpoint/2010/main" val="30769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C4F7-2BC4-4A38-AFD1-801D056999C4}"/>
              </a:ext>
            </a:extLst>
          </p:cNvPr>
          <p:cNvSpPr>
            <a:spLocks noGrp="1"/>
          </p:cNvSpPr>
          <p:nvPr>
            <p:ph type="title"/>
          </p:nvPr>
        </p:nvSpPr>
        <p:spPr/>
        <p:txBody>
          <a:bodyPr/>
          <a:lstStyle/>
          <a:p>
            <a:r>
              <a:rPr lang="en-US" dirty="0"/>
              <a:t>Array Equals Speedup (1/2)</a:t>
            </a:r>
          </a:p>
        </p:txBody>
      </p:sp>
      <p:graphicFrame>
        <p:nvGraphicFramePr>
          <p:cNvPr id="7" name="Content Placeholder 6">
            <a:extLst>
              <a:ext uri="{FF2B5EF4-FFF2-40B4-BE49-F238E27FC236}">
                <a16:creationId xmlns:a16="http://schemas.microsoft.com/office/drawing/2014/main" id="{F54EA803-921B-418C-A537-07DC7B8419A1}"/>
              </a:ext>
            </a:extLst>
          </p:cNvPr>
          <p:cNvGraphicFramePr>
            <a:graphicFrameLocks noGrp="1"/>
          </p:cNvGraphicFramePr>
          <p:nvPr>
            <p:ph idx="1"/>
            <p:extLst>
              <p:ext uri="{D42A27DB-BD31-4B8C-83A1-F6EECF244321}">
                <p14:modId xmlns:p14="http://schemas.microsoft.com/office/powerpoint/2010/main" val="2026474435"/>
              </p:ext>
            </p:extLst>
          </p:nvPr>
        </p:nvGraphicFramePr>
        <p:xfrm>
          <a:off x="628650" y="2226469"/>
          <a:ext cx="78867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7">
            <a:extLst>
              <a:ext uri="{FF2B5EF4-FFF2-40B4-BE49-F238E27FC236}">
                <a16:creationId xmlns:a16="http://schemas.microsoft.com/office/drawing/2014/main" id="{4E745259-D26C-4249-8D2C-EDDB50C0075A}"/>
              </a:ext>
            </a:extLst>
          </p:cNvPr>
          <p:cNvSpPr>
            <a:spLocks noGrp="1"/>
          </p:cNvSpPr>
          <p:nvPr>
            <p:ph type="ftr" sz="quarter" idx="11"/>
          </p:nvPr>
        </p:nvSpPr>
        <p:spPr/>
        <p:txBody>
          <a:bodyPr/>
          <a:lstStyle/>
          <a:p>
            <a:r>
              <a:rPr lang="en-US"/>
              <a:t>Generic Lightweight Druntime - DConf -  May 2017</a:t>
            </a:r>
          </a:p>
        </p:txBody>
      </p:sp>
      <p:sp>
        <p:nvSpPr>
          <p:cNvPr id="9" name="Slide Number Placeholder 8">
            <a:extLst>
              <a:ext uri="{FF2B5EF4-FFF2-40B4-BE49-F238E27FC236}">
                <a16:creationId xmlns:a16="http://schemas.microsoft.com/office/drawing/2014/main" id="{16A076F8-5788-4031-A97F-C6DE436345E8}"/>
              </a:ext>
            </a:extLst>
          </p:cNvPr>
          <p:cNvSpPr>
            <a:spLocks noGrp="1"/>
          </p:cNvSpPr>
          <p:nvPr>
            <p:ph type="sldNum" sz="quarter" idx="12"/>
          </p:nvPr>
        </p:nvSpPr>
        <p:spPr/>
        <p:txBody>
          <a:bodyPr/>
          <a:lstStyle/>
          <a:p>
            <a:fld id="{920A901F-A184-49FD-BF20-56370F78E6C9}" type="slidenum">
              <a:rPr lang="en-US" smtClean="0"/>
              <a:t>20</a:t>
            </a:fld>
            <a:endParaRPr lang="en-US"/>
          </a:p>
        </p:txBody>
      </p:sp>
    </p:spTree>
    <p:extLst>
      <p:ext uri="{BB962C8B-B14F-4D97-AF65-F5344CB8AC3E}">
        <p14:creationId xmlns:p14="http://schemas.microsoft.com/office/powerpoint/2010/main" val="311891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7DEB-C9A0-44CA-BC32-5A803B1D484E}"/>
              </a:ext>
            </a:extLst>
          </p:cNvPr>
          <p:cNvSpPr>
            <a:spLocks noGrp="1"/>
          </p:cNvSpPr>
          <p:nvPr>
            <p:ph type="title"/>
          </p:nvPr>
        </p:nvSpPr>
        <p:spPr/>
        <p:txBody>
          <a:bodyPr/>
          <a:lstStyle/>
          <a:p>
            <a:r>
              <a:rPr lang="en-US" dirty="0"/>
              <a:t>Array Equals Speedup (2/2)</a:t>
            </a:r>
          </a:p>
        </p:txBody>
      </p:sp>
      <p:graphicFrame>
        <p:nvGraphicFramePr>
          <p:cNvPr id="11" name="Content Placeholder 10">
            <a:extLst>
              <a:ext uri="{FF2B5EF4-FFF2-40B4-BE49-F238E27FC236}">
                <a16:creationId xmlns:a16="http://schemas.microsoft.com/office/drawing/2014/main" id="{221CD87D-A9D7-4CCE-96FC-358F83BA038D}"/>
              </a:ext>
            </a:extLst>
          </p:cNvPr>
          <p:cNvGraphicFramePr>
            <a:graphicFrameLocks noGrp="1"/>
          </p:cNvGraphicFramePr>
          <p:nvPr>
            <p:ph idx="1"/>
            <p:extLst>
              <p:ext uri="{D42A27DB-BD31-4B8C-83A1-F6EECF244321}">
                <p14:modId xmlns:p14="http://schemas.microsoft.com/office/powerpoint/2010/main" val="2181924129"/>
              </p:ext>
            </p:extLst>
          </p:nvPr>
        </p:nvGraphicFramePr>
        <p:xfrm>
          <a:off x="628650" y="2226469"/>
          <a:ext cx="78867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12" name="Footer Placeholder 11">
            <a:extLst>
              <a:ext uri="{FF2B5EF4-FFF2-40B4-BE49-F238E27FC236}">
                <a16:creationId xmlns:a16="http://schemas.microsoft.com/office/drawing/2014/main" id="{54D84BE6-6CC4-45F6-8403-41040C21CE69}"/>
              </a:ext>
            </a:extLst>
          </p:cNvPr>
          <p:cNvSpPr>
            <a:spLocks noGrp="1"/>
          </p:cNvSpPr>
          <p:nvPr>
            <p:ph type="ftr" sz="quarter" idx="11"/>
          </p:nvPr>
        </p:nvSpPr>
        <p:spPr/>
        <p:txBody>
          <a:bodyPr/>
          <a:lstStyle/>
          <a:p>
            <a:r>
              <a:rPr lang="en-US"/>
              <a:t>Generic Lightweight Druntime - DConf -  May 2017</a:t>
            </a:r>
          </a:p>
        </p:txBody>
      </p:sp>
      <p:sp>
        <p:nvSpPr>
          <p:cNvPr id="13" name="Slide Number Placeholder 12">
            <a:extLst>
              <a:ext uri="{FF2B5EF4-FFF2-40B4-BE49-F238E27FC236}">
                <a16:creationId xmlns:a16="http://schemas.microsoft.com/office/drawing/2014/main" id="{55F8D44E-A118-49A3-BA12-9D7197AF121C}"/>
              </a:ext>
            </a:extLst>
          </p:cNvPr>
          <p:cNvSpPr>
            <a:spLocks noGrp="1"/>
          </p:cNvSpPr>
          <p:nvPr>
            <p:ph type="sldNum" sz="quarter" idx="12"/>
          </p:nvPr>
        </p:nvSpPr>
        <p:spPr/>
        <p:txBody>
          <a:bodyPr/>
          <a:lstStyle/>
          <a:p>
            <a:fld id="{920A901F-A184-49FD-BF20-56370F78E6C9}" type="slidenum">
              <a:rPr lang="en-US" smtClean="0"/>
              <a:t>21</a:t>
            </a:fld>
            <a:endParaRPr lang="en-US"/>
          </a:p>
        </p:txBody>
      </p:sp>
    </p:spTree>
    <p:extLst>
      <p:ext uri="{BB962C8B-B14F-4D97-AF65-F5344CB8AC3E}">
        <p14:creationId xmlns:p14="http://schemas.microsoft.com/office/powerpoint/2010/main" val="139155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7EDB-E2A8-4177-A33B-18CD96644C95}"/>
              </a:ext>
            </a:extLst>
          </p:cNvPr>
          <p:cNvSpPr>
            <a:spLocks noGrp="1"/>
          </p:cNvSpPr>
          <p:nvPr>
            <p:ph type="title"/>
          </p:nvPr>
        </p:nvSpPr>
        <p:spPr/>
        <p:txBody>
          <a:bodyPr/>
          <a:lstStyle/>
          <a:p>
            <a:r>
              <a:rPr lang="en-US" dirty="0"/>
              <a:t>Hot Code!</a:t>
            </a:r>
          </a:p>
        </p:txBody>
      </p:sp>
      <p:sp>
        <p:nvSpPr>
          <p:cNvPr id="3" name="Content Placeholder 2">
            <a:extLst>
              <a:ext uri="{FF2B5EF4-FFF2-40B4-BE49-F238E27FC236}">
                <a16:creationId xmlns:a16="http://schemas.microsoft.com/office/drawing/2014/main" id="{95D4561A-EFD5-46C0-8DBD-64C1F8552D9C}"/>
              </a:ext>
            </a:extLst>
          </p:cNvPr>
          <p:cNvSpPr>
            <a:spLocks noGrp="1"/>
          </p:cNvSpPr>
          <p:nvPr>
            <p:ph idx="1"/>
          </p:nvPr>
        </p:nvSpPr>
        <p:spPr/>
        <p:txBody>
          <a:bodyPr/>
          <a:lstStyle/>
          <a:p>
            <a:endParaRPr lang="en-US" dirty="0"/>
          </a:p>
          <a:p>
            <a:r>
              <a:rPr lang="en-US" dirty="0"/>
              <a:t>Integer and string comparisons happen often</a:t>
            </a:r>
          </a:p>
          <a:p>
            <a:endParaRPr lang="en-US" dirty="0"/>
          </a:p>
          <a:p>
            <a:r>
              <a:rPr lang="en-US" dirty="0"/>
              <a:t>Lots of </a:t>
            </a:r>
            <a:r>
              <a:rPr lang="en-US"/>
              <a:t>compile time string </a:t>
            </a:r>
            <a:r>
              <a:rPr lang="en-US" dirty="0"/>
              <a:t>comparisons (equality)</a:t>
            </a:r>
          </a:p>
          <a:p>
            <a:endParaRPr lang="en-US" dirty="0"/>
          </a:p>
          <a:p>
            <a:r>
              <a:rPr lang="en-US" dirty="0"/>
              <a:t>Several sorting algorithms in </a:t>
            </a:r>
            <a:r>
              <a:rPr lang="en-US" dirty="0" err="1"/>
              <a:t>Phobos</a:t>
            </a:r>
            <a:endParaRPr lang="en-US" dirty="0"/>
          </a:p>
          <a:p>
            <a:endParaRPr lang="en-US" dirty="0"/>
          </a:p>
        </p:txBody>
      </p:sp>
      <p:sp>
        <p:nvSpPr>
          <p:cNvPr id="4" name="Footer Placeholder 3">
            <a:extLst>
              <a:ext uri="{FF2B5EF4-FFF2-40B4-BE49-F238E27FC236}">
                <a16:creationId xmlns:a16="http://schemas.microsoft.com/office/drawing/2014/main" id="{522A58BC-9705-401D-805B-F691DCFD725F}"/>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5791A2F9-13CA-413A-A901-C4E5D901BA2D}"/>
              </a:ext>
            </a:extLst>
          </p:cNvPr>
          <p:cNvSpPr>
            <a:spLocks noGrp="1"/>
          </p:cNvSpPr>
          <p:nvPr>
            <p:ph type="sldNum" sz="quarter" idx="12"/>
          </p:nvPr>
        </p:nvSpPr>
        <p:spPr/>
        <p:txBody>
          <a:bodyPr/>
          <a:lstStyle/>
          <a:p>
            <a:fld id="{920A901F-A184-49FD-BF20-56370F78E6C9}" type="slidenum">
              <a:rPr lang="en-US" smtClean="0"/>
              <a:t>22</a:t>
            </a:fld>
            <a:endParaRPr lang="en-US"/>
          </a:p>
        </p:txBody>
      </p:sp>
    </p:spTree>
    <p:extLst>
      <p:ext uri="{BB962C8B-B14F-4D97-AF65-F5344CB8AC3E}">
        <p14:creationId xmlns:p14="http://schemas.microsoft.com/office/powerpoint/2010/main" val="11990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FC54-0242-4DFB-BD2B-48994FBA96C2}"/>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84A339DD-6D45-4701-912A-E80E5BE600F6}"/>
              </a:ext>
            </a:extLst>
          </p:cNvPr>
          <p:cNvSpPr>
            <a:spLocks noGrp="1"/>
          </p:cNvSpPr>
          <p:nvPr>
            <p:ph idx="1"/>
          </p:nvPr>
        </p:nvSpPr>
        <p:spPr/>
        <p:txBody>
          <a:bodyPr>
            <a:normAutofit/>
          </a:bodyPr>
          <a:lstStyle/>
          <a:p>
            <a:endParaRPr lang="en-US" dirty="0"/>
          </a:p>
          <a:p>
            <a:r>
              <a:rPr lang="en-US" dirty="0"/>
              <a:t>__equals, array assign</a:t>
            </a:r>
          </a:p>
          <a:p>
            <a:pPr marL="0" indent="0">
              <a:buNone/>
            </a:pPr>
            <a:endParaRPr lang="en-US" dirty="0"/>
          </a:p>
          <a:p>
            <a:r>
              <a:rPr lang="en-US" dirty="0"/>
              <a:t>Templates for non-array types</a:t>
            </a:r>
          </a:p>
          <a:p>
            <a:endParaRPr lang="en-US" dirty="0"/>
          </a:p>
          <a:p>
            <a:r>
              <a:rPr lang="en-US" dirty="0"/>
              <a:t>Destructors, switch statements</a:t>
            </a:r>
          </a:p>
          <a:p>
            <a:endParaRPr lang="en-US" dirty="0"/>
          </a:p>
          <a:p>
            <a:r>
              <a:rPr lang="en-US" dirty="0"/>
              <a:t>Code cleanup</a:t>
            </a:r>
          </a:p>
        </p:txBody>
      </p:sp>
      <p:sp>
        <p:nvSpPr>
          <p:cNvPr id="4" name="Footer Placeholder 3">
            <a:extLst>
              <a:ext uri="{FF2B5EF4-FFF2-40B4-BE49-F238E27FC236}">
                <a16:creationId xmlns:a16="http://schemas.microsoft.com/office/drawing/2014/main" id="{9412ACF4-5207-4C85-8540-A92413463AF0}"/>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4CA813D2-9EB7-45AF-AD3E-6148E6DF4603}"/>
              </a:ext>
            </a:extLst>
          </p:cNvPr>
          <p:cNvSpPr>
            <a:spLocks noGrp="1"/>
          </p:cNvSpPr>
          <p:nvPr>
            <p:ph type="sldNum" sz="quarter" idx="12"/>
          </p:nvPr>
        </p:nvSpPr>
        <p:spPr/>
        <p:txBody>
          <a:bodyPr/>
          <a:lstStyle/>
          <a:p>
            <a:fld id="{920A901F-A184-49FD-BF20-56370F78E6C9}" type="slidenum">
              <a:rPr lang="en-US" smtClean="0"/>
              <a:t>23</a:t>
            </a:fld>
            <a:endParaRPr lang="en-US"/>
          </a:p>
        </p:txBody>
      </p:sp>
    </p:spTree>
    <p:extLst>
      <p:ext uri="{BB962C8B-B14F-4D97-AF65-F5344CB8AC3E}">
        <p14:creationId xmlns:p14="http://schemas.microsoft.com/office/powerpoint/2010/main" val="83204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03EA-E6EC-4A40-A6B0-C8F4E19BA88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40931B7-9388-4225-B15D-1A0D1EA5E3A4}"/>
              </a:ext>
            </a:extLst>
          </p:cNvPr>
          <p:cNvSpPr>
            <a:spLocks noGrp="1"/>
          </p:cNvSpPr>
          <p:nvPr>
            <p:ph idx="1"/>
          </p:nvPr>
        </p:nvSpPr>
        <p:spPr>
          <a:xfrm>
            <a:off x="628650" y="1619147"/>
            <a:ext cx="7886700" cy="4351338"/>
          </a:xfrm>
        </p:spPr>
        <p:txBody>
          <a:bodyPr>
            <a:normAutofit/>
          </a:bodyPr>
          <a:lstStyle/>
          <a:p>
            <a:r>
              <a:rPr lang="en-US" dirty="0"/>
              <a:t>Refactor </a:t>
            </a:r>
            <a:r>
              <a:rPr lang="en-US" dirty="0" err="1"/>
              <a:t>druntime</a:t>
            </a:r>
            <a:r>
              <a:rPr lang="en-US" dirty="0"/>
              <a:t> to use lowering and templates</a:t>
            </a:r>
          </a:p>
          <a:p>
            <a:endParaRPr lang="en-US" dirty="0"/>
          </a:p>
          <a:p>
            <a:r>
              <a:rPr lang="en-US" dirty="0"/>
              <a:t>Simplify compiler logic and increases runtime </a:t>
            </a:r>
            <a:r>
              <a:rPr lang="en-US" dirty="0" err="1"/>
              <a:t>performace</a:t>
            </a:r>
            <a:endParaRPr lang="en-US" dirty="0"/>
          </a:p>
          <a:p>
            <a:endParaRPr lang="en-US" dirty="0"/>
          </a:p>
          <a:p>
            <a:r>
              <a:rPr lang="en-US" dirty="0"/>
              <a:t> Simplify the language implementation and make it more powerful</a:t>
            </a:r>
          </a:p>
          <a:p>
            <a:endParaRPr lang="en-US" dirty="0"/>
          </a:p>
          <a:p>
            <a:r>
              <a:rPr lang="en-US" dirty="0"/>
              <a:t>Speedup between 1x and 30x</a:t>
            </a:r>
          </a:p>
          <a:p>
            <a:endParaRPr lang="en-US" dirty="0"/>
          </a:p>
        </p:txBody>
      </p:sp>
      <p:sp>
        <p:nvSpPr>
          <p:cNvPr id="4" name="Footer Placeholder 3">
            <a:extLst>
              <a:ext uri="{FF2B5EF4-FFF2-40B4-BE49-F238E27FC236}">
                <a16:creationId xmlns:a16="http://schemas.microsoft.com/office/drawing/2014/main" id="{624DC741-54D9-45B0-A4B0-E9B478F4EF10}"/>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ECF7ECA1-D044-4578-9C15-B8D6330D8D1D}"/>
              </a:ext>
            </a:extLst>
          </p:cNvPr>
          <p:cNvSpPr>
            <a:spLocks noGrp="1"/>
          </p:cNvSpPr>
          <p:nvPr>
            <p:ph type="sldNum" sz="quarter" idx="12"/>
          </p:nvPr>
        </p:nvSpPr>
        <p:spPr/>
        <p:txBody>
          <a:bodyPr/>
          <a:lstStyle/>
          <a:p>
            <a:fld id="{920A901F-A184-49FD-BF20-56370F78E6C9}" type="slidenum">
              <a:rPr lang="en-US" smtClean="0"/>
              <a:t>24</a:t>
            </a:fld>
            <a:endParaRPr lang="en-US"/>
          </a:p>
        </p:txBody>
      </p:sp>
    </p:spTree>
    <p:extLst>
      <p:ext uri="{BB962C8B-B14F-4D97-AF65-F5344CB8AC3E}">
        <p14:creationId xmlns:p14="http://schemas.microsoft.com/office/powerpoint/2010/main" val="28093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974A-6AF6-41F3-82F4-5064F135761B}"/>
              </a:ext>
            </a:extLst>
          </p:cNvPr>
          <p:cNvSpPr>
            <a:spLocks noGrp="1"/>
          </p:cNvSpPr>
          <p:nvPr>
            <p:ph type="title"/>
          </p:nvPr>
        </p:nvSpPr>
        <p:spPr/>
        <p:txBody>
          <a:bodyPr/>
          <a:lstStyle/>
          <a:p>
            <a:r>
              <a:rPr lang="en-US" dirty="0"/>
              <a:t>How?</a:t>
            </a:r>
          </a:p>
        </p:txBody>
      </p:sp>
      <p:sp>
        <p:nvSpPr>
          <p:cNvPr id="3" name="Content Placeholder 2">
            <a:extLst>
              <a:ext uri="{FF2B5EF4-FFF2-40B4-BE49-F238E27FC236}">
                <a16:creationId xmlns:a16="http://schemas.microsoft.com/office/drawing/2014/main" id="{9BE7BB48-F835-4A7E-B61D-07873536B61E}"/>
              </a:ext>
            </a:extLst>
          </p:cNvPr>
          <p:cNvSpPr>
            <a:spLocks noGrp="1"/>
          </p:cNvSpPr>
          <p:nvPr>
            <p:ph idx="1"/>
          </p:nvPr>
        </p:nvSpPr>
        <p:spPr/>
        <p:txBody>
          <a:bodyPr/>
          <a:lstStyle/>
          <a:p>
            <a:r>
              <a:rPr lang="en-US" dirty="0"/>
              <a:t>Witch hunt: compiler dark magic</a:t>
            </a:r>
          </a:p>
          <a:p>
            <a:endParaRPr lang="en-US" dirty="0"/>
          </a:p>
          <a:p>
            <a:r>
              <a:rPr lang="en-US" dirty="0"/>
              <a:t>Lower to straight D code (in </a:t>
            </a:r>
            <a:r>
              <a:rPr lang="en-US" dirty="0" err="1"/>
              <a:t>Druntime</a:t>
            </a:r>
            <a:r>
              <a:rPr lang="en-US" dirty="0"/>
              <a:t>)</a:t>
            </a:r>
          </a:p>
          <a:p>
            <a:endParaRPr lang="en-US" dirty="0"/>
          </a:p>
          <a:p>
            <a:r>
              <a:rPr lang="en-US" dirty="0"/>
              <a:t>Burn them at the stake!</a:t>
            </a:r>
          </a:p>
          <a:p>
            <a:endParaRPr lang="en-US" dirty="0"/>
          </a:p>
          <a:p>
            <a:r>
              <a:rPr lang="en-US" dirty="0"/>
              <a:t>Refactor </a:t>
            </a:r>
            <a:r>
              <a:rPr lang="en-US" dirty="0" err="1"/>
              <a:t>druntime</a:t>
            </a:r>
            <a:r>
              <a:rPr lang="en-US" dirty="0"/>
              <a:t> to do their job</a:t>
            </a:r>
          </a:p>
          <a:p>
            <a:endParaRPr lang="en-US" dirty="0"/>
          </a:p>
          <a:p>
            <a:endParaRPr lang="en-US" dirty="0"/>
          </a:p>
        </p:txBody>
      </p:sp>
      <p:sp>
        <p:nvSpPr>
          <p:cNvPr id="4" name="Footer Placeholder 3">
            <a:extLst>
              <a:ext uri="{FF2B5EF4-FFF2-40B4-BE49-F238E27FC236}">
                <a16:creationId xmlns:a16="http://schemas.microsoft.com/office/drawing/2014/main" id="{2BA70A2E-A27D-4FA0-AC01-D32F77398F41}"/>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926C25FC-1784-4EF7-9AFA-8E81A449DB81}"/>
              </a:ext>
            </a:extLst>
          </p:cNvPr>
          <p:cNvSpPr>
            <a:spLocks noGrp="1"/>
          </p:cNvSpPr>
          <p:nvPr>
            <p:ph type="sldNum" sz="quarter" idx="12"/>
          </p:nvPr>
        </p:nvSpPr>
        <p:spPr/>
        <p:txBody>
          <a:bodyPr/>
          <a:lstStyle/>
          <a:p>
            <a:fld id="{920A901F-A184-49FD-BF20-56370F78E6C9}" type="slidenum">
              <a:rPr lang="en-US" smtClean="0"/>
              <a:t>3</a:t>
            </a:fld>
            <a:endParaRPr lang="en-US"/>
          </a:p>
        </p:txBody>
      </p:sp>
    </p:spTree>
    <p:extLst>
      <p:ext uri="{BB962C8B-B14F-4D97-AF65-F5344CB8AC3E}">
        <p14:creationId xmlns:p14="http://schemas.microsoft.com/office/powerpoint/2010/main" val="11597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8487-13FE-40C2-A53D-0AA5A078CA0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4A5BD05-7FE7-409E-B624-310EC2F9C4A4}"/>
              </a:ext>
            </a:extLst>
          </p:cNvPr>
          <p:cNvSpPr>
            <a:spLocks noGrp="1"/>
          </p:cNvSpPr>
          <p:nvPr>
            <p:ph idx="1"/>
          </p:nvPr>
        </p:nvSpPr>
        <p:spPr>
          <a:xfrm>
            <a:off x="532785" y="2241217"/>
            <a:ext cx="7886700" cy="3263504"/>
          </a:xfrm>
        </p:spPr>
        <p:txBody>
          <a:bodyPr>
            <a:normAutofit fontScale="92500" lnSpcReduction="20000"/>
          </a:bodyPr>
          <a:lstStyle/>
          <a:p>
            <a:r>
              <a:rPr lang="en-US" dirty="0"/>
              <a:t>DMD replaces certain code with calls to traditional untyped functions in the runtime library</a:t>
            </a:r>
          </a:p>
          <a:p>
            <a:endParaRPr lang="en-US" dirty="0"/>
          </a:p>
          <a:p>
            <a:r>
              <a:rPr lang="en-US" dirty="0"/>
              <a:t>Call created during IR code gen phase</a:t>
            </a:r>
          </a:p>
          <a:p>
            <a:endParaRPr lang="en-US" dirty="0"/>
          </a:p>
          <a:p>
            <a:r>
              <a:rPr lang="en-US" dirty="0" err="1"/>
              <a:t>TypeInfo</a:t>
            </a:r>
            <a:r>
              <a:rPr lang="en-US" dirty="0"/>
              <a:t> inheritance chain</a:t>
            </a:r>
          </a:p>
          <a:p>
            <a:endParaRPr lang="en-US" dirty="0"/>
          </a:p>
          <a:p>
            <a:r>
              <a:rPr lang="en-US" dirty="0"/>
              <a:t>Dynamically dispatched calls that are slow</a:t>
            </a:r>
          </a:p>
          <a:p>
            <a:pPr marL="0" indent="0">
              <a:buNone/>
            </a:pPr>
            <a:endParaRPr lang="en-US" dirty="0"/>
          </a:p>
        </p:txBody>
      </p:sp>
      <p:sp>
        <p:nvSpPr>
          <p:cNvPr id="4" name="Footer Placeholder 3">
            <a:extLst>
              <a:ext uri="{FF2B5EF4-FFF2-40B4-BE49-F238E27FC236}">
                <a16:creationId xmlns:a16="http://schemas.microsoft.com/office/drawing/2014/main" id="{4EA8B5BF-E75B-428F-A24D-CBD675B37532}"/>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EC3F76EF-A71C-4CF5-B663-DC4B1EF12A95}"/>
              </a:ext>
            </a:extLst>
          </p:cNvPr>
          <p:cNvSpPr>
            <a:spLocks noGrp="1"/>
          </p:cNvSpPr>
          <p:nvPr>
            <p:ph type="sldNum" sz="quarter" idx="12"/>
          </p:nvPr>
        </p:nvSpPr>
        <p:spPr/>
        <p:txBody>
          <a:bodyPr/>
          <a:lstStyle/>
          <a:p>
            <a:fld id="{920A901F-A184-49FD-BF20-56370F78E6C9}" type="slidenum">
              <a:rPr lang="en-US" smtClean="0"/>
              <a:t>4</a:t>
            </a:fld>
            <a:endParaRPr lang="en-US"/>
          </a:p>
        </p:txBody>
      </p:sp>
    </p:spTree>
    <p:extLst>
      <p:ext uri="{BB962C8B-B14F-4D97-AF65-F5344CB8AC3E}">
        <p14:creationId xmlns:p14="http://schemas.microsoft.com/office/powerpoint/2010/main" val="108809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FDD-C336-405E-97F8-9B0FFE15095C}"/>
              </a:ext>
            </a:extLst>
          </p:cNvPr>
          <p:cNvSpPr>
            <a:spLocks noGrp="1"/>
          </p:cNvSpPr>
          <p:nvPr>
            <p:ph type="title"/>
          </p:nvPr>
        </p:nvSpPr>
        <p:spPr/>
        <p:txBody>
          <a:bodyPr/>
          <a:lstStyle/>
          <a:p>
            <a:r>
              <a:rPr lang="en-US" dirty="0"/>
              <a:t>The Idea - Lowering</a:t>
            </a:r>
          </a:p>
        </p:txBody>
      </p:sp>
      <p:sp>
        <p:nvSpPr>
          <p:cNvPr id="3" name="Content Placeholder 2">
            <a:extLst>
              <a:ext uri="{FF2B5EF4-FFF2-40B4-BE49-F238E27FC236}">
                <a16:creationId xmlns:a16="http://schemas.microsoft.com/office/drawing/2014/main" id="{42959F57-646A-4A36-98AF-3C3909BDCEF9}"/>
              </a:ext>
            </a:extLst>
          </p:cNvPr>
          <p:cNvSpPr>
            <a:spLocks noGrp="1"/>
          </p:cNvSpPr>
          <p:nvPr>
            <p:ph idx="1"/>
          </p:nvPr>
        </p:nvSpPr>
        <p:spPr/>
        <p:txBody>
          <a:bodyPr/>
          <a:lstStyle/>
          <a:p>
            <a:r>
              <a:rPr lang="en-US" dirty="0"/>
              <a:t>Lower the code to calls to templates in </a:t>
            </a:r>
            <a:r>
              <a:rPr lang="en-US" dirty="0" err="1"/>
              <a:t>Druntime</a:t>
            </a:r>
            <a:endParaRPr lang="en-US" dirty="0"/>
          </a:p>
          <a:p>
            <a:r>
              <a:rPr lang="en-US" dirty="0"/>
              <a:t>Lowering happens during the semantic analysis phase</a:t>
            </a:r>
          </a:p>
          <a:p>
            <a:endParaRPr lang="en-US" dirty="0"/>
          </a:p>
          <a:p>
            <a:r>
              <a:rPr lang="en-US" dirty="0"/>
              <a:t>Replace complex code generation in compiler and </a:t>
            </a:r>
            <a:r>
              <a:rPr lang="en-US" dirty="0" err="1"/>
              <a:t>Druntime</a:t>
            </a:r>
            <a:r>
              <a:rPr lang="en-US" dirty="0"/>
              <a:t> with simple templates</a:t>
            </a:r>
          </a:p>
          <a:p>
            <a:r>
              <a:rPr lang="en-US" dirty="0"/>
              <a:t>Implementation focus shifts on </a:t>
            </a:r>
            <a:r>
              <a:rPr lang="en-US" dirty="0" err="1"/>
              <a:t>Druntime</a:t>
            </a:r>
            <a:endParaRPr lang="en-US" dirty="0"/>
          </a:p>
          <a:p>
            <a:endParaRPr lang="en-US" dirty="0"/>
          </a:p>
          <a:p>
            <a:r>
              <a:rPr lang="en-US" dirty="0"/>
              <a:t>Less duplication! Safety! Speedup!</a:t>
            </a:r>
          </a:p>
        </p:txBody>
      </p:sp>
      <p:sp>
        <p:nvSpPr>
          <p:cNvPr id="4" name="Footer Placeholder 3">
            <a:extLst>
              <a:ext uri="{FF2B5EF4-FFF2-40B4-BE49-F238E27FC236}">
                <a16:creationId xmlns:a16="http://schemas.microsoft.com/office/drawing/2014/main" id="{40B0FD00-3428-4E30-AF4F-1561541CDF15}"/>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CA47B75C-A06F-499E-8F5A-5FF5C5CF16AA}"/>
              </a:ext>
            </a:extLst>
          </p:cNvPr>
          <p:cNvSpPr>
            <a:spLocks noGrp="1"/>
          </p:cNvSpPr>
          <p:nvPr>
            <p:ph type="sldNum" sz="quarter" idx="12"/>
          </p:nvPr>
        </p:nvSpPr>
        <p:spPr/>
        <p:txBody>
          <a:bodyPr/>
          <a:lstStyle/>
          <a:p>
            <a:fld id="{920A901F-A184-49FD-BF20-56370F78E6C9}" type="slidenum">
              <a:rPr lang="en-US" smtClean="0"/>
              <a:t>5</a:t>
            </a:fld>
            <a:endParaRPr lang="en-US"/>
          </a:p>
        </p:txBody>
      </p:sp>
    </p:spTree>
    <p:extLst>
      <p:ext uri="{BB962C8B-B14F-4D97-AF65-F5344CB8AC3E}">
        <p14:creationId xmlns:p14="http://schemas.microsoft.com/office/powerpoint/2010/main" val="268809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CDCC-E733-4D34-9D82-6672936E1E6B}"/>
              </a:ext>
            </a:extLst>
          </p:cNvPr>
          <p:cNvSpPr>
            <a:spLocks noGrp="1"/>
          </p:cNvSpPr>
          <p:nvPr>
            <p:ph type="title"/>
          </p:nvPr>
        </p:nvSpPr>
        <p:spPr/>
        <p:txBody>
          <a:bodyPr/>
          <a:lstStyle/>
          <a:p>
            <a:r>
              <a:rPr lang="en-US" dirty="0"/>
              <a:t>The Process</a:t>
            </a:r>
          </a:p>
        </p:txBody>
      </p:sp>
      <p:sp>
        <p:nvSpPr>
          <p:cNvPr id="18" name="Footer Placeholder 17">
            <a:extLst>
              <a:ext uri="{FF2B5EF4-FFF2-40B4-BE49-F238E27FC236}">
                <a16:creationId xmlns:a16="http://schemas.microsoft.com/office/drawing/2014/main" id="{794E4EB8-66B1-4A92-B47C-F61C1C184F59}"/>
              </a:ext>
            </a:extLst>
          </p:cNvPr>
          <p:cNvSpPr>
            <a:spLocks noGrp="1"/>
          </p:cNvSpPr>
          <p:nvPr>
            <p:ph type="ftr" sz="quarter" idx="11"/>
          </p:nvPr>
        </p:nvSpPr>
        <p:spPr/>
        <p:txBody>
          <a:bodyPr/>
          <a:lstStyle/>
          <a:p>
            <a:r>
              <a:rPr lang="en-US"/>
              <a:t>Generic Lightweight Druntime - DConf -  May 2017</a:t>
            </a:r>
          </a:p>
        </p:txBody>
      </p:sp>
      <p:sp>
        <p:nvSpPr>
          <p:cNvPr id="19" name="Slide Number Placeholder 18">
            <a:extLst>
              <a:ext uri="{FF2B5EF4-FFF2-40B4-BE49-F238E27FC236}">
                <a16:creationId xmlns:a16="http://schemas.microsoft.com/office/drawing/2014/main" id="{E0CC28D7-332D-463C-AC93-6241EA946D09}"/>
              </a:ext>
            </a:extLst>
          </p:cNvPr>
          <p:cNvSpPr>
            <a:spLocks noGrp="1"/>
          </p:cNvSpPr>
          <p:nvPr>
            <p:ph type="sldNum" sz="quarter" idx="12"/>
          </p:nvPr>
        </p:nvSpPr>
        <p:spPr/>
        <p:txBody>
          <a:bodyPr/>
          <a:lstStyle/>
          <a:p>
            <a:fld id="{920A901F-A184-49FD-BF20-56370F78E6C9}" type="slidenum">
              <a:rPr lang="en-US" smtClean="0"/>
              <a:t>6</a:t>
            </a:fld>
            <a:endParaRPr lang="en-US"/>
          </a:p>
        </p:txBody>
      </p:sp>
      <p:sp>
        <p:nvSpPr>
          <p:cNvPr id="14" name="TextBox 13">
            <a:extLst>
              <a:ext uri="{FF2B5EF4-FFF2-40B4-BE49-F238E27FC236}">
                <a16:creationId xmlns:a16="http://schemas.microsoft.com/office/drawing/2014/main" id="{82522E69-613D-4CBE-8B6B-7CF8B55A6966}"/>
              </a:ext>
            </a:extLst>
          </p:cNvPr>
          <p:cNvSpPr txBox="1"/>
          <p:nvPr/>
        </p:nvSpPr>
        <p:spPr>
          <a:xfrm>
            <a:off x="5152717" y="1460209"/>
            <a:ext cx="3362633" cy="2400657"/>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if (__</a:t>
            </a:r>
            <a:r>
              <a:rPr lang="en-US" sz="1500" dirty="0" err="1">
                <a:latin typeface="Courier New" panose="02070309020205020404" pitchFamily="49" charset="0"/>
                <a:cs typeface="Courier New" panose="02070309020205020404" pitchFamily="49" charset="0"/>
              </a:rPr>
              <a:t>cmp</a:t>
            </a:r>
            <a:r>
              <a:rPr lang="en-US" sz="1500" dirty="0">
                <a:latin typeface="Courier New" panose="02070309020205020404" pitchFamily="49" charset="0"/>
                <a:cs typeface="Courier New" panose="02070309020205020404" pitchFamily="49" charset="0"/>
              </a:rPr>
              <a:t>(a, b)){…}</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fr-FR" sz="1500" dirty="0" err="1">
                <a:latin typeface="Courier New" panose="02070309020205020404" pitchFamily="49" charset="0"/>
                <a:cs typeface="Courier New" panose="02070309020205020404" pitchFamily="49" charset="0"/>
              </a:rPr>
              <a:t>int</a:t>
            </a:r>
            <a:r>
              <a:rPr lang="fr-FR" sz="1500" dirty="0">
                <a:latin typeface="Courier New" panose="02070309020205020404" pitchFamily="49" charset="0"/>
                <a:cs typeface="Courier New" panose="02070309020205020404" pitchFamily="49" charset="0"/>
              </a:rPr>
              <a:t> __</a:t>
            </a:r>
            <a:r>
              <a:rPr lang="fr-FR" sz="1500" dirty="0" err="1">
                <a:latin typeface="Courier New" panose="02070309020205020404" pitchFamily="49" charset="0"/>
                <a:cs typeface="Courier New" panose="02070309020205020404" pitchFamily="49" charset="0"/>
              </a:rPr>
              <a:t>cmp</a:t>
            </a:r>
            <a:r>
              <a:rPr lang="fr-FR" sz="1500" dirty="0">
                <a:latin typeface="Courier New" panose="02070309020205020404" pitchFamily="49" charset="0"/>
                <a:cs typeface="Courier New" panose="02070309020205020404" pitchFamily="49" charset="0"/>
              </a:rPr>
              <a:t>(T)(</a:t>
            </a:r>
            <a:r>
              <a:rPr lang="fr-FR" sz="1500" dirty="0" err="1">
                <a:latin typeface="Courier New" panose="02070309020205020404" pitchFamily="49" charset="0"/>
                <a:cs typeface="Courier New" panose="02070309020205020404" pitchFamily="49" charset="0"/>
              </a:rPr>
              <a:t>const</a:t>
            </a:r>
            <a:r>
              <a:rPr lang="fr-FR" sz="1500" dirty="0">
                <a:latin typeface="Courier New" panose="02070309020205020404" pitchFamily="49" charset="0"/>
                <a:cs typeface="Courier New" panose="02070309020205020404" pitchFamily="49" charset="0"/>
              </a:rPr>
              <a:t> T[] </a:t>
            </a:r>
            <a:r>
              <a:rPr lang="fr-FR" sz="1500" dirty="0" err="1">
                <a:latin typeface="Courier New" panose="02070309020205020404" pitchFamily="49" charset="0"/>
                <a:cs typeface="Courier New" panose="02070309020205020404" pitchFamily="49" charset="0"/>
              </a:rPr>
              <a:t>lhs</a:t>
            </a:r>
            <a:r>
              <a:rPr lang="fr-FR" sz="1500" dirty="0">
                <a:latin typeface="Courier New" panose="02070309020205020404" pitchFamily="49" charset="0"/>
                <a:cs typeface="Courier New" panose="02070309020205020404" pitchFamily="49" charset="0"/>
              </a:rPr>
              <a:t>,</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const</a:t>
            </a:r>
            <a:r>
              <a:rPr lang="fr-FR" sz="1500" dirty="0">
                <a:latin typeface="Courier New" panose="02070309020205020404" pitchFamily="49" charset="0"/>
                <a:cs typeface="Courier New" panose="02070309020205020404" pitchFamily="49" charset="0"/>
              </a:rPr>
              <a:t> T[] </a:t>
            </a:r>
            <a:r>
              <a:rPr lang="fr-FR" sz="1500" dirty="0" err="1">
                <a:latin typeface="Courier New" panose="02070309020205020404" pitchFamily="49" charset="0"/>
                <a:cs typeface="Courier New" panose="02070309020205020404" pitchFamily="49" charset="0"/>
              </a:rPr>
              <a:t>rhs</a:t>
            </a:r>
            <a:r>
              <a:rPr lang="fr-FR" sz="1500" dirty="0">
                <a:latin typeface="Courier New" panose="02070309020205020404" pitchFamily="49" charset="0"/>
                <a:cs typeface="Courier New" panose="02070309020205020404" pitchFamily="49" charset="0"/>
              </a:rPr>
              <a:t>)</a:t>
            </a:r>
          </a:p>
          <a:p>
            <a:r>
              <a:rPr lang="fr-FR" sz="1500" dirty="0">
                <a:latin typeface="Courier New" panose="02070309020205020404" pitchFamily="49" charset="0"/>
                <a:cs typeface="Courier New" panose="02070309020205020404" pitchFamily="49" charset="0"/>
              </a:rPr>
              <a:t>if (__traits(</a:t>
            </a:r>
            <a:r>
              <a:rPr lang="fr-FR" sz="1500" dirty="0" err="1">
                <a:latin typeface="Courier New" panose="02070309020205020404" pitchFamily="49" charset="0"/>
                <a:cs typeface="Courier New" panose="02070309020205020404" pitchFamily="49" charset="0"/>
              </a:rPr>
              <a:t>isScalar</a:t>
            </a:r>
            <a:r>
              <a:rPr lang="fr-FR" sz="1500" dirty="0">
                <a:latin typeface="Courier New" panose="02070309020205020404" pitchFamily="49" charset="0"/>
                <a:cs typeface="Courier New" panose="02070309020205020404" pitchFamily="49" charset="0"/>
              </a:rPr>
              <a:t>, T))</a:t>
            </a:r>
          </a:p>
          <a:p>
            <a:r>
              <a:rPr lang="fr-FR" sz="1500" dirty="0">
                <a:latin typeface="Courier New" panose="02070309020205020404" pitchFamily="49" charset="0"/>
                <a:cs typeface="Courier New" panose="02070309020205020404" pitchFamily="49" charset="0"/>
              </a:rPr>
              <a:t>{</a:t>
            </a:r>
          </a:p>
          <a:p>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17" name="Content Placeholder 11">
            <a:extLst>
              <a:ext uri="{FF2B5EF4-FFF2-40B4-BE49-F238E27FC236}">
                <a16:creationId xmlns:a16="http://schemas.microsoft.com/office/drawing/2014/main" id="{3030E005-93A3-4B51-9F89-DF1C34A93C85}"/>
              </a:ext>
            </a:extLst>
          </p:cNvPr>
          <p:cNvSpPr txBox="1">
            <a:spLocks/>
          </p:cNvSpPr>
          <p:nvPr/>
        </p:nvSpPr>
        <p:spPr>
          <a:xfrm>
            <a:off x="1189704" y="2226469"/>
            <a:ext cx="3270841" cy="127031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[2] a = [1, 2];</a:t>
            </a:r>
          </a:p>
          <a:p>
            <a:pPr marL="0" indent="0">
              <a:buNone/>
            </a:pP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[2] b = [3, 4];</a:t>
            </a:r>
          </a:p>
          <a:p>
            <a:pPr marL="0" indent="0">
              <a:buNone/>
            </a:pPr>
            <a:r>
              <a:rPr lang="en-US" sz="1500" dirty="0">
                <a:latin typeface="Courier New" panose="02070309020205020404" pitchFamily="49" charset="0"/>
                <a:cs typeface="Courier New" panose="02070309020205020404" pitchFamily="49" charset="0"/>
              </a:rPr>
              <a:t>if (a &gt; b){…}</a:t>
            </a:r>
          </a:p>
        </p:txBody>
      </p:sp>
      <p:graphicFrame>
        <p:nvGraphicFramePr>
          <p:cNvPr id="3" name="Diagram 2">
            <a:extLst>
              <a:ext uri="{FF2B5EF4-FFF2-40B4-BE49-F238E27FC236}">
                <a16:creationId xmlns:a16="http://schemas.microsoft.com/office/drawing/2014/main" id="{70CF3CFD-829F-4647-B3DB-3D216A61C13B}"/>
              </a:ext>
            </a:extLst>
          </p:cNvPr>
          <p:cNvGraphicFramePr/>
          <p:nvPr>
            <p:extLst>
              <p:ext uri="{D42A27DB-BD31-4B8C-83A1-F6EECF244321}">
                <p14:modId xmlns:p14="http://schemas.microsoft.com/office/powerpoint/2010/main" val="550218976"/>
              </p:ext>
            </p:extLst>
          </p:nvPr>
        </p:nvGraphicFramePr>
        <p:xfrm>
          <a:off x="845575" y="4032563"/>
          <a:ext cx="7492180" cy="198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78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1582-580B-4379-9C91-D728D370F8C9}"/>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D2D26017-047A-4497-8B00-2032BB8B0715}"/>
              </a:ext>
            </a:extLst>
          </p:cNvPr>
          <p:cNvSpPr>
            <a:spLocks noGrp="1"/>
          </p:cNvSpPr>
          <p:nvPr>
            <p:ph idx="1"/>
          </p:nvPr>
        </p:nvSpPr>
        <p:spPr/>
        <p:txBody>
          <a:bodyPr/>
          <a:lstStyle/>
          <a:p>
            <a:r>
              <a:rPr lang="en-US" dirty="0"/>
              <a:t>Identify some functions and replace them</a:t>
            </a:r>
          </a:p>
          <a:p>
            <a:endParaRPr lang="en-US" dirty="0"/>
          </a:p>
          <a:p>
            <a:r>
              <a:rPr lang="en-US" dirty="0"/>
              <a:t>Array operations</a:t>
            </a:r>
          </a:p>
          <a:p>
            <a:pPr lvl="1"/>
            <a:r>
              <a:rPr lang="en-US" dirty="0"/>
              <a:t>Compare</a:t>
            </a:r>
          </a:p>
          <a:p>
            <a:pPr lvl="1"/>
            <a:r>
              <a:rPr lang="en-US" dirty="0"/>
              <a:t>Equals</a:t>
            </a:r>
          </a:p>
          <a:p>
            <a:pPr lvl="1"/>
            <a:r>
              <a:rPr lang="en-US" dirty="0"/>
              <a:t>Assign</a:t>
            </a:r>
          </a:p>
          <a:p>
            <a:pPr lvl="1"/>
            <a:endParaRPr lang="en-US" dirty="0"/>
          </a:p>
          <a:p>
            <a:r>
              <a:rPr lang="en-US" dirty="0"/>
              <a:t>Evaluate performance</a:t>
            </a:r>
          </a:p>
        </p:txBody>
      </p:sp>
      <p:sp>
        <p:nvSpPr>
          <p:cNvPr id="4" name="Footer Placeholder 3">
            <a:extLst>
              <a:ext uri="{FF2B5EF4-FFF2-40B4-BE49-F238E27FC236}">
                <a16:creationId xmlns:a16="http://schemas.microsoft.com/office/drawing/2014/main" id="{A3DF18CE-36B1-41F5-9F62-2824447D3043}"/>
              </a:ext>
            </a:extLst>
          </p:cNvPr>
          <p:cNvSpPr>
            <a:spLocks noGrp="1"/>
          </p:cNvSpPr>
          <p:nvPr>
            <p:ph type="ftr" sz="quarter" idx="11"/>
          </p:nvPr>
        </p:nvSpPr>
        <p:spPr/>
        <p:txBody>
          <a:bodyPr/>
          <a:lstStyle/>
          <a:p>
            <a:r>
              <a:rPr lang="en-US"/>
              <a:t>Generic Lightweight Druntime - DConf -  May 2017</a:t>
            </a:r>
          </a:p>
        </p:txBody>
      </p:sp>
      <p:sp>
        <p:nvSpPr>
          <p:cNvPr id="5" name="Slide Number Placeholder 4">
            <a:extLst>
              <a:ext uri="{FF2B5EF4-FFF2-40B4-BE49-F238E27FC236}">
                <a16:creationId xmlns:a16="http://schemas.microsoft.com/office/drawing/2014/main" id="{CFC70997-1B99-4765-9051-3D0F4EE9A667}"/>
              </a:ext>
            </a:extLst>
          </p:cNvPr>
          <p:cNvSpPr>
            <a:spLocks noGrp="1"/>
          </p:cNvSpPr>
          <p:nvPr>
            <p:ph type="sldNum" sz="quarter" idx="12"/>
          </p:nvPr>
        </p:nvSpPr>
        <p:spPr/>
        <p:txBody>
          <a:bodyPr/>
          <a:lstStyle/>
          <a:p>
            <a:fld id="{920A901F-A184-49FD-BF20-56370F78E6C9}" type="slidenum">
              <a:rPr lang="en-US" smtClean="0"/>
              <a:t>7</a:t>
            </a:fld>
            <a:endParaRPr lang="en-US"/>
          </a:p>
        </p:txBody>
      </p:sp>
    </p:spTree>
    <p:extLst>
      <p:ext uri="{BB962C8B-B14F-4D97-AF65-F5344CB8AC3E}">
        <p14:creationId xmlns:p14="http://schemas.microsoft.com/office/powerpoint/2010/main" val="318347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75BD-92F8-428C-AC01-59742D222DAA}"/>
              </a:ext>
            </a:extLst>
          </p:cNvPr>
          <p:cNvSpPr>
            <a:spLocks noGrp="1"/>
          </p:cNvSpPr>
          <p:nvPr>
            <p:ph type="title"/>
          </p:nvPr>
        </p:nvSpPr>
        <p:spPr/>
        <p:txBody>
          <a:bodyPr/>
          <a:lstStyle/>
          <a:p>
            <a:r>
              <a:rPr lang="en-US" dirty="0"/>
              <a:t>Pros – [PRs] To Be Reviewed… </a:t>
            </a:r>
          </a:p>
        </p:txBody>
      </p:sp>
      <p:pic>
        <p:nvPicPr>
          <p:cNvPr id="5" name="Content Placeholder 4">
            <a:extLst>
              <a:ext uri="{FF2B5EF4-FFF2-40B4-BE49-F238E27FC236}">
                <a16:creationId xmlns:a16="http://schemas.microsoft.com/office/drawing/2014/main" id="{61907A06-8A7B-4D7C-A074-343A06CE88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513" y="1888855"/>
            <a:ext cx="7792974" cy="1711595"/>
          </a:xfrm>
        </p:spPr>
      </p:pic>
      <p:sp>
        <p:nvSpPr>
          <p:cNvPr id="3" name="Footer Placeholder 2">
            <a:extLst>
              <a:ext uri="{FF2B5EF4-FFF2-40B4-BE49-F238E27FC236}">
                <a16:creationId xmlns:a16="http://schemas.microsoft.com/office/drawing/2014/main" id="{91EBE955-91F2-4DFF-A530-696561BE55B8}"/>
              </a:ext>
            </a:extLst>
          </p:cNvPr>
          <p:cNvSpPr>
            <a:spLocks noGrp="1"/>
          </p:cNvSpPr>
          <p:nvPr>
            <p:ph type="ftr" sz="quarter" idx="11"/>
          </p:nvPr>
        </p:nvSpPr>
        <p:spPr/>
        <p:txBody>
          <a:bodyPr/>
          <a:lstStyle/>
          <a:p>
            <a:r>
              <a:rPr lang="en-US"/>
              <a:t>Generic Lightweight Druntime - DConf -  May 2017</a:t>
            </a:r>
          </a:p>
        </p:txBody>
      </p:sp>
      <p:sp>
        <p:nvSpPr>
          <p:cNvPr id="4" name="Slide Number Placeholder 3">
            <a:extLst>
              <a:ext uri="{FF2B5EF4-FFF2-40B4-BE49-F238E27FC236}">
                <a16:creationId xmlns:a16="http://schemas.microsoft.com/office/drawing/2014/main" id="{DE2183C9-227D-447E-A99E-AECFF5F0004E}"/>
              </a:ext>
            </a:extLst>
          </p:cNvPr>
          <p:cNvSpPr>
            <a:spLocks noGrp="1"/>
          </p:cNvSpPr>
          <p:nvPr>
            <p:ph type="sldNum" sz="quarter" idx="12"/>
          </p:nvPr>
        </p:nvSpPr>
        <p:spPr/>
        <p:txBody>
          <a:bodyPr/>
          <a:lstStyle/>
          <a:p>
            <a:fld id="{920A901F-A184-49FD-BF20-56370F78E6C9}" type="slidenum">
              <a:rPr lang="en-US" smtClean="0"/>
              <a:t>8</a:t>
            </a:fld>
            <a:endParaRPr lang="en-US"/>
          </a:p>
        </p:txBody>
      </p:sp>
      <p:pic>
        <p:nvPicPr>
          <p:cNvPr id="7" name="Picture 6">
            <a:extLst>
              <a:ext uri="{FF2B5EF4-FFF2-40B4-BE49-F238E27FC236}">
                <a16:creationId xmlns:a16="http://schemas.microsoft.com/office/drawing/2014/main" id="{633BE855-20B3-4041-A408-1AF021B3A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77" y="3710178"/>
            <a:ext cx="7685210" cy="1657581"/>
          </a:xfrm>
          <a:prstGeom prst="rect">
            <a:avLst/>
          </a:prstGeom>
        </p:spPr>
      </p:pic>
    </p:spTree>
    <p:extLst>
      <p:ext uri="{BB962C8B-B14F-4D97-AF65-F5344CB8AC3E}">
        <p14:creationId xmlns:p14="http://schemas.microsoft.com/office/powerpoint/2010/main" val="180114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7AF1-30E9-4012-96AF-6E02ECC3CBEE}"/>
              </a:ext>
            </a:extLst>
          </p:cNvPr>
          <p:cNvSpPr>
            <a:spLocks noGrp="1"/>
          </p:cNvSpPr>
          <p:nvPr>
            <p:ph type="title"/>
          </p:nvPr>
        </p:nvSpPr>
        <p:spPr/>
        <p:txBody>
          <a:bodyPr/>
          <a:lstStyle/>
          <a:p>
            <a:r>
              <a:rPr lang="en-US" dirty="0"/>
              <a:t>Pros – Simplify the Compiler</a:t>
            </a:r>
          </a:p>
        </p:txBody>
      </p:sp>
      <p:pic>
        <p:nvPicPr>
          <p:cNvPr id="9" name="Content Placeholder 8">
            <a:extLst>
              <a:ext uri="{FF2B5EF4-FFF2-40B4-BE49-F238E27FC236}">
                <a16:creationId xmlns:a16="http://schemas.microsoft.com/office/drawing/2014/main" id="{65B6F6CC-3B46-4D3F-AE3D-0ACD4FF643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3460" y="1383634"/>
            <a:ext cx="6595701" cy="4900897"/>
          </a:xfrm>
        </p:spPr>
      </p:pic>
      <p:sp>
        <p:nvSpPr>
          <p:cNvPr id="10" name="Footer Placeholder 9">
            <a:extLst>
              <a:ext uri="{FF2B5EF4-FFF2-40B4-BE49-F238E27FC236}">
                <a16:creationId xmlns:a16="http://schemas.microsoft.com/office/drawing/2014/main" id="{3A2572F6-639D-4025-AB6E-86746806F6F0}"/>
              </a:ext>
            </a:extLst>
          </p:cNvPr>
          <p:cNvSpPr>
            <a:spLocks noGrp="1"/>
          </p:cNvSpPr>
          <p:nvPr>
            <p:ph type="ftr" sz="quarter" idx="11"/>
          </p:nvPr>
        </p:nvSpPr>
        <p:spPr/>
        <p:txBody>
          <a:bodyPr/>
          <a:lstStyle/>
          <a:p>
            <a:r>
              <a:rPr lang="en-US"/>
              <a:t>Generic Lightweight Druntime - DConf -  May 2017</a:t>
            </a:r>
          </a:p>
        </p:txBody>
      </p:sp>
      <p:sp>
        <p:nvSpPr>
          <p:cNvPr id="11" name="Slide Number Placeholder 10">
            <a:extLst>
              <a:ext uri="{FF2B5EF4-FFF2-40B4-BE49-F238E27FC236}">
                <a16:creationId xmlns:a16="http://schemas.microsoft.com/office/drawing/2014/main" id="{62125382-75E2-4A27-929A-9AB58572CA61}"/>
              </a:ext>
            </a:extLst>
          </p:cNvPr>
          <p:cNvSpPr>
            <a:spLocks noGrp="1"/>
          </p:cNvSpPr>
          <p:nvPr>
            <p:ph type="sldNum" sz="quarter" idx="12"/>
          </p:nvPr>
        </p:nvSpPr>
        <p:spPr/>
        <p:txBody>
          <a:bodyPr/>
          <a:lstStyle/>
          <a:p>
            <a:fld id="{920A901F-A184-49FD-BF20-56370F78E6C9}" type="slidenum">
              <a:rPr lang="en-US" smtClean="0"/>
              <a:t>9</a:t>
            </a:fld>
            <a:endParaRPr lang="en-US"/>
          </a:p>
        </p:txBody>
      </p:sp>
      <p:sp>
        <p:nvSpPr>
          <p:cNvPr id="3" name="TextBox 2">
            <a:extLst>
              <a:ext uri="{FF2B5EF4-FFF2-40B4-BE49-F238E27FC236}">
                <a16:creationId xmlns:a16="http://schemas.microsoft.com/office/drawing/2014/main" id="{E4FDB776-2D63-4AF9-AE76-8258B21D3E9A}"/>
              </a:ext>
            </a:extLst>
          </p:cNvPr>
          <p:cNvSpPr txBox="1"/>
          <p:nvPr/>
        </p:nvSpPr>
        <p:spPr>
          <a:xfrm>
            <a:off x="6115050" y="1311814"/>
            <a:ext cx="3381683" cy="369332"/>
          </a:xfrm>
          <a:prstGeom prst="rect">
            <a:avLst/>
          </a:prstGeom>
          <a:noFill/>
        </p:spPr>
        <p:txBody>
          <a:bodyPr wrap="square" rtlCol="0">
            <a:spAutoFit/>
          </a:bodyPr>
          <a:lstStyle/>
          <a:p>
            <a:r>
              <a:rPr lang="en-US" dirty="0" err="1"/>
              <a:t>dmd</a:t>
            </a:r>
            <a:r>
              <a:rPr lang="en-US" dirty="0"/>
              <a:t>/</a:t>
            </a:r>
            <a:r>
              <a:rPr lang="en-US" dirty="0" err="1"/>
              <a:t>src</a:t>
            </a:r>
            <a:r>
              <a:rPr lang="en-US" dirty="0"/>
              <a:t>/</a:t>
            </a:r>
            <a:r>
              <a:rPr lang="en-US" dirty="0" err="1"/>
              <a:t>ddmd</a:t>
            </a:r>
            <a:r>
              <a:rPr lang="en-US" dirty="0"/>
              <a:t>/e2ir.d</a:t>
            </a:r>
          </a:p>
        </p:txBody>
      </p:sp>
    </p:spTree>
    <p:extLst>
      <p:ext uri="{BB962C8B-B14F-4D97-AF65-F5344CB8AC3E}">
        <p14:creationId xmlns:p14="http://schemas.microsoft.com/office/powerpoint/2010/main" val="473656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2126</TotalTime>
  <Words>1050</Words>
  <Application>Microsoft Office PowerPoint</Application>
  <PresentationFormat>On-screen Show (4:3)</PresentationFormat>
  <Paragraphs>242</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Office Theme</vt:lpstr>
      <vt:lpstr>Generic Lightweight Druntime</vt:lpstr>
      <vt:lpstr>PowerPoint Presentation</vt:lpstr>
      <vt:lpstr>How?</vt:lpstr>
      <vt:lpstr>Motivation</vt:lpstr>
      <vt:lpstr>The Idea - Lowering</vt:lpstr>
      <vt:lpstr>The Process</vt:lpstr>
      <vt:lpstr>First Steps</vt:lpstr>
      <vt:lpstr>Pros – [PRs] To Be Reviewed… </vt:lpstr>
      <vt:lpstr>Pros – Simplify the Compiler</vt:lpstr>
      <vt:lpstr>Pros – Reduce the Use of TypeInfo</vt:lpstr>
      <vt:lpstr>Pros – Templates Everywhere!</vt:lpstr>
      <vt:lpstr>Pros – Performance! (Before)</vt:lpstr>
      <vt:lpstr>Pros – Performance! (After)</vt:lpstr>
      <vt:lpstr>Cons – object.d Bloating</vt:lpstr>
      <vt:lpstr>Cons – Compilation Speed</vt:lpstr>
      <vt:lpstr>Current State</vt:lpstr>
      <vt:lpstr>Benchmarks</vt:lpstr>
      <vt:lpstr>Array Compare Speedup (1/2)</vt:lpstr>
      <vt:lpstr>Array Compare Speedup (2/2)</vt:lpstr>
      <vt:lpstr>Array Equals Speedup (1/2)</vt:lpstr>
      <vt:lpstr>Array Equals Speedup (2/2)</vt:lpstr>
      <vt:lpstr>Hot Code!</vt:lpstr>
      <vt:lpstr>Further Work</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Lightweight Druntime</dc:title>
  <dc:creator>Lucia</dc:creator>
  <cp:lastModifiedBy>Lucia</cp:lastModifiedBy>
  <cp:revision>70</cp:revision>
  <dcterms:created xsi:type="dcterms:W3CDTF">2017-04-28T12:20:39Z</dcterms:created>
  <dcterms:modified xsi:type="dcterms:W3CDTF">2017-05-05T13:36:52Z</dcterms:modified>
</cp:coreProperties>
</file>