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erverZoom="100000" strictFirstAndLastChars="0" saveSubsetFonts="1" autoCompressPictures="0">
  <p:sldMasterIdLst>
    <p:sldMasterId id="2147483699" r:id="rId1"/>
  </p:sldMasterIdLst>
  <p:notesMasterIdLst>
    <p:notesMasterId r:id="rId47"/>
  </p:notesMasterIdLst>
  <p:sldIdLst>
    <p:sldId id="944" r:id="rId2"/>
    <p:sldId id="897" r:id="rId3"/>
    <p:sldId id="898" r:id="rId4"/>
    <p:sldId id="899" r:id="rId5"/>
    <p:sldId id="900" r:id="rId6"/>
    <p:sldId id="901" r:id="rId7"/>
    <p:sldId id="902" r:id="rId8"/>
    <p:sldId id="903" r:id="rId9"/>
    <p:sldId id="949" r:id="rId10"/>
    <p:sldId id="906" r:id="rId11"/>
    <p:sldId id="905" r:id="rId12"/>
    <p:sldId id="907" r:id="rId13"/>
    <p:sldId id="950" r:id="rId14"/>
    <p:sldId id="908" r:id="rId15"/>
    <p:sldId id="909" r:id="rId16"/>
    <p:sldId id="910" r:id="rId17"/>
    <p:sldId id="972" r:id="rId18"/>
    <p:sldId id="911" r:id="rId19"/>
    <p:sldId id="912" r:id="rId20"/>
    <p:sldId id="913" r:id="rId21"/>
    <p:sldId id="914" r:id="rId22"/>
    <p:sldId id="915" r:id="rId23"/>
    <p:sldId id="948" r:id="rId24"/>
    <p:sldId id="951" r:id="rId25"/>
    <p:sldId id="952" r:id="rId26"/>
    <p:sldId id="953" r:id="rId27"/>
    <p:sldId id="954" r:id="rId28"/>
    <p:sldId id="955" r:id="rId29"/>
    <p:sldId id="956" r:id="rId30"/>
    <p:sldId id="957" r:id="rId31"/>
    <p:sldId id="929" r:id="rId32"/>
    <p:sldId id="930" r:id="rId33"/>
    <p:sldId id="973" r:id="rId34"/>
    <p:sldId id="958" r:id="rId35"/>
    <p:sldId id="959" r:id="rId36"/>
    <p:sldId id="960" r:id="rId37"/>
    <p:sldId id="961" r:id="rId38"/>
    <p:sldId id="962" r:id="rId39"/>
    <p:sldId id="963" r:id="rId40"/>
    <p:sldId id="965" r:id="rId41"/>
    <p:sldId id="966" r:id="rId42"/>
    <p:sldId id="967" r:id="rId43"/>
    <p:sldId id="968" r:id="rId44"/>
    <p:sldId id="942" r:id="rId45"/>
    <p:sldId id="970" r:id="rId46"/>
  </p:sldIdLst>
  <p:sldSz cx="9144000" cy="6858000" type="screen4x3"/>
  <p:notesSz cx="6858000" cy="9144000"/>
  <p:defaultTextStyle>
    <a:defPPr>
      <a:defRPr lang="en-US"/>
    </a:defPPr>
    <a:lvl1pPr algn="l" defTabSz="457200" rtl="0" fontAlgn="base" hangingPunct="0">
      <a:spcBef>
        <a:spcPct val="0"/>
      </a:spcBef>
      <a:spcAft>
        <a:spcPct val="0"/>
      </a:spcAft>
      <a:defRPr kern="1200">
        <a:solidFill>
          <a:srgbClr val="000000"/>
        </a:solidFill>
        <a:latin typeface="Helvetica" charset="0"/>
        <a:ea typeface="ＭＳ Ｐゴシック" charset="0"/>
        <a:cs typeface="ＭＳ Ｐゴシック" charset="0"/>
        <a:sym typeface="Helvetica" charset="0"/>
      </a:defRPr>
    </a:lvl1pPr>
    <a:lvl2pPr marL="457200" algn="l" defTabSz="457200" rtl="0" fontAlgn="base" hangingPunct="0">
      <a:spcBef>
        <a:spcPct val="0"/>
      </a:spcBef>
      <a:spcAft>
        <a:spcPct val="0"/>
      </a:spcAft>
      <a:defRPr kern="1200">
        <a:solidFill>
          <a:srgbClr val="000000"/>
        </a:solidFill>
        <a:latin typeface="Helvetica" charset="0"/>
        <a:ea typeface="ＭＳ Ｐゴシック" charset="0"/>
        <a:cs typeface="ＭＳ Ｐゴシック" charset="0"/>
        <a:sym typeface="Helvetica" charset="0"/>
      </a:defRPr>
    </a:lvl2pPr>
    <a:lvl3pPr marL="914400" algn="l" defTabSz="457200" rtl="0" fontAlgn="base" hangingPunct="0">
      <a:spcBef>
        <a:spcPct val="0"/>
      </a:spcBef>
      <a:spcAft>
        <a:spcPct val="0"/>
      </a:spcAft>
      <a:defRPr kern="1200">
        <a:solidFill>
          <a:srgbClr val="000000"/>
        </a:solidFill>
        <a:latin typeface="Helvetica" charset="0"/>
        <a:ea typeface="ＭＳ Ｐゴシック" charset="0"/>
        <a:cs typeface="ＭＳ Ｐゴシック" charset="0"/>
        <a:sym typeface="Helvetica" charset="0"/>
      </a:defRPr>
    </a:lvl3pPr>
    <a:lvl4pPr marL="1371600" algn="l" defTabSz="457200" rtl="0" fontAlgn="base" hangingPunct="0">
      <a:spcBef>
        <a:spcPct val="0"/>
      </a:spcBef>
      <a:spcAft>
        <a:spcPct val="0"/>
      </a:spcAft>
      <a:defRPr kern="1200">
        <a:solidFill>
          <a:srgbClr val="000000"/>
        </a:solidFill>
        <a:latin typeface="Helvetica" charset="0"/>
        <a:ea typeface="ＭＳ Ｐゴシック" charset="0"/>
        <a:cs typeface="ＭＳ Ｐゴシック" charset="0"/>
        <a:sym typeface="Helvetica" charset="0"/>
      </a:defRPr>
    </a:lvl4pPr>
    <a:lvl5pPr marL="1828800" algn="l" defTabSz="457200" rtl="0" fontAlgn="base" hangingPunct="0">
      <a:spcBef>
        <a:spcPct val="0"/>
      </a:spcBef>
      <a:spcAft>
        <a:spcPct val="0"/>
      </a:spcAft>
      <a:defRPr kern="1200">
        <a:solidFill>
          <a:srgbClr val="000000"/>
        </a:solidFill>
        <a:latin typeface="Helvetica" charset="0"/>
        <a:ea typeface="ＭＳ Ｐゴシック" charset="0"/>
        <a:cs typeface="ＭＳ Ｐゴシック" charset="0"/>
        <a:sym typeface="Helvetica" charset="0"/>
      </a:defRPr>
    </a:lvl5pPr>
    <a:lvl6pPr marL="2286000" algn="l" defTabSz="457200" rtl="0" eaLnBrk="1" latinLnBrk="0" hangingPunct="1">
      <a:defRPr kern="1200">
        <a:solidFill>
          <a:srgbClr val="000000"/>
        </a:solidFill>
        <a:latin typeface="Helvetica" charset="0"/>
        <a:ea typeface="ＭＳ Ｐゴシック" charset="0"/>
        <a:cs typeface="ＭＳ Ｐゴシック" charset="0"/>
        <a:sym typeface="Helvetica" charset="0"/>
      </a:defRPr>
    </a:lvl6pPr>
    <a:lvl7pPr marL="2743200" algn="l" defTabSz="457200" rtl="0" eaLnBrk="1" latinLnBrk="0" hangingPunct="1">
      <a:defRPr kern="1200">
        <a:solidFill>
          <a:srgbClr val="000000"/>
        </a:solidFill>
        <a:latin typeface="Helvetica" charset="0"/>
        <a:ea typeface="ＭＳ Ｐゴシック" charset="0"/>
        <a:cs typeface="ＭＳ Ｐゴシック" charset="0"/>
        <a:sym typeface="Helvetica" charset="0"/>
      </a:defRPr>
    </a:lvl7pPr>
    <a:lvl8pPr marL="3200400" algn="l" defTabSz="457200" rtl="0" eaLnBrk="1" latinLnBrk="0" hangingPunct="1">
      <a:defRPr kern="1200">
        <a:solidFill>
          <a:srgbClr val="000000"/>
        </a:solidFill>
        <a:latin typeface="Helvetica" charset="0"/>
        <a:ea typeface="ＭＳ Ｐゴシック" charset="0"/>
        <a:cs typeface="ＭＳ Ｐゴシック" charset="0"/>
        <a:sym typeface="Helvetica" charset="0"/>
      </a:defRPr>
    </a:lvl8pPr>
    <a:lvl9pPr marL="3657600" algn="l" defTabSz="457200" rtl="0" eaLnBrk="1" latinLnBrk="0" hangingPunct="1">
      <a:defRPr kern="1200">
        <a:solidFill>
          <a:srgbClr val="000000"/>
        </a:solidFill>
        <a:latin typeface="Helvetica" charset="0"/>
        <a:ea typeface="ＭＳ Ｐゴシック" charset="0"/>
        <a:cs typeface="ＭＳ Ｐゴシック" charset="0"/>
        <a:sym typeface="Helvetica"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E1C7"/>
    <a:srgbClr val="FFFFE2"/>
    <a:srgbClr val="F5F5D9"/>
    <a:srgbClr val="E3E2C9"/>
    <a:srgbClr val="FFF1C8"/>
    <a:srgbClr val="E4E200"/>
    <a:srgbClr val="FF7F71"/>
    <a:srgbClr val="EBB0C7"/>
    <a:srgbClr val="AAD17D"/>
    <a:srgbClr val="A2D2B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49" autoAdjust="0"/>
    <p:restoredTop sz="92847" autoAdjust="0"/>
  </p:normalViewPr>
  <p:slideViewPr>
    <p:cSldViewPr snapToObjects="1">
      <p:cViewPr varScale="1">
        <p:scale>
          <a:sx n="110" d="100"/>
          <a:sy n="110" d="100"/>
        </p:scale>
        <p:origin x="1608" y="176"/>
      </p:cViewPr>
      <p:guideLst>
        <p:guide orient="horz" pos="2160"/>
        <p:guide pos="2880"/>
      </p:guideLst>
    </p:cSldViewPr>
  </p:slideViewPr>
  <p:outlineViewPr>
    <p:cViewPr>
      <p:scale>
        <a:sx n="33" d="100"/>
        <a:sy n="33" d="100"/>
      </p:scale>
      <p:origin x="0" y="-2896"/>
    </p:cViewPr>
  </p:outlineViewPr>
  <p:notesTextViewPr>
    <p:cViewPr>
      <p:scale>
        <a:sx n="100" d="100"/>
        <a:sy n="100" d="100"/>
      </p:scale>
      <p:origin x="0" y="0"/>
    </p:cViewPr>
  </p:notesTextViewPr>
  <p:sorterViewPr>
    <p:cViewPr>
      <p:scale>
        <a:sx n="165" d="100"/>
        <a:sy n="165" d="100"/>
      </p:scale>
      <p:origin x="0" y="0"/>
    </p:cViewPr>
  </p:sorter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slide" Target="slides/slide45.xml"/><Relationship Id="rId47" Type="http://schemas.openxmlformats.org/officeDocument/2006/relationships/notesMaster" Target="notesMasters/notesMaster1.xml"/><Relationship Id="rId48" Type="http://schemas.openxmlformats.org/officeDocument/2006/relationships/presProps" Target="presProps.xml"/><Relationship Id="rId49" Type="http://schemas.openxmlformats.org/officeDocument/2006/relationships/viewProps" Target="view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heme" Target="theme/theme1.xml"/><Relationship Id="rId5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3" name="Rectangle 1"/>
          <p:cNvSpPr>
            <a:spLocks noGrp="1" noRot="1" noChangeAspect="1"/>
          </p:cNvSpPr>
          <p:nvPr>
            <p:ph type="sldImg"/>
          </p:nvPr>
        </p:nvSpPr>
        <p:spPr bwMode="auto">
          <a:xfrm>
            <a:off x="1143000" y="685800"/>
            <a:ext cx="4572000" cy="34290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cmpd="sng">
                <a:solidFill>
                  <a:srgbClr val="000000"/>
                </a:solidFill>
                <a:prstDash val="solid"/>
                <a:bevel/>
                <a:headEnd type="none" w="med" len="med"/>
                <a:tailEnd type="none" w="med" len="me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8194" name="Rectangle 2"/>
          <p:cNvSpPr>
            <a:spLocks noGrp="1"/>
          </p:cNvSpPr>
          <p:nvPr>
            <p:ph type="body" sz="quarter" idx="1"/>
          </p:nvPr>
        </p:nvSpPr>
        <p:spPr bwMode="auto">
          <a:xfrm>
            <a:off x="914400" y="4343400"/>
            <a:ext cx="5029200" cy="41148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cmpd="sng">
                <a:solidFill>
                  <a:srgbClr val="000000"/>
                </a:solidFill>
                <a:prstDash val="solid"/>
                <a:bevel/>
                <a:headEnd type="none" w="med" len="med"/>
                <a:tailEnd type="none" w="med" len="me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sym typeface="Avenir Book" charset="0"/>
              </a:rPr>
              <a:t>Click to edit Master text styles</a:t>
            </a:r>
          </a:p>
          <a:p>
            <a:pPr lvl="1"/>
            <a:r>
              <a:rPr lang="en-US" noProof="0" smtClean="0">
                <a:sym typeface="Avenir Book" charset="0"/>
              </a:rPr>
              <a:t>Second level</a:t>
            </a:r>
          </a:p>
          <a:p>
            <a:pPr lvl="2"/>
            <a:r>
              <a:rPr lang="en-US" noProof="0" smtClean="0">
                <a:sym typeface="Avenir Book" charset="0"/>
              </a:rPr>
              <a:t>Third level</a:t>
            </a:r>
          </a:p>
          <a:p>
            <a:pPr lvl="3"/>
            <a:r>
              <a:rPr lang="en-US" noProof="0" smtClean="0">
                <a:sym typeface="Avenir Book" charset="0"/>
              </a:rPr>
              <a:t>Fourth level</a:t>
            </a:r>
          </a:p>
          <a:p>
            <a:pPr lvl="4"/>
            <a:r>
              <a:rPr lang="en-US" noProof="0" smtClean="0">
                <a:sym typeface="Avenir Book" charset="0"/>
              </a:rPr>
              <a:t>Fifth level</a:t>
            </a:r>
          </a:p>
        </p:txBody>
      </p:sp>
    </p:spTree>
    <p:extLst>
      <p:ext uri="{BB962C8B-B14F-4D97-AF65-F5344CB8AC3E}">
        <p14:creationId xmlns:p14="http://schemas.microsoft.com/office/powerpoint/2010/main" val="1564108599"/>
      </p:ext>
    </p:extLst>
  </p:cSld>
  <p:clrMap bg1="lt1" tx1="dk1" bg2="lt2" tx2="dk2" accent1="accent1" accent2="accent2" accent3="accent3" accent4="accent4" accent5="accent5" accent6="accent6" hlink="hlink" folHlink="folHlink"/>
  <p:notesStyle>
    <a:lvl1pPr algn="l" defTabSz="457200" rtl="0" eaLnBrk="0" fontAlgn="base" hangingPunct="0">
      <a:lnSpc>
        <a:spcPct val="125000"/>
      </a:lnSpc>
      <a:spcBef>
        <a:spcPct val="0"/>
      </a:spcBef>
      <a:spcAft>
        <a:spcPct val="0"/>
      </a:spcAft>
      <a:defRPr sz="2400" kern="1200">
        <a:solidFill>
          <a:srgbClr val="000000"/>
        </a:solidFill>
        <a:latin typeface="Avenir Book" charset="0"/>
        <a:ea typeface="ＭＳ Ｐゴシック" charset="0"/>
        <a:cs typeface="Avenir Book" charset="0"/>
        <a:sym typeface="Avenir Book" charset="0"/>
      </a:defRPr>
    </a:lvl1pPr>
    <a:lvl2pPr indent="228600" algn="l" defTabSz="457200" rtl="0" eaLnBrk="0" fontAlgn="base" hangingPunct="0">
      <a:lnSpc>
        <a:spcPct val="125000"/>
      </a:lnSpc>
      <a:spcBef>
        <a:spcPct val="0"/>
      </a:spcBef>
      <a:spcAft>
        <a:spcPct val="0"/>
      </a:spcAft>
      <a:defRPr sz="2400" kern="1200">
        <a:solidFill>
          <a:srgbClr val="000000"/>
        </a:solidFill>
        <a:latin typeface="Avenir Book" charset="0"/>
        <a:ea typeface="Avenir Book" charset="0"/>
        <a:cs typeface="Avenir Book" charset="0"/>
        <a:sym typeface="Avenir Book" charset="0"/>
      </a:defRPr>
    </a:lvl2pPr>
    <a:lvl3pPr indent="457200" algn="l" defTabSz="457200" rtl="0" eaLnBrk="0" fontAlgn="base" hangingPunct="0">
      <a:lnSpc>
        <a:spcPct val="125000"/>
      </a:lnSpc>
      <a:spcBef>
        <a:spcPct val="0"/>
      </a:spcBef>
      <a:spcAft>
        <a:spcPct val="0"/>
      </a:spcAft>
      <a:defRPr sz="2400" kern="1200">
        <a:solidFill>
          <a:srgbClr val="000000"/>
        </a:solidFill>
        <a:latin typeface="Avenir Book" charset="0"/>
        <a:ea typeface="Avenir Book" charset="0"/>
        <a:cs typeface="Avenir Book" charset="0"/>
        <a:sym typeface="Avenir Book" charset="0"/>
      </a:defRPr>
    </a:lvl3pPr>
    <a:lvl4pPr indent="685800" algn="l" defTabSz="457200" rtl="0" eaLnBrk="0" fontAlgn="base" hangingPunct="0">
      <a:lnSpc>
        <a:spcPct val="125000"/>
      </a:lnSpc>
      <a:spcBef>
        <a:spcPct val="0"/>
      </a:spcBef>
      <a:spcAft>
        <a:spcPct val="0"/>
      </a:spcAft>
      <a:defRPr sz="2400" kern="1200">
        <a:solidFill>
          <a:srgbClr val="000000"/>
        </a:solidFill>
        <a:latin typeface="Avenir Book" charset="0"/>
        <a:ea typeface="Avenir Book" charset="0"/>
        <a:cs typeface="Avenir Book" charset="0"/>
        <a:sym typeface="Avenir Book" charset="0"/>
      </a:defRPr>
    </a:lvl4pPr>
    <a:lvl5pPr indent="914400" algn="l" defTabSz="457200" rtl="0" eaLnBrk="0" fontAlgn="base" hangingPunct="0">
      <a:lnSpc>
        <a:spcPct val="125000"/>
      </a:lnSpc>
      <a:spcBef>
        <a:spcPct val="0"/>
      </a:spcBef>
      <a:spcAft>
        <a:spcPct val="0"/>
      </a:spcAft>
      <a:defRPr sz="2400" kern="1200">
        <a:solidFill>
          <a:srgbClr val="000000"/>
        </a:solidFill>
        <a:latin typeface="Avenir Book" charset="0"/>
        <a:ea typeface="Avenir Book" charset="0"/>
        <a:cs typeface="Avenir Book" charset="0"/>
        <a:sym typeface="Avenir Book"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OPEN</a:t>
            </a:r>
            <a:r>
              <a:rPr lang="en-US" baseline="0" dirty="0" smtClean="0"/>
              <a:t> GAMBIT</a:t>
            </a:r>
          </a:p>
          <a:p>
            <a:endParaRPr lang="en-US" baseline="0" dirty="0" smtClean="0"/>
          </a:p>
          <a:p>
            <a:r>
              <a:rPr lang="en-US" baseline="0" dirty="0" smtClean="0"/>
              <a:t>Multicore. Cloud computing. Containers. You’ll likely agree that the infrastructure for amazing scalability is in place, it’s been well funded. It’s the underpinning that’s required for enterprises to movie en masse to the cloud. But what are they moving? </a:t>
            </a:r>
          </a:p>
          <a:p>
            <a:endParaRPr lang="en-US" baseline="0" dirty="0" smtClean="0"/>
          </a:p>
          <a:p>
            <a:r>
              <a:rPr lang="en-US" baseline="0" dirty="0" smtClean="0"/>
              <a:t>Applications. </a:t>
            </a:r>
          </a:p>
          <a:p>
            <a:endParaRPr lang="en-US" baseline="0" dirty="0" smtClean="0"/>
          </a:p>
          <a:p>
            <a:r>
              <a:rPr lang="en-US" baseline="0" dirty="0" smtClean="0"/>
              <a:t>Applications that run their business, engage their customers, allow them to innovate and enter new markets. </a:t>
            </a:r>
          </a:p>
          <a:p>
            <a:endParaRPr lang="en-US" baseline="0" dirty="0" smtClean="0"/>
          </a:p>
          <a:p>
            <a:r>
              <a:rPr lang="en-US" baseline="0" dirty="0" smtClean="0"/>
              <a:t>Without applications, this infinitely scalable infrastructure is nothing. </a:t>
            </a:r>
          </a:p>
          <a:p>
            <a:endParaRPr lang="en-US" baseline="0" dirty="0" smtClean="0"/>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6AB6D055-34BF-3745-ACDA-763D01047F70}" type="slidenum">
              <a:rPr lang="en-US" smtClean="0"/>
              <a:t>1</a:t>
            </a:fld>
            <a:endParaRPr lang="en-US"/>
          </a:p>
        </p:txBody>
      </p:sp>
    </p:spTree>
    <p:extLst>
      <p:ext uri="{BB962C8B-B14F-4D97-AF65-F5344CB8AC3E}">
        <p14:creationId xmlns:p14="http://schemas.microsoft.com/office/powerpoint/2010/main" val="186486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53174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430245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725656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845231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782260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554678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092482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marR="0" indent="0" algn="l" defTabSz="457200" rtl="0" eaLnBrk="0" fontAlgn="base" latinLnBrk="0" hangingPunct="0">
              <a:lnSpc>
                <a:spcPct val="100000"/>
              </a:lnSpc>
              <a:spcBef>
                <a:spcPct val="0"/>
              </a:spcBef>
              <a:spcAft>
                <a:spcPct val="0"/>
              </a:spcAft>
              <a:buClrTx/>
              <a:buSzTx/>
              <a:buFontTx/>
              <a:buNone/>
              <a:tabLst/>
              <a:defRPr/>
            </a:lvl1pPr>
          </a:lstStyle>
          <a:p>
            <a:r>
              <a:rPr kumimoji="0" lang="en-US" sz="4000" b="0" i="0" u="none" strike="noStrike" kern="0" cap="none" spc="0" normalizeH="0" baseline="0" noProof="0" dirty="0" smtClean="0">
                <a:ln>
                  <a:noFill/>
                </a:ln>
                <a:solidFill>
                  <a:srgbClr val="CD0000"/>
                </a:solidFill>
                <a:effectLst/>
                <a:uLnTx/>
                <a:uFillTx/>
                <a:latin typeface="+mj-lt"/>
                <a:ea typeface="+mj-ea"/>
                <a:cs typeface="+mj-cs"/>
                <a:sym typeface="Helvetica" charset="0"/>
              </a:rPr>
              <a:t>Click to edit Master title style</a:t>
            </a:r>
            <a:endParaRPr lang="en-US" dirty="0"/>
          </a:p>
        </p:txBody>
      </p:sp>
      <p:sp>
        <p:nvSpPr>
          <p:cNvPr id="3" name="Content Placeholder 2"/>
          <p:cNvSpPr>
            <a:spLocks noGrp="1"/>
          </p:cNvSpPr>
          <p:nvPr>
            <p:ph idx="1"/>
          </p:nvPr>
        </p:nvSpPr>
        <p:spPr>
          <a:xfrm>
            <a:off x="469719" y="1028745"/>
            <a:ext cx="7486657" cy="312033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smtClean="0"/>
              <a:t>Fifth level</a:t>
            </a:r>
            <a:endParaRPr lang="en-US" dirty="0"/>
          </a:p>
        </p:txBody>
      </p:sp>
      <p:sp>
        <p:nvSpPr>
          <p:cNvPr id="4" name="Rectangle 4"/>
          <p:cNvSpPr>
            <a:spLocks noGrp="1"/>
          </p:cNvSpPr>
          <p:nvPr>
            <p:ph type="sldNum" sz="quarter" idx="10"/>
          </p:nvPr>
        </p:nvSpPr>
        <p:spPr>
          <a:ln/>
        </p:spPr>
        <p:txBody>
          <a:bodyPr/>
          <a:lstStyle>
            <a:lvl1pPr>
              <a:defRPr/>
            </a:lvl1pPr>
          </a:lstStyle>
          <a:p>
            <a:pPr>
              <a:defRPr/>
            </a:pPr>
            <a:fld id="{A6B720AF-C759-9A47-906C-199C8A213E53}" type="slidenum">
              <a:rPr lang="en-US"/>
              <a:pPr>
                <a:defRPr/>
              </a:pPr>
              <a:t>‹#›</a:t>
            </a:fld>
            <a:endParaRPr lang="en-US"/>
          </a:p>
        </p:txBody>
      </p:sp>
    </p:spTree>
    <p:extLst>
      <p:ext uri="{BB962C8B-B14F-4D97-AF65-F5344CB8AC3E}">
        <p14:creationId xmlns:p14="http://schemas.microsoft.com/office/powerpoint/2010/main" val="299776868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cSld name="4_Title Slide">
    <p:bg>
      <p:bgPr>
        <a:solidFill>
          <a:srgbClr val="152D37"/>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869609" y="6356351"/>
            <a:ext cx="2133600" cy="365125"/>
          </a:xfrm>
        </p:spPr>
        <p:txBody>
          <a:bodyPr/>
          <a:lstStyle>
            <a:lvl1pPr>
              <a:defRPr>
                <a:solidFill>
                  <a:schemeClr val="bg1"/>
                </a:solidFill>
                <a:latin typeface="Source Sans Pro"/>
                <a:cs typeface="Source Sans Pro"/>
              </a:defRPr>
            </a:lvl1pPr>
          </a:lstStyle>
          <a:p>
            <a:fld id="{F4DAD92A-A6F7-7B45-A797-A0CDB8F67AF9}" type="slidenum">
              <a:rPr lang="en-US" smtClean="0"/>
              <a:pPr/>
              <a:t>‹#›</a:t>
            </a:fld>
            <a:endParaRPr lang="en-US" dirty="0"/>
          </a:p>
        </p:txBody>
      </p:sp>
    </p:spTree>
    <p:extLst>
      <p:ext uri="{BB962C8B-B14F-4D97-AF65-F5344CB8AC3E}">
        <p14:creationId xmlns:p14="http://schemas.microsoft.com/office/powerpoint/2010/main" val="370220406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bwMode="auto">
          <a:xfrm>
            <a:off x="457200" y="79375"/>
            <a:ext cx="8229600" cy="1120775"/>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vert="horz" wrap="square" lIns="45720" tIns="45720" rIns="45720" bIns="45720" numCol="1" anchor="ctr" anchorCtr="0" compatLnSpc="1">
            <a:prstTxWarp prst="textNoShape">
              <a:avLst/>
            </a:prstTxWarp>
          </a:bodyPr>
          <a:lstStyle/>
          <a:p>
            <a:pPr lvl="0"/>
            <a:r>
              <a:rPr kumimoji="0" lang="en-US" sz="4000" b="0" i="0" u="none" strike="noStrike" kern="0" cap="none" spc="0" normalizeH="0" baseline="0" noProof="0" dirty="0" smtClean="0">
                <a:ln>
                  <a:noFill/>
                </a:ln>
                <a:solidFill>
                  <a:srgbClr val="CD0000"/>
                </a:solidFill>
                <a:effectLst/>
                <a:uLnTx/>
                <a:uFillTx/>
                <a:latin typeface="+mj-lt"/>
                <a:ea typeface="+mj-ea"/>
                <a:cs typeface="+mj-cs"/>
                <a:sym typeface="Helvetica" charset="0"/>
              </a:rPr>
              <a:t>Click to edit Master title style</a:t>
            </a:r>
            <a:endParaRPr lang="en-US" dirty="0">
              <a:sym typeface="Helvetica" charset="0"/>
            </a:endParaRPr>
          </a:p>
        </p:txBody>
      </p:sp>
      <p:sp>
        <p:nvSpPr>
          <p:cNvPr id="1027" name="Rectangle 3"/>
          <p:cNvSpPr>
            <a:spLocks noGrp="1"/>
          </p:cNvSpPr>
          <p:nvPr>
            <p:ph type="body" idx="1"/>
          </p:nvPr>
        </p:nvSpPr>
        <p:spPr bwMode="auto">
          <a:xfrm>
            <a:off x="457200" y="1200150"/>
            <a:ext cx="8229600" cy="5656263"/>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vert="horz" wrap="square" lIns="45720" tIns="45720" rIns="45720" bIns="45720" numCol="1" anchor="t" anchorCtr="0" compatLnSpc="1">
            <a:prstTxWarp prst="textNoShape">
              <a:avLst/>
            </a:prstTxWarp>
          </a:bodyPr>
          <a:lstStyle/>
          <a:p>
            <a:pPr lvl="0"/>
            <a:r>
              <a:rPr lang="en-US" dirty="0">
                <a:sym typeface="Helvetica" charset="0"/>
              </a:rPr>
              <a:t>Click to edit Master text styles</a:t>
            </a:r>
          </a:p>
          <a:p>
            <a:pPr lvl="1"/>
            <a:r>
              <a:rPr lang="en-US" dirty="0">
                <a:sym typeface="Helvetica" charset="0"/>
              </a:rPr>
              <a:t>Second level</a:t>
            </a:r>
          </a:p>
          <a:p>
            <a:pPr lvl="2"/>
            <a:r>
              <a:rPr lang="en-US" dirty="0">
                <a:sym typeface="Helvetica" charset="0"/>
              </a:rPr>
              <a:t>Third level</a:t>
            </a:r>
          </a:p>
          <a:p>
            <a:pPr lvl="3"/>
            <a:r>
              <a:rPr lang="en-US" dirty="0">
                <a:sym typeface="Helvetica" charset="0"/>
              </a:rPr>
              <a:t>Fourth level</a:t>
            </a:r>
          </a:p>
          <a:p>
            <a:pPr lvl="4"/>
            <a:r>
              <a:rPr lang="en-US" dirty="0">
                <a:sym typeface="Helvetica" charset="0"/>
              </a:rPr>
              <a:t>Fifth level</a:t>
            </a:r>
          </a:p>
        </p:txBody>
      </p:sp>
      <p:sp>
        <p:nvSpPr>
          <p:cNvPr id="1028" name="Rectangle 4"/>
          <p:cNvSpPr>
            <a:spLocks noGrp="1"/>
          </p:cNvSpPr>
          <p:nvPr>
            <p:ph type="sldNum" sz="quarter" idx="2"/>
          </p:nvPr>
        </p:nvSpPr>
        <p:spPr bwMode="auto">
          <a:xfrm>
            <a:off x="6553200" y="6356350"/>
            <a:ext cx="2133600" cy="269875"/>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vert="horz" wrap="square" lIns="45720" tIns="45720" rIns="45720" bIns="45720" numCol="1" anchor="ctr" anchorCtr="0" compatLnSpc="1">
            <a:prstTxWarp prst="textNoShape">
              <a:avLst/>
            </a:prstTxWarp>
          </a:bodyPr>
          <a:lstStyle>
            <a:lvl1pPr algn="r">
              <a:defRPr sz="1200">
                <a:solidFill>
                  <a:srgbClr val="FFFFFF"/>
                </a:solidFill>
                <a:cs typeface="Helvetica" charset="0"/>
              </a:defRPr>
            </a:lvl1pPr>
          </a:lstStyle>
          <a:p>
            <a:pPr>
              <a:defRPr/>
            </a:pPr>
            <a:fld id="{F28E831A-A02A-0047-9A48-4CE8E90F0649}" type="slidenum">
              <a:rPr lang="en-US"/>
              <a:pPr>
                <a:defRPr/>
              </a:pPr>
              <a:t>‹#›</a:t>
            </a:fld>
            <a:endParaRPr lang="en-US"/>
          </a:p>
        </p:txBody>
      </p:sp>
      <p:pic>
        <p:nvPicPr>
          <p:cNvPr id="2" name="Picture 1" descr="Screen Shot 2016-05-08 at 23.22.15.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6071711"/>
            <a:ext cx="9144000" cy="786289"/>
          </a:xfrm>
          <a:prstGeom prst="rect">
            <a:avLst/>
          </a:prstGeom>
        </p:spPr>
      </p:pic>
    </p:spTree>
  </p:cSld>
  <p:clrMap bg1="lt1" tx1="dk1" bg2="lt2" tx2="dk2" accent1="accent1" accent2="accent2" accent3="accent3" accent4="accent4" accent5="accent5" accent6="accent6" hlink="hlink" folHlink="folHlink"/>
  <p:sldLayoutIdLst>
    <p:sldLayoutId id="2147483723" r:id="rId1"/>
    <p:sldLayoutId id="2147483725" r:id="rId2"/>
  </p:sldLayoutIdLst>
  <p:timing>
    <p:tnLst>
      <p:par>
        <p:cTn id="1" dur="indefinite" restart="never" nodeType="tmRoot"/>
      </p:par>
    </p:tnLst>
  </p:timing>
  <p:txStyles>
    <p:titleStyle>
      <a:lvl1pPr algn="l" defTabSz="457200" rtl="0" eaLnBrk="0" fontAlgn="base" hangingPunct="0">
        <a:spcBef>
          <a:spcPct val="0"/>
        </a:spcBef>
        <a:spcAft>
          <a:spcPct val="0"/>
        </a:spcAft>
        <a:defRPr sz="3200">
          <a:solidFill>
            <a:srgbClr val="102B3E"/>
          </a:solidFill>
          <a:latin typeface="+mj-lt"/>
          <a:ea typeface="+mj-ea"/>
          <a:cs typeface="+mj-cs"/>
          <a:sym typeface="Helvetica" charset="0"/>
        </a:defRPr>
      </a:lvl1pPr>
      <a:lvl2pPr algn="l" defTabSz="457200" rtl="0" eaLnBrk="0" fontAlgn="base" hangingPunct="0">
        <a:spcBef>
          <a:spcPct val="0"/>
        </a:spcBef>
        <a:spcAft>
          <a:spcPct val="0"/>
        </a:spcAft>
        <a:defRPr sz="3200">
          <a:solidFill>
            <a:srgbClr val="102B3E"/>
          </a:solidFill>
          <a:latin typeface="Helvetica" charset="0"/>
          <a:ea typeface="ＭＳ Ｐゴシック" charset="0"/>
          <a:cs typeface="Helvetica" charset="0"/>
          <a:sym typeface="Helvetica" charset="0"/>
        </a:defRPr>
      </a:lvl2pPr>
      <a:lvl3pPr algn="l" defTabSz="457200" rtl="0" eaLnBrk="0" fontAlgn="base" hangingPunct="0">
        <a:spcBef>
          <a:spcPct val="0"/>
        </a:spcBef>
        <a:spcAft>
          <a:spcPct val="0"/>
        </a:spcAft>
        <a:defRPr sz="3200">
          <a:solidFill>
            <a:srgbClr val="102B3E"/>
          </a:solidFill>
          <a:latin typeface="Helvetica" charset="0"/>
          <a:ea typeface="ＭＳ Ｐゴシック" charset="0"/>
          <a:cs typeface="Helvetica" charset="0"/>
          <a:sym typeface="Helvetica" charset="0"/>
        </a:defRPr>
      </a:lvl3pPr>
      <a:lvl4pPr algn="l" defTabSz="457200" rtl="0" eaLnBrk="0" fontAlgn="base" hangingPunct="0">
        <a:spcBef>
          <a:spcPct val="0"/>
        </a:spcBef>
        <a:spcAft>
          <a:spcPct val="0"/>
        </a:spcAft>
        <a:defRPr sz="3200">
          <a:solidFill>
            <a:srgbClr val="102B3E"/>
          </a:solidFill>
          <a:latin typeface="Helvetica" charset="0"/>
          <a:ea typeface="ＭＳ Ｐゴシック" charset="0"/>
          <a:cs typeface="Helvetica" charset="0"/>
          <a:sym typeface="Helvetica" charset="0"/>
        </a:defRPr>
      </a:lvl4pPr>
      <a:lvl5pPr algn="l" defTabSz="457200" rtl="0" eaLnBrk="0" fontAlgn="base" hangingPunct="0">
        <a:spcBef>
          <a:spcPct val="0"/>
        </a:spcBef>
        <a:spcAft>
          <a:spcPct val="0"/>
        </a:spcAft>
        <a:defRPr sz="3200">
          <a:solidFill>
            <a:srgbClr val="102B3E"/>
          </a:solidFill>
          <a:latin typeface="Helvetica" charset="0"/>
          <a:ea typeface="ＭＳ Ｐゴシック" charset="0"/>
          <a:cs typeface="Helvetica" charset="0"/>
          <a:sym typeface="Helvetica" charset="0"/>
        </a:defRPr>
      </a:lvl5pPr>
      <a:lvl6pPr marL="457200" algn="l" defTabSz="457200" rtl="0" fontAlgn="base" hangingPunct="0">
        <a:spcBef>
          <a:spcPct val="0"/>
        </a:spcBef>
        <a:spcAft>
          <a:spcPct val="0"/>
        </a:spcAft>
        <a:defRPr sz="3200">
          <a:solidFill>
            <a:srgbClr val="102B3E"/>
          </a:solidFill>
          <a:latin typeface="Helvetica" charset="0"/>
          <a:ea typeface="ＭＳ Ｐゴシック" charset="0"/>
          <a:cs typeface="Helvetica" charset="0"/>
          <a:sym typeface="Helvetica" charset="0"/>
        </a:defRPr>
      </a:lvl6pPr>
      <a:lvl7pPr marL="914400" algn="l" defTabSz="457200" rtl="0" fontAlgn="base" hangingPunct="0">
        <a:spcBef>
          <a:spcPct val="0"/>
        </a:spcBef>
        <a:spcAft>
          <a:spcPct val="0"/>
        </a:spcAft>
        <a:defRPr sz="3200">
          <a:solidFill>
            <a:srgbClr val="102B3E"/>
          </a:solidFill>
          <a:latin typeface="Helvetica" charset="0"/>
          <a:ea typeface="ＭＳ Ｐゴシック" charset="0"/>
          <a:cs typeface="Helvetica" charset="0"/>
          <a:sym typeface="Helvetica" charset="0"/>
        </a:defRPr>
      </a:lvl7pPr>
      <a:lvl8pPr marL="1371600" algn="l" defTabSz="457200" rtl="0" fontAlgn="base" hangingPunct="0">
        <a:spcBef>
          <a:spcPct val="0"/>
        </a:spcBef>
        <a:spcAft>
          <a:spcPct val="0"/>
        </a:spcAft>
        <a:defRPr sz="3200">
          <a:solidFill>
            <a:srgbClr val="102B3E"/>
          </a:solidFill>
          <a:latin typeface="Helvetica" charset="0"/>
          <a:ea typeface="ＭＳ Ｐゴシック" charset="0"/>
          <a:cs typeface="Helvetica" charset="0"/>
          <a:sym typeface="Helvetica" charset="0"/>
        </a:defRPr>
      </a:lvl8pPr>
      <a:lvl9pPr marL="1828800" algn="l" defTabSz="457200" rtl="0" fontAlgn="base" hangingPunct="0">
        <a:spcBef>
          <a:spcPct val="0"/>
        </a:spcBef>
        <a:spcAft>
          <a:spcPct val="0"/>
        </a:spcAft>
        <a:defRPr sz="3200">
          <a:solidFill>
            <a:srgbClr val="102B3E"/>
          </a:solidFill>
          <a:latin typeface="Helvetica" charset="0"/>
          <a:ea typeface="ＭＳ Ｐゴシック" charset="0"/>
          <a:cs typeface="Helvetica" charset="0"/>
          <a:sym typeface="Helvetica" charset="0"/>
        </a:defRPr>
      </a:lvl9pPr>
    </p:titleStyle>
    <p:bodyStyle>
      <a:lvl1pPr marL="342900" indent="-257175" algn="l" defTabSz="457200" rtl="0" eaLnBrk="0" fontAlgn="base" hangingPunct="0">
        <a:spcBef>
          <a:spcPts val="1800"/>
        </a:spcBef>
        <a:spcAft>
          <a:spcPct val="0"/>
        </a:spcAft>
        <a:buClr>
          <a:srgbClr val="C82E3A"/>
        </a:buClr>
        <a:buSzPct val="100000"/>
        <a:buFont typeface="Arial" charset="0"/>
        <a:buChar char="•"/>
        <a:defRPr sz="2000">
          <a:solidFill>
            <a:srgbClr val="102B3E"/>
          </a:solidFill>
          <a:latin typeface="+mn-lt"/>
          <a:ea typeface="+mn-ea"/>
          <a:cs typeface="+mn-cs"/>
          <a:sym typeface="Helvetica" charset="0"/>
        </a:defRPr>
      </a:lvl1pPr>
      <a:lvl2pPr marL="762000" indent="-214313" algn="l" defTabSz="457200" rtl="0" eaLnBrk="0" fontAlgn="base" hangingPunct="0">
        <a:spcBef>
          <a:spcPts val="1800"/>
        </a:spcBef>
        <a:spcAft>
          <a:spcPct val="0"/>
        </a:spcAft>
        <a:buClr>
          <a:srgbClr val="C82E3A"/>
        </a:buClr>
        <a:buSzPct val="100000"/>
        <a:buFont typeface="Arial" charset="0"/>
        <a:buChar char="•"/>
        <a:defRPr sz="2000">
          <a:solidFill>
            <a:srgbClr val="102B3E"/>
          </a:solidFill>
          <a:latin typeface="+mn-lt"/>
          <a:ea typeface="Helvetica" charset="0"/>
          <a:cs typeface="+mn-cs"/>
          <a:sym typeface="Helvetica" charset="0"/>
        </a:defRPr>
      </a:lvl2pPr>
      <a:lvl3pPr marL="1322388" indent="-407988" algn="l" defTabSz="457200" rtl="0" eaLnBrk="0" fontAlgn="base" hangingPunct="0">
        <a:spcBef>
          <a:spcPts val="1800"/>
        </a:spcBef>
        <a:spcAft>
          <a:spcPct val="0"/>
        </a:spcAft>
        <a:buClr>
          <a:srgbClr val="C82E3A"/>
        </a:buClr>
        <a:buSzPct val="100000"/>
        <a:buFont typeface="Arial" charset="0"/>
        <a:buChar char="•"/>
        <a:defRPr sz="2000">
          <a:solidFill>
            <a:srgbClr val="102B3E"/>
          </a:solidFill>
          <a:latin typeface="+mn-lt"/>
          <a:ea typeface="Helvetica" charset="0"/>
          <a:cs typeface="+mn-cs"/>
          <a:sym typeface="Helvetica" charset="0"/>
        </a:defRPr>
      </a:lvl3pPr>
      <a:lvl4pPr marL="1779588" indent="-407988" algn="l" defTabSz="457200" rtl="0" eaLnBrk="0" fontAlgn="base" hangingPunct="0">
        <a:spcBef>
          <a:spcPts val="1800"/>
        </a:spcBef>
        <a:spcAft>
          <a:spcPct val="0"/>
        </a:spcAft>
        <a:buClr>
          <a:srgbClr val="C82E3A"/>
        </a:buClr>
        <a:buSzPct val="100000"/>
        <a:buFont typeface="Arial" charset="0"/>
        <a:buChar char="•"/>
        <a:defRPr sz="2000">
          <a:solidFill>
            <a:srgbClr val="102B3E"/>
          </a:solidFill>
          <a:latin typeface="+mn-lt"/>
          <a:ea typeface="Helvetica" charset="0"/>
          <a:cs typeface="+mn-cs"/>
          <a:sym typeface="Helvetica" charset="0"/>
        </a:defRPr>
      </a:lvl4pPr>
      <a:lvl5pPr marL="2236788" indent="-407988" algn="l" defTabSz="457200" rtl="0" eaLnBrk="0" fontAlgn="base" hangingPunct="0">
        <a:spcBef>
          <a:spcPts val="1800"/>
        </a:spcBef>
        <a:spcAft>
          <a:spcPct val="0"/>
        </a:spcAft>
        <a:buClr>
          <a:srgbClr val="C82E3A"/>
        </a:buClr>
        <a:buSzPct val="100000"/>
        <a:buFont typeface="Arial" charset="0"/>
        <a:buChar char="•"/>
        <a:defRPr sz="2000">
          <a:solidFill>
            <a:srgbClr val="102B3E"/>
          </a:solidFill>
          <a:latin typeface="+mn-lt"/>
          <a:ea typeface="Helvetica" charset="0"/>
          <a:cs typeface="+mn-cs"/>
          <a:sym typeface="Helvetica" charset="0"/>
        </a:defRPr>
      </a:lvl5pPr>
      <a:lvl6pPr marL="2693988" indent="-407988" algn="l" defTabSz="457200" rtl="0" fontAlgn="base" hangingPunct="0">
        <a:spcBef>
          <a:spcPts val="1800"/>
        </a:spcBef>
        <a:spcAft>
          <a:spcPct val="0"/>
        </a:spcAft>
        <a:buClr>
          <a:srgbClr val="C82E3A"/>
        </a:buClr>
        <a:buSzPct val="100000"/>
        <a:buFont typeface="Arial" charset="0"/>
        <a:buChar char="•"/>
        <a:defRPr sz="2000">
          <a:solidFill>
            <a:srgbClr val="102B3E"/>
          </a:solidFill>
          <a:latin typeface="+mn-lt"/>
          <a:ea typeface="Helvetica" charset="0"/>
          <a:cs typeface="+mn-cs"/>
          <a:sym typeface="Helvetica" charset="0"/>
        </a:defRPr>
      </a:lvl6pPr>
      <a:lvl7pPr marL="3151188" indent="-407988" algn="l" defTabSz="457200" rtl="0" fontAlgn="base" hangingPunct="0">
        <a:spcBef>
          <a:spcPts val="1800"/>
        </a:spcBef>
        <a:spcAft>
          <a:spcPct val="0"/>
        </a:spcAft>
        <a:buClr>
          <a:srgbClr val="C82E3A"/>
        </a:buClr>
        <a:buSzPct val="100000"/>
        <a:buFont typeface="Arial" charset="0"/>
        <a:buChar char="•"/>
        <a:defRPr sz="2000">
          <a:solidFill>
            <a:srgbClr val="102B3E"/>
          </a:solidFill>
          <a:latin typeface="+mn-lt"/>
          <a:ea typeface="Helvetica" charset="0"/>
          <a:cs typeface="+mn-cs"/>
          <a:sym typeface="Helvetica" charset="0"/>
        </a:defRPr>
      </a:lvl7pPr>
      <a:lvl8pPr marL="3608388" indent="-407988" algn="l" defTabSz="457200" rtl="0" fontAlgn="base" hangingPunct="0">
        <a:spcBef>
          <a:spcPts val="1800"/>
        </a:spcBef>
        <a:spcAft>
          <a:spcPct val="0"/>
        </a:spcAft>
        <a:buClr>
          <a:srgbClr val="C82E3A"/>
        </a:buClr>
        <a:buSzPct val="100000"/>
        <a:buFont typeface="Arial" charset="0"/>
        <a:buChar char="•"/>
        <a:defRPr sz="2000">
          <a:solidFill>
            <a:srgbClr val="102B3E"/>
          </a:solidFill>
          <a:latin typeface="+mn-lt"/>
          <a:ea typeface="Helvetica" charset="0"/>
          <a:cs typeface="+mn-cs"/>
          <a:sym typeface="Helvetica" charset="0"/>
        </a:defRPr>
      </a:lvl8pPr>
      <a:lvl9pPr marL="4065588" indent="-407988" algn="l" defTabSz="457200" rtl="0" fontAlgn="base" hangingPunct="0">
        <a:spcBef>
          <a:spcPts val="1800"/>
        </a:spcBef>
        <a:spcAft>
          <a:spcPct val="0"/>
        </a:spcAft>
        <a:buClr>
          <a:srgbClr val="C82E3A"/>
        </a:buClr>
        <a:buSzPct val="100000"/>
        <a:buFont typeface="Arial" charset="0"/>
        <a:buChar char="•"/>
        <a:defRPr sz="2000">
          <a:solidFill>
            <a:srgbClr val="102B3E"/>
          </a:solidFill>
          <a:latin typeface="+mn-lt"/>
          <a:ea typeface="Helvetica" charset="0"/>
          <a:cs typeface="+mn-cs"/>
          <a:sym typeface="Helvetica"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5.png"/></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 Id="rId3" Type="http://schemas.openxmlformats.org/officeDocument/2006/relationships/image" Target="../media/image3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95536" y="764704"/>
            <a:ext cx="8229600" cy="1913310"/>
          </a:xfrm>
          <a:prstGeom prst="rect">
            <a:avLst/>
          </a:prstGeom>
          <a:noFill/>
          <a:ln>
            <a:noFill/>
          </a:ln>
        </p:spPr>
        <p:txBody>
          <a:bodyPr anchor="ctr">
            <a:normAutofit/>
          </a:bodyPr>
          <a:lstStyle>
            <a:lvl1pPr algn="ctr" defTabSz="457200" rtl="0" eaLnBrk="1" latinLnBrk="0" hangingPunct="1">
              <a:spcBef>
                <a:spcPct val="0"/>
              </a:spcBef>
              <a:buNone/>
              <a:defRPr sz="4000" b="0" i="0" kern="1200" baseline="0">
                <a:solidFill>
                  <a:schemeClr val="bg1"/>
                </a:solidFill>
                <a:latin typeface="Source Sans Pro"/>
                <a:ea typeface="+mj-ea"/>
                <a:cs typeface="Source Sans Pro"/>
              </a:defRPr>
            </a:lvl1pPr>
          </a:lstStyle>
          <a:p>
            <a:r>
              <a:rPr lang="en-US" sz="5200" b="1" dirty="0" smtClean="0">
                <a:solidFill>
                  <a:srgbClr val="FFFFE2"/>
                </a:solidFill>
                <a:latin typeface="Source Sans Pro Bold"/>
                <a:cs typeface="Source Sans Pro Bold"/>
              </a:rPr>
              <a:t>How To Abstract Over Context</a:t>
            </a:r>
            <a:endParaRPr lang="en-US" sz="5200" b="1" dirty="0">
              <a:solidFill>
                <a:srgbClr val="FFFFE2"/>
              </a:solidFill>
              <a:latin typeface="Source Sans Pro Bold"/>
              <a:cs typeface="Source Sans Pro Bold"/>
            </a:endParaRPr>
          </a:p>
        </p:txBody>
      </p:sp>
      <p:sp>
        <p:nvSpPr>
          <p:cNvPr id="5" name="Title 1"/>
          <p:cNvSpPr txBox="1">
            <a:spLocks/>
          </p:cNvSpPr>
          <p:nvPr/>
        </p:nvSpPr>
        <p:spPr>
          <a:xfrm>
            <a:off x="80450" y="3068960"/>
            <a:ext cx="8229600" cy="2160240"/>
          </a:xfrm>
          <a:prstGeom prst="rect">
            <a:avLst/>
          </a:prstGeom>
          <a:noFill/>
          <a:ln>
            <a:noFill/>
          </a:ln>
        </p:spPr>
        <p:txBody>
          <a:bodyPr vert="horz" lIns="91440" tIns="45720" rIns="91440" bIns="45720" rtlCol="0" anchor="t">
            <a:normAutofit/>
          </a:bodyPr>
          <a:lstStyle>
            <a:lvl1pPr algn="ctr" defTabSz="457200" rtl="0" eaLnBrk="1" latinLnBrk="0" hangingPunct="1">
              <a:spcBef>
                <a:spcPct val="0"/>
              </a:spcBef>
              <a:buNone/>
              <a:defRPr sz="3600" b="0" i="0" kern="1200" baseline="0">
                <a:solidFill>
                  <a:schemeClr val="bg1"/>
                </a:solidFill>
                <a:latin typeface="Source Sans Pro"/>
                <a:ea typeface="+mj-ea"/>
                <a:cs typeface="Source Sans Pro"/>
              </a:defRPr>
            </a:lvl1pPr>
          </a:lstStyle>
          <a:p>
            <a:r>
              <a:rPr lang="en-US" sz="2000" dirty="0">
                <a:solidFill>
                  <a:srgbClr val="FFFFE2"/>
                </a:solidFill>
              </a:rPr>
              <a:t>Martin </a:t>
            </a:r>
            <a:r>
              <a:rPr lang="en-US" sz="2000" dirty="0" err="1">
                <a:solidFill>
                  <a:srgbClr val="FFFFE2"/>
                </a:solidFill>
              </a:rPr>
              <a:t>Odersky</a:t>
            </a:r>
            <a:endParaRPr lang="en-US" sz="2000" dirty="0">
              <a:solidFill>
                <a:srgbClr val="FFFFE2"/>
              </a:solidFill>
            </a:endParaRPr>
          </a:p>
          <a:p>
            <a:endParaRPr lang="en-US" sz="2000" dirty="0">
              <a:solidFill>
                <a:srgbClr val="FFFFE2"/>
              </a:solidFill>
            </a:endParaRPr>
          </a:p>
          <a:p>
            <a:r>
              <a:rPr lang="en-US" sz="2000" dirty="0" smtClean="0">
                <a:solidFill>
                  <a:srgbClr val="FFFFE2"/>
                </a:solidFill>
              </a:rPr>
              <a:t>D-</a:t>
            </a:r>
            <a:r>
              <a:rPr lang="en-US" sz="2000" dirty="0" err="1" smtClean="0">
                <a:solidFill>
                  <a:srgbClr val="FFFFE2"/>
                </a:solidFill>
              </a:rPr>
              <a:t>Conf</a:t>
            </a:r>
            <a:endParaRPr lang="en-US" sz="2000" dirty="0">
              <a:solidFill>
                <a:srgbClr val="FFFFE2"/>
              </a:solidFill>
            </a:endParaRPr>
          </a:p>
          <a:p>
            <a:endParaRPr lang="en-US" sz="2000" dirty="0">
              <a:solidFill>
                <a:srgbClr val="FFFFE2"/>
              </a:solidFill>
            </a:endParaRPr>
          </a:p>
          <a:p>
            <a:r>
              <a:rPr lang="en-US" sz="2000" dirty="0" smtClean="0">
                <a:solidFill>
                  <a:srgbClr val="FFFFE2"/>
                </a:solidFill>
              </a:rPr>
              <a:t>Munich, May 2018</a:t>
            </a:r>
            <a:endParaRPr lang="en-US" sz="2000" dirty="0">
              <a:solidFill>
                <a:srgbClr val="FFFFE2"/>
              </a:solidFill>
            </a:endParaRPr>
          </a:p>
        </p:txBody>
      </p:sp>
      <p:pic>
        <p:nvPicPr>
          <p:cNvPr id="7" name="Picture 6" descr="Screen Shot 2016-05-09 at 00.09.0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013176"/>
            <a:ext cx="1783581" cy="100811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88224" y="5013176"/>
            <a:ext cx="2448272" cy="696636"/>
          </a:xfrm>
          <a:prstGeom prst="rect">
            <a:avLst/>
          </a:prstGeom>
        </p:spPr>
      </p:pic>
    </p:spTree>
    <p:extLst>
      <p:ext uri="{BB962C8B-B14F-4D97-AF65-F5344CB8AC3E}">
        <p14:creationId xmlns:p14="http://schemas.microsoft.com/office/powerpoint/2010/main" val="2119640192"/>
      </p:ext>
    </p:extLst>
  </p:cSld>
  <p:clrMapOvr>
    <a:masterClrMapping/>
  </p:clrMapOvr>
  <p:transition spd="slow">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984730" y="4104658"/>
            <a:ext cx="1483098" cy="523220"/>
          </a:xfrm>
          <a:prstGeom prst="rect">
            <a:avLst/>
          </a:prstGeom>
          <a:noFill/>
        </p:spPr>
        <p:txBody>
          <a:bodyPr wrap="none" rtlCol="0">
            <a:spAutoFit/>
          </a:bodyPr>
          <a:lstStyle/>
          <a:p>
            <a:r>
              <a:rPr lang="en-US" sz="2800" dirty="0" err="1" smtClean="0">
                <a:solidFill>
                  <a:srgbClr val="E3E2C9"/>
                </a:solidFill>
              </a:rPr>
              <a:t>Implicits</a:t>
            </a:r>
            <a:endParaRPr lang="en-US" sz="2800" dirty="0">
              <a:solidFill>
                <a:srgbClr val="E3E2C9"/>
              </a:solidFill>
            </a:endParaRPr>
          </a:p>
        </p:txBody>
      </p:sp>
      <p:sp>
        <p:nvSpPr>
          <p:cNvPr id="2" name="Triangle 1"/>
          <p:cNvSpPr/>
          <p:nvPr/>
        </p:nvSpPr>
        <p:spPr bwMode="auto">
          <a:xfrm>
            <a:off x="2699792" y="2276872"/>
            <a:ext cx="4032448" cy="2989080"/>
          </a:xfrm>
          <a:prstGeom prst="triangle">
            <a:avLst>
              <a:gd name="adj" fmla="val 51322"/>
            </a:avLst>
          </a:prstGeom>
          <a:noFill/>
          <a:ln w="63500" cap="flat" cmpd="sng" algn="ctr">
            <a:solidFill>
              <a:srgbClr val="4F81BD"/>
            </a:solidFill>
            <a:prstDash val="solid"/>
            <a:bevel/>
            <a:headEnd type="none" w="med" len="med"/>
            <a:tailEnd type="none" w="med" len="med"/>
          </a:ln>
          <a:effectLst>
            <a:outerShdw blurRad="38100" dist="23000" dir="5400000" algn="ctr" rotWithShape="0">
              <a:srgbClr val="000000">
                <a:alpha val="34999"/>
              </a:srgbClr>
            </a:outerShdw>
          </a:effectLst>
        </p:spPr>
        <p:txBody>
          <a:bodyPr vert="horz" wrap="square" lIns="45720" tIns="45720" rIns="45720" bIns="45720" numCol="1" rtlCol="0" anchor="ctr" anchorCtr="0" compatLnSpc="1">
            <a:prstTxWarp prst="textNoShape">
              <a:avLst/>
            </a:prstTxWarp>
            <a:spAutoFit/>
          </a:bodyPr>
          <a:lstStyle/>
          <a:p>
            <a:pPr marL="0" marR="0" indent="0" algn="l" defTabSz="457200" rtl="0" eaLnBrk="1"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Helvetica" charset="0"/>
              <a:ea typeface="ＭＳ Ｐゴシック" charset="0"/>
              <a:cs typeface="Helvetica" charset="0"/>
              <a:sym typeface="Helvetica" charset="0"/>
            </a:endParaRPr>
          </a:p>
        </p:txBody>
      </p:sp>
      <p:sp>
        <p:nvSpPr>
          <p:cNvPr id="3" name="TextBox 2"/>
          <p:cNvSpPr txBox="1"/>
          <p:nvPr/>
        </p:nvSpPr>
        <p:spPr>
          <a:xfrm>
            <a:off x="4067944" y="1695343"/>
            <a:ext cx="1454326" cy="523220"/>
          </a:xfrm>
          <a:prstGeom prst="rect">
            <a:avLst/>
          </a:prstGeom>
          <a:noFill/>
        </p:spPr>
        <p:txBody>
          <a:bodyPr wrap="square" rtlCol="0">
            <a:spAutoFit/>
          </a:bodyPr>
          <a:lstStyle/>
          <a:p>
            <a:r>
              <a:rPr lang="en-US" sz="2800" dirty="0" smtClean="0">
                <a:solidFill>
                  <a:srgbClr val="FFFFE2"/>
                </a:solidFill>
              </a:rPr>
              <a:t>Types</a:t>
            </a:r>
            <a:endParaRPr lang="en-US" sz="2800" dirty="0">
              <a:solidFill>
                <a:srgbClr val="FFFFE2"/>
              </a:solidFill>
            </a:endParaRPr>
          </a:p>
        </p:txBody>
      </p:sp>
      <p:sp>
        <p:nvSpPr>
          <p:cNvPr id="4" name="TextBox 3"/>
          <p:cNvSpPr txBox="1"/>
          <p:nvPr/>
        </p:nvSpPr>
        <p:spPr>
          <a:xfrm>
            <a:off x="6574058" y="5453190"/>
            <a:ext cx="1454326" cy="523220"/>
          </a:xfrm>
          <a:prstGeom prst="rect">
            <a:avLst/>
          </a:prstGeom>
          <a:noFill/>
        </p:spPr>
        <p:txBody>
          <a:bodyPr wrap="square" rtlCol="0">
            <a:spAutoFit/>
          </a:bodyPr>
          <a:lstStyle/>
          <a:p>
            <a:r>
              <a:rPr lang="en-US" sz="2800" dirty="0" smtClean="0">
                <a:solidFill>
                  <a:srgbClr val="FFFFE2"/>
                </a:solidFill>
              </a:rPr>
              <a:t>Objects</a:t>
            </a:r>
            <a:endParaRPr lang="en-US" sz="2800" dirty="0">
              <a:solidFill>
                <a:srgbClr val="FFFFE2"/>
              </a:solidFill>
            </a:endParaRPr>
          </a:p>
        </p:txBody>
      </p:sp>
      <p:sp>
        <p:nvSpPr>
          <p:cNvPr id="5" name="TextBox 4"/>
          <p:cNvSpPr txBox="1"/>
          <p:nvPr/>
        </p:nvSpPr>
        <p:spPr>
          <a:xfrm>
            <a:off x="1257270" y="5453190"/>
            <a:ext cx="1730554" cy="523220"/>
          </a:xfrm>
          <a:prstGeom prst="rect">
            <a:avLst/>
          </a:prstGeom>
          <a:noFill/>
        </p:spPr>
        <p:txBody>
          <a:bodyPr wrap="square" rtlCol="0">
            <a:spAutoFit/>
          </a:bodyPr>
          <a:lstStyle/>
          <a:p>
            <a:r>
              <a:rPr lang="en-US" sz="2800" dirty="0" smtClean="0">
                <a:solidFill>
                  <a:srgbClr val="FFFFE2"/>
                </a:solidFill>
              </a:rPr>
              <a:t>Functions</a:t>
            </a:r>
            <a:endParaRPr lang="en-US" sz="2800" dirty="0">
              <a:solidFill>
                <a:srgbClr val="FFFFE2"/>
              </a:solidFill>
            </a:endParaRPr>
          </a:p>
        </p:txBody>
      </p:sp>
      <p:sp>
        <p:nvSpPr>
          <p:cNvPr id="6" name="Rectangle 5"/>
          <p:cNvSpPr/>
          <p:nvPr/>
        </p:nvSpPr>
        <p:spPr>
          <a:xfrm>
            <a:off x="251520" y="260648"/>
            <a:ext cx="8442430" cy="1147192"/>
          </a:xfrm>
          <a:prstGeom prst="rect">
            <a:avLst/>
          </a:prstGeom>
        </p:spPr>
        <p:txBody>
          <a:bodyPr wrap="square" lIns="144000" tIns="108000" rIns="144000" bIns="108000">
            <a:noAutofit/>
          </a:bodyPr>
          <a:lstStyle/>
          <a:p>
            <a:r>
              <a:rPr lang="en-US" sz="3600" b="1" dirty="0" smtClean="0">
                <a:solidFill>
                  <a:schemeClr val="accent1">
                    <a:lumMod val="40000"/>
                    <a:lumOff val="60000"/>
                  </a:schemeClr>
                </a:solidFill>
                <a:latin typeface="+mj-lt"/>
                <a:cs typeface="Source Sans Pro Bold"/>
              </a:rPr>
              <a:t>Essence of Scala</a:t>
            </a:r>
            <a:endParaRPr lang="en-US" sz="3600" b="1" dirty="0">
              <a:solidFill>
                <a:schemeClr val="accent1">
                  <a:lumMod val="40000"/>
                  <a:lumOff val="60000"/>
                </a:schemeClr>
              </a:solidFill>
              <a:latin typeface="+mj-lt"/>
              <a:cs typeface="Source Sans Pro Bold"/>
            </a:endParaRPr>
          </a:p>
        </p:txBody>
      </p:sp>
      <p:sp>
        <p:nvSpPr>
          <p:cNvPr id="7" name="TextBox 6"/>
          <p:cNvSpPr txBox="1"/>
          <p:nvPr/>
        </p:nvSpPr>
        <p:spPr>
          <a:xfrm>
            <a:off x="3844623" y="4104658"/>
            <a:ext cx="1742785" cy="523220"/>
          </a:xfrm>
          <a:prstGeom prst="rect">
            <a:avLst/>
          </a:prstGeom>
          <a:noFill/>
        </p:spPr>
        <p:txBody>
          <a:bodyPr wrap="none" rtlCol="0">
            <a:spAutoFit/>
          </a:bodyPr>
          <a:lstStyle/>
          <a:p>
            <a:r>
              <a:rPr lang="en-US" sz="2800" dirty="0" smtClean="0">
                <a:solidFill>
                  <a:srgbClr val="FFFFE2"/>
                </a:solidFill>
              </a:rPr>
              <a:t>Synthesis</a:t>
            </a:r>
            <a:endParaRPr lang="en-US" sz="2800" dirty="0">
              <a:solidFill>
                <a:srgbClr val="FFFFE2"/>
              </a:solidFill>
            </a:endParaRPr>
          </a:p>
        </p:txBody>
      </p:sp>
      <p:sp>
        <p:nvSpPr>
          <p:cNvPr id="10" name="Rectangle 9"/>
          <p:cNvSpPr/>
          <p:nvPr/>
        </p:nvSpPr>
        <p:spPr>
          <a:xfrm>
            <a:off x="503842" y="2089634"/>
            <a:ext cx="3237410" cy="1569660"/>
          </a:xfrm>
          <a:prstGeom prst="rect">
            <a:avLst/>
          </a:prstGeom>
        </p:spPr>
        <p:txBody>
          <a:bodyPr wrap="square">
            <a:spAutoFit/>
          </a:bodyPr>
          <a:lstStyle/>
          <a:p>
            <a:pPr>
              <a:spcBef>
                <a:spcPts val="600"/>
              </a:spcBef>
              <a:spcAft>
                <a:spcPts val="600"/>
              </a:spcAft>
            </a:pPr>
            <a:r>
              <a:rPr lang="en-US" sz="2400" dirty="0">
                <a:solidFill>
                  <a:srgbClr val="FFFFE2"/>
                </a:solidFill>
                <a:cs typeface="Source Sans Pro Bold"/>
                <a:sym typeface="Wingdings"/>
              </a:rPr>
              <a:t>If there’s one feature that makes Scala “Scala”, I would pick </a:t>
            </a:r>
            <a:r>
              <a:rPr lang="en-US" sz="2400" dirty="0" err="1">
                <a:solidFill>
                  <a:srgbClr val="FFFFE2"/>
                </a:solidFill>
                <a:cs typeface="Source Sans Pro Bold"/>
                <a:sym typeface="Wingdings"/>
              </a:rPr>
              <a:t>implicits</a:t>
            </a:r>
            <a:r>
              <a:rPr lang="en-US" sz="2400" dirty="0">
                <a:solidFill>
                  <a:srgbClr val="FFFFE2"/>
                </a:solidFill>
                <a:cs typeface="Source Sans Pro Bold"/>
                <a:sym typeface="Wingdings"/>
              </a:rPr>
              <a:t>.</a:t>
            </a:r>
          </a:p>
        </p:txBody>
      </p:sp>
    </p:spTree>
    <p:extLst>
      <p:ext uri="{BB962C8B-B14F-4D97-AF65-F5344CB8AC3E}">
        <p14:creationId xmlns:p14="http://schemas.microsoft.com/office/powerpoint/2010/main" val="1772603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1"/>
      <p:bldP spid="2" grpId="0" animBg="1"/>
      <p:bldP spid="3" grpId="0"/>
      <p:bldP spid="4" grpId="0"/>
      <p:bldP spid="5" grpId="0"/>
      <p:bldP spid="7" grpId="1"/>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1988840"/>
            <a:ext cx="7776864" cy="2616101"/>
          </a:xfrm>
          <a:prstGeom prst="rect">
            <a:avLst/>
          </a:prstGeom>
        </p:spPr>
        <p:txBody>
          <a:bodyPr wrap="square">
            <a:spAutoFit/>
          </a:bodyPr>
          <a:lstStyle/>
          <a:p>
            <a:pPr marL="457200" indent="-457200">
              <a:spcBef>
                <a:spcPts val="600"/>
              </a:spcBef>
              <a:spcAft>
                <a:spcPts val="600"/>
              </a:spcAft>
              <a:buFont typeface="Arial" charset="0"/>
              <a:buChar char="•"/>
            </a:pPr>
            <a:r>
              <a:rPr lang="en-US" sz="2400" dirty="0" smtClean="0">
                <a:solidFill>
                  <a:srgbClr val="FFFFE2"/>
                </a:solidFill>
                <a:latin typeface="+mn-lt"/>
                <a:cs typeface="Source Sans Pro Bold"/>
                <a:sym typeface="Wingdings"/>
              </a:rPr>
              <a:t>shows a large range of use cases where </a:t>
            </a:r>
            <a:r>
              <a:rPr lang="en-US" sz="2400" dirty="0" err="1" smtClean="0">
                <a:solidFill>
                  <a:srgbClr val="FFFFE2"/>
                </a:solidFill>
                <a:latin typeface="+mn-lt"/>
                <a:cs typeface="Source Sans Pro Bold"/>
                <a:sym typeface="Wingdings"/>
              </a:rPr>
              <a:t>implicits</a:t>
            </a:r>
            <a:r>
              <a:rPr lang="en-US" sz="2400" dirty="0" smtClean="0">
                <a:solidFill>
                  <a:srgbClr val="FFFFE2"/>
                </a:solidFill>
                <a:latin typeface="+mn-lt"/>
                <a:cs typeface="Source Sans Pro Bold"/>
                <a:sym typeface="Wingdings"/>
              </a:rPr>
              <a:t> can be applied.</a:t>
            </a:r>
          </a:p>
          <a:p>
            <a:pPr marL="457200" indent="-457200">
              <a:spcBef>
                <a:spcPts val="600"/>
              </a:spcBef>
              <a:spcAft>
                <a:spcPts val="600"/>
              </a:spcAft>
              <a:buFont typeface="Arial" charset="0"/>
              <a:buChar char="•"/>
            </a:pPr>
            <a:r>
              <a:rPr lang="en-US" sz="2400" dirty="0" smtClean="0">
                <a:solidFill>
                  <a:srgbClr val="FFFFE2"/>
                </a:solidFill>
                <a:latin typeface="+mn-lt"/>
                <a:cs typeface="Source Sans Pro Bold"/>
                <a:sym typeface="Wingdings"/>
              </a:rPr>
              <a:t>shows a natural generalization of </a:t>
            </a:r>
            <a:r>
              <a:rPr lang="en-US" sz="2400" dirty="0" err="1" smtClean="0">
                <a:solidFill>
                  <a:srgbClr val="FFFFE2"/>
                </a:solidFill>
                <a:latin typeface="+mn-lt"/>
                <a:cs typeface="Source Sans Pro Bold"/>
                <a:sym typeface="Wingdings"/>
              </a:rPr>
              <a:t>implicits</a:t>
            </a:r>
            <a:r>
              <a:rPr lang="en-US" sz="2400" dirty="0" smtClean="0">
                <a:solidFill>
                  <a:srgbClr val="FFFFE2"/>
                </a:solidFill>
                <a:latin typeface="+mn-lt"/>
                <a:cs typeface="Source Sans Pro Bold"/>
                <a:sym typeface="Wingdings"/>
              </a:rPr>
              <a:t>: implicit function </a:t>
            </a:r>
            <a:r>
              <a:rPr lang="en-US" sz="2400" smtClean="0">
                <a:solidFill>
                  <a:srgbClr val="FFFFE2"/>
                </a:solidFill>
                <a:latin typeface="+mn-lt"/>
                <a:cs typeface="Source Sans Pro Bold"/>
                <a:sym typeface="Wingdings"/>
              </a:rPr>
              <a:t>types.</a:t>
            </a:r>
            <a:endParaRPr lang="en-US" sz="2400" dirty="0" smtClean="0">
              <a:solidFill>
                <a:srgbClr val="FFFFE2"/>
              </a:solidFill>
              <a:latin typeface="+mn-lt"/>
              <a:cs typeface="Source Sans Pro Bold"/>
              <a:sym typeface="Wingdings"/>
            </a:endParaRPr>
          </a:p>
          <a:p>
            <a:pPr marL="457200" indent="-457200">
              <a:spcBef>
                <a:spcPts val="600"/>
              </a:spcBef>
              <a:spcAft>
                <a:spcPts val="600"/>
              </a:spcAft>
              <a:buFont typeface="Arial" charset="0"/>
              <a:buChar char="•"/>
            </a:pPr>
            <a:r>
              <a:rPr lang="en-US" sz="2400" dirty="0" smtClean="0">
                <a:solidFill>
                  <a:srgbClr val="FFFFE2"/>
                </a:solidFill>
                <a:latin typeface="+mn-lt"/>
                <a:cs typeface="Source Sans Pro Bold"/>
                <a:sym typeface="Wingdings"/>
              </a:rPr>
              <a:t>a</a:t>
            </a:r>
            <a:r>
              <a:rPr lang="en-US" sz="2400" dirty="0" smtClean="0">
                <a:solidFill>
                  <a:srgbClr val="FFFFE2"/>
                </a:solidFill>
                <a:latin typeface="+mn-lt"/>
                <a:cs typeface="Source Sans Pro Bold"/>
                <a:sym typeface="Wingdings"/>
              </a:rPr>
              <a:t>rgues that these constructs are the right way to abstract over context.</a:t>
            </a:r>
          </a:p>
        </p:txBody>
      </p:sp>
      <p:sp>
        <p:nvSpPr>
          <p:cNvPr id="4" name="Rectangle 3"/>
          <p:cNvSpPr/>
          <p:nvPr/>
        </p:nvSpPr>
        <p:spPr>
          <a:xfrm>
            <a:off x="701570" y="481608"/>
            <a:ext cx="8442430" cy="1147192"/>
          </a:xfrm>
          <a:prstGeom prst="rect">
            <a:avLst/>
          </a:prstGeom>
        </p:spPr>
        <p:txBody>
          <a:bodyPr wrap="square" lIns="144000" tIns="108000" rIns="144000" bIns="108000">
            <a:noAutofit/>
          </a:bodyPr>
          <a:lstStyle/>
          <a:p>
            <a:r>
              <a:rPr lang="en-US" sz="3600" b="1" dirty="0">
                <a:solidFill>
                  <a:schemeClr val="accent1">
                    <a:lumMod val="40000"/>
                    <a:lumOff val="60000"/>
                  </a:schemeClr>
                </a:solidFill>
                <a:latin typeface="+mj-lt"/>
                <a:cs typeface="Source Sans Pro Bold"/>
              </a:rPr>
              <a:t>This Talk</a:t>
            </a:r>
          </a:p>
        </p:txBody>
      </p:sp>
      <p:sp>
        <p:nvSpPr>
          <p:cNvPr id="3" name="TextBox 2"/>
          <p:cNvSpPr txBox="1"/>
          <p:nvPr/>
        </p:nvSpPr>
        <p:spPr>
          <a:xfrm>
            <a:off x="1781503" y="2380593"/>
            <a:ext cx="248786" cy="369332"/>
          </a:xfrm>
          <a:prstGeom prst="rect">
            <a:avLst/>
          </a:prstGeom>
          <a:noFill/>
        </p:spPr>
        <p:txBody>
          <a:bodyPr wrap="none" rtlCol="0">
            <a:spAutoFit/>
          </a:bodyPr>
          <a:lstStyle/>
          <a:p>
            <a:r>
              <a:rPr lang="en-US" dirty="0" smtClean="0"/>
              <a:t>t</a:t>
            </a:r>
            <a:endParaRPr lang="en-US" dirty="0"/>
          </a:p>
        </p:txBody>
      </p:sp>
    </p:spTree>
    <p:extLst>
      <p:ext uri="{BB962C8B-B14F-4D97-AF65-F5344CB8AC3E}">
        <p14:creationId xmlns:p14="http://schemas.microsoft.com/office/powerpoint/2010/main" val="6980016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1630310"/>
            <a:ext cx="8136904" cy="3508653"/>
          </a:xfrm>
          <a:prstGeom prst="rect">
            <a:avLst/>
          </a:prstGeom>
        </p:spPr>
        <p:txBody>
          <a:bodyPr wrap="square">
            <a:spAutoFit/>
          </a:bodyPr>
          <a:lstStyle/>
          <a:p>
            <a:pPr marL="457200" indent="-457200">
              <a:spcBef>
                <a:spcPts val="600"/>
              </a:spcBef>
              <a:spcAft>
                <a:spcPts val="600"/>
              </a:spcAft>
              <a:buFont typeface="Arial" charset="0"/>
              <a:buChar char="•"/>
            </a:pPr>
            <a:r>
              <a:rPr lang="en-US" sz="2400" dirty="0" smtClean="0">
                <a:solidFill>
                  <a:srgbClr val="FFFFE2"/>
                </a:solidFill>
                <a:latin typeface="+mn-lt"/>
                <a:cs typeface="Source Sans Pro Bold"/>
                <a:sym typeface="Wingdings"/>
              </a:rPr>
              <a:t>If you do not give an argument to an implicit parameter, one will be provided for you.</a:t>
            </a:r>
          </a:p>
          <a:p>
            <a:pPr marL="457200" indent="-457200">
              <a:spcBef>
                <a:spcPts val="600"/>
              </a:spcBef>
              <a:spcAft>
                <a:spcPts val="600"/>
              </a:spcAft>
              <a:buFont typeface="Arial" charset="0"/>
              <a:buChar char="•"/>
            </a:pPr>
            <a:r>
              <a:rPr lang="en-US" sz="2400" dirty="0" smtClean="0">
                <a:solidFill>
                  <a:srgbClr val="FFFFE2"/>
                </a:solidFill>
                <a:latin typeface="+mn-lt"/>
                <a:cs typeface="Source Sans Pro Bold"/>
                <a:sym typeface="Wingdings"/>
              </a:rPr>
              <a:t>Eligible are all implicit values that are </a:t>
            </a:r>
            <a:r>
              <a:rPr lang="en-US" sz="2400" i="1" dirty="0" smtClean="0">
                <a:solidFill>
                  <a:srgbClr val="FFFFE2"/>
                </a:solidFill>
                <a:latin typeface="+mn-lt"/>
                <a:cs typeface="Source Sans Pro Bold"/>
                <a:sym typeface="Wingdings"/>
              </a:rPr>
              <a:t>visible</a:t>
            </a:r>
            <a:r>
              <a:rPr lang="en-US" sz="2400" dirty="0" smtClean="0">
                <a:solidFill>
                  <a:srgbClr val="FFFFE2"/>
                </a:solidFill>
                <a:latin typeface="+mn-lt"/>
                <a:cs typeface="Source Sans Pro Bold"/>
                <a:sym typeface="Wingdings"/>
              </a:rPr>
              <a:t> at the point of call.</a:t>
            </a:r>
          </a:p>
          <a:p>
            <a:pPr marL="457200" indent="-457200">
              <a:spcBef>
                <a:spcPts val="600"/>
              </a:spcBef>
              <a:spcAft>
                <a:spcPts val="600"/>
              </a:spcAft>
              <a:buFont typeface="Arial" charset="0"/>
              <a:buChar char="•"/>
            </a:pPr>
            <a:r>
              <a:rPr lang="en-US" sz="2400" dirty="0" smtClean="0">
                <a:solidFill>
                  <a:srgbClr val="FFFFE2"/>
                </a:solidFill>
                <a:latin typeface="+mn-lt"/>
                <a:cs typeface="Source Sans Pro Bold"/>
                <a:sym typeface="Wingdings"/>
              </a:rPr>
              <a:t>If there are more than one eligible candidate, the most </a:t>
            </a:r>
            <a:r>
              <a:rPr lang="en-US" sz="2400" i="1" dirty="0" smtClean="0">
                <a:solidFill>
                  <a:srgbClr val="FFFFE2"/>
                </a:solidFill>
                <a:latin typeface="+mn-lt"/>
                <a:cs typeface="Source Sans Pro Bold"/>
                <a:sym typeface="Wingdings"/>
              </a:rPr>
              <a:t>specific</a:t>
            </a:r>
            <a:r>
              <a:rPr lang="en-US" sz="2400" dirty="0" smtClean="0">
                <a:solidFill>
                  <a:srgbClr val="FFFFE2"/>
                </a:solidFill>
                <a:latin typeface="+mn-lt"/>
                <a:cs typeface="Source Sans Pro Bold"/>
                <a:sym typeface="Wingdings"/>
              </a:rPr>
              <a:t> one is chosen.</a:t>
            </a:r>
          </a:p>
          <a:p>
            <a:pPr marL="457200" indent="-457200">
              <a:spcBef>
                <a:spcPts val="600"/>
              </a:spcBef>
              <a:spcAft>
                <a:spcPts val="600"/>
              </a:spcAft>
              <a:buFont typeface="Arial" charset="0"/>
              <a:buChar char="•"/>
            </a:pPr>
            <a:r>
              <a:rPr lang="en-US" sz="2400" dirty="0" smtClean="0">
                <a:solidFill>
                  <a:srgbClr val="FFFFE2"/>
                </a:solidFill>
                <a:latin typeface="+mn-lt"/>
                <a:cs typeface="Source Sans Pro Bold"/>
                <a:sym typeface="Wingdings"/>
              </a:rPr>
              <a:t>If there’s no unique most specific candidate, an </a:t>
            </a:r>
            <a:r>
              <a:rPr lang="en-US" sz="2400" i="1" dirty="0" smtClean="0">
                <a:solidFill>
                  <a:srgbClr val="FFFFE2"/>
                </a:solidFill>
                <a:latin typeface="+mn-lt"/>
                <a:cs typeface="Source Sans Pro Bold"/>
                <a:sym typeface="Wingdings"/>
              </a:rPr>
              <a:t>ambiguity</a:t>
            </a:r>
            <a:r>
              <a:rPr lang="en-US" sz="2400" dirty="0" smtClean="0">
                <a:solidFill>
                  <a:srgbClr val="FFFFE2"/>
                </a:solidFill>
                <a:latin typeface="+mn-lt"/>
                <a:cs typeface="Source Sans Pro Bold"/>
                <a:sym typeface="Wingdings"/>
              </a:rPr>
              <a:t> error Is reported</a:t>
            </a:r>
            <a:r>
              <a:rPr lang="en-US" sz="2400" b="1" dirty="0" smtClean="0">
                <a:solidFill>
                  <a:srgbClr val="FFFFE2"/>
                </a:solidFill>
                <a:latin typeface="+mn-lt"/>
                <a:cs typeface="Source Sans Pro Bold"/>
                <a:sym typeface="Wingdings"/>
              </a:rPr>
              <a:t>.</a:t>
            </a:r>
            <a:endParaRPr lang="en-US" sz="2400" b="1" dirty="0">
              <a:solidFill>
                <a:srgbClr val="FFFFE2"/>
              </a:solidFill>
              <a:latin typeface="+mn-lt"/>
              <a:cs typeface="Source Sans Pro Bold"/>
              <a:sym typeface="Wingdings"/>
            </a:endParaRPr>
          </a:p>
        </p:txBody>
      </p:sp>
      <p:sp>
        <p:nvSpPr>
          <p:cNvPr id="4" name="Rectangle 3"/>
          <p:cNvSpPr/>
          <p:nvPr/>
        </p:nvSpPr>
        <p:spPr>
          <a:xfrm>
            <a:off x="701570" y="481608"/>
            <a:ext cx="8442430" cy="1147192"/>
          </a:xfrm>
          <a:prstGeom prst="rect">
            <a:avLst/>
          </a:prstGeom>
        </p:spPr>
        <p:txBody>
          <a:bodyPr wrap="square" lIns="144000" tIns="108000" rIns="144000" bIns="108000">
            <a:noAutofit/>
          </a:bodyPr>
          <a:lstStyle/>
          <a:p>
            <a:r>
              <a:rPr lang="en-US" sz="3600" b="1" dirty="0">
                <a:solidFill>
                  <a:schemeClr val="accent1">
                    <a:lumMod val="40000"/>
                    <a:lumOff val="60000"/>
                  </a:schemeClr>
                </a:solidFill>
                <a:latin typeface="+mj-lt"/>
                <a:cs typeface="Source Sans Pro Bold"/>
              </a:rPr>
              <a:t>Ground Rules</a:t>
            </a:r>
          </a:p>
        </p:txBody>
      </p:sp>
    </p:spTree>
    <p:extLst>
      <p:ext uri="{BB962C8B-B14F-4D97-AF65-F5344CB8AC3E}">
        <p14:creationId xmlns:p14="http://schemas.microsoft.com/office/powerpoint/2010/main" val="18216935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2492896"/>
            <a:ext cx="8136904" cy="1908215"/>
          </a:xfrm>
          <a:prstGeom prst="rect">
            <a:avLst/>
          </a:prstGeom>
        </p:spPr>
        <p:txBody>
          <a:bodyPr wrap="square">
            <a:spAutoFit/>
          </a:bodyPr>
          <a:lstStyle/>
          <a:p>
            <a:pPr>
              <a:lnSpc>
                <a:spcPct val="150000"/>
              </a:lnSpc>
              <a:spcBef>
                <a:spcPts val="600"/>
              </a:spcBef>
              <a:spcAft>
                <a:spcPts val="600"/>
              </a:spcAft>
            </a:pPr>
            <a:r>
              <a:rPr lang="en-US" sz="2800" b="1" dirty="0" smtClean="0">
                <a:solidFill>
                  <a:srgbClr val="FFFFFF"/>
                </a:solidFill>
                <a:latin typeface="+mn-lt"/>
                <a:cs typeface="Source Sans Pro Bold"/>
              </a:rPr>
              <a:t> </a:t>
            </a:r>
            <a:r>
              <a:rPr lang="en-US" sz="2800" b="1" dirty="0">
                <a:solidFill>
                  <a:srgbClr val="FFFFFF"/>
                </a:solidFill>
                <a:latin typeface="+mn-lt"/>
                <a:cs typeface="Source Sans Pro Bold"/>
              </a:rPr>
              <a:t> </a:t>
            </a:r>
            <a:r>
              <a:rPr lang="en-US" sz="2800" b="1" dirty="0" smtClean="0">
                <a:solidFill>
                  <a:srgbClr val="FFFFFF"/>
                </a:solidFill>
                <a:latin typeface="+mn-lt"/>
                <a:cs typeface="Source Sans Pro Bold"/>
              </a:rPr>
              <a:t> </a:t>
            </a:r>
            <a:endParaRPr lang="en-US" sz="2800" b="1" dirty="0" smtClean="0">
              <a:solidFill>
                <a:srgbClr val="FFFFFF"/>
              </a:solidFill>
              <a:latin typeface="+mn-lt"/>
              <a:cs typeface="Source Sans Pro Bold"/>
              <a:sym typeface="Wingdings"/>
            </a:endParaRPr>
          </a:p>
          <a:p>
            <a:pPr>
              <a:spcBef>
                <a:spcPts val="600"/>
              </a:spcBef>
              <a:spcAft>
                <a:spcPts val="600"/>
              </a:spcAft>
            </a:pPr>
            <a:r>
              <a:rPr lang="en-US" sz="2800" b="1" dirty="0" smtClean="0">
                <a:solidFill>
                  <a:srgbClr val="FFFFFF"/>
                </a:solidFill>
                <a:latin typeface="+mn-lt"/>
                <a:cs typeface="Source Sans Pro Bold"/>
                <a:sym typeface="Wingdings"/>
              </a:rPr>
              <a:t> </a:t>
            </a:r>
          </a:p>
          <a:p>
            <a:pPr>
              <a:spcBef>
                <a:spcPts val="600"/>
              </a:spcBef>
              <a:spcAft>
                <a:spcPts val="600"/>
              </a:spcAft>
            </a:pPr>
            <a:endParaRPr lang="en-US" sz="2800" b="1" dirty="0">
              <a:solidFill>
                <a:srgbClr val="FFFFFF"/>
              </a:solidFill>
              <a:latin typeface="+mn-lt"/>
              <a:cs typeface="Source Sans Pro Bold"/>
              <a:sym typeface="Wingdings"/>
            </a:endParaRPr>
          </a:p>
        </p:txBody>
      </p:sp>
      <p:sp>
        <p:nvSpPr>
          <p:cNvPr id="4" name="Rectangle 3"/>
          <p:cNvSpPr/>
          <p:nvPr/>
        </p:nvSpPr>
        <p:spPr>
          <a:xfrm>
            <a:off x="701570" y="481608"/>
            <a:ext cx="8442430" cy="1147192"/>
          </a:xfrm>
          <a:prstGeom prst="rect">
            <a:avLst/>
          </a:prstGeom>
        </p:spPr>
        <p:txBody>
          <a:bodyPr wrap="square" lIns="144000" tIns="108000" rIns="144000" bIns="108000">
            <a:noAutofit/>
          </a:bodyPr>
          <a:lstStyle/>
          <a:p>
            <a:r>
              <a:rPr lang="en-US" sz="3600" b="1" dirty="0" err="1" smtClean="0">
                <a:solidFill>
                  <a:schemeClr val="accent1">
                    <a:lumMod val="40000"/>
                    <a:lumOff val="60000"/>
                  </a:schemeClr>
                </a:solidFill>
                <a:latin typeface="+mj-lt"/>
                <a:cs typeface="Source Sans Pro Bold"/>
              </a:rPr>
              <a:t>Implicits</a:t>
            </a:r>
            <a:r>
              <a:rPr lang="en-US" sz="3600" b="1" dirty="0" smtClean="0">
                <a:solidFill>
                  <a:schemeClr val="accent1">
                    <a:lumMod val="40000"/>
                    <a:lumOff val="60000"/>
                  </a:schemeClr>
                </a:solidFill>
                <a:latin typeface="+mj-lt"/>
                <a:cs typeface="Source Sans Pro Bold"/>
              </a:rPr>
              <a:t> are Ubiquitous</a:t>
            </a:r>
            <a:endParaRPr lang="en-US" sz="3600" b="1" dirty="0">
              <a:solidFill>
                <a:schemeClr val="accent1">
                  <a:lumMod val="40000"/>
                  <a:lumOff val="60000"/>
                </a:schemeClr>
              </a:solidFill>
              <a:latin typeface="+mj-lt"/>
              <a:cs typeface="Source Sans Pro Bold"/>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12776"/>
            <a:ext cx="9144000" cy="4710105"/>
          </a:xfrm>
          <a:prstGeom prst="rect">
            <a:avLst/>
          </a:prstGeom>
        </p:spPr>
      </p:pic>
    </p:spTree>
    <p:extLst>
      <p:ext uri="{BB962C8B-B14F-4D97-AF65-F5344CB8AC3E}">
        <p14:creationId xmlns:p14="http://schemas.microsoft.com/office/powerpoint/2010/main" val="7323320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1988840"/>
            <a:ext cx="8136904" cy="2677656"/>
          </a:xfrm>
          <a:prstGeom prst="rect">
            <a:avLst/>
          </a:prstGeom>
        </p:spPr>
        <p:txBody>
          <a:bodyPr wrap="square">
            <a:spAutoFit/>
          </a:bodyPr>
          <a:lstStyle/>
          <a:p>
            <a:pPr marL="457200" indent="-457200">
              <a:spcBef>
                <a:spcPts val="600"/>
              </a:spcBef>
              <a:spcAft>
                <a:spcPts val="600"/>
              </a:spcAft>
              <a:buFont typeface="Arial" charset="0"/>
              <a:buChar char="•"/>
            </a:pPr>
            <a:r>
              <a:rPr lang="en-US" sz="2400" dirty="0" smtClean="0">
                <a:solidFill>
                  <a:srgbClr val="FFFFE2"/>
                </a:solidFill>
                <a:latin typeface="+mn-lt"/>
                <a:cs typeface="Source Sans Pro Bold"/>
                <a:sym typeface="Wingdings"/>
              </a:rPr>
              <a:t>are a cousin of implicit parameters.</a:t>
            </a:r>
          </a:p>
          <a:p>
            <a:pPr marL="457200" indent="-457200">
              <a:spcBef>
                <a:spcPts val="600"/>
              </a:spcBef>
              <a:spcAft>
                <a:spcPts val="600"/>
              </a:spcAft>
              <a:buFont typeface="Arial" charset="0"/>
              <a:buChar char="•"/>
            </a:pPr>
            <a:r>
              <a:rPr lang="en-US" sz="2400" dirty="0" smtClean="0">
                <a:solidFill>
                  <a:srgbClr val="FFFFE2"/>
                </a:solidFill>
                <a:latin typeface="+mn-lt"/>
                <a:cs typeface="Source Sans Pro Bold"/>
                <a:sym typeface="Wingdings"/>
              </a:rPr>
              <a:t>If the type A of an expression does not match the expected type B </a:t>
            </a:r>
            <a:r>
              <a:rPr lang="is-IS" sz="2400" dirty="0" smtClean="0">
                <a:solidFill>
                  <a:srgbClr val="FFFFE2"/>
                </a:solidFill>
                <a:latin typeface="+mn-lt"/>
                <a:cs typeface="Source Sans Pro Bold"/>
                <a:sym typeface="Wingdings"/>
              </a:rPr>
              <a:t>…</a:t>
            </a:r>
            <a:r>
              <a:rPr lang="en-US" sz="2400" dirty="0" smtClean="0">
                <a:solidFill>
                  <a:srgbClr val="FFFFE2"/>
                </a:solidFill>
                <a:latin typeface="+mn-lt"/>
                <a:cs typeface="Source Sans Pro Bold"/>
                <a:sym typeface="Wingdings"/>
              </a:rPr>
              <a:t/>
            </a:r>
            <a:br>
              <a:rPr lang="en-US" sz="2400" dirty="0" smtClean="0">
                <a:solidFill>
                  <a:srgbClr val="FFFFE2"/>
                </a:solidFill>
                <a:latin typeface="+mn-lt"/>
                <a:cs typeface="Source Sans Pro Bold"/>
                <a:sym typeface="Wingdings"/>
              </a:rPr>
            </a:br>
            <a:r>
              <a:rPr lang="is-IS" sz="2400" dirty="0" smtClean="0">
                <a:solidFill>
                  <a:srgbClr val="FFFFE2"/>
                </a:solidFill>
                <a:latin typeface="+mn-lt"/>
                <a:cs typeface="Source Sans Pro Bold"/>
                <a:sym typeface="Wingdings"/>
              </a:rPr>
              <a:t>… </a:t>
            </a:r>
            <a:r>
              <a:rPr lang="en-US" sz="2400" dirty="0" smtClean="0">
                <a:solidFill>
                  <a:srgbClr val="FFFFE2"/>
                </a:solidFill>
                <a:latin typeface="+mn-lt"/>
                <a:cs typeface="Source Sans Pro Bold"/>
                <a:sym typeface="Wingdings"/>
              </a:rPr>
              <a:t>the compiler tries to find an implicit conversion method from A to B.</a:t>
            </a:r>
          </a:p>
          <a:p>
            <a:pPr marL="457200" indent="-457200">
              <a:spcBef>
                <a:spcPts val="600"/>
              </a:spcBef>
              <a:spcAft>
                <a:spcPts val="600"/>
              </a:spcAft>
              <a:buFont typeface="Arial" charset="0"/>
              <a:buChar char="•"/>
            </a:pPr>
            <a:r>
              <a:rPr lang="en-US" sz="2400" dirty="0" smtClean="0">
                <a:solidFill>
                  <a:srgbClr val="FFFFE2"/>
                </a:solidFill>
                <a:latin typeface="+mn-lt"/>
                <a:cs typeface="Source Sans Pro Bold"/>
                <a:sym typeface="Wingdings"/>
              </a:rPr>
              <a:t>Same rules as for implicit parameters </a:t>
            </a:r>
            <a:r>
              <a:rPr lang="en-US" sz="2800" dirty="0" smtClean="0">
                <a:solidFill>
                  <a:srgbClr val="FFFFE2"/>
                </a:solidFill>
                <a:latin typeface="+mn-lt"/>
                <a:cs typeface="Source Sans Pro Bold"/>
                <a:sym typeface="Wingdings"/>
              </a:rPr>
              <a:t>apply.</a:t>
            </a:r>
          </a:p>
        </p:txBody>
      </p:sp>
      <p:sp>
        <p:nvSpPr>
          <p:cNvPr id="4" name="Rectangle 3"/>
          <p:cNvSpPr/>
          <p:nvPr/>
        </p:nvSpPr>
        <p:spPr>
          <a:xfrm>
            <a:off x="701570" y="481608"/>
            <a:ext cx="8442430" cy="1147192"/>
          </a:xfrm>
          <a:prstGeom prst="rect">
            <a:avLst/>
          </a:prstGeom>
        </p:spPr>
        <p:txBody>
          <a:bodyPr wrap="square" lIns="144000" tIns="108000" rIns="144000" bIns="108000">
            <a:noAutofit/>
          </a:bodyPr>
          <a:lstStyle/>
          <a:p>
            <a:r>
              <a:rPr lang="en-US" sz="3600" b="1" dirty="0">
                <a:solidFill>
                  <a:schemeClr val="accent1">
                    <a:lumMod val="40000"/>
                    <a:lumOff val="60000"/>
                  </a:schemeClr>
                </a:solidFill>
                <a:latin typeface="+mj-lt"/>
                <a:cs typeface="Source Sans Pro Bold"/>
              </a:rPr>
              <a:t>Implicit Conversions</a:t>
            </a:r>
          </a:p>
        </p:txBody>
      </p:sp>
    </p:spTree>
    <p:extLst>
      <p:ext uri="{BB962C8B-B14F-4D97-AF65-F5344CB8AC3E}">
        <p14:creationId xmlns:p14="http://schemas.microsoft.com/office/powerpoint/2010/main" val="5386845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1628800"/>
            <a:ext cx="8136904" cy="4001095"/>
          </a:xfrm>
          <a:prstGeom prst="rect">
            <a:avLst/>
          </a:prstGeom>
        </p:spPr>
        <p:txBody>
          <a:bodyPr wrap="square">
            <a:spAutoFit/>
          </a:bodyPr>
          <a:lstStyle/>
          <a:p>
            <a:pPr marL="457200" indent="-457200">
              <a:spcBef>
                <a:spcPts val="600"/>
              </a:spcBef>
              <a:spcAft>
                <a:spcPts val="600"/>
              </a:spcAft>
              <a:buFont typeface="Arial" charset="0"/>
              <a:buChar char="•"/>
            </a:pPr>
            <a:r>
              <a:rPr lang="is-IS" sz="2400" dirty="0" smtClean="0">
                <a:solidFill>
                  <a:srgbClr val="FFFFE2"/>
                </a:solidFill>
                <a:latin typeface="+mn-lt"/>
                <a:cs typeface="Source Sans Pro Bold"/>
                <a:sym typeface="Wingdings"/>
              </a:rPr>
              <a:t>… </a:t>
            </a:r>
            <a:r>
              <a:rPr lang="en-US" sz="2400" dirty="0" smtClean="0">
                <a:solidFill>
                  <a:srgbClr val="FFFFE2"/>
                </a:solidFill>
                <a:latin typeface="+mn-lt"/>
                <a:cs typeface="Source Sans Pro Bold"/>
                <a:sym typeface="Wingdings"/>
              </a:rPr>
              <a:t>implicit conversions came first in Scala.</a:t>
            </a:r>
          </a:p>
          <a:p>
            <a:pPr marL="457200" indent="-457200">
              <a:spcBef>
                <a:spcPts val="600"/>
              </a:spcBef>
              <a:spcAft>
                <a:spcPts val="600"/>
              </a:spcAft>
              <a:buFont typeface="Arial" charset="0"/>
              <a:buChar char="•"/>
            </a:pPr>
            <a:r>
              <a:rPr lang="en-US" sz="2400" dirty="0" smtClean="0">
                <a:solidFill>
                  <a:srgbClr val="FFFFE2"/>
                </a:solidFill>
                <a:latin typeface="+mn-lt"/>
                <a:cs typeface="Source Sans Pro Bold"/>
                <a:sym typeface="Wingdings"/>
              </a:rPr>
              <a:t>Original motivation: Provide a way for a class to implement new interfaces.</a:t>
            </a:r>
          </a:p>
          <a:p>
            <a:pPr marL="457200" indent="-457200">
              <a:spcBef>
                <a:spcPts val="600"/>
              </a:spcBef>
              <a:spcAft>
                <a:spcPts val="600"/>
              </a:spcAft>
              <a:buFont typeface="Arial" charset="0"/>
              <a:buChar char="•"/>
            </a:pPr>
            <a:r>
              <a:rPr lang="en-US" sz="2400" dirty="0" smtClean="0">
                <a:solidFill>
                  <a:srgbClr val="FFFFE2"/>
                </a:solidFill>
                <a:latin typeface="+mn-lt"/>
                <a:cs typeface="Source Sans Pro Bold"/>
                <a:sym typeface="Wingdings"/>
              </a:rPr>
              <a:t>Implicit conversions were at first adopted enthusiastically, but</a:t>
            </a:r>
            <a:r>
              <a:rPr lang="en-US" sz="2400" dirty="0">
                <a:solidFill>
                  <a:srgbClr val="FFFFE2"/>
                </a:solidFill>
                <a:cs typeface="Source Sans Pro Bold"/>
                <a:sym typeface="Wingdings"/>
              </a:rPr>
              <a:t> </a:t>
            </a:r>
            <a:r>
              <a:rPr lang="en-US" sz="2400" dirty="0" smtClean="0">
                <a:solidFill>
                  <a:srgbClr val="FFFFE2"/>
                </a:solidFill>
                <a:cs typeface="Source Sans Pro Bold"/>
                <a:sym typeface="Wingdings"/>
              </a:rPr>
              <a:t>nowadays</a:t>
            </a:r>
            <a:r>
              <a:rPr lang="en-US" sz="2400" dirty="0" smtClean="0">
                <a:solidFill>
                  <a:srgbClr val="FFFFE2"/>
                </a:solidFill>
                <a:latin typeface="+mn-lt"/>
                <a:cs typeface="Source Sans Pro Bold"/>
                <a:sym typeface="Wingdings"/>
              </a:rPr>
              <a:t> are mostly discouraged</a:t>
            </a:r>
            <a:r>
              <a:rPr lang="en-US" sz="2400" dirty="0" smtClean="0">
                <a:solidFill>
                  <a:srgbClr val="FFFFE2"/>
                </a:solidFill>
                <a:latin typeface="+mn-lt"/>
                <a:cs typeface="Source Sans Pro Bold"/>
                <a:sym typeface="Wingdings"/>
              </a:rPr>
              <a:t>.</a:t>
            </a:r>
          </a:p>
          <a:p>
            <a:pPr marL="457200" indent="-457200">
              <a:spcBef>
                <a:spcPts val="600"/>
              </a:spcBef>
              <a:spcAft>
                <a:spcPts val="600"/>
              </a:spcAft>
              <a:buFont typeface="Arial" charset="0"/>
              <a:buChar char="•"/>
            </a:pPr>
            <a:r>
              <a:rPr lang="en-US" sz="2400" dirty="0" smtClean="0">
                <a:solidFill>
                  <a:srgbClr val="FFFFE2"/>
                </a:solidFill>
                <a:latin typeface="+mn-lt"/>
                <a:cs typeface="Source Sans Pro Bold"/>
                <a:sym typeface="Wingdings"/>
              </a:rPr>
              <a:t>Scala 3 will restrict use of implicit conversions.</a:t>
            </a:r>
          </a:p>
          <a:p>
            <a:pPr lvl="2">
              <a:spcBef>
                <a:spcPts val="600"/>
              </a:spcBef>
              <a:spcAft>
                <a:spcPts val="600"/>
              </a:spcAft>
            </a:pPr>
            <a:r>
              <a:rPr lang="en-US" dirty="0" smtClean="0">
                <a:solidFill>
                  <a:srgbClr val="FFFFE2"/>
                </a:solidFill>
                <a:latin typeface="+mn-lt"/>
                <a:cs typeface="Source Sans Pro Bold"/>
                <a:sym typeface="Wingdings"/>
              </a:rPr>
              <a:t>(requires a special import to enable implicit conversions that are not</a:t>
            </a:r>
            <a:br>
              <a:rPr lang="en-US" dirty="0" smtClean="0">
                <a:solidFill>
                  <a:srgbClr val="FFFFE2"/>
                </a:solidFill>
                <a:latin typeface="+mn-lt"/>
                <a:cs typeface="Source Sans Pro Bold"/>
                <a:sym typeface="Wingdings"/>
              </a:rPr>
            </a:br>
            <a:r>
              <a:rPr lang="en-US" dirty="0" smtClean="0">
                <a:solidFill>
                  <a:srgbClr val="FFFFE2"/>
                </a:solidFill>
                <a:latin typeface="+mn-lt"/>
                <a:cs typeface="Source Sans Pro Bold"/>
                <a:sym typeface="Wingdings"/>
              </a:rPr>
              <a:t> co-defined with their target typ</a:t>
            </a:r>
            <a:r>
              <a:rPr lang="en-US" dirty="0" smtClean="0">
                <a:solidFill>
                  <a:srgbClr val="FFFFE2"/>
                </a:solidFill>
                <a:latin typeface="+mn-lt"/>
                <a:cs typeface="Source Sans Pro Bold"/>
                <a:sym typeface="Wingdings"/>
              </a:rPr>
              <a:t>e)</a:t>
            </a:r>
            <a:endParaRPr lang="en-US" dirty="0" smtClean="0">
              <a:solidFill>
                <a:srgbClr val="FFFFE2"/>
              </a:solidFill>
              <a:latin typeface="+mn-lt"/>
              <a:cs typeface="Source Sans Pro Bold"/>
              <a:sym typeface="Wingdings"/>
            </a:endParaRPr>
          </a:p>
          <a:p>
            <a:pPr marL="457200" indent="-457200">
              <a:spcBef>
                <a:spcPts val="600"/>
              </a:spcBef>
              <a:spcAft>
                <a:spcPts val="600"/>
              </a:spcAft>
              <a:buFont typeface="Arial" charset="0"/>
              <a:buChar char="•"/>
            </a:pPr>
            <a:r>
              <a:rPr lang="en-US" sz="2400" dirty="0" smtClean="0">
                <a:solidFill>
                  <a:srgbClr val="FFFFE2"/>
                </a:solidFill>
                <a:latin typeface="+mn-lt"/>
                <a:cs typeface="Source Sans Pro Bold"/>
                <a:sym typeface="Wingdings"/>
              </a:rPr>
              <a:t>I will ignore them in the rest of this talk.</a:t>
            </a:r>
            <a:endParaRPr lang="en-US" sz="2400" dirty="0" smtClean="0">
              <a:solidFill>
                <a:srgbClr val="FFFFE2"/>
              </a:solidFill>
              <a:latin typeface="+mn-lt"/>
              <a:cs typeface="Source Sans Pro Bold"/>
              <a:sym typeface="Wingdings"/>
            </a:endParaRPr>
          </a:p>
        </p:txBody>
      </p:sp>
      <p:sp>
        <p:nvSpPr>
          <p:cNvPr id="4" name="Rectangle 3"/>
          <p:cNvSpPr/>
          <p:nvPr/>
        </p:nvSpPr>
        <p:spPr>
          <a:xfrm>
            <a:off x="701570" y="481608"/>
            <a:ext cx="8442430" cy="1147192"/>
          </a:xfrm>
          <a:prstGeom prst="rect">
            <a:avLst/>
          </a:prstGeom>
        </p:spPr>
        <p:txBody>
          <a:bodyPr wrap="square" lIns="144000" tIns="108000" rIns="144000" bIns="108000">
            <a:noAutofit/>
          </a:bodyPr>
          <a:lstStyle/>
          <a:p>
            <a:r>
              <a:rPr lang="en-US" sz="3600" b="1" dirty="0" smtClean="0">
                <a:solidFill>
                  <a:schemeClr val="accent1">
                    <a:lumMod val="40000"/>
                    <a:lumOff val="60000"/>
                  </a:schemeClr>
                </a:solidFill>
                <a:latin typeface="+mj-lt"/>
                <a:cs typeface="Source Sans Pro Bold"/>
              </a:rPr>
              <a:t>Historically </a:t>
            </a:r>
            <a:r>
              <a:rPr lang="is-IS" sz="3600" b="1" dirty="0" smtClean="0">
                <a:solidFill>
                  <a:schemeClr val="accent1">
                    <a:lumMod val="40000"/>
                    <a:lumOff val="60000"/>
                  </a:schemeClr>
                </a:solidFill>
                <a:latin typeface="+mj-lt"/>
                <a:cs typeface="Source Sans Pro Bold"/>
              </a:rPr>
              <a:t>…</a:t>
            </a:r>
            <a:endParaRPr lang="en-US" sz="3600" b="1" dirty="0">
              <a:solidFill>
                <a:schemeClr val="accent1">
                  <a:lumMod val="40000"/>
                  <a:lumOff val="60000"/>
                </a:schemeClr>
              </a:solidFill>
              <a:latin typeface="+mj-lt"/>
              <a:cs typeface="Source Sans Pro Bold"/>
            </a:endParaRPr>
          </a:p>
        </p:txBody>
      </p:sp>
    </p:spTree>
    <p:extLst>
      <p:ext uri="{BB962C8B-B14F-4D97-AF65-F5344CB8AC3E}">
        <p14:creationId xmlns:p14="http://schemas.microsoft.com/office/powerpoint/2010/main" val="3029588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9866" y="1628800"/>
            <a:ext cx="8136904" cy="4647426"/>
          </a:xfrm>
          <a:prstGeom prst="rect">
            <a:avLst/>
          </a:prstGeom>
        </p:spPr>
        <p:txBody>
          <a:bodyPr wrap="square">
            <a:spAutoFit/>
          </a:bodyPr>
          <a:lstStyle/>
          <a:p>
            <a:pPr marR="0" lvl="0" defTabSz="914400" eaLnBrk="1" fontAlgn="auto" latinLnBrk="0" hangingPunct="1">
              <a:lnSpc>
                <a:spcPct val="100000"/>
              </a:lnSpc>
              <a:spcBef>
                <a:spcPts val="600"/>
              </a:spcBef>
              <a:spcAft>
                <a:spcPts val="600"/>
              </a:spcAft>
              <a:buClrTx/>
              <a:buSzTx/>
              <a:tabLst/>
              <a:defRPr/>
            </a:pPr>
            <a:r>
              <a:rPr lang="en-US" sz="2400" dirty="0" smtClean="0">
                <a:solidFill>
                  <a:srgbClr val="FFFFE2"/>
                </a:solidFill>
                <a:latin typeface="+mn-lt"/>
                <a:cs typeface="Source Sans Pro Bold"/>
                <a:sym typeface="Wingdings"/>
              </a:rPr>
              <a:t>Implicit parameters can</a:t>
            </a:r>
          </a:p>
          <a:p>
            <a:pPr marL="457200" marR="0" lvl="0" indent="-457200" defTabSz="914400" eaLnBrk="1" fontAlgn="auto" latinLnBrk="0" hangingPunct="1">
              <a:lnSpc>
                <a:spcPct val="100000"/>
              </a:lnSpc>
              <a:spcBef>
                <a:spcPts val="600"/>
              </a:spcBef>
              <a:spcAft>
                <a:spcPts val="600"/>
              </a:spcAft>
              <a:buClrTx/>
              <a:buSzTx/>
              <a:buFont typeface="Arial" charset="0"/>
              <a:buChar char="•"/>
              <a:tabLst/>
              <a:defRPr/>
            </a:pPr>
            <a:r>
              <a:rPr lang="en-US" sz="2400" dirty="0" smtClean="0">
                <a:solidFill>
                  <a:srgbClr val="FFFFE2"/>
                </a:solidFill>
                <a:latin typeface="+mn-lt"/>
                <a:cs typeface="Source Sans Pro Bold"/>
                <a:sym typeface="Wingdings"/>
              </a:rPr>
              <a:t>prove theorems</a:t>
            </a:r>
          </a:p>
          <a:p>
            <a:pPr marL="457200" indent="-457200" defTabSz="914400" fontAlgn="auto" hangingPunct="1">
              <a:spcBef>
                <a:spcPts val="600"/>
              </a:spcBef>
              <a:spcAft>
                <a:spcPts val="600"/>
              </a:spcAft>
              <a:buFont typeface="Arial" charset="0"/>
              <a:buChar char="•"/>
              <a:defRPr/>
            </a:pPr>
            <a:r>
              <a:rPr lang="en-US" sz="2400" dirty="0">
                <a:solidFill>
                  <a:srgbClr val="FFFFE2"/>
                </a:solidFill>
                <a:ea typeface="Consolas" charset="0"/>
                <a:cs typeface="Source Sans Pro Bold"/>
                <a:sym typeface="Wingdings"/>
              </a:rPr>
              <a:t>implement type classes</a:t>
            </a:r>
          </a:p>
          <a:p>
            <a:pPr marL="457200" marR="0" lvl="0" indent="-457200" defTabSz="914400" eaLnBrk="1" fontAlgn="auto" latinLnBrk="0" hangingPunct="1">
              <a:lnSpc>
                <a:spcPct val="100000"/>
              </a:lnSpc>
              <a:spcBef>
                <a:spcPts val="600"/>
              </a:spcBef>
              <a:spcAft>
                <a:spcPts val="600"/>
              </a:spcAft>
              <a:buClrTx/>
              <a:buSzTx/>
              <a:buFont typeface="Arial" charset="0"/>
              <a:buChar char="•"/>
              <a:tabLst/>
              <a:defRPr/>
            </a:pPr>
            <a:r>
              <a:rPr lang="en-US" sz="2400" dirty="0" smtClean="0">
                <a:solidFill>
                  <a:srgbClr val="FFFFE2"/>
                </a:solidFill>
                <a:latin typeface="+mn-lt"/>
                <a:cs typeface="Source Sans Pro Bold"/>
                <a:sym typeface="Wingdings"/>
              </a:rPr>
              <a:t>establish </a:t>
            </a:r>
            <a:r>
              <a:rPr lang="en-US" sz="2400" dirty="0" smtClean="0">
                <a:solidFill>
                  <a:srgbClr val="FFFFE2"/>
                </a:solidFill>
                <a:latin typeface="+mn-lt"/>
                <a:cs typeface="Source Sans Pro Bold"/>
                <a:sym typeface="Wingdings"/>
              </a:rPr>
              <a:t>context</a:t>
            </a:r>
          </a:p>
          <a:p>
            <a:pPr marL="457200" marR="0" lvl="0" indent="-457200" defTabSz="914400" eaLnBrk="1" fontAlgn="auto" latinLnBrk="0" hangingPunct="1">
              <a:lnSpc>
                <a:spcPct val="100000"/>
              </a:lnSpc>
              <a:spcBef>
                <a:spcPts val="600"/>
              </a:spcBef>
              <a:spcAft>
                <a:spcPts val="600"/>
              </a:spcAft>
              <a:buClrTx/>
              <a:buSzTx/>
              <a:buFont typeface="Arial" charset="0"/>
              <a:buChar char="•"/>
              <a:tabLst/>
              <a:defRPr/>
            </a:pPr>
            <a:r>
              <a:rPr lang="en-US" sz="2400" dirty="0" smtClean="0">
                <a:solidFill>
                  <a:srgbClr val="FFFFE2"/>
                </a:solidFill>
                <a:latin typeface="+mn-lt"/>
                <a:ea typeface="Consolas" charset="0"/>
                <a:cs typeface="Source Sans Pro Bold"/>
                <a:sym typeface="Wingdings"/>
              </a:rPr>
              <a:t>set c</a:t>
            </a:r>
            <a:r>
              <a:rPr lang="en-US" sz="2400" dirty="0" smtClean="0">
                <a:solidFill>
                  <a:srgbClr val="FFFFE2"/>
                </a:solidFill>
                <a:latin typeface="Helvetica"/>
                <a:ea typeface="Consolas" charset="0"/>
                <a:cs typeface="Source Sans Pro Bold"/>
                <a:sym typeface="Wingdings"/>
              </a:rPr>
              <a:t>onfigurations</a:t>
            </a:r>
            <a:endParaRPr lang="en-US" sz="2400" dirty="0">
              <a:solidFill>
                <a:srgbClr val="FFFFE2"/>
              </a:solidFill>
              <a:latin typeface="Helvetica"/>
              <a:ea typeface="Consolas" charset="0"/>
              <a:cs typeface="Source Sans Pro Bold"/>
              <a:sym typeface="Wingdings"/>
            </a:endParaRPr>
          </a:p>
          <a:p>
            <a:pPr marL="457200" marR="0" lvl="0" indent="-457200" defTabSz="914400" eaLnBrk="1" fontAlgn="auto" latinLnBrk="0" hangingPunct="1">
              <a:lnSpc>
                <a:spcPct val="100000"/>
              </a:lnSpc>
              <a:spcBef>
                <a:spcPts val="600"/>
              </a:spcBef>
              <a:spcAft>
                <a:spcPts val="600"/>
              </a:spcAft>
              <a:buClrTx/>
              <a:buSzTx/>
              <a:buFont typeface="Arial" charset="0"/>
              <a:buChar char="•"/>
              <a:tabLst/>
              <a:defRPr/>
            </a:pPr>
            <a:r>
              <a:rPr lang="en-US" sz="2400" dirty="0" smtClean="0">
                <a:solidFill>
                  <a:srgbClr val="FFFFE2"/>
                </a:solidFill>
                <a:latin typeface="+mn-lt"/>
                <a:ea typeface="Consolas" charset="0"/>
                <a:cs typeface="Source Sans Pro Bold"/>
                <a:sym typeface="Wingdings"/>
              </a:rPr>
              <a:t>inject dependencies</a:t>
            </a:r>
          </a:p>
          <a:p>
            <a:pPr marL="457200" marR="0" lvl="0" indent="-457200" defTabSz="914400" eaLnBrk="1" fontAlgn="auto" latinLnBrk="0" hangingPunct="1">
              <a:lnSpc>
                <a:spcPct val="100000"/>
              </a:lnSpc>
              <a:spcBef>
                <a:spcPts val="600"/>
              </a:spcBef>
              <a:spcAft>
                <a:spcPts val="600"/>
              </a:spcAft>
              <a:buClrTx/>
              <a:buSzTx/>
              <a:buFont typeface="Arial" charset="0"/>
              <a:buChar char="•"/>
              <a:tabLst/>
              <a:defRPr/>
            </a:pPr>
            <a:r>
              <a:rPr lang="en-US" sz="2400" dirty="0" smtClean="0">
                <a:solidFill>
                  <a:srgbClr val="FFFFE2"/>
                </a:solidFill>
                <a:latin typeface="+mn-lt"/>
                <a:ea typeface="Consolas" charset="0"/>
                <a:cs typeface="Source Sans Pro Bold"/>
                <a:sym typeface="Wingdings"/>
              </a:rPr>
              <a:t>model capabilities</a:t>
            </a:r>
          </a:p>
          <a:p>
            <a:pPr marL="457200" marR="0" lvl="0" indent="-457200" defTabSz="914400" eaLnBrk="1" fontAlgn="auto" latinLnBrk="0" hangingPunct="1">
              <a:lnSpc>
                <a:spcPct val="100000"/>
              </a:lnSpc>
              <a:spcBef>
                <a:spcPts val="600"/>
              </a:spcBef>
              <a:spcAft>
                <a:spcPts val="600"/>
              </a:spcAft>
              <a:buClrTx/>
              <a:buSzTx/>
              <a:buFont typeface="Arial" charset="0"/>
              <a:buNone/>
              <a:tabLst/>
              <a:defRPr/>
            </a:pPr>
            <a:endParaRPr lang="en-US" sz="2400" dirty="0" smtClean="0">
              <a:solidFill>
                <a:srgbClr val="FFFFFF"/>
              </a:solidFill>
              <a:latin typeface="Consolas" charset="0"/>
              <a:ea typeface="Consolas" charset="0"/>
              <a:cs typeface="Consolas" charset="0"/>
              <a:sym typeface="Wingdings"/>
            </a:endParaRPr>
          </a:p>
          <a:p>
            <a:pPr marL="457200" marR="0" lvl="0" indent="-457200" defTabSz="914400" eaLnBrk="1" fontAlgn="auto" latinLnBrk="0" hangingPunct="1">
              <a:lnSpc>
                <a:spcPct val="100000"/>
              </a:lnSpc>
              <a:spcBef>
                <a:spcPts val="600"/>
              </a:spcBef>
              <a:spcAft>
                <a:spcPts val="600"/>
              </a:spcAft>
              <a:buClrTx/>
              <a:buSzTx/>
              <a:buFont typeface="Arial" charset="0"/>
              <a:buNone/>
              <a:tabLst/>
              <a:defRPr/>
            </a:pPr>
            <a:endParaRPr lang="en-US" sz="2400" dirty="0">
              <a:solidFill>
                <a:srgbClr val="FFFFFF"/>
              </a:solidFill>
              <a:latin typeface="Consolas" charset="0"/>
              <a:ea typeface="Consolas" charset="0"/>
              <a:cs typeface="Consolas" charset="0"/>
              <a:sym typeface="Wingdings"/>
            </a:endParaRPr>
          </a:p>
        </p:txBody>
      </p:sp>
      <p:sp>
        <p:nvSpPr>
          <p:cNvPr id="4" name="Rectangle 3"/>
          <p:cNvSpPr/>
          <p:nvPr/>
        </p:nvSpPr>
        <p:spPr>
          <a:xfrm>
            <a:off x="679866" y="481608"/>
            <a:ext cx="8442430" cy="1147192"/>
          </a:xfrm>
          <a:prstGeom prst="rect">
            <a:avLst/>
          </a:prstGeom>
        </p:spPr>
        <p:txBody>
          <a:bodyPr wrap="square" lIns="144000" tIns="108000" rIns="144000" bIns="108000">
            <a:noAutofit/>
          </a:bodyPr>
          <a:lstStyle/>
          <a:p>
            <a:r>
              <a:rPr lang="en-US" sz="3600" b="1" dirty="0">
                <a:solidFill>
                  <a:schemeClr val="accent1">
                    <a:lumMod val="40000"/>
                    <a:lumOff val="60000"/>
                  </a:schemeClr>
                </a:solidFill>
                <a:latin typeface="+mj-lt"/>
                <a:cs typeface="Source Sans Pro Bold"/>
              </a:rPr>
              <a:t>Implicit Parameters - Use Cases</a:t>
            </a:r>
          </a:p>
        </p:txBody>
      </p:sp>
    </p:spTree>
    <p:extLst>
      <p:ext uri="{BB962C8B-B14F-4D97-AF65-F5344CB8AC3E}">
        <p14:creationId xmlns:p14="http://schemas.microsoft.com/office/powerpoint/2010/main" val="10274117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06910" y="1628800"/>
            <a:ext cx="8136904" cy="4185761"/>
          </a:xfrm>
          <a:prstGeom prst="rect">
            <a:avLst/>
          </a:prstGeom>
        </p:spPr>
        <p:txBody>
          <a:bodyPr wrap="square">
            <a:spAutoFit/>
          </a:bodyPr>
          <a:lstStyle/>
          <a:p>
            <a:pPr marR="0" lvl="0" defTabSz="914400" eaLnBrk="1" fontAlgn="auto" latinLnBrk="0" hangingPunct="1">
              <a:lnSpc>
                <a:spcPct val="100000"/>
              </a:lnSpc>
              <a:spcBef>
                <a:spcPts val="600"/>
              </a:spcBef>
              <a:spcAft>
                <a:spcPts val="600"/>
              </a:spcAft>
              <a:buClrTx/>
              <a:buSzTx/>
              <a:tabLst/>
              <a:defRPr/>
            </a:pPr>
            <a:r>
              <a:rPr lang="en-US" sz="2800" dirty="0" smtClean="0">
                <a:solidFill>
                  <a:srgbClr val="FFFFFF"/>
                </a:solidFill>
                <a:latin typeface="+mn-lt"/>
                <a:cs typeface="Source Sans Pro Bold"/>
                <a:sym typeface="Wingdings"/>
              </a:rPr>
              <a:t>Wanted: A List method flatten so that</a:t>
            </a:r>
            <a:endParaRPr lang="en-US" sz="2800" dirty="0">
              <a:solidFill>
                <a:srgbClr val="FFFFFF"/>
              </a:solidFill>
              <a:latin typeface="+mn-lt"/>
              <a:cs typeface="Source Sans Pro Bold"/>
              <a:sym typeface="Wingdings"/>
            </a:endParaRPr>
          </a:p>
          <a:p>
            <a:pPr marR="0" lvl="0" defTabSz="914400" eaLnBrk="1" fontAlgn="auto" latinLnBrk="0" hangingPunct="1">
              <a:lnSpc>
                <a:spcPct val="100000"/>
              </a:lnSpc>
              <a:spcBef>
                <a:spcPts val="600"/>
              </a:spcBef>
              <a:spcAft>
                <a:spcPts val="600"/>
              </a:spcAft>
              <a:buClrTx/>
              <a:buSzTx/>
              <a:tabLst/>
              <a:defRPr/>
            </a:pPr>
            <a:r>
              <a:rPr lang="en-US" sz="2800" dirty="0" smtClean="0">
                <a:solidFill>
                  <a:srgbClr val="FFFFFF"/>
                </a:solidFill>
                <a:latin typeface="+mn-lt"/>
                <a:cs typeface="Source Sans Pro Bold"/>
                <a:sym typeface="Wingdings"/>
              </a:rPr>
              <a:t>	if                   </a:t>
            </a:r>
            <a:r>
              <a:rPr lang="en-US" sz="2000" dirty="0" err="1" smtClean="0">
                <a:solidFill>
                  <a:srgbClr val="50E1C7"/>
                </a:solidFill>
                <a:latin typeface="Monaco" charset="0"/>
                <a:ea typeface="Monaco" charset="0"/>
                <a:cs typeface="Monaco" charset="0"/>
                <a:sym typeface="Wingdings"/>
              </a:rPr>
              <a:t>xs</a:t>
            </a:r>
            <a:r>
              <a:rPr lang="en-US" sz="2000" dirty="0" smtClean="0">
                <a:solidFill>
                  <a:srgbClr val="50E1C7"/>
                </a:solidFill>
                <a:latin typeface="Monaco" charset="0"/>
                <a:ea typeface="Monaco" charset="0"/>
                <a:cs typeface="Monaco" charset="0"/>
                <a:sym typeface="Wingdings"/>
              </a:rPr>
              <a:t> : List[List[T]]</a:t>
            </a:r>
          </a:p>
          <a:p>
            <a:pPr marR="0" lvl="0" defTabSz="914400" eaLnBrk="1" fontAlgn="auto" latinLnBrk="0" hangingPunct="1">
              <a:lnSpc>
                <a:spcPct val="100000"/>
              </a:lnSpc>
              <a:spcBef>
                <a:spcPts val="600"/>
              </a:spcBef>
              <a:spcAft>
                <a:spcPts val="600"/>
              </a:spcAft>
              <a:buClrTx/>
              <a:buSzTx/>
              <a:tabLst/>
              <a:defRPr/>
            </a:pPr>
            <a:r>
              <a:rPr lang="en-US" sz="2800" dirty="0">
                <a:solidFill>
                  <a:srgbClr val="FFFFFF"/>
                </a:solidFill>
                <a:latin typeface="+mn-lt"/>
                <a:cs typeface="Source Sans Pro Bold"/>
                <a:sym typeface="Wingdings"/>
              </a:rPr>
              <a:t>	</a:t>
            </a:r>
            <a:r>
              <a:rPr lang="en-US" sz="2800" dirty="0" smtClean="0">
                <a:solidFill>
                  <a:srgbClr val="FFFFFF"/>
                </a:solidFill>
                <a:latin typeface="+mn-lt"/>
                <a:cs typeface="Source Sans Pro Bold"/>
                <a:sym typeface="Wingdings"/>
              </a:rPr>
              <a:t>then  </a:t>
            </a:r>
            <a:r>
              <a:rPr lang="en-US" sz="2000" dirty="0" err="1" smtClean="0">
                <a:solidFill>
                  <a:srgbClr val="50E1C7"/>
                </a:solidFill>
                <a:latin typeface="Monaco" charset="0"/>
                <a:ea typeface="Monaco" charset="0"/>
                <a:cs typeface="Monaco" charset="0"/>
                <a:sym typeface="Wingdings"/>
              </a:rPr>
              <a:t>xs.flatten</a:t>
            </a:r>
            <a:r>
              <a:rPr lang="en-US" sz="2000" dirty="0" smtClean="0">
                <a:solidFill>
                  <a:srgbClr val="50E1C7"/>
                </a:solidFill>
                <a:latin typeface="Monaco" charset="0"/>
                <a:ea typeface="Monaco" charset="0"/>
                <a:cs typeface="Monaco" charset="0"/>
                <a:sym typeface="Wingdings"/>
              </a:rPr>
              <a:t> : List[T]</a:t>
            </a:r>
            <a:endParaRPr lang="en-US" sz="2000" dirty="0">
              <a:solidFill>
                <a:srgbClr val="50E1C7"/>
              </a:solidFill>
              <a:latin typeface="Monaco" charset="0"/>
              <a:ea typeface="Monaco" charset="0"/>
              <a:cs typeface="Monaco" charset="0"/>
              <a:sym typeface="Wingdings"/>
            </a:endParaRPr>
          </a:p>
          <a:p>
            <a:pPr marR="0" lvl="0" defTabSz="914400" eaLnBrk="1" fontAlgn="auto" latinLnBrk="0" hangingPunct="1">
              <a:lnSpc>
                <a:spcPct val="100000"/>
              </a:lnSpc>
              <a:spcBef>
                <a:spcPts val="600"/>
              </a:spcBef>
              <a:spcAft>
                <a:spcPts val="600"/>
              </a:spcAft>
              <a:buClrTx/>
              <a:buSzTx/>
              <a:tabLst/>
              <a:defRPr/>
            </a:pPr>
            <a:r>
              <a:rPr lang="en-US" sz="2800" dirty="0" smtClean="0">
                <a:solidFill>
                  <a:srgbClr val="FFFFFF"/>
                </a:solidFill>
                <a:latin typeface="+mn-lt"/>
                <a:cs typeface="Source Sans Pro Bold"/>
                <a:sym typeface="Wingdings"/>
              </a:rPr>
              <a:t>Easy to define as a global function.</a:t>
            </a:r>
          </a:p>
          <a:p>
            <a:pPr marR="0" lvl="0" defTabSz="914400" eaLnBrk="1" fontAlgn="auto" latinLnBrk="0" hangingPunct="1">
              <a:lnSpc>
                <a:spcPct val="100000"/>
              </a:lnSpc>
              <a:spcBef>
                <a:spcPts val="600"/>
              </a:spcBef>
              <a:spcAft>
                <a:spcPts val="600"/>
              </a:spcAft>
              <a:buClrTx/>
              <a:buSzTx/>
              <a:tabLst/>
              <a:defRPr/>
            </a:pPr>
            <a:r>
              <a:rPr lang="en-US" sz="2800" dirty="0" smtClean="0">
                <a:solidFill>
                  <a:srgbClr val="FFFFFF"/>
                </a:solidFill>
                <a:latin typeface="+mn-lt"/>
                <a:cs typeface="Source Sans Pro Bold"/>
                <a:sym typeface="Wingdings"/>
              </a:rPr>
              <a:t>But how to define it as an instance method of class List?</a:t>
            </a:r>
            <a:endParaRPr lang="en-US" sz="2800" dirty="0" smtClean="0">
              <a:solidFill>
                <a:srgbClr val="FFFFFF"/>
              </a:solidFill>
              <a:latin typeface="+mn-lt"/>
              <a:cs typeface="Source Sans Pro Bold"/>
              <a:sym typeface="Wingdings"/>
            </a:endParaRPr>
          </a:p>
          <a:p>
            <a:pPr lvl="0" defTabSz="914400" fontAlgn="auto" hangingPunct="1">
              <a:spcBef>
                <a:spcPts val="600"/>
              </a:spcBef>
              <a:spcAft>
                <a:spcPts val="600"/>
              </a:spcAft>
              <a:defRPr/>
            </a:pPr>
            <a:r>
              <a:rPr lang="en-US" sz="2400" dirty="0">
                <a:solidFill>
                  <a:srgbClr val="FFFFFF"/>
                </a:solidFill>
                <a:latin typeface="Helvetica"/>
                <a:cs typeface="Source Sans Pro Bold"/>
                <a:sym typeface="Wingdings"/>
              </a:rPr>
              <a:t>C.f. Kennedy &amp; Russo: “Generalized Type Constraints”, OOPSLA </a:t>
            </a:r>
            <a:r>
              <a:rPr lang="en-US" sz="2400" dirty="0" smtClean="0">
                <a:solidFill>
                  <a:srgbClr val="FFFFFF"/>
                </a:solidFill>
                <a:latin typeface="Helvetica"/>
                <a:cs typeface="Source Sans Pro Bold"/>
                <a:sym typeface="Wingdings"/>
              </a:rPr>
              <a:t>2004</a:t>
            </a:r>
            <a:endParaRPr lang="en-US" sz="2400" dirty="0">
              <a:solidFill>
                <a:srgbClr val="FFFFFF"/>
              </a:solidFill>
              <a:latin typeface="Helvetica"/>
              <a:cs typeface="Source Sans Pro Bold"/>
              <a:sym typeface="Wingdings"/>
            </a:endParaRPr>
          </a:p>
        </p:txBody>
      </p:sp>
      <p:sp>
        <p:nvSpPr>
          <p:cNvPr id="4" name="Rectangle 3"/>
          <p:cNvSpPr/>
          <p:nvPr/>
        </p:nvSpPr>
        <p:spPr>
          <a:xfrm>
            <a:off x="679866" y="481608"/>
            <a:ext cx="8442430" cy="1147192"/>
          </a:xfrm>
          <a:prstGeom prst="rect">
            <a:avLst/>
          </a:prstGeom>
        </p:spPr>
        <p:txBody>
          <a:bodyPr wrap="square" lIns="144000" tIns="108000" rIns="144000" bIns="108000">
            <a:noAutofit/>
          </a:bodyPr>
          <a:lstStyle/>
          <a:p>
            <a:r>
              <a:rPr lang="en-US" sz="3600" b="1" dirty="0">
                <a:solidFill>
                  <a:schemeClr val="accent1">
                    <a:lumMod val="40000"/>
                    <a:lumOff val="60000"/>
                  </a:schemeClr>
                </a:solidFill>
                <a:latin typeface="+mj-lt"/>
                <a:cs typeface="Source Sans Pro Bold"/>
              </a:rPr>
              <a:t>Prove </a:t>
            </a:r>
            <a:r>
              <a:rPr lang="en-US" sz="3600" b="1" dirty="0" smtClean="0">
                <a:solidFill>
                  <a:schemeClr val="accent1">
                    <a:lumMod val="40000"/>
                    <a:lumOff val="60000"/>
                  </a:schemeClr>
                </a:solidFill>
                <a:latin typeface="+mj-lt"/>
                <a:cs typeface="Source Sans Pro Bold"/>
              </a:rPr>
              <a:t>Theorems</a:t>
            </a:r>
          </a:p>
          <a:p>
            <a:endParaRPr lang="en-US" sz="3600" b="1" dirty="0">
              <a:solidFill>
                <a:schemeClr val="accent1">
                  <a:lumMod val="40000"/>
                  <a:lumOff val="60000"/>
                </a:schemeClr>
              </a:solidFill>
              <a:latin typeface="+mj-lt"/>
              <a:cs typeface="Source Sans Pro Bold"/>
            </a:endParaRPr>
          </a:p>
          <a:p>
            <a:endParaRPr lang="en-US" sz="3600" b="1" dirty="0">
              <a:solidFill>
                <a:schemeClr val="accent1">
                  <a:lumMod val="40000"/>
                  <a:lumOff val="60000"/>
                </a:schemeClr>
              </a:solidFill>
              <a:latin typeface="+mj-lt"/>
              <a:cs typeface="Source Sans Pro Bold"/>
            </a:endParaRPr>
          </a:p>
        </p:txBody>
      </p:sp>
    </p:spTree>
    <p:extLst>
      <p:ext uri="{BB962C8B-B14F-4D97-AF65-F5344CB8AC3E}">
        <p14:creationId xmlns:p14="http://schemas.microsoft.com/office/powerpoint/2010/main" val="23304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09250" y="2476321"/>
            <a:ext cx="8136904" cy="4401205"/>
          </a:xfrm>
          <a:prstGeom prst="rect">
            <a:avLst/>
          </a:prstGeom>
        </p:spPr>
        <p:txBody>
          <a:bodyPr wrap="square">
            <a:spAutoFit/>
          </a:bodyPr>
          <a:lstStyle/>
          <a:p>
            <a:pPr marR="0" lvl="0" defTabSz="914400" eaLnBrk="1" fontAlgn="auto" latinLnBrk="0" hangingPunct="1">
              <a:lnSpc>
                <a:spcPct val="100000"/>
              </a:lnSpc>
              <a:spcBef>
                <a:spcPts val="600"/>
              </a:spcBef>
              <a:spcAft>
                <a:spcPts val="600"/>
              </a:spcAft>
              <a:buClrTx/>
              <a:buSzTx/>
              <a:tabLst/>
              <a:defRPr/>
            </a:pPr>
            <a:endParaRPr lang="en-US" sz="2800" dirty="0" smtClean="0">
              <a:solidFill>
                <a:srgbClr val="FFFFFF"/>
              </a:solidFill>
              <a:latin typeface="+mn-lt"/>
              <a:cs typeface="Source Sans Pro Bold"/>
              <a:sym typeface="Wingdings"/>
            </a:endParaRPr>
          </a:p>
          <a:p>
            <a:pPr marR="0" lvl="0" defTabSz="914400" eaLnBrk="1" fontAlgn="auto" latinLnBrk="0" hangingPunct="1">
              <a:lnSpc>
                <a:spcPct val="100000"/>
              </a:lnSpc>
              <a:spcBef>
                <a:spcPts val="600"/>
              </a:spcBef>
              <a:spcAft>
                <a:spcPts val="600"/>
              </a:spcAft>
              <a:buClrTx/>
              <a:buSzTx/>
              <a:tabLst/>
              <a:defRPr/>
            </a:pPr>
            <a:endParaRPr lang="en-US" sz="2800" dirty="0">
              <a:solidFill>
                <a:srgbClr val="FFFFFF"/>
              </a:solidFill>
              <a:latin typeface="+mn-lt"/>
              <a:cs typeface="Source Sans Pro Bold"/>
              <a:sym typeface="Wingdings"/>
            </a:endParaRPr>
          </a:p>
          <a:p>
            <a:pPr marR="0" lvl="0" defTabSz="914400" eaLnBrk="1" fontAlgn="auto" latinLnBrk="0" hangingPunct="1">
              <a:lnSpc>
                <a:spcPct val="100000"/>
              </a:lnSpc>
              <a:spcBef>
                <a:spcPts val="600"/>
              </a:spcBef>
              <a:spcAft>
                <a:spcPts val="600"/>
              </a:spcAft>
              <a:buClrTx/>
              <a:buSzTx/>
              <a:tabLst/>
              <a:defRPr/>
            </a:pPr>
            <a:endParaRPr lang="en-US" sz="2800" dirty="0" smtClean="0">
              <a:solidFill>
                <a:srgbClr val="FFFFFF"/>
              </a:solidFill>
              <a:latin typeface="+mn-lt"/>
              <a:cs typeface="Source Sans Pro Bold"/>
              <a:sym typeface="Wingdings"/>
            </a:endParaRPr>
          </a:p>
          <a:p>
            <a:pPr marR="0" lvl="0" defTabSz="914400" eaLnBrk="1" fontAlgn="auto" latinLnBrk="0" hangingPunct="1">
              <a:lnSpc>
                <a:spcPct val="100000"/>
              </a:lnSpc>
              <a:spcBef>
                <a:spcPts val="600"/>
              </a:spcBef>
              <a:spcAft>
                <a:spcPts val="600"/>
              </a:spcAft>
              <a:buClrTx/>
              <a:buSzTx/>
              <a:tabLst/>
              <a:defRPr/>
            </a:pPr>
            <a:endParaRPr lang="en-US" sz="2800" dirty="0" smtClean="0">
              <a:solidFill>
                <a:srgbClr val="FFFFFF"/>
              </a:solidFill>
              <a:latin typeface="+mn-lt"/>
              <a:cs typeface="Source Sans Pro Bold"/>
              <a:sym typeface="Wingdings"/>
            </a:endParaRPr>
          </a:p>
          <a:p>
            <a:pPr marR="0" lvl="0" defTabSz="914400" eaLnBrk="1" fontAlgn="auto" latinLnBrk="0" hangingPunct="1">
              <a:lnSpc>
                <a:spcPct val="100000"/>
              </a:lnSpc>
              <a:spcBef>
                <a:spcPts val="600"/>
              </a:spcBef>
              <a:spcAft>
                <a:spcPts val="600"/>
              </a:spcAft>
              <a:buClrTx/>
              <a:buSzTx/>
              <a:tabLst/>
              <a:defRPr/>
            </a:pPr>
            <a:r>
              <a:rPr lang="en-US" sz="2400" dirty="0" smtClean="0">
                <a:solidFill>
                  <a:srgbClr val="FFFFE2"/>
                </a:solidFill>
                <a:latin typeface="+mn-lt"/>
                <a:cs typeface="Source Sans Pro Bold"/>
                <a:sym typeface="Wingdings"/>
              </a:rPr>
              <a:t>Curry Howard isomorphism:</a:t>
            </a:r>
            <a:endParaRPr lang="en-US" sz="2400" dirty="0">
              <a:solidFill>
                <a:srgbClr val="FFFFE2"/>
              </a:solidFill>
              <a:latin typeface="+mn-lt"/>
              <a:cs typeface="Source Sans Pro Bold"/>
              <a:sym typeface="Wingdings"/>
            </a:endParaRPr>
          </a:p>
          <a:p>
            <a:pPr marR="0" lvl="0" defTabSz="914400" eaLnBrk="1" fontAlgn="auto" latinLnBrk="0" hangingPunct="1">
              <a:lnSpc>
                <a:spcPct val="100000"/>
              </a:lnSpc>
              <a:spcBef>
                <a:spcPts val="0"/>
              </a:spcBef>
              <a:spcAft>
                <a:spcPts val="0"/>
              </a:spcAft>
              <a:buClrTx/>
              <a:buSzTx/>
              <a:tabLst/>
              <a:defRPr/>
            </a:pPr>
            <a:r>
              <a:rPr lang="en-US" sz="2400" dirty="0">
                <a:solidFill>
                  <a:srgbClr val="FFFFE2"/>
                </a:solidFill>
                <a:latin typeface="+mn-lt"/>
                <a:cs typeface="Source Sans Pro Bold"/>
                <a:sym typeface="Wingdings"/>
              </a:rPr>
              <a:t>	</a:t>
            </a:r>
            <a:r>
              <a:rPr lang="en-US" sz="2400" dirty="0" smtClean="0">
                <a:solidFill>
                  <a:srgbClr val="FFFFE2"/>
                </a:solidFill>
                <a:latin typeface="+mn-lt"/>
                <a:cs typeface="Source Sans Pro Bold"/>
                <a:sym typeface="Wingdings"/>
              </a:rPr>
              <a:t>Types   	 =	Theorems</a:t>
            </a:r>
          </a:p>
          <a:p>
            <a:pPr marR="0" lvl="0" defTabSz="914400" eaLnBrk="1" fontAlgn="auto" latinLnBrk="0" hangingPunct="1">
              <a:lnSpc>
                <a:spcPct val="100000"/>
              </a:lnSpc>
              <a:spcBef>
                <a:spcPts val="0"/>
              </a:spcBef>
              <a:spcAft>
                <a:spcPts val="0"/>
              </a:spcAft>
              <a:buClrTx/>
              <a:buSzTx/>
              <a:tabLst/>
              <a:defRPr/>
            </a:pPr>
            <a:r>
              <a:rPr lang="en-US" sz="2400" dirty="0">
                <a:solidFill>
                  <a:srgbClr val="FFFFE2"/>
                </a:solidFill>
                <a:latin typeface="+mn-lt"/>
                <a:cs typeface="Source Sans Pro Bold"/>
                <a:sym typeface="Wingdings"/>
              </a:rPr>
              <a:t>	</a:t>
            </a:r>
            <a:r>
              <a:rPr lang="en-US" sz="2400" dirty="0" smtClean="0">
                <a:solidFill>
                  <a:srgbClr val="FFFFE2"/>
                </a:solidFill>
                <a:latin typeface="+mn-lt"/>
                <a:cs typeface="Source Sans Pro Bold"/>
                <a:sym typeface="Wingdings"/>
              </a:rPr>
              <a:t>Programs	 =	Proofs</a:t>
            </a:r>
          </a:p>
          <a:p>
            <a:pPr marR="0" lvl="0" defTabSz="914400" eaLnBrk="1" fontAlgn="auto" latinLnBrk="0" hangingPunct="1">
              <a:lnSpc>
                <a:spcPct val="100000"/>
              </a:lnSpc>
              <a:spcBef>
                <a:spcPts val="0"/>
              </a:spcBef>
              <a:spcAft>
                <a:spcPts val="0"/>
              </a:spcAft>
              <a:buClrTx/>
              <a:buSzTx/>
              <a:tabLst/>
              <a:defRPr/>
            </a:pPr>
            <a:endParaRPr lang="en-US" sz="2800" dirty="0" smtClean="0">
              <a:solidFill>
                <a:srgbClr val="FFFFFF"/>
              </a:solidFill>
              <a:latin typeface="+mn-lt"/>
              <a:cs typeface="Source Sans Pro Bold"/>
              <a:sym typeface="Wingdings"/>
            </a:endParaRPr>
          </a:p>
          <a:p>
            <a:pPr marR="0" lvl="0" defTabSz="914400" eaLnBrk="1" fontAlgn="auto" latinLnBrk="0" hangingPunct="1">
              <a:lnSpc>
                <a:spcPct val="100000"/>
              </a:lnSpc>
              <a:spcBef>
                <a:spcPts val="600"/>
              </a:spcBef>
              <a:spcAft>
                <a:spcPts val="600"/>
              </a:spcAft>
              <a:buClrTx/>
              <a:buSzTx/>
              <a:tabLst/>
              <a:defRPr/>
            </a:pPr>
            <a:r>
              <a:rPr lang="en-US" dirty="0" smtClean="0">
                <a:solidFill>
                  <a:srgbClr val="FFFFFF"/>
                </a:solidFill>
                <a:latin typeface="+mn-lt"/>
                <a:cs typeface="Source Sans Pro Bold"/>
                <a:sym typeface="Wingdings"/>
              </a:rPr>
              <a:t>C.f. Kennedy &amp; Russo: “Generalized Type Constraints”, OOPSLA 2004</a:t>
            </a:r>
            <a:endParaRPr lang="en-US" dirty="0">
              <a:solidFill>
                <a:srgbClr val="FFFFFF"/>
              </a:solidFill>
              <a:latin typeface="+mn-lt"/>
              <a:cs typeface="Source Sans Pro Bold"/>
              <a:sym typeface="Wingdings"/>
            </a:endParaRPr>
          </a:p>
        </p:txBody>
      </p:sp>
      <p:sp>
        <p:nvSpPr>
          <p:cNvPr id="4" name="Rectangle 3"/>
          <p:cNvSpPr/>
          <p:nvPr/>
        </p:nvSpPr>
        <p:spPr>
          <a:xfrm>
            <a:off x="679866" y="481608"/>
            <a:ext cx="8442430" cy="1147192"/>
          </a:xfrm>
          <a:prstGeom prst="rect">
            <a:avLst/>
          </a:prstGeom>
        </p:spPr>
        <p:txBody>
          <a:bodyPr wrap="square" lIns="144000" tIns="108000" rIns="144000" bIns="108000">
            <a:noAutofit/>
          </a:bodyPr>
          <a:lstStyle/>
          <a:p>
            <a:r>
              <a:rPr lang="en-US" sz="3600" b="1" dirty="0">
                <a:solidFill>
                  <a:schemeClr val="accent1">
                    <a:lumMod val="40000"/>
                    <a:lumOff val="60000"/>
                  </a:schemeClr>
                </a:solidFill>
                <a:latin typeface="+mj-lt"/>
                <a:cs typeface="Source Sans Pro Bold"/>
              </a:rPr>
              <a:t>Prove </a:t>
            </a:r>
            <a:r>
              <a:rPr lang="en-US" sz="3600" b="1" dirty="0" smtClean="0">
                <a:solidFill>
                  <a:schemeClr val="accent1">
                    <a:lumMod val="40000"/>
                    <a:lumOff val="60000"/>
                  </a:schemeClr>
                </a:solidFill>
                <a:latin typeface="+mj-lt"/>
                <a:cs typeface="Source Sans Pro Bold"/>
              </a:rPr>
              <a:t>Theorems</a:t>
            </a:r>
          </a:p>
          <a:p>
            <a:endParaRPr lang="en-US" sz="3600" b="1" dirty="0">
              <a:solidFill>
                <a:schemeClr val="accent1">
                  <a:lumMod val="40000"/>
                  <a:lumOff val="60000"/>
                </a:schemeClr>
              </a:solidFill>
              <a:latin typeface="+mj-lt"/>
              <a:cs typeface="Source Sans Pro Bold"/>
            </a:endParaRPr>
          </a:p>
          <a:p>
            <a:endParaRPr lang="en-US" sz="3600" b="1" dirty="0">
              <a:solidFill>
                <a:schemeClr val="accent1">
                  <a:lumMod val="40000"/>
                  <a:lumOff val="60000"/>
                </a:schemeClr>
              </a:solidFill>
              <a:latin typeface="+mj-lt"/>
              <a:cs typeface="Source Sans Pro Bold"/>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096" y="1673466"/>
            <a:ext cx="7366000" cy="217170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096" y="1844824"/>
            <a:ext cx="7531100" cy="2832100"/>
          </a:xfrm>
          <a:prstGeom prst="rect">
            <a:avLst/>
          </a:prstGeom>
        </p:spPr>
      </p:pic>
    </p:spTree>
    <p:extLst>
      <p:ext uri="{BB962C8B-B14F-4D97-AF65-F5344CB8AC3E}">
        <p14:creationId xmlns:p14="http://schemas.microsoft.com/office/powerpoint/2010/main" val="645426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99792" y="2602939"/>
            <a:ext cx="8136904" cy="1508105"/>
          </a:xfrm>
          <a:prstGeom prst="rect">
            <a:avLst/>
          </a:prstGeom>
        </p:spPr>
        <p:txBody>
          <a:bodyPr wrap="square">
            <a:spAutoFit/>
          </a:bodyPr>
          <a:lstStyle/>
          <a:p>
            <a:pPr marL="457200" marR="0" lvl="0" indent="-457200" defTabSz="914400" eaLnBrk="1" fontAlgn="auto" latinLnBrk="0" hangingPunct="1">
              <a:lnSpc>
                <a:spcPct val="100000"/>
              </a:lnSpc>
              <a:spcBef>
                <a:spcPts val="600"/>
              </a:spcBef>
              <a:spcAft>
                <a:spcPts val="600"/>
              </a:spcAft>
              <a:buClrTx/>
              <a:buSzTx/>
              <a:buFont typeface="Arial" charset="0"/>
              <a:buNone/>
              <a:tabLst/>
              <a:defRPr/>
            </a:pPr>
            <a:endParaRPr lang="en-US" sz="2400" dirty="0" smtClean="0">
              <a:solidFill>
                <a:srgbClr val="FFFFFF"/>
              </a:solidFill>
              <a:latin typeface="Consolas" charset="0"/>
              <a:ea typeface="Consolas" charset="0"/>
              <a:cs typeface="Consolas" charset="0"/>
              <a:sym typeface="Wingdings"/>
            </a:endParaRPr>
          </a:p>
          <a:p>
            <a:pPr marL="457200" marR="0" lvl="0" indent="-457200" defTabSz="914400" eaLnBrk="1" fontAlgn="auto" latinLnBrk="0" hangingPunct="1">
              <a:lnSpc>
                <a:spcPct val="100000"/>
              </a:lnSpc>
              <a:spcBef>
                <a:spcPts val="600"/>
              </a:spcBef>
              <a:spcAft>
                <a:spcPts val="600"/>
              </a:spcAft>
              <a:buClrTx/>
              <a:buSzTx/>
              <a:buFont typeface="Arial" charset="0"/>
              <a:buNone/>
              <a:tabLst/>
              <a:defRPr/>
            </a:pPr>
            <a:endParaRPr lang="en-US" sz="2400" dirty="0" smtClean="0">
              <a:solidFill>
                <a:srgbClr val="FFFFFF"/>
              </a:solidFill>
              <a:latin typeface="Consolas" charset="0"/>
              <a:ea typeface="Consolas" charset="0"/>
              <a:cs typeface="Consolas" charset="0"/>
              <a:sym typeface="Wingdings"/>
            </a:endParaRPr>
          </a:p>
          <a:p>
            <a:pPr marL="457200" marR="0" lvl="0" indent="-457200" defTabSz="914400" eaLnBrk="1" fontAlgn="auto" latinLnBrk="0" hangingPunct="1">
              <a:lnSpc>
                <a:spcPct val="100000"/>
              </a:lnSpc>
              <a:spcBef>
                <a:spcPts val="600"/>
              </a:spcBef>
              <a:spcAft>
                <a:spcPts val="600"/>
              </a:spcAft>
              <a:buClrTx/>
              <a:buSzTx/>
              <a:buFont typeface="Arial" charset="0"/>
              <a:buNone/>
              <a:tabLst/>
              <a:defRPr/>
            </a:pPr>
            <a:endParaRPr lang="en-US" sz="2400" dirty="0">
              <a:solidFill>
                <a:srgbClr val="FFFFFF"/>
              </a:solidFill>
              <a:latin typeface="Consolas" charset="0"/>
              <a:ea typeface="Consolas" charset="0"/>
              <a:cs typeface="Consolas" charset="0"/>
              <a:sym typeface="Wingdings"/>
            </a:endParaRPr>
          </a:p>
        </p:txBody>
      </p:sp>
      <p:sp>
        <p:nvSpPr>
          <p:cNvPr id="4" name="Rectangle 3"/>
          <p:cNvSpPr/>
          <p:nvPr/>
        </p:nvSpPr>
        <p:spPr>
          <a:xfrm>
            <a:off x="679866" y="481608"/>
            <a:ext cx="8442430" cy="1147192"/>
          </a:xfrm>
          <a:prstGeom prst="rect">
            <a:avLst/>
          </a:prstGeom>
        </p:spPr>
        <p:txBody>
          <a:bodyPr wrap="square" lIns="144000" tIns="108000" rIns="144000" bIns="108000">
            <a:noAutofit/>
          </a:bodyPr>
          <a:lstStyle/>
          <a:p>
            <a:r>
              <a:rPr lang="en-US" sz="3600" b="1" dirty="0">
                <a:solidFill>
                  <a:schemeClr val="accent1">
                    <a:lumMod val="40000"/>
                    <a:lumOff val="60000"/>
                  </a:schemeClr>
                </a:solidFill>
                <a:latin typeface="+mj-lt"/>
                <a:cs typeface="Source Sans Pro Bold"/>
              </a:rPr>
              <a:t>Establish Context</a:t>
            </a:r>
          </a:p>
          <a:p>
            <a:endParaRPr lang="en-US" sz="3600" b="1" dirty="0">
              <a:solidFill>
                <a:srgbClr val="FFFFFF"/>
              </a:solidFill>
              <a:latin typeface="+mj-lt"/>
              <a:cs typeface="Source Sans Pro Bold"/>
            </a:endParaRPr>
          </a:p>
          <a:p>
            <a:endParaRPr lang="en-US" sz="3600" b="1" dirty="0" smtClean="0">
              <a:solidFill>
                <a:srgbClr val="FFFFFF"/>
              </a:solidFill>
              <a:latin typeface="+mj-lt"/>
              <a:cs typeface="Source Sans Pro Bold"/>
            </a:endParaRPr>
          </a:p>
          <a:p>
            <a:endParaRPr lang="en-US" sz="3600" b="1" dirty="0" smtClean="0">
              <a:solidFill>
                <a:srgbClr val="FFFFFF"/>
              </a:solidFill>
              <a:latin typeface="+mj-lt"/>
              <a:cs typeface="Source Sans Pro Bold"/>
            </a:endParaRPr>
          </a:p>
          <a:p>
            <a:endParaRPr lang="en-US" sz="3600" b="1" dirty="0">
              <a:solidFill>
                <a:srgbClr val="FFFFFF"/>
              </a:solidFill>
              <a:latin typeface="+mj-lt"/>
              <a:cs typeface="Source Sans Pro Bold"/>
            </a:endParaRPr>
          </a:p>
          <a:p>
            <a:endParaRPr lang="en-US" sz="3600" b="1" dirty="0" smtClean="0">
              <a:solidFill>
                <a:srgbClr val="FFFFFF"/>
              </a:solidFill>
              <a:latin typeface="+mj-lt"/>
              <a:cs typeface="Source Sans Pro Bold"/>
            </a:endParaRPr>
          </a:p>
          <a:p>
            <a:endParaRPr lang="en-US" sz="3600" b="1" dirty="0">
              <a:solidFill>
                <a:srgbClr val="FFFFFF"/>
              </a:solidFill>
              <a:latin typeface="+mj-lt"/>
              <a:cs typeface="Source Sans Pro Bold"/>
            </a:endParaRPr>
          </a:p>
        </p:txBody>
      </p:sp>
      <p:sp>
        <p:nvSpPr>
          <p:cNvPr id="6" name="Rectangle 5"/>
          <p:cNvSpPr/>
          <p:nvPr/>
        </p:nvSpPr>
        <p:spPr>
          <a:xfrm>
            <a:off x="679866" y="1628800"/>
            <a:ext cx="8136904" cy="1569660"/>
          </a:xfrm>
          <a:prstGeom prst="rect">
            <a:avLst/>
          </a:prstGeom>
        </p:spPr>
        <p:txBody>
          <a:bodyPr wrap="square">
            <a:spAutoFit/>
          </a:bodyPr>
          <a:lstStyle/>
          <a:p>
            <a:pPr>
              <a:spcBef>
                <a:spcPts val="600"/>
              </a:spcBef>
              <a:spcAft>
                <a:spcPts val="600"/>
              </a:spcAft>
            </a:pPr>
            <a:r>
              <a:rPr lang="en-US" sz="2400" b="1" dirty="0" smtClean="0">
                <a:solidFill>
                  <a:srgbClr val="FFFFE2"/>
                </a:solidFill>
                <a:latin typeface="+mn-lt"/>
                <a:cs typeface="Source Sans Pro Bold"/>
                <a:sym typeface="Wingdings"/>
              </a:rPr>
              <a:t>Example</a:t>
            </a:r>
            <a:r>
              <a:rPr lang="en-US" sz="2400" dirty="0" smtClean="0">
                <a:solidFill>
                  <a:srgbClr val="FFFFE2"/>
                </a:solidFill>
                <a:latin typeface="+mn-lt"/>
                <a:cs typeface="Source Sans Pro Bold"/>
                <a:sym typeface="Wingdings"/>
              </a:rPr>
              <a:t>: conference management system.</a:t>
            </a:r>
            <a:br>
              <a:rPr lang="en-US" sz="2400" dirty="0" smtClean="0">
                <a:solidFill>
                  <a:srgbClr val="FFFFE2"/>
                </a:solidFill>
                <a:latin typeface="+mn-lt"/>
                <a:cs typeface="Source Sans Pro Bold"/>
                <a:sym typeface="Wingdings"/>
              </a:rPr>
            </a:br>
            <a:r>
              <a:rPr lang="en-US" sz="2400" dirty="0" smtClean="0">
                <a:solidFill>
                  <a:srgbClr val="FFFFE2"/>
                </a:solidFill>
                <a:latin typeface="+mn-lt"/>
                <a:cs typeface="Source Sans Pro Bold"/>
                <a:sym typeface="Wingdings"/>
              </a:rPr>
              <a:t>Reviewers should only see (directly or indirectly) the scores of papers where they have no conflict with an author.</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3346548"/>
            <a:ext cx="7556500" cy="2832100"/>
          </a:xfrm>
          <a:prstGeom prst="rect">
            <a:avLst/>
          </a:prstGeom>
        </p:spPr>
      </p:pic>
    </p:spTree>
    <p:extLst>
      <p:ext uri="{BB962C8B-B14F-4D97-AF65-F5344CB8AC3E}">
        <p14:creationId xmlns:p14="http://schemas.microsoft.com/office/powerpoint/2010/main" val="7487131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7584" y="1844824"/>
            <a:ext cx="7488832" cy="3046988"/>
          </a:xfrm>
          <a:prstGeom prst="rect">
            <a:avLst/>
          </a:prstGeom>
        </p:spPr>
        <p:txBody>
          <a:bodyPr wrap="square">
            <a:spAutoFit/>
          </a:bodyPr>
          <a:lstStyle/>
          <a:p>
            <a:endParaRPr lang="en-US" sz="3200" b="1" dirty="0" smtClean="0">
              <a:solidFill>
                <a:srgbClr val="FFFFFF"/>
              </a:solidFill>
              <a:latin typeface="Source Sans Pro Bold"/>
              <a:cs typeface="Source Sans Pro Bold"/>
            </a:endParaRPr>
          </a:p>
          <a:p>
            <a:r>
              <a:rPr lang="en-US" sz="3200" b="1" dirty="0" smtClean="0">
                <a:solidFill>
                  <a:srgbClr val="FFFFE2"/>
                </a:solidFill>
                <a:latin typeface="Source Sans Pro Bold"/>
                <a:cs typeface="Source Sans Pro Bold"/>
              </a:rPr>
              <a:t>Con-text</a:t>
            </a:r>
          </a:p>
          <a:p>
            <a:endParaRPr lang="en-US" sz="3200" b="1" dirty="0">
              <a:solidFill>
                <a:srgbClr val="FFFFE2"/>
              </a:solidFill>
              <a:latin typeface="Source Sans Pro Bold"/>
              <a:cs typeface="Source Sans Pro Bold"/>
            </a:endParaRPr>
          </a:p>
          <a:p>
            <a:endParaRPr lang="en-US" sz="3200" b="1" dirty="0" smtClean="0">
              <a:solidFill>
                <a:srgbClr val="FFFFE2"/>
              </a:solidFill>
              <a:latin typeface="Source Sans Pro Bold"/>
              <a:cs typeface="Source Sans Pro Bold"/>
            </a:endParaRPr>
          </a:p>
          <a:p>
            <a:r>
              <a:rPr lang="en-US" sz="3200" b="1" dirty="0">
                <a:solidFill>
                  <a:srgbClr val="FFFFE2"/>
                </a:solidFill>
                <a:latin typeface="Source Sans Pro Bold"/>
                <a:cs typeface="Source Sans Pro Bold"/>
              </a:rPr>
              <a:t> </a:t>
            </a:r>
            <a:r>
              <a:rPr lang="en-US" sz="3200" b="1" dirty="0" smtClean="0">
                <a:solidFill>
                  <a:srgbClr val="FFFFE2"/>
                </a:solidFill>
                <a:latin typeface="Source Sans Pro Bold"/>
                <a:cs typeface="Source Sans Pro Bold"/>
              </a:rPr>
              <a:t>   </a:t>
            </a:r>
            <a:r>
              <a:rPr lang="en-US" sz="3200" i="1" dirty="0" smtClean="0">
                <a:solidFill>
                  <a:srgbClr val="FFFFE2"/>
                </a:solidFill>
                <a:latin typeface="Source Sans Pro Bold"/>
                <a:cs typeface="Source Sans Pro Bold"/>
              </a:rPr>
              <a:t>what comes with the text, </a:t>
            </a:r>
            <a:br>
              <a:rPr lang="en-US" sz="3200" i="1" dirty="0" smtClean="0">
                <a:solidFill>
                  <a:srgbClr val="FFFFE2"/>
                </a:solidFill>
                <a:latin typeface="Source Sans Pro Bold"/>
                <a:cs typeface="Source Sans Pro Bold"/>
              </a:rPr>
            </a:br>
            <a:r>
              <a:rPr lang="en-US" sz="3200" i="1" dirty="0" smtClean="0">
                <a:solidFill>
                  <a:srgbClr val="FFFFE2"/>
                </a:solidFill>
                <a:latin typeface="Source Sans Pro Bold"/>
                <a:cs typeface="Source Sans Pro Bold"/>
              </a:rPr>
              <a:t>    but is not in the text</a:t>
            </a:r>
          </a:p>
        </p:txBody>
      </p:sp>
    </p:spTree>
    <p:extLst>
      <p:ext uri="{BB962C8B-B14F-4D97-AF65-F5344CB8AC3E}">
        <p14:creationId xmlns:p14="http://schemas.microsoft.com/office/powerpoint/2010/main" val="2319256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9866" y="1649517"/>
            <a:ext cx="8136904" cy="1508105"/>
          </a:xfrm>
          <a:prstGeom prst="rect">
            <a:avLst/>
          </a:prstGeom>
        </p:spPr>
        <p:txBody>
          <a:bodyPr wrap="square">
            <a:spAutoFit/>
          </a:bodyPr>
          <a:lstStyle/>
          <a:p>
            <a:pPr marL="457200" marR="0" lvl="0" indent="-457200" defTabSz="914400" eaLnBrk="1" fontAlgn="auto" latinLnBrk="0" hangingPunct="1">
              <a:lnSpc>
                <a:spcPct val="100000"/>
              </a:lnSpc>
              <a:spcBef>
                <a:spcPts val="600"/>
              </a:spcBef>
              <a:spcAft>
                <a:spcPts val="600"/>
              </a:spcAft>
              <a:buClrTx/>
              <a:buSzTx/>
              <a:buFont typeface="Arial" charset="0"/>
              <a:buNone/>
              <a:tabLst/>
              <a:defRPr/>
            </a:pPr>
            <a:endParaRPr lang="en-US" sz="2400" dirty="0" smtClean="0">
              <a:solidFill>
                <a:srgbClr val="FFFFFF"/>
              </a:solidFill>
              <a:latin typeface="Consolas" charset="0"/>
              <a:ea typeface="Consolas" charset="0"/>
              <a:cs typeface="Consolas" charset="0"/>
              <a:sym typeface="Wingdings"/>
            </a:endParaRPr>
          </a:p>
          <a:p>
            <a:pPr marL="457200" marR="0" lvl="0" indent="-457200" defTabSz="914400" eaLnBrk="1" fontAlgn="auto" latinLnBrk="0" hangingPunct="1">
              <a:lnSpc>
                <a:spcPct val="100000"/>
              </a:lnSpc>
              <a:spcBef>
                <a:spcPts val="600"/>
              </a:spcBef>
              <a:spcAft>
                <a:spcPts val="600"/>
              </a:spcAft>
              <a:buClrTx/>
              <a:buSzTx/>
              <a:buFont typeface="Arial" charset="0"/>
              <a:buNone/>
              <a:tabLst/>
              <a:defRPr/>
            </a:pPr>
            <a:endParaRPr lang="en-US" sz="2400" dirty="0" smtClean="0">
              <a:solidFill>
                <a:srgbClr val="FFFFFF"/>
              </a:solidFill>
              <a:latin typeface="Consolas" charset="0"/>
              <a:ea typeface="Consolas" charset="0"/>
              <a:cs typeface="Consolas" charset="0"/>
              <a:sym typeface="Wingdings"/>
            </a:endParaRPr>
          </a:p>
          <a:p>
            <a:pPr marL="457200" marR="0" lvl="0" indent="-457200" defTabSz="914400" eaLnBrk="1" fontAlgn="auto" latinLnBrk="0" hangingPunct="1">
              <a:lnSpc>
                <a:spcPct val="100000"/>
              </a:lnSpc>
              <a:spcBef>
                <a:spcPts val="600"/>
              </a:spcBef>
              <a:spcAft>
                <a:spcPts val="600"/>
              </a:spcAft>
              <a:buClrTx/>
              <a:buSzTx/>
              <a:buFont typeface="Arial" charset="0"/>
              <a:buNone/>
              <a:tabLst/>
              <a:defRPr/>
            </a:pPr>
            <a:endParaRPr lang="en-US" sz="2400" dirty="0">
              <a:solidFill>
                <a:srgbClr val="FFFFFF"/>
              </a:solidFill>
              <a:latin typeface="Consolas" charset="0"/>
              <a:ea typeface="Consolas" charset="0"/>
              <a:cs typeface="Consolas" charset="0"/>
              <a:sym typeface="Wingdings"/>
            </a:endParaRPr>
          </a:p>
        </p:txBody>
      </p:sp>
      <p:sp>
        <p:nvSpPr>
          <p:cNvPr id="4" name="Rectangle 3"/>
          <p:cNvSpPr/>
          <p:nvPr/>
        </p:nvSpPr>
        <p:spPr>
          <a:xfrm>
            <a:off x="679866" y="481608"/>
            <a:ext cx="8442430" cy="1147192"/>
          </a:xfrm>
          <a:prstGeom prst="rect">
            <a:avLst/>
          </a:prstGeom>
        </p:spPr>
        <p:txBody>
          <a:bodyPr wrap="square" lIns="144000" tIns="108000" rIns="144000" bIns="108000">
            <a:noAutofit/>
          </a:bodyPr>
          <a:lstStyle/>
          <a:p>
            <a:r>
              <a:rPr lang="en-US" sz="3600" b="1" dirty="0">
                <a:solidFill>
                  <a:schemeClr val="accent1">
                    <a:lumMod val="40000"/>
                    <a:lumOff val="60000"/>
                  </a:schemeClr>
                </a:solidFill>
                <a:latin typeface="+mj-lt"/>
                <a:cs typeface="Source Sans Pro Bold"/>
              </a:rPr>
              <a:t>Establish Context</a:t>
            </a:r>
          </a:p>
          <a:p>
            <a:endParaRPr lang="en-US" sz="3600" b="1" dirty="0">
              <a:solidFill>
                <a:srgbClr val="FFFFFF"/>
              </a:solidFill>
              <a:latin typeface="+mj-lt"/>
              <a:cs typeface="Source Sans Pro Bold"/>
            </a:endParaRPr>
          </a:p>
          <a:p>
            <a:endParaRPr lang="en-US" sz="3600" b="1" dirty="0" smtClean="0">
              <a:solidFill>
                <a:srgbClr val="FFFFFF"/>
              </a:solidFill>
              <a:latin typeface="+mj-lt"/>
              <a:cs typeface="Source Sans Pro Bold"/>
            </a:endParaRPr>
          </a:p>
          <a:p>
            <a:endParaRPr lang="en-US" sz="3600" b="1" dirty="0" smtClean="0">
              <a:solidFill>
                <a:srgbClr val="FFFFFF"/>
              </a:solidFill>
              <a:latin typeface="+mj-lt"/>
              <a:cs typeface="Source Sans Pro Bold"/>
            </a:endParaRPr>
          </a:p>
          <a:p>
            <a:endParaRPr lang="en-US" sz="3600" b="1" dirty="0">
              <a:solidFill>
                <a:srgbClr val="FFFFFF"/>
              </a:solidFill>
              <a:latin typeface="+mj-lt"/>
              <a:cs typeface="Source Sans Pro Bold"/>
            </a:endParaRPr>
          </a:p>
          <a:p>
            <a:endParaRPr lang="en-US" sz="3600" b="1" dirty="0" smtClean="0">
              <a:solidFill>
                <a:srgbClr val="FFFFFF"/>
              </a:solidFill>
              <a:latin typeface="+mj-lt"/>
              <a:cs typeface="Source Sans Pro Bold"/>
            </a:endParaRPr>
          </a:p>
          <a:p>
            <a:endParaRPr lang="en-US" sz="3600" b="1" dirty="0">
              <a:solidFill>
                <a:srgbClr val="FFFFFF"/>
              </a:solidFill>
              <a:latin typeface="+mj-lt"/>
              <a:cs typeface="Source Sans Pro Bold"/>
            </a:endParaRPr>
          </a:p>
        </p:txBody>
      </p:sp>
      <p:sp>
        <p:nvSpPr>
          <p:cNvPr id="6" name="Rectangle 5"/>
          <p:cNvSpPr/>
          <p:nvPr/>
        </p:nvSpPr>
        <p:spPr>
          <a:xfrm>
            <a:off x="679866" y="1628800"/>
            <a:ext cx="8136904" cy="830997"/>
          </a:xfrm>
          <a:prstGeom prst="rect">
            <a:avLst/>
          </a:prstGeom>
        </p:spPr>
        <p:txBody>
          <a:bodyPr wrap="square">
            <a:spAutoFit/>
          </a:bodyPr>
          <a:lstStyle/>
          <a:p>
            <a:pPr>
              <a:spcBef>
                <a:spcPts val="600"/>
              </a:spcBef>
              <a:spcAft>
                <a:spcPts val="600"/>
              </a:spcAft>
            </a:pPr>
            <a:r>
              <a:rPr lang="en-US" sz="2400" b="1" dirty="0" smtClean="0">
                <a:solidFill>
                  <a:srgbClr val="FFFFE2"/>
                </a:solidFill>
                <a:latin typeface="+mn-lt"/>
                <a:cs typeface="Source Sans Pro Bold"/>
                <a:sym typeface="Wingdings"/>
              </a:rPr>
              <a:t>Example</a:t>
            </a:r>
            <a:r>
              <a:rPr lang="en-US" sz="2400" dirty="0" smtClean="0">
                <a:solidFill>
                  <a:srgbClr val="FFFFE2"/>
                </a:solidFill>
                <a:latin typeface="+mn-lt"/>
                <a:cs typeface="Source Sans Pro Bold"/>
                <a:sym typeface="Wingdings"/>
              </a:rPr>
              <a:t>: conference management system.</a:t>
            </a:r>
            <a:br>
              <a:rPr lang="en-US" sz="2400" dirty="0" smtClean="0">
                <a:solidFill>
                  <a:srgbClr val="FFFFE2"/>
                </a:solidFill>
                <a:latin typeface="+mn-lt"/>
                <a:cs typeface="Source Sans Pro Bold"/>
                <a:sym typeface="Wingdings"/>
              </a:rPr>
            </a:br>
            <a:r>
              <a:rPr lang="en-US" sz="2400" dirty="0" smtClean="0">
                <a:solidFill>
                  <a:srgbClr val="FFFFE2"/>
                </a:solidFill>
                <a:latin typeface="+mn-lt"/>
                <a:cs typeface="Source Sans Pro Bold"/>
                <a:sym typeface="Wingdings"/>
              </a:rPr>
              <a:t>Context is usually stable, can change at specific points.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2775992"/>
            <a:ext cx="7493000" cy="3390900"/>
          </a:xfrm>
          <a:prstGeom prst="rect">
            <a:avLst/>
          </a:prstGeom>
        </p:spPr>
      </p:pic>
    </p:spTree>
    <p:extLst>
      <p:ext uri="{BB962C8B-B14F-4D97-AF65-F5344CB8AC3E}">
        <p14:creationId xmlns:p14="http://schemas.microsoft.com/office/powerpoint/2010/main" val="15154595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9866" y="1649517"/>
            <a:ext cx="8136904" cy="1508105"/>
          </a:xfrm>
          <a:prstGeom prst="rect">
            <a:avLst/>
          </a:prstGeom>
        </p:spPr>
        <p:txBody>
          <a:bodyPr wrap="square">
            <a:spAutoFit/>
          </a:bodyPr>
          <a:lstStyle/>
          <a:p>
            <a:pPr marL="457200" marR="0" lvl="0" indent="-457200" defTabSz="914400" eaLnBrk="1" fontAlgn="auto" latinLnBrk="0" hangingPunct="1">
              <a:lnSpc>
                <a:spcPct val="100000"/>
              </a:lnSpc>
              <a:spcBef>
                <a:spcPts val="600"/>
              </a:spcBef>
              <a:spcAft>
                <a:spcPts val="600"/>
              </a:spcAft>
              <a:buClrTx/>
              <a:buSzTx/>
              <a:buFont typeface="Arial" charset="0"/>
              <a:buNone/>
              <a:tabLst/>
              <a:defRPr/>
            </a:pPr>
            <a:endParaRPr lang="en-US" sz="2400" dirty="0" smtClean="0">
              <a:solidFill>
                <a:srgbClr val="FFFFFF"/>
              </a:solidFill>
              <a:latin typeface="Consolas" charset="0"/>
              <a:ea typeface="Consolas" charset="0"/>
              <a:cs typeface="Consolas" charset="0"/>
              <a:sym typeface="Wingdings"/>
            </a:endParaRPr>
          </a:p>
          <a:p>
            <a:pPr marL="457200" marR="0" lvl="0" indent="-457200" defTabSz="914400" eaLnBrk="1" fontAlgn="auto" latinLnBrk="0" hangingPunct="1">
              <a:lnSpc>
                <a:spcPct val="100000"/>
              </a:lnSpc>
              <a:spcBef>
                <a:spcPts val="600"/>
              </a:spcBef>
              <a:spcAft>
                <a:spcPts val="600"/>
              </a:spcAft>
              <a:buClrTx/>
              <a:buSzTx/>
              <a:buFont typeface="Arial" charset="0"/>
              <a:buNone/>
              <a:tabLst/>
              <a:defRPr/>
            </a:pPr>
            <a:endParaRPr lang="en-US" sz="2400" dirty="0" smtClean="0">
              <a:solidFill>
                <a:srgbClr val="FFFFFF"/>
              </a:solidFill>
              <a:latin typeface="Consolas" charset="0"/>
              <a:ea typeface="Consolas" charset="0"/>
              <a:cs typeface="Consolas" charset="0"/>
              <a:sym typeface="Wingdings"/>
            </a:endParaRPr>
          </a:p>
          <a:p>
            <a:pPr marL="457200" marR="0" lvl="0" indent="-457200" defTabSz="914400" eaLnBrk="1" fontAlgn="auto" latinLnBrk="0" hangingPunct="1">
              <a:lnSpc>
                <a:spcPct val="100000"/>
              </a:lnSpc>
              <a:spcBef>
                <a:spcPts val="600"/>
              </a:spcBef>
              <a:spcAft>
                <a:spcPts val="600"/>
              </a:spcAft>
              <a:buClrTx/>
              <a:buSzTx/>
              <a:buFont typeface="Arial" charset="0"/>
              <a:buNone/>
              <a:tabLst/>
              <a:defRPr/>
            </a:pPr>
            <a:endParaRPr lang="en-US" sz="2400" dirty="0">
              <a:solidFill>
                <a:srgbClr val="FFFFFF"/>
              </a:solidFill>
              <a:latin typeface="Consolas" charset="0"/>
              <a:ea typeface="Consolas" charset="0"/>
              <a:cs typeface="Consolas" charset="0"/>
              <a:sym typeface="Wingdings"/>
            </a:endParaRPr>
          </a:p>
        </p:txBody>
      </p:sp>
      <p:sp>
        <p:nvSpPr>
          <p:cNvPr id="4" name="Rectangle 3"/>
          <p:cNvSpPr/>
          <p:nvPr/>
        </p:nvSpPr>
        <p:spPr>
          <a:xfrm>
            <a:off x="679866" y="1256377"/>
            <a:ext cx="8442430" cy="1147192"/>
          </a:xfrm>
          <a:prstGeom prst="rect">
            <a:avLst/>
          </a:prstGeom>
        </p:spPr>
        <p:txBody>
          <a:bodyPr wrap="square" lIns="144000" tIns="108000" rIns="144000" bIns="108000">
            <a:noAutofit/>
          </a:bodyPr>
          <a:lstStyle/>
          <a:p>
            <a:r>
              <a:rPr lang="en-US" sz="3600" b="1" dirty="0">
                <a:solidFill>
                  <a:schemeClr val="accent1">
                    <a:lumMod val="40000"/>
                    <a:lumOff val="60000"/>
                  </a:schemeClr>
                </a:solidFill>
                <a:latin typeface="+mj-lt"/>
                <a:cs typeface="Source Sans Pro Bold"/>
              </a:rPr>
              <a:t>Configuration &amp; </a:t>
            </a:r>
          </a:p>
          <a:p>
            <a:r>
              <a:rPr lang="en-US" sz="3600" b="1" dirty="0">
                <a:solidFill>
                  <a:schemeClr val="accent1">
                    <a:lumMod val="40000"/>
                    <a:lumOff val="60000"/>
                  </a:schemeClr>
                </a:solidFill>
                <a:latin typeface="+mj-lt"/>
                <a:cs typeface="Source Sans Pro Bold"/>
              </a:rPr>
              <a:t>Dependency Management</a:t>
            </a:r>
          </a:p>
          <a:p>
            <a:endParaRPr lang="en-US" sz="3600" b="1" dirty="0">
              <a:solidFill>
                <a:schemeClr val="accent1">
                  <a:lumMod val="40000"/>
                  <a:lumOff val="60000"/>
                </a:schemeClr>
              </a:solidFill>
              <a:latin typeface="+mj-lt"/>
              <a:cs typeface="Source Sans Pro Bold"/>
            </a:endParaRPr>
          </a:p>
          <a:p>
            <a:endParaRPr lang="en-US" sz="3600" b="1" dirty="0">
              <a:solidFill>
                <a:srgbClr val="FFFFFF"/>
              </a:solidFill>
              <a:latin typeface="+mj-lt"/>
              <a:cs typeface="Source Sans Pro Bold"/>
            </a:endParaRPr>
          </a:p>
          <a:p>
            <a:endParaRPr lang="en-US" sz="3600" b="1" dirty="0" smtClean="0">
              <a:solidFill>
                <a:srgbClr val="FFFFFF"/>
              </a:solidFill>
              <a:latin typeface="+mj-lt"/>
              <a:cs typeface="Source Sans Pro Bold"/>
            </a:endParaRPr>
          </a:p>
          <a:p>
            <a:endParaRPr lang="en-US" sz="3600" b="1" dirty="0" smtClean="0">
              <a:solidFill>
                <a:srgbClr val="FFFFFF"/>
              </a:solidFill>
              <a:latin typeface="+mj-lt"/>
              <a:cs typeface="Source Sans Pro Bold"/>
            </a:endParaRPr>
          </a:p>
          <a:p>
            <a:endParaRPr lang="en-US" sz="3600" b="1" dirty="0">
              <a:solidFill>
                <a:srgbClr val="FFFFFF"/>
              </a:solidFill>
              <a:latin typeface="+mj-lt"/>
              <a:cs typeface="Source Sans Pro Bold"/>
            </a:endParaRPr>
          </a:p>
          <a:p>
            <a:endParaRPr lang="en-US" sz="3600" b="1" dirty="0" smtClean="0">
              <a:solidFill>
                <a:srgbClr val="FFFFFF"/>
              </a:solidFill>
              <a:latin typeface="+mj-lt"/>
              <a:cs typeface="Source Sans Pro Bold"/>
            </a:endParaRPr>
          </a:p>
          <a:p>
            <a:endParaRPr lang="en-US" sz="3600" b="1" dirty="0">
              <a:solidFill>
                <a:srgbClr val="FFFFFF"/>
              </a:solidFill>
              <a:latin typeface="+mj-lt"/>
              <a:cs typeface="Source Sans Pro Bold"/>
            </a:endParaRPr>
          </a:p>
        </p:txBody>
      </p:sp>
      <p:sp>
        <p:nvSpPr>
          <p:cNvPr id="6" name="Rectangle 5"/>
          <p:cNvSpPr/>
          <p:nvPr/>
        </p:nvSpPr>
        <p:spPr>
          <a:xfrm>
            <a:off x="700632" y="3089097"/>
            <a:ext cx="8095372" cy="2554545"/>
          </a:xfrm>
          <a:prstGeom prst="rect">
            <a:avLst/>
          </a:prstGeom>
        </p:spPr>
        <p:txBody>
          <a:bodyPr wrap="square">
            <a:spAutoFit/>
          </a:bodyPr>
          <a:lstStyle/>
          <a:p>
            <a:pPr>
              <a:spcBef>
                <a:spcPts val="600"/>
              </a:spcBef>
              <a:spcAft>
                <a:spcPts val="600"/>
              </a:spcAft>
            </a:pPr>
            <a:r>
              <a:rPr lang="en-US" sz="2400" dirty="0" smtClean="0">
                <a:solidFill>
                  <a:srgbClr val="FFFFE2"/>
                </a:solidFill>
                <a:latin typeface="+mn-lt"/>
                <a:cs typeface="Source Sans Pro Bold"/>
                <a:sym typeface="Wingdings"/>
              </a:rPr>
              <a:t>are special cases of context passing.</a:t>
            </a:r>
          </a:p>
          <a:p>
            <a:pPr>
              <a:spcBef>
                <a:spcPts val="600"/>
              </a:spcBef>
              <a:spcAft>
                <a:spcPts val="600"/>
              </a:spcAft>
            </a:pPr>
            <a:endParaRPr lang="en-US" sz="2400" dirty="0" smtClean="0">
              <a:solidFill>
                <a:srgbClr val="FFFFE2"/>
              </a:solidFill>
              <a:latin typeface="+mn-lt"/>
              <a:cs typeface="Source Sans Pro Bold"/>
              <a:sym typeface="Wingdings"/>
            </a:endParaRPr>
          </a:p>
          <a:p>
            <a:pPr>
              <a:spcBef>
                <a:spcPts val="600"/>
              </a:spcBef>
              <a:spcAft>
                <a:spcPts val="600"/>
              </a:spcAft>
            </a:pPr>
            <a:endParaRPr lang="en-US" sz="2400" dirty="0">
              <a:solidFill>
                <a:srgbClr val="FFFFE2"/>
              </a:solidFill>
              <a:latin typeface="+mn-lt"/>
              <a:cs typeface="Source Sans Pro Bold"/>
              <a:sym typeface="Wingdings"/>
            </a:endParaRPr>
          </a:p>
          <a:p>
            <a:pPr>
              <a:spcBef>
                <a:spcPts val="600"/>
              </a:spcBef>
              <a:spcAft>
                <a:spcPts val="600"/>
              </a:spcAft>
            </a:pPr>
            <a:r>
              <a:rPr lang="en-US" sz="2400" dirty="0" smtClean="0">
                <a:solidFill>
                  <a:srgbClr val="FFFFE2"/>
                </a:solidFill>
                <a:latin typeface="+mn-lt"/>
                <a:cs typeface="Source Sans Pro Bold"/>
                <a:sym typeface="Wingdings"/>
              </a:rPr>
              <a:t>		</a:t>
            </a:r>
          </a:p>
          <a:p>
            <a:pPr>
              <a:spcBef>
                <a:spcPts val="600"/>
              </a:spcBef>
              <a:spcAft>
                <a:spcPts val="600"/>
              </a:spcAft>
            </a:pPr>
            <a:r>
              <a:rPr lang="en-US" sz="2400" dirty="0" smtClean="0">
                <a:solidFill>
                  <a:srgbClr val="FFFFE2"/>
                </a:solidFill>
                <a:latin typeface="+mn-lt"/>
                <a:cs typeface="Source Sans Pro Bold"/>
                <a:sym typeface="Wingdings"/>
              </a:rPr>
              <a:t>					see also: Dick Wall: The parfait pattern</a:t>
            </a:r>
          </a:p>
        </p:txBody>
      </p:sp>
    </p:spTree>
    <p:extLst>
      <p:ext uri="{BB962C8B-B14F-4D97-AF65-F5344CB8AC3E}">
        <p14:creationId xmlns:p14="http://schemas.microsoft.com/office/powerpoint/2010/main" val="11730236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1293" y="493823"/>
            <a:ext cx="8442430" cy="1147192"/>
          </a:xfrm>
          <a:prstGeom prst="rect">
            <a:avLst/>
          </a:prstGeom>
        </p:spPr>
        <p:txBody>
          <a:bodyPr wrap="square" lIns="144000" tIns="108000" rIns="144000" bIns="108000">
            <a:noAutofit/>
          </a:bodyPr>
          <a:lstStyle/>
          <a:p>
            <a:r>
              <a:rPr lang="en-US" sz="3600" b="1" dirty="0">
                <a:solidFill>
                  <a:schemeClr val="accent1">
                    <a:lumMod val="40000"/>
                    <a:lumOff val="60000"/>
                  </a:schemeClr>
                </a:solidFill>
                <a:latin typeface="+mj-lt"/>
                <a:cs typeface="Source Sans Pro Bold"/>
              </a:rPr>
              <a:t>Implement Type Classes</a:t>
            </a:r>
          </a:p>
          <a:p>
            <a:endParaRPr lang="en-US" sz="3600" b="1" dirty="0">
              <a:solidFill>
                <a:srgbClr val="FFFFFF"/>
              </a:solidFill>
              <a:latin typeface="+mj-lt"/>
              <a:cs typeface="Source Sans Pro Bold"/>
            </a:endParaRPr>
          </a:p>
          <a:p>
            <a:endParaRPr lang="en-US" sz="3600" b="1" dirty="0" smtClean="0">
              <a:solidFill>
                <a:srgbClr val="FFFFFF"/>
              </a:solidFill>
              <a:latin typeface="+mj-lt"/>
              <a:cs typeface="Source Sans Pro Bold"/>
            </a:endParaRPr>
          </a:p>
          <a:p>
            <a:endParaRPr lang="en-US" sz="3600" b="1" dirty="0" smtClean="0">
              <a:solidFill>
                <a:srgbClr val="FFFFFF"/>
              </a:solidFill>
              <a:latin typeface="+mj-lt"/>
              <a:cs typeface="Source Sans Pro Bold"/>
            </a:endParaRPr>
          </a:p>
          <a:p>
            <a:endParaRPr lang="en-US" sz="3600" b="1" dirty="0">
              <a:solidFill>
                <a:srgbClr val="FFFFFF"/>
              </a:solidFill>
              <a:latin typeface="+mj-lt"/>
              <a:cs typeface="Source Sans Pro Bold"/>
            </a:endParaRPr>
          </a:p>
          <a:p>
            <a:endParaRPr lang="en-US" sz="3600" b="1" dirty="0" smtClean="0">
              <a:solidFill>
                <a:srgbClr val="FFFFFF"/>
              </a:solidFill>
              <a:latin typeface="+mj-lt"/>
              <a:cs typeface="Source Sans Pro Bold"/>
            </a:endParaRPr>
          </a:p>
          <a:p>
            <a:endParaRPr lang="en-US" sz="3600" b="1" dirty="0">
              <a:solidFill>
                <a:srgbClr val="FFFFFF"/>
              </a:solidFill>
              <a:latin typeface="+mj-lt"/>
              <a:cs typeface="Source Sans Pro Bold"/>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293" y="1412776"/>
            <a:ext cx="7950200" cy="4838700"/>
          </a:xfrm>
          <a:prstGeom prst="rect">
            <a:avLst/>
          </a:prstGeom>
        </p:spPr>
      </p:pic>
    </p:spTree>
    <p:extLst>
      <p:ext uri="{BB962C8B-B14F-4D97-AF65-F5344CB8AC3E}">
        <p14:creationId xmlns:p14="http://schemas.microsoft.com/office/powerpoint/2010/main" val="11078497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1293" y="493823"/>
            <a:ext cx="8442430" cy="1147192"/>
          </a:xfrm>
          <a:prstGeom prst="rect">
            <a:avLst/>
          </a:prstGeom>
        </p:spPr>
        <p:txBody>
          <a:bodyPr wrap="square" lIns="144000" tIns="108000" rIns="144000" bIns="108000">
            <a:noAutofit/>
          </a:bodyPr>
          <a:lstStyle/>
          <a:p>
            <a:r>
              <a:rPr lang="en-US" sz="3600" b="1" dirty="0">
                <a:solidFill>
                  <a:schemeClr val="accent1">
                    <a:lumMod val="40000"/>
                    <a:lumOff val="60000"/>
                  </a:schemeClr>
                </a:solidFill>
                <a:latin typeface="+mj-lt"/>
                <a:cs typeface="Source Sans Pro Bold"/>
              </a:rPr>
              <a:t>Implement Type Classes</a:t>
            </a:r>
          </a:p>
          <a:p>
            <a:endParaRPr lang="en-US" sz="3600" b="1" dirty="0">
              <a:solidFill>
                <a:srgbClr val="FFFFFF"/>
              </a:solidFill>
              <a:latin typeface="+mj-lt"/>
              <a:cs typeface="Source Sans Pro Bold"/>
            </a:endParaRPr>
          </a:p>
          <a:p>
            <a:endParaRPr lang="en-US" sz="3600" b="1" dirty="0" smtClean="0">
              <a:solidFill>
                <a:srgbClr val="FFFFFF"/>
              </a:solidFill>
              <a:latin typeface="+mj-lt"/>
              <a:cs typeface="Source Sans Pro Bold"/>
            </a:endParaRPr>
          </a:p>
          <a:p>
            <a:endParaRPr lang="en-US" sz="3600" b="1" dirty="0" smtClean="0">
              <a:solidFill>
                <a:srgbClr val="FFFFFF"/>
              </a:solidFill>
              <a:latin typeface="+mj-lt"/>
              <a:cs typeface="Source Sans Pro Bold"/>
            </a:endParaRPr>
          </a:p>
          <a:p>
            <a:endParaRPr lang="en-US" sz="3600" b="1" dirty="0">
              <a:solidFill>
                <a:srgbClr val="FFFFFF"/>
              </a:solidFill>
              <a:latin typeface="+mj-lt"/>
              <a:cs typeface="Source Sans Pro Bold"/>
            </a:endParaRPr>
          </a:p>
          <a:p>
            <a:endParaRPr lang="en-US" sz="3600" b="1" dirty="0" smtClean="0">
              <a:solidFill>
                <a:srgbClr val="FFFFFF"/>
              </a:solidFill>
              <a:latin typeface="+mj-lt"/>
              <a:cs typeface="Source Sans Pro Bold"/>
            </a:endParaRPr>
          </a:p>
          <a:p>
            <a:endParaRPr lang="en-US" sz="3600" b="1" dirty="0">
              <a:solidFill>
                <a:srgbClr val="FFFFFF"/>
              </a:solidFill>
              <a:latin typeface="+mj-lt"/>
              <a:cs typeface="Source Sans Pro Bold"/>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293" y="1412776"/>
            <a:ext cx="7950200" cy="48387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223" y="1387376"/>
            <a:ext cx="8953500" cy="4889500"/>
          </a:xfrm>
          <a:prstGeom prst="rect">
            <a:avLst/>
          </a:prstGeom>
        </p:spPr>
      </p:pic>
    </p:spTree>
    <p:extLst>
      <p:ext uri="{BB962C8B-B14F-4D97-AF65-F5344CB8AC3E}">
        <p14:creationId xmlns:p14="http://schemas.microsoft.com/office/powerpoint/2010/main" val="7195090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99792" y="2602939"/>
            <a:ext cx="8136904" cy="1508105"/>
          </a:xfrm>
          <a:prstGeom prst="rect">
            <a:avLst/>
          </a:prstGeom>
        </p:spPr>
        <p:txBody>
          <a:bodyPr wrap="square">
            <a:spAutoFit/>
          </a:bodyPr>
          <a:lstStyle/>
          <a:p>
            <a:pPr marL="457200" marR="0" lvl="0" indent="-457200" defTabSz="914400" eaLnBrk="1" fontAlgn="auto" latinLnBrk="0" hangingPunct="1">
              <a:lnSpc>
                <a:spcPct val="100000"/>
              </a:lnSpc>
              <a:spcBef>
                <a:spcPts val="600"/>
              </a:spcBef>
              <a:spcAft>
                <a:spcPts val="600"/>
              </a:spcAft>
              <a:buClrTx/>
              <a:buSzTx/>
              <a:buFont typeface="Arial" charset="0"/>
              <a:buNone/>
              <a:tabLst/>
              <a:defRPr/>
            </a:pPr>
            <a:endParaRPr lang="en-US" sz="2400" dirty="0" smtClean="0">
              <a:solidFill>
                <a:srgbClr val="FFFFFF"/>
              </a:solidFill>
              <a:latin typeface="Consolas" charset="0"/>
              <a:ea typeface="Consolas" charset="0"/>
              <a:cs typeface="Consolas" charset="0"/>
              <a:sym typeface="Wingdings"/>
            </a:endParaRPr>
          </a:p>
          <a:p>
            <a:pPr marL="457200" marR="0" lvl="0" indent="-457200" defTabSz="914400" eaLnBrk="1" fontAlgn="auto" latinLnBrk="0" hangingPunct="1">
              <a:lnSpc>
                <a:spcPct val="100000"/>
              </a:lnSpc>
              <a:spcBef>
                <a:spcPts val="600"/>
              </a:spcBef>
              <a:spcAft>
                <a:spcPts val="600"/>
              </a:spcAft>
              <a:buClrTx/>
              <a:buSzTx/>
              <a:buFont typeface="Arial" charset="0"/>
              <a:buNone/>
              <a:tabLst/>
              <a:defRPr/>
            </a:pPr>
            <a:endParaRPr lang="en-US" sz="2400" dirty="0" smtClean="0">
              <a:solidFill>
                <a:srgbClr val="FFFFFF"/>
              </a:solidFill>
              <a:latin typeface="Consolas" charset="0"/>
              <a:ea typeface="Consolas" charset="0"/>
              <a:cs typeface="Consolas" charset="0"/>
              <a:sym typeface="Wingdings"/>
            </a:endParaRPr>
          </a:p>
          <a:p>
            <a:pPr marL="457200" marR="0" lvl="0" indent="-457200" defTabSz="914400" eaLnBrk="1" fontAlgn="auto" latinLnBrk="0" hangingPunct="1">
              <a:lnSpc>
                <a:spcPct val="100000"/>
              </a:lnSpc>
              <a:spcBef>
                <a:spcPts val="600"/>
              </a:spcBef>
              <a:spcAft>
                <a:spcPts val="600"/>
              </a:spcAft>
              <a:buClrTx/>
              <a:buSzTx/>
              <a:buFont typeface="Arial" charset="0"/>
              <a:buNone/>
              <a:tabLst/>
              <a:defRPr/>
            </a:pPr>
            <a:endParaRPr lang="en-US" sz="2400" dirty="0">
              <a:solidFill>
                <a:srgbClr val="FFFFFF"/>
              </a:solidFill>
              <a:latin typeface="Consolas" charset="0"/>
              <a:ea typeface="Consolas" charset="0"/>
              <a:cs typeface="Consolas" charset="0"/>
              <a:sym typeface="Wingdings"/>
            </a:endParaRPr>
          </a:p>
        </p:txBody>
      </p:sp>
      <p:sp>
        <p:nvSpPr>
          <p:cNvPr id="4" name="Rectangle 3"/>
          <p:cNvSpPr/>
          <p:nvPr/>
        </p:nvSpPr>
        <p:spPr>
          <a:xfrm>
            <a:off x="679866" y="481608"/>
            <a:ext cx="8442430" cy="1147192"/>
          </a:xfrm>
          <a:prstGeom prst="rect">
            <a:avLst/>
          </a:prstGeom>
        </p:spPr>
        <p:txBody>
          <a:bodyPr wrap="square" lIns="144000" tIns="108000" rIns="144000" bIns="108000">
            <a:noAutofit/>
          </a:bodyPr>
          <a:lstStyle/>
          <a:p>
            <a:r>
              <a:rPr lang="en-US" sz="3600" b="1" dirty="0" smtClean="0">
                <a:solidFill>
                  <a:schemeClr val="accent1">
                    <a:lumMod val="40000"/>
                    <a:lumOff val="60000"/>
                  </a:schemeClr>
                </a:solidFill>
                <a:latin typeface="+mj-lt"/>
                <a:cs typeface="Source Sans Pro Bold"/>
              </a:rPr>
              <a:t>Establish Context</a:t>
            </a:r>
            <a:endParaRPr lang="en-US" sz="3600" b="1" dirty="0">
              <a:solidFill>
                <a:schemeClr val="accent1">
                  <a:lumMod val="40000"/>
                  <a:lumOff val="60000"/>
                </a:schemeClr>
              </a:solidFill>
              <a:latin typeface="+mj-lt"/>
              <a:cs typeface="Source Sans Pro Bold"/>
            </a:endParaRPr>
          </a:p>
          <a:p>
            <a:endParaRPr lang="en-US" sz="3600" b="1" dirty="0">
              <a:solidFill>
                <a:srgbClr val="FFFFFF"/>
              </a:solidFill>
              <a:latin typeface="+mj-lt"/>
              <a:cs typeface="Source Sans Pro Bold"/>
            </a:endParaRPr>
          </a:p>
          <a:p>
            <a:endParaRPr lang="en-US" sz="3600" b="1" dirty="0" smtClean="0">
              <a:solidFill>
                <a:srgbClr val="FFFFFF"/>
              </a:solidFill>
              <a:latin typeface="+mj-lt"/>
              <a:cs typeface="Source Sans Pro Bold"/>
            </a:endParaRPr>
          </a:p>
          <a:p>
            <a:endParaRPr lang="en-US" sz="3600" b="1" dirty="0" smtClean="0">
              <a:solidFill>
                <a:srgbClr val="FFFFFF"/>
              </a:solidFill>
              <a:latin typeface="+mj-lt"/>
              <a:cs typeface="Source Sans Pro Bold"/>
            </a:endParaRPr>
          </a:p>
          <a:p>
            <a:endParaRPr lang="en-US" sz="3600" b="1" dirty="0">
              <a:solidFill>
                <a:srgbClr val="FFFFFF"/>
              </a:solidFill>
              <a:latin typeface="+mj-lt"/>
              <a:cs typeface="Source Sans Pro Bold"/>
            </a:endParaRPr>
          </a:p>
          <a:p>
            <a:endParaRPr lang="en-US" sz="3600" b="1" dirty="0" smtClean="0">
              <a:solidFill>
                <a:srgbClr val="FFFFFF"/>
              </a:solidFill>
              <a:latin typeface="+mj-lt"/>
              <a:cs typeface="Source Sans Pro Bold"/>
            </a:endParaRPr>
          </a:p>
          <a:p>
            <a:endParaRPr lang="en-US" sz="3600" b="1" dirty="0">
              <a:solidFill>
                <a:srgbClr val="FFFFFF"/>
              </a:solidFill>
              <a:latin typeface="+mj-lt"/>
              <a:cs typeface="Source Sans Pro Bold"/>
            </a:endParaRPr>
          </a:p>
        </p:txBody>
      </p:sp>
      <p:sp>
        <p:nvSpPr>
          <p:cNvPr id="6" name="Rectangle 5"/>
          <p:cNvSpPr/>
          <p:nvPr/>
        </p:nvSpPr>
        <p:spPr>
          <a:xfrm>
            <a:off x="679866" y="1628800"/>
            <a:ext cx="8442430" cy="5324535"/>
          </a:xfrm>
          <a:prstGeom prst="rect">
            <a:avLst/>
          </a:prstGeom>
        </p:spPr>
        <p:txBody>
          <a:bodyPr wrap="square">
            <a:spAutoFit/>
          </a:bodyPr>
          <a:lstStyle/>
          <a:p>
            <a:pPr>
              <a:spcBef>
                <a:spcPts val="600"/>
              </a:spcBef>
              <a:spcAft>
                <a:spcPts val="600"/>
              </a:spcAft>
            </a:pPr>
            <a:r>
              <a:rPr lang="en-US" sz="2400" b="1" dirty="0" smtClean="0">
                <a:solidFill>
                  <a:srgbClr val="FFFFE2"/>
                </a:solidFill>
                <a:latin typeface="+mn-lt"/>
                <a:cs typeface="Source Sans Pro Bold"/>
                <a:sym typeface="Wingdings"/>
              </a:rPr>
              <a:t>Example*</a:t>
            </a:r>
            <a:r>
              <a:rPr lang="en-US" sz="2400" dirty="0" smtClean="0">
                <a:solidFill>
                  <a:srgbClr val="FFFFE2"/>
                </a:solidFill>
                <a:latin typeface="+mn-lt"/>
                <a:cs typeface="Source Sans Pro Bold"/>
                <a:sym typeface="Wingdings"/>
              </a:rPr>
              <a:t>: conference management system.</a:t>
            </a:r>
            <a:br>
              <a:rPr lang="en-US" sz="2400" dirty="0" smtClean="0">
                <a:solidFill>
                  <a:srgbClr val="FFFFE2"/>
                </a:solidFill>
                <a:latin typeface="+mn-lt"/>
                <a:cs typeface="Source Sans Pro Bold"/>
                <a:sym typeface="Wingdings"/>
              </a:rPr>
            </a:br>
            <a:r>
              <a:rPr lang="en-US" sz="2400" dirty="0" smtClean="0">
                <a:solidFill>
                  <a:srgbClr val="FFFFE2"/>
                </a:solidFill>
                <a:latin typeface="+mn-lt"/>
                <a:cs typeface="Source Sans Pro Bold"/>
                <a:sym typeface="Wingdings"/>
              </a:rPr>
              <a:t>Reviewers should only see (directly or indirectly) the scores of papers where they have no conflict with an author.</a:t>
            </a:r>
          </a:p>
          <a:p>
            <a:pPr>
              <a:spcBef>
                <a:spcPts val="600"/>
              </a:spcBef>
              <a:spcAft>
                <a:spcPts val="600"/>
              </a:spcAft>
            </a:pPr>
            <a:endParaRPr lang="en-US" sz="2400" dirty="0">
              <a:solidFill>
                <a:srgbClr val="FFFFE2"/>
              </a:solidFill>
              <a:latin typeface="+mn-lt"/>
              <a:cs typeface="Source Sans Pro Bold"/>
              <a:sym typeface="Wingdings"/>
            </a:endParaRPr>
          </a:p>
          <a:p>
            <a:pPr>
              <a:spcBef>
                <a:spcPts val="600"/>
              </a:spcBef>
              <a:spcAft>
                <a:spcPts val="600"/>
              </a:spcAft>
            </a:pPr>
            <a:endParaRPr lang="en-US" sz="2400" dirty="0" smtClean="0">
              <a:solidFill>
                <a:srgbClr val="FFFFE2"/>
              </a:solidFill>
              <a:latin typeface="+mn-lt"/>
              <a:cs typeface="Source Sans Pro Bold"/>
              <a:sym typeface="Wingdings"/>
            </a:endParaRPr>
          </a:p>
          <a:p>
            <a:pPr>
              <a:spcBef>
                <a:spcPts val="600"/>
              </a:spcBef>
              <a:spcAft>
                <a:spcPts val="600"/>
              </a:spcAft>
            </a:pPr>
            <a:endParaRPr lang="en-US" sz="2400" dirty="0">
              <a:solidFill>
                <a:srgbClr val="FFFFE2"/>
              </a:solidFill>
              <a:latin typeface="+mn-lt"/>
              <a:cs typeface="Source Sans Pro Bold"/>
              <a:sym typeface="Wingdings"/>
            </a:endParaRPr>
          </a:p>
          <a:p>
            <a:pPr>
              <a:spcBef>
                <a:spcPts val="600"/>
              </a:spcBef>
              <a:spcAft>
                <a:spcPts val="600"/>
              </a:spcAft>
            </a:pPr>
            <a:endParaRPr lang="en-US" sz="2400" dirty="0" smtClean="0">
              <a:solidFill>
                <a:srgbClr val="FFFFE2"/>
              </a:solidFill>
              <a:latin typeface="+mn-lt"/>
              <a:cs typeface="Source Sans Pro Bold"/>
              <a:sym typeface="Wingdings"/>
            </a:endParaRPr>
          </a:p>
          <a:p>
            <a:pPr>
              <a:spcBef>
                <a:spcPts val="600"/>
              </a:spcBef>
              <a:spcAft>
                <a:spcPts val="600"/>
              </a:spcAft>
            </a:pPr>
            <a:endParaRPr lang="en-US" sz="2400" dirty="0">
              <a:solidFill>
                <a:srgbClr val="FFFFE2"/>
              </a:solidFill>
              <a:latin typeface="+mn-lt"/>
              <a:cs typeface="Source Sans Pro Bold"/>
              <a:sym typeface="Wingdings"/>
            </a:endParaRPr>
          </a:p>
          <a:p>
            <a:pPr>
              <a:spcBef>
                <a:spcPts val="600"/>
              </a:spcBef>
              <a:spcAft>
                <a:spcPts val="600"/>
              </a:spcAft>
            </a:pPr>
            <a:endParaRPr lang="en-US" sz="2400" dirty="0" smtClean="0">
              <a:solidFill>
                <a:srgbClr val="FFFFE2"/>
              </a:solidFill>
              <a:latin typeface="+mn-lt"/>
              <a:cs typeface="Source Sans Pro Bold"/>
              <a:sym typeface="Wingdings"/>
            </a:endParaRPr>
          </a:p>
          <a:p>
            <a:pPr>
              <a:spcBef>
                <a:spcPts val="600"/>
              </a:spcBef>
              <a:spcAft>
                <a:spcPts val="600"/>
              </a:spcAft>
            </a:pPr>
            <a:endParaRPr lang="en-US" sz="2400" dirty="0" smtClean="0">
              <a:solidFill>
                <a:srgbClr val="FFFFE2"/>
              </a:solidFill>
              <a:latin typeface="+mn-lt"/>
              <a:cs typeface="Source Sans Pro Bold"/>
              <a:sym typeface="Wingdings"/>
            </a:endParaRPr>
          </a:p>
          <a:p>
            <a:pPr>
              <a:spcBef>
                <a:spcPts val="600"/>
              </a:spcBef>
              <a:spcAft>
                <a:spcPts val="600"/>
              </a:spcAft>
            </a:pPr>
            <a:r>
              <a:rPr lang="en-US" sz="2000" dirty="0" smtClean="0">
                <a:solidFill>
                  <a:srgbClr val="FFFFE2"/>
                </a:solidFill>
                <a:latin typeface="+mn-lt"/>
                <a:cs typeface="Source Sans Pro Bold"/>
                <a:sym typeface="Wingdings"/>
              </a:rPr>
              <a:t>									*Suggested by Nadia </a:t>
            </a:r>
            <a:r>
              <a:rPr lang="en-US" sz="2000" dirty="0" err="1" smtClean="0">
                <a:solidFill>
                  <a:srgbClr val="FFFFE2"/>
                </a:solidFill>
                <a:latin typeface="+mn-lt"/>
                <a:cs typeface="Source Sans Pro Bold"/>
                <a:sym typeface="Wingdings"/>
              </a:rPr>
              <a:t>Polikarpova</a:t>
            </a:r>
            <a:r>
              <a:rPr lang="en-US" sz="2000" dirty="0" smtClean="0">
                <a:solidFill>
                  <a:srgbClr val="FFFFE2"/>
                </a:solidFill>
                <a:latin typeface="+mn-lt"/>
                <a:cs typeface="Source Sans Pro Bold"/>
                <a:sym typeface="Wingdings"/>
              </a:rPr>
              <a: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866" y="2996952"/>
            <a:ext cx="7721600" cy="3390900"/>
          </a:xfrm>
          <a:prstGeom prst="rect">
            <a:avLst/>
          </a:prstGeom>
        </p:spPr>
      </p:pic>
    </p:spTree>
    <p:extLst>
      <p:ext uri="{BB962C8B-B14F-4D97-AF65-F5344CB8AC3E}">
        <p14:creationId xmlns:p14="http://schemas.microsoft.com/office/powerpoint/2010/main" val="17742500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9866" y="1649517"/>
            <a:ext cx="8136904" cy="1508105"/>
          </a:xfrm>
          <a:prstGeom prst="rect">
            <a:avLst/>
          </a:prstGeom>
        </p:spPr>
        <p:txBody>
          <a:bodyPr wrap="square">
            <a:spAutoFit/>
          </a:bodyPr>
          <a:lstStyle/>
          <a:p>
            <a:pPr marL="457200" marR="0" lvl="0" indent="-457200" defTabSz="914400" eaLnBrk="1" fontAlgn="auto" latinLnBrk="0" hangingPunct="1">
              <a:lnSpc>
                <a:spcPct val="100000"/>
              </a:lnSpc>
              <a:spcBef>
                <a:spcPts val="600"/>
              </a:spcBef>
              <a:spcAft>
                <a:spcPts val="600"/>
              </a:spcAft>
              <a:buClrTx/>
              <a:buSzTx/>
              <a:buFont typeface="Arial" charset="0"/>
              <a:buNone/>
              <a:tabLst/>
              <a:defRPr/>
            </a:pPr>
            <a:endParaRPr lang="en-US" sz="2400" dirty="0" smtClean="0">
              <a:solidFill>
                <a:srgbClr val="FFFFFF"/>
              </a:solidFill>
              <a:latin typeface="Consolas" charset="0"/>
              <a:ea typeface="Consolas" charset="0"/>
              <a:cs typeface="Consolas" charset="0"/>
              <a:sym typeface="Wingdings"/>
            </a:endParaRPr>
          </a:p>
          <a:p>
            <a:pPr marL="457200" marR="0" lvl="0" indent="-457200" defTabSz="914400" eaLnBrk="1" fontAlgn="auto" latinLnBrk="0" hangingPunct="1">
              <a:lnSpc>
                <a:spcPct val="100000"/>
              </a:lnSpc>
              <a:spcBef>
                <a:spcPts val="600"/>
              </a:spcBef>
              <a:spcAft>
                <a:spcPts val="600"/>
              </a:spcAft>
              <a:buClrTx/>
              <a:buSzTx/>
              <a:buFont typeface="Arial" charset="0"/>
              <a:buNone/>
              <a:tabLst/>
              <a:defRPr/>
            </a:pPr>
            <a:endParaRPr lang="en-US" sz="2400" dirty="0" smtClean="0">
              <a:solidFill>
                <a:srgbClr val="FFFFFF"/>
              </a:solidFill>
              <a:latin typeface="Consolas" charset="0"/>
              <a:ea typeface="Consolas" charset="0"/>
              <a:cs typeface="Consolas" charset="0"/>
              <a:sym typeface="Wingdings"/>
            </a:endParaRPr>
          </a:p>
          <a:p>
            <a:pPr marL="457200" marR="0" lvl="0" indent="-457200" defTabSz="914400" eaLnBrk="1" fontAlgn="auto" latinLnBrk="0" hangingPunct="1">
              <a:lnSpc>
                <a:spcPct val="100000"/>
              </a:lnSpc>
              <a:spcBef>
                <a:spcPts val="600"/>
              </a:spcBef>
              <a:spcAft>
                <a:spcPts val="600"/>
              </a:spcAft>
              <a:buClrTx/>
              <a:buSzTx/>
              <a:buFont typeface="Arial" charset="0"/>
              <a:buNone/>
              <a:tabLst/>
              <a:defRPr/>
            </a:pPr>
            <a:endParaRPr lang="en-US" sz="2400" dirty="0">
              <a:solidFill>
                <a:srgbClr val="FFFFFF"/>
              </a:solidFill>
              <a:latin typeface="Consolas" charset="0"/>
              <a:ea typeface="Consolas" charset="0"/>
              <a:cs typeface="Consolas" charset="0"/>
              <a:sym typeface="Wingdings"/>
            </a:endParaRPr>
          </a:p>
        </p:txBody>
      </p:sp>
      <p:sp>
        <p:nvSpPr>
          <p:cNvPr id="4" name="Rectangle 3"/>
          <p:cNvSpPr/>
          <p:nvPr/>
        </p:nvSpPr>
        <p:spPr>
          <a:xfrm>
            <a:off x="679866" y="481608"/>
            <a:ext cx="8442430" cy="1147192"/>
          </a:xfrm>
          <a:prstGeom prst="rect">
            <a:avLst/>
          </a:prstGeom>
        </p:spPr>
        <p:txBody>
          <a:bodyPr wrap="square" lIns="144000" tIns="108000" rIns="144000" bIns="108000">
            <a:noAutofit/>
          </a:bodyPr>
          <a:lstStyle/>
          <a:p>
            <a:r>
              <a:rPr lang="en-US" sz="3600" b="1" dirty="0" smtClean="0">
                <a:solidFill>
                  <a:schemeClr val="accent1">
                    <a:lumMod val="40000"/>
                    <a:lumOff val="60000"/>
                  </a:schemeClr>
                </a:solidFill>
                <a:latin typeface="+mj-lt"/>
                <a:cs typeface="Source Sans Pro Bold"/>
              </a:rPr>
              <a:t>Establish Context</a:t>
            </a:r>
            <a:endParaRPr lang="en-US" sz="3600" b="1" dirty="0">
              <a:solidFill>
                <a:schemeClr val="accent1">
                  <a:lumMod val="40000"/>
                  <a:lumOff val="60000"/>
                </a:schemeClr>
              </a:solidFill>
              <a:latin typeface="+mj-lt"/>
              <a:cs typeface="Source Sans Pro Bold"/>
            </a:endParaRPr>
          </a:p>
          <a:p>
            <a:endParaRPr lang="en-US" sz="3600" b="1" dirty="0">
              <a:solidFill>
                <a:srgbClr val="FFFFFF"/>
              </a:solidFill>
              <a:latin typeface="+mj-lt"/>
              <a:cs typeface="Source Sans Pro Bold"/>
            </a:endParaRPr>
          </a:p>
          <a:p>
            <a:endParaRPr lang="en-US" sz="3600" b="1" dirty="0" smtClean="0">
              <a:solidFill>
                <a:srgbClr val="FFFFFF"/>
              </a:solidFill>
              <a:latin typeface="+mj-lt"/>
              <a:cs typeface="Source Sans Pro Bold"/>
            </a:endParaRPr>
          </a:p>
          <a:p>
            <a:endParaRPr lang="en-US" sz="3600" b="1" dirty="0" smtClean="0">
              <a:solidFill>
                <a:srgbClr val="FFFFFF"/>
              </a:solidFill>
              <a:latin typeface="+mj-lt"/>
              <a:cs typeface="Source Sans Pro Bold"/>
            </a:endParaRPr>
          </a:p>
          <a:p>
            <a:endParaRPr lang="en-US" sz="3600" b="1" dirty="0">
              <a:solidFill>
                <a:srgbClr val="FFFFFF"/>
              </a:solidFill>
              <a:latin typeface="+mj-lt"/>
              <a:cs typeface="Source Sans Pro Bold"/>
            </a:endParaRPr>
          </a:p>
          <a:p>
            <a:endParaRPr lang="en-US" sz="3600" b="1" dirty="0" smtClean="0">
              <a:solidFill>
                <a:srgbClr val="FFFFFF"/>
              </a:solidFill>
              <a:latin typeface="+mj-lt"/>
              <a:cs typeface="Source Sans Pro Bold"/>
            </a:endParaRPr>
          </a:p>
          <a:p>
            <a:endParaRPr lang="en-US" sz="3600" b="1" dirty="0">
              <a:solidFill>
                <a:srgbClr val="FFFFFF"/>
              </a:solidFill>
              <a:latin typeface="+mj-lt"/>
              <a:cs typeface="Source Sans Pro Bold"/>
            </a:endParaRPr>
          </a:p>
        </p:txBody>
      </p:sp>
      <p:sp>
        <p:nvSpPr>
          <p:cNvPr id="6" name="Rectangle 5"/>
          <p:cNvSpPr/>
          <p:nvPr/>
        </p:nvSpPr>
        <p:spPr>
          <a:xfrm>
            <a:off x="679866" y="1628800"/>
            <a:ext cx="8136904" cy="830997"/>
          </a:xfrm>
          <a:prstGeom prst="rect">
            <a:avLst/>
          </a:prstGeom>
        </p:spPr>
        <p:txBody>
          <a:bodyPr wrap="square">
            <a:spAutoFit/>
          </a:bodyPr>
          <a:lstStyle/>
          <a:p>
            <a:pPr>
              <a:spcBef>
                <a:spcPts val="600"/>
              </a:spcBef>
              <a:spcAft>
                <a:spcPts val="600"/>
              </a:spcAft>
            </a:pPr>
            <a:r>
              <a:rPr lang="en-US" sz="2400" b="1" dirty="0" smtClean="0">
                <a:solidFill>
                  <a:srgbClr val="FFFFE2"/>
                </a:solidFill>
                <a:latin typeface="+mn-lt"/>
                <a:cs typeface="Source Sans Pro Bold"/>
                <a:sym typeface="Wingdings"/>
              </a:rPr>
              <a:t>Example</a:t>
            </a:r>
            <a:r>
              <a:rPr lang="en-US" sz="2400" dirty="0" smtClean="0">
                <a:solidFill>
                  <a:srgbClr val="FFFFE2"/>
                </a:solidFill>
                <a:latin typeface="+mn-lt"/>
                <a:cs typeface="Source Sans Pro Bold"/>
                <a:sym typeface="Wingdings"/>
              </a:rPr>
              <a:t>: conference management system.</a:t>
            </a:r>
            <a:br>
              <a:rPr lang="en-US" sz="2400" dirty="0" smtClean="0">
                <a:solidFill>
                  <a:srgbClr val="FFFFE2"/>
                </a:solidFill>
                <a:latin typeface="+mn-lt"/>
                <a:cs typeface="Source Sans Pro Bold"/>
                <a:sym typeface="Wingdings"/>
              </a:rPr>
            </a:br>
            <a:r>
              <a:rPr lang="en-US" sz="2400" dirty="0" smtClean="0">
                <a:solidFill>
                  <a:srgbClr val="FFFFE2"/>
                </a:solidFill>
                <a:latin typeface="+mn-lt"/>
                <a:cs typeface="Source Sans Pro Bold"/>
                <a:sym typeface="Wingdings"/>
              </a:rPr>
              <a:t>Context is usually stable, can change at specific points.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2775992"/>
            <a:ext cx="7344816" cy="3323840"/>
          </a:xfrm>
          <a:prstGeom prst="rect">
            <a:avLst/>
          </a:prstGeom>
        </p:spPr>
      </p:pic>
      <p:sp>
        <p:nvSpPr>
          <p:cNvPr id="7" name="TextBox 6"/>
          <p:cNvSpPr txBox="1"/>
          <p:nvPr/>
        </p:nvSpPr>
        <p:spPr>
          <a:xfrm>
            <a:off x="1115616" y="3398657"/>
            <a:ext cx="6336704" cy="954107"/>
          </a:xfrm>
          <a:prstGeom prst="rect">
            <a:avLst/>
          </a:prstGeom>
          <a:solidFill>
            <a:srgbClr val="152D37"/>
          </a:solidFill>
          <a:scene3d>
            <a:camera prst="orthographicFront">
              <a:rot lat="600000" lon="21599989" rev="900000"/>
            </a:camera>
            <a:lightRig rig="threePt" dir="t"/>
          </a:scene3d>
        </p:spPr>
        <p:txBody>
          <a:bodyPr wrap="square" rtlCol="0">
            <a:spAutoFit/>
          </a:bodyPr>
          <a:lstStyle/>
          <a:p>
            <a:r>
              <a:rPr lang="en-US" sz="2800" dirty="0" smtClean="0">
                <a:solidFill>
                  <a:srgbClr val="EBB0C7"/>
                </a:solidFill>
                <a:cs typeface="Source Sans Pro Bold"/>
                <a:sym typeface="Wingdings"/>
              </a:rPr>
              <a:t>But it gets tedious to write all these implicit Viewers parameters!</a:t>
            </a:r>
            <a:endParaRPr lang="en-US" sz="2800" dirty="0">
              <a:solidFill>
                <a:srgbClr val="EBB0C7"/>
              </a:solidFill>
              <a:cs typeface="Source Sans Pro Bold"/>
              <a:sym typeface="Wingdings"/>
            </a:endParaRPr>
          </a:p>
        </p:txBody>
      </p:sp>
    </p:spTree>
    <p:extLst>
      <p:ext uri="{BB962C8B-B14F-4D97-AF65-F5344CB8AC3E}">
        <p14:creationId xmlns:p14="http://schemas.microsoft.com/office/powerpoint/2010/main" val="2009899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9866" y="1649517"/>
            <a:ext cx="8136904" cy="1508105"/>
          </a:xfrm>
          <a:prstGeom prst="rect">
            <a:avLst/>
          </a:prstGeom>
        </p:spPr>
        <p:txBody>
          <a:bodyPr wrap="square">
            <a:spAutoFit/>
          </a:bodyPr>
          <a:lstStyle/>
          <a:p>
            <a:pPr marL="457200" marR="0" lvl="0" indent="-457200" defTabSz="914400" eaLnBrk="1" fontAlgn="auto" latinLnBrk="0" hangingPunct="1">
              <a:lnSpc>
                <a:spcPct val="100000"/>
              </a:lnSpc>
              <a:spcBef>
                <a:spcPts val="600"/>
              </a:spcBef>
              <a:spcAft>
                <a:spcPts val="600"/>
              </a:spcAft>
              <a:buClrTx/>
              <a:buSzTx/>
              <a:buFont typeface="Arial" charset="0"/>
              <a:buNone/>
              <a:tabLst/>
              <a:defRPr/>
            </a:pPr>
            <a:endParaRPr lang="en-US" sz="2400" dirty="0" smtClean="0">
              <a:solidFill>
                <a:srgbClr val="FFFFFF"/>
              </a:solidFill>
              <a:latin typeface="Consolas" charset="0"/>
              <a:ea typeface="Consolas" charset="0"/>
              <a:cs typeface="Consolas" charset="0"/>
              <a:sym typeface="Wingdings"/>
            </a:endParaRPr>
          </a:p>
          <a:p>
            <a:pPr marL="457200" marR="0" lvl="0" indent="-457200" defTabSz="914400" eaLnBrk="1" fontAlgn="auto" latinLnBrk="0" hangingPunct="1">
              <a:lnSpc>
                <a:spcPct val="100000"/>
              </a:lnSpc>
              <a:spcBef>
                <a:spcPts val="600"/>
              </a:spcBef>
              <a:spcAft>
                <a:spcPts val="600"/>
              </a:spcAft>
              <a:buClrTx/>
              <a:buSzTx/>
              <a:buFont typeface="Arial" charset="0"/>
              <a:buNone/>
              <a:tabLst/>
              <a:defRPr/>
            </a:pPr>
            <a:endParaRPr lang="en-US" sz="2400" dirty="0" smtClean="0">
              <a:solidFill>
                <a:srgbClr val="FFFFFF"/>
              </a:solidFill>
              <a:latin typeface="Consolas" charset="0"/>
              <a:ea typeface="Consolas" charset="0"/>
              <a:cs typeface="Consolas" charset="0"/>
              <a:sym typeface="Wingdings"/>
            </a:endParaRPr>
          </a:p>
          <a:p>
            <a:pPr marL="457200" marR="0" lvl="0" indent="-457200" defTabSz="914400" eaLnBrk="1" fontAlgn="auto" latinLnBrk="0" hangingPunct="1">
              <a:lnSpc>
                <a:spcPct val="100000"/>
              </a:lnSpc>
              <a:spcBef>
                <a:spcPts val="600"/>
              </a:spcBef>
              <a:spcAft>
                <a:spcPts val="600"/>
              </a:spcAft>
              <a:buClrTx/>
              <a:buSzTx/>
              <a:buFont typeface="Arial" charset="0"/>
              <a:buNone/>
              <a:tabLst/>
              <a:defRPr/>
            </a:pPr>
            <a:endParaRPr lang="en-US" sz="2400" dirty="0">
              <a:solidFill>
                <a:srgbClr val="FFFFFF"/>
              </a:solidFill>
              <a:latin typeface="Consolas" charset="0"/>
              <a:ea typeface="Consolas" charset="0"/>
              <a:cs typeface="Consolas" charset="0"/>
              <a:sym typeface="Wingdings"/>
            </a:endParaRPr>
          </a:p>
        </p:txBody>
      </p:sp>
      <p:sp>
        <p:nvSpPr>
          <p:cNvPr id="4" name="Rectangle 3"/>
          <p:cNvSpPr/>
          <p:nvPr/>
        </p:nvSpPr>
        <p:spPr>
          <a:xfrm>
            <a:off x="519578" y="430753"/>
            <a:ext cx="7942076" cy="815788"/>
          </a:xfrm>
          <a:prstGeom prst="rect">
            <a:avLst/>
          </a:prstGeom>
        </p:spPr>
        <p:txBody>
          <a:bodyPr wrap="square" lIns="144000" tIns="108000" rIns="144000" bIns="108000">
            <a:noAutofit/>
          </a:bodyPr>
          <a:lstStyle/>
          <a:p>
            <a:r>
              <a:rPr lang="en-US" sz="3600" b="1" dirty="0">
                <a:solidFill>
                  <a:schemeClr val="accent1">
                    <a:lumMod val="40000"/>
                    <a:lumOff val="60000"/>
                  </a:schemeClr>
                </a:solidFill>
                <a:latin typeface="+mj-lt"/>
                <a:cs typeface="Source Sans Pro Bold"/>
              </a:rPr>
              <a:t>Can we do better? </a:t>
            </a:r>
          </a:p>
        </p:txBody>
      </p:sp>
      <p:sp>
        <p:nvSpPr>
          <p:cNvPr id="6" name="Rectangle 5"/>
          <p:cNvSpPr/>
          <p:nvPr/>
        </p:nvSpPr>
        <p:spPr>
          <a:xfrm>
            <a:off x="679866" y="1595594"/>
            <a:ext cx="8136904" cy="3154710"/>
          </a:xfrm>
          <a:prstGeom prst="rect">
            <a:avLst/>
          </a:prstGeom>
        </p:spPr>
        <p:txBody>
          <a:bodyPr wrap="square">
            <a:spAutoFit/>
          </a:bodyPr>
          <a:lstStyle/>
          <a:p>
            <a:pPr>
              <a:spcBef>
                <a:spcPts val="600"/>
              </a:spcBef>
              <a:spcAft>
                <a:spcPts val="600"/>
              </a:spcAft>
            </a:pPr>
            <a:endParaRPr lang="en-US" sz="2400" dirty="0">
              <a:solidFill>
                <a:srgbClr val="FFFFFF"/>
              </a:solidFill>
              <a:latin typeface="+mn-lt"/>
              <a:cs typeface="Source Sans Pro Bold"/>
              <a:sym typeface="Wingdings"/>
            </a:endParaRPr>
          </a:p>
          <a:p>
            <a:pPr>
              <a:spcBef>
                <a:spcPts val="600"/>
              </a:spcBef>
              <a:spcAft>
                <a:spcPts val="600"/>
              </a:spcAft>
            </a:pPr>
            <a:endParaRPr lang="en-US" sz="2400" dirty="0" smtClean="0">
              <a:solidFill>
                <a:srgbClr val="FFFFFF"/>
              </a:solidFill>
              <a:latin typeface="+mn-lt"/>
              <a:cs typeface="Source Sans Pro Bold"/>
              <a:sym typeface="Wingdings"/>
            </a:endParaRPr>
          </a:p>
          <a:p>
            <a:pPr>
              <a:spcBef>
                <a:spcPts val="600"/>
              </a:spcBef>
              <a:spcAft>
                <a:spcPts val="600"/>
              </a:spcAft>
            </a:pPr>
            <a:endParaRPr lang="en-US" sz="2400" dirty="0">
              <a:solidFill>
                <a:srgbClr val="FFFFFF"/>
              </a:solidFill>
              <a:latin typeface="+mn-lt"/>
              <a:cs typeface="Source Sans Pro Bold"/>
              <a:sym typeface="Wingdings"/>
            </a:endParaRPr>
          </a:p>
          <a:p>
            <a:pPr>
              <a:spcBef>
                <a:spcPts val="600"/>
              </a:spcBef>
              <a:spcAft>
                <a:spcPts val="600"/>
              </a:spcAft>
            </a:pPr>
            <a:endParaRPr lang="en-US" sz="2400" dirty="0" smtClean="0">
              <a:solidFill>
                <a:srgbClr val="FFFFFF"/>
              </a:solidFill>
              <a:latin typeface="+mn-lt"/>
              <a:cs typeface="Source Sans Pro Bold"/>
              <a:sym typeface="Wingdings"/>
            </a:endParaRPr>
          </a:p>
          <a:p>
            <a:pPr>
              <a:spcBef>
                <a:spcPts val="600"/>
              </a:spcBef>
              <a:spcAft>
                <a:spcPts val="600"/>
              </a:spcAft>
            </a:pPr>
            <a:endParaRPr lang="en-US" sz="2400" dirty="0">
              <a:solidFill>
                <a:srgbClr val="FFFFFF"/>
              </a:solidFill>
              <a:latin typeface="+mn-lt"/>
              <a:cs typeface="Source Sans Pro Bold"/>
              <a:sym typeface="Wingdings"/>
            </a:endParaRPr>
          </a:p>
          <a:p>
            <a:pPr>
              <a:spcBef>
                <a:spcPts val="600"/>
              </a:spcBef>
              <a:spcAft>
                <a:spcPts val="600"/>
              </a:spcAft>
            </a:pPr>
            <a:endParaRPr lang="en-US" sz="2400" dirty="0" smtClean="0">
              <a:solidFill>
                <a:srgbClr val="FFFFFF"/>
              </a:solidFill>
              <a:latin typeface="+mn-lt"/>
              <a:cs typeface="Source Sans Pro Bold"/>
              <a:sym typeface="Wingdings"/>
            </a:endParaRPr>
          </a:p>
        </p:txBody>
      </p:sp>
      <p:sp>
        <p:nvSpPr>
          <p:cNvPr id="7" name="Rectangle 6"/>
          <p:cNvSpPr/>
          <p:nvPr/>
        </p:nvSpPr>
        <p:spPr>
          <a:xfrm>
            <a:off x="662400" y="1831970"/>
            <a:ext cx="8136904" cy="3754874"/>
          </a:xfrm>
          <a:prstGeom prst="rect">
            <a:avLst/>
          </a:prstGeom>
        </p:spPr>
        <p:txBody>
          <a:bodyPr wrap="square">
            <a:spAutoFit/>
          </a:bodyPr>
          <a:lstStyle/>
          <a:p>
            <a:pPr>
              <a:spcBef>
                <a:spcPts val="600"/>
              </a:spcBef>
              <a:spcAft>
                <a:spcPts val="600"/>
              </a:spcAft>
            </a:pPr>
            <a:r>
              <a:rPr lang="en-US" sz="2400" dirty="0" smtClean="0">
                <a:solidFill>
                  <a:srgbClr val="E3E2C9"/>
                </a:solidFill>
                <a:latin typeface="+mn-lt"/>
                <a:cs typeface="Source Sans Pro Bold"/>
                <a:sym typeface="Wingdings"/>
              </a:rPr>
              <a:t>Having to write </a:t>
            </a:r>
          </a:p>
          <a:p>
            <a:pPr>
              <a:spcBef>
                <a:spcPts val="600"/>
              </a:spcBef>
              <a:spcAft>
                <a:spcPts val="600"/>
              </a:spcAft>
            </a:pPr>
            <a:r>
              <a:rPr lang="en-US" sz="2400" dirty="0" smtClean="0">
                <a:solidFill>
                  <a:srgbClr val="E3E2C9"/>
                </a:solidFill>
                <a:latin typeface="+mn-lt"/>
                <a:cs typeface="Source Sans Pro Bold"/>
                <a:sym typeface="Wingdings"/>
              </a:rPr>
              <a:t>a couple of times does not look so bad.</a:t>
            </a:r>
          </a:p>
          <a:p>
            <a:pPr>
              <a:spcBef>
                <a:spcPts val="600"/>
              </a:spcBef>
              <a:spcAft>
                <a:spcPts val="600"/>
              </a:spcAft>
            </a:pPr>
            <a:endParaRPr lang="en-US" sz="2400" dirty="0">
              <a:solidFill>
                <a:srgbClr val="E3E2C9"/>
              </a:solidFill>
              <a:latin typeface="+mn-lt"/>
              <a:cs typeface="Source Sans Pro Bold"/>
              <a:sym typeface="Wingdings"/>
            </a:endParaRPr>
          </a:p>
          <a:p>
            <a:pPr>
              <a:spcBef>
                <a:spcPts val="1200"/>
              </a:spcBef>
              <a:spcAft>
                <a:spcPts val="1200"/>
              </a:spcAft>
            </a:pPr>
            <a:r>
              <a:rPr lang="en-US" sz="2400" dirty="0" smtClean="0">
                <a:solidFill>
                  <a:srgbClr val="E3E2C9"/>
                </a:solidFill>
                <a:latin typeface="+mn-lt"/>
                <a:cs typeface="Source Sans Pro Bold"/>
                <a:sym typeface="Wingdings"/>
              </a:rPr>
              <a:t>But in the new Scala compiler </a:t>
            </a:r>
            <a:r>
              <a:rPr lang="en-US" sz="2400" i="1" dirty="0" err="1" smtClean="0">
                <a:solidFill>
                  <a:srgbClr val="E3E2C9"/>
                </a:solidFill>
                <a:latin typeface="+mn-lt"/>
                <a:cs typeface="Source Sans Pro Bold"/>
                <a:sym typeface="Wingdings"/>
              </a:rPr>
              <a:t>dotc</a:t>
            </a:r>
            <a:r>
              <a:rPr lang="en-US" sz="2400" dirty="0" smtClean="0">
                <a:solidFill>
                  <a:srgbClr val="E3E2C9"/>
                </a:solidFill>
                <a:latin typeface="+mn-lt"/>
                <a:cs typeface="Source Sans Pro Bold"/>
                <a:sym typeface="Wingdings"/>
              </a:rPr>
              <a:t> there are &gt; 2600 occurrences of the parameter</a:t>
            </a:r>
          </a:p>
          <a:p>
            <a:pPr>
              <a:spcBef>
                <a:spcPts val="1200"/>
              </a:spcBef>
              <a:spcAft>
                <a:spcPts val="1200"/>
              </a:spcAft>
            </a:pPr>
            <a:endParaRPr lang="en-US" sz="2400" dirty="0">
              <a:solidFill>
                <a:srgbClr val="E3E2C9"/>
              </a:solidFill>
              <a:latin typeface="+mn-lt"/>
              <a:cs typeface="Source Sans Pro Bold"/>
              <a:sym typeface="Wingdings"/>
            </a:endParaRPr>
          </a:p>
          <a:p>
            <a:pPr>
              <a:spcBef>
                <a:spcPts val="600"/>
              </a:spcBef>
              <a:spcAft>
                <a:spcPts val="600"/>
              </a:spcAft>
            </a:pPr>
            <a:r>
              <a:rPr lang="en-US" sz="2400" dirty="0" smtClean="0">
                <a:solidFill>
                  <a:srgbClr val="E3E2C9"/>
                </a:solidFill>
                <a:latin typeface="+mn-lt"/>
                <a:cs typeface="Source Sans Pro Bold"/>
                <a:sym typeface="Wingdings"/>
              </a:rPr>
              <a:t>Would it not be nice to get rid of them?</a:t>
            </a:r>
            <a:endParaRPr lang="en-US" sz="2400" dirty="0">
              <a:solidFill>
                <a:srgbClr val="E3E2C9"/>
              </a:solidFill>
              <a:latin typeface="+mn-lt"/>
              <a:cs typeface="Source Sans Pro Bold"/>
              <a:sym typeface="Wingdings"/>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7566" y="1831970"/>
            <a:ext cx="3086100" cy="4445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30852" y="3861048"/>
            <a:ext cx="3238500" cy="457200"/>
          </a:xfrm>
          <a:prstGeom prst="rect">
            <a:avLst/>
          </a:prstGeom>
        </p:spPr>
      </p:pic>
    </p:spTree>
    <p:extLst>
      <p:ext uri="{BB962C8B-B14F-4D97-AF65-F5344CB8AC3E}">
        <p14:creationId xmlns:p14="http://schemas.microsoft.com/office/powerpoint/2010/main" val="4656502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9866" y="1649517"/>
            <a:ext cx="8136904" cy="1508105"/>
          </a:xfrm>
          <a:prstGeom prst="rect">
            <a:avLst/>
          </a:prstGeom>
        </p:spPr>
        <p:txBody>
          <a:bodyPr wrap="square">
            <a:spAutoFit/>
          </a:bodyPr>
          <a:lstStyle/>
          <a:p>
            <a:pPr marL="457200" marR="0" lvl="0" indent="-457200" defTabSz="914400" eaLnBrk="1" fontAlgn="auto" latinLnBrk="0" hangingPunct="1">
              <a:lnSpc>
                <a:spcPct val="100000"/>
              </a:lnSpc>
              <a:spcBef>
                <a:spcPts val="600"/>
              </a:spcBef>
              <a:spcAft>
                <a:spcPts val="600"/>
              </a:spcAft>
              <a:buClrTx/>
              <a:buSzTx/>
              <a:buFont typeface="Arial" charset="0"/>
              <a:buNone/>
              <a:tabLst/>
              <a:defRPr/>
            </a:pPr>
            <a:endParaRPr lang="en-US" sz="2400" dirty="0" smtClean="0">
              <a:solidFill>
                <a:srgbClr val="FFFFFF"/>
              </a:solidFill>
              <a:latin typeface="Consolas" charset="0"/>
              <a:ea typeface="Consolas" charset="0"/>
              <a:cs typeface="Consolas" charset="0"/>
              <a:sym typeface="Wingdings"/>
            </a:endParaRPr>
          </a:p>
          <a:p>
            <a:pPr marL="457200" marR="0" lvl="0" indent="-457200" defTabSz="914400" eaLnBrk="1" fontAlgn="auto" latinLnBrk="0" hangingPunct="1">
              <a:lnSpc>
                <a:spcPct val="100000"/>
              </a:lnSpc>
              <a:spcBef>
                <a:spcPts val="600"/>
              </a:spcBef>
              <a:spcAft>
                <a:spcPts val="600"/>
              </a:spcAft>
              <a:buClrTx/>
              <a:buSzTx/>
              <a:buFont typeface="Arial" charset="0"/>
              <a:buNone/>
              <a:tabLst/>
              <a:defRPr/>
            </a:pPr>
            <a:endParaRPr lang="en-US" sz="2400" dirty="0" smtClean="0">
              <a:solidFill>
                <a:srgbClr val="FFFFFF"/>
              </a:solidFill>
              <a:latin typeface="Consolas" charset="0"/>
              <a:ea typeface="Consolas" charset="0"/>
              <a:cs typeface="Consolas" charset="0"/>
              <a:sym typeface="Wingdings"/>
            </a:endParaRPr>
          </a:p>
          <a:p>
            <a:pPr marL="457200" marR="0" lvl="0" indent="-457200" defTabSz="914400" eaLnBrk="1" fontAlgn="auto" latinLnBrk="0" hangingPunct="1">
              <a:lnSpc>
                <a:spcPct val="100000"/>
              </a:lnSpc>
              <a:spcBef>
                <a:spcPts val="600"/>
              </a:spcBef>
              <a:spcAft>
                <a:spcPts val="600"/>
              </a:spcAft>
              <a:buClrTx/>
              <a:buSzTx/>
              <a:buFont typeface="Arial" charset="0"/>
              <a:buNone/>
              <a:tabLst/>
              <a:defRPr/>
            </a:pPr>
            <a:endParaRPr lang="en-US" sz="2400" dirty="0">
              <a:solidFill>
                <a:srgbClr val="FFFFFF"/>
              </a:solidFill>
              <a:latin typeface="Consolas" charset="0"/>
              <a:ea typeface="Consolas" charset="0"/>
              <a:cs typeface="Consolas" charset="0"/>
              <a:sym typeface="Wingdings"/>
            </a:endParaRPr>
          </a:p>
        </p:txBody>
      </p:sp>
      <p:sp>
        <p:nvSpPr>
          <p:cNvPr id="4" name="Rectangle 3"/>
          <p:cNvSpPr/>
          <p:nvPr/>
        </p:nvSpPr>
        <p:spPr>
          <a:xfrm>
            <a:off x="642837" y="398874"/>
            <a:ext cx="7942076" cy="815788"/>
          </a:xfrm>
          <a:prstGeom prst="rect">
            <a:avLst/>
          </a:prstGeom>
        </p:spPr>
        <p:txBody>
          <a:bodyPr wrap="square" lIns="144000" tIns="108000" rIns="144000" bIns="108000">
            <a:noAutofit/>
          </a:bodyPr>
          <a:lstStyle/>
          <a:p>
            <a:r>
              <a:rPr lang="en-US" sz="3600" b="1" dirty="0" smtClean="0">
                <a:solidFill>
                  <a:schemeClr val="accent1">
                    <a:lumMod val="40000"/>
                    <a:lumOff val="60000"/>
                  </a:schemeClr>
                </a:solidFill>
                <a:latin typeface="+mj-lt"/>
                <a:cs typeface="Source Sans Pro Bold"/>
              </a:rPr>
              <a:t>Implicit Function Types</a:t>
            </a:r>
            <a:endParaRPr lang="en-US" sz="3600" b="1" dirty="0">
              <a:solidFill>
                <a:schemeClr val="accent1">
                  <a:lumMod val="40000"/>
                  <a:lumOff val="60000"/>
                </a:schemeClr>
              </a:solidFill>
              <a:latin typeface="+mj-lt"/>
              <a:cs typeface="Source Sans Pro Bold"/>
            </a:endParaRPr>
          </a:p>
        </p:txBody>
      </p:sp>
      <p:sp>
        <p:nvSpPr>
          <p:cNvPr id="6" name="Rectangle 5"/>
          <p:cNvSpPr/>
          <p:nvPr/>
        </p:nvSpPr>
        <p:spPr>
          <a:xfrm>
            <a:off x="679866" y="1595594"/>
            <a:ext cx="8136904" cy="3154710"/>
          </a:xfrm>
          <a:prstGeom prst="rect">
            <a:avLst/>
          </a:prstGeom>
        </p:spPr>
        <p:txBody>
          <a:bodyPr wrap="square">
            <a:spAutoFit/>
          </a:bodyPr>
          <a:lstStyle/>
          <a:p>
            <a:pPr>
              <a:spcBef>
                <a:spcPts val="600"/>
              </a:spcBef>
              <a:spcAft>
                <a:spcPts val="600"/>
              </a:spcAft>
            </a:pPr>
            <a:endParaRPr lang="en-US" sz="2400" dirty="0">
              <a:solidFill>
                <a:srgbClr val="FFFFFF"/>
              </a:solidFill>
              <a:latin typeface="+mn-lt"/>
              <a:cs typeface="Source Sans Pro Bold"/>
              <a:sym typeface="Wingdings"/>
            </a:endParaRPr>
          </a:p>
          <a:p>
            <a:pPr>
              <a:spcBef>
                <a:spcPts val="600"/>
              </a:spcBef>
              <a:spcAft>
                <a:spcPts val="600"/>
              </a:spcAft>
            </a:pPr>
            <a:endParaRPr lang="en-US" sz="2400" dirty="0" smtClean="0">
              <a:solidFill>
                <a:srgbClr val="FFFFFF"/>
              </a:solidFill>
              <a:latin typeface="+mn-lt"/>
              <a:cs typeface="Source Sans Pro Bold"/>
              <a:sym typeface="Wingdings"/>
            </a:endParaRPr>
          </a:p>
          <a:p>
            <a:pPr>
              <a:spcBef>
                <a:spcPts val="600"/>
              </a:spcBef>
              <a:spcAft>
                <a:spcPts val="600"/>
              </a:spcAft>
            </a:pPr>
            <a:endParaRPr lang="en-US" sz="2400" dirty="0">
              <a:solidFill>
                <a:srgbClr val="FFFFFF"/>
              </a:solidFill>
              <a:latin typeface="+mn-lt"/>
              <a:cs typeface="Source Sans Pro Bold"/>
              <a:sym typeface="Wingdings"/>
            </a:endParaRPr>
          </a:p>
          <a:p>
            <a:pPr>
              <a:spcBef>
                <a:spcPts val="600"/>
              </a:spcBef>
              <a:spcAft>
                <a:spcPts val="600"/>
              </a:spcAft>
            </a:pPr>
            <a:endParaRPr lang="en-US" sz="2400" dirty="0" smtClean="0">
              <a:solidFill>
                <a:srgbClr val="FFFFFF"/>
              </a:solidFill>
              <a:latin typeface="+mn-lt"/>
              <a:cs typeface="Source Sans Pro Bold"/>
              <a:sym typeface="Wingdings"/>
            </a:endParaRPr>
          </a:p>
          <a:p>
            <a:pPr>
              <a:spcBef>
                <a:spcPts val="600"/>
              </a:spcBef>
              <a:spcAft>
                <a:spcPts val="600"/>
              </a:spcAft>
            </a:pPr>
            <a:endParaRPr lang="en-US" sz="2400" dirty="0">
              <a:solidFill>
                <a:srgbClr val="FFFFFF"/>
              </a:solidFill>
              <a:latin typeface="+mn-lt"/>
              <a:cs typeface="Source Sans Pro Bold"/>
              <a:sym typeface="Wingdings"/>
            </a:endParaRPr>
          </a:p>
          <a:p>
            <a:pPr>
              <a:spcBef>
                <a:spcPts val="600"/>
              </a:spcBef>
              <a:spcAft>
                <a:spcPts val="600"/>
              </a:spcAft>
            </a:pPr>
            <a:endParaRPr lang="en-US" sz="2400" dirty="0" smtClean="0">
              <a:solidFill>
                <a:srgbClr val="FFFFFF"/>
              </a:solidFill>
              <a:latin typeface="+mn-lt"/>
              <a:cs typeface="Source Sans Pro Bold"/>
              <a:sym typeface="Wingdings"/>
            </a:endParaRPr>
          </a:p>
        </p:txBody>
      </p:sp>
      <p:sp>
        <p:nvSpPr>
          <p:cNvPr id="7" name="Rectangle 6"/>
          <p:cNvSpPr/>
          <p:nvPr/>
        </p:nvSpPr>
        <p:spPr>
          <a:xfrm>
            <a:off x="661970" y="1364188"/>
            <a:ext cx="8482030" cy="5355312"/>
          </a:xfrm>
          <a:prstGeom prst="rect">
            <a:avLst/>
          </a:prstGeom>
        </p:spPr>
        <p:txBody>
          <a:bodyPr wrap="square">
            <a:spAutoFit/>
          </a:bodyPr>
          <a:lstStyle/>
          <a:p>
            <a:pPr>
              <a:spcBef>
                <a:spcPts val="600"/>
              </a:spcBef>
              <a:spcAft>
                <a:spcPts val="600"/>
              </a:spcAft>
            </a:pPr>
            <a:r>
              <a:rPr lang="en-US" sz="2400" dirty="0" smtClean="0">
                <a:solidFill>
                  <a:srgbClr val="E3E2C9"/>
                </a:solidFill>
                <a:latin typeface="+mn-lt"/>
                <a:cs typeface="Source Sans Pro Bold"/>
                <a:sym typeface="Wingdings"/>
              </a:rPr>
              <a:t>Let’s </a:t>
            </a:r>
            <a:r>
              <a:rPr lang="en-US" sz="2400" dirty="0">
                <a:solidFill>
                  <a:srgbClr val="E3E2C9"/>
                </a:solidFill>
                <a:latin typeface="+mn-lt"/>
                <a:cs typeface="Source Sans Pro Bold"/>
                <a:sym typeface="Wingdings"/>
              </a:rPr>
              <a:t>massage the definition of</a:t>
            </a:r>
            <a:r>
              <a:rPr lang="en-US" sz="2400" dirty="0">
                <a:solidFill>
                  <a:srgbClr val="E3E1AE"/>
                </a:solidFill>
                <a:latin typeface="+mn-lt"/>
                <a:cs typeface="Source Sans Pro Bold"/>
                <a:sym typeface="Wingdings"/>
              </a:rPr>
              <a:t> </a:t>
            </a:r>
            <a:r>
              <a:rPr lang="en-US" sz="2400" dirty="0" err="1" smtClean="0">
                <a:solidFill>
                  <a:srgbClr val="FFF1C8"/>
                </a:solidFill>
                <a:latin typeface="Consolas" charset="0"/>
                <a:ea typeface="Consolas" charset="0"/>
                <a:cs typeface="Consolas" charset="0"/>
                <a:sym typeface="Wingdings"/>
              </a:rPr>
              <a:t>viewRankings</a:t>
            </a:r>
            <a:r>
              <a:rPr lang="en-US" sz="2400" dirty="0" smtClean="0">
                <a:solidFill>
                  <a:srgbClr val="FFF1C8"/>
                </a:solidFill>
                <a:latin typeface="+mn-lt"/>
                <a:cs typeface="Source Sans Pro Bold"/>
                <a:sym typeface="Wingdings"/>
              </a:rPr>
              <a:t> </a:t>
            </a:r>
            <a:r>
              <a:rPr lang="en-US" sz="2400" dirty="0">
                <a:solidFill>
                  <a:srgbClr val="E3E2C9"/>
                </a:solidFill>
                <a:latin typeface="+mn-lt"/>
                <a:cs typeface="Source Sans Pro Bold"/>
                <a:sym typeface="Wingdings"/>
              </a:rPr>
              <a:t>a bit:</a:t>
            </a:r>
          </a:p>
          <a:p>
            <a:pPr>
              <a:spcBef>
                <a:spcPts val="600"/>
              </a:spcBef>
              <a:spcAft>
                <a:spcPts val="600"/>
              </a:spcAft>
            </a:pPr>
            <a:endParaRPr lang="en-US" sz="2400" dirty="0" smtClean="0">
              <a:solidFill>
                <a:srgbClr val="FFFFFF"/>
              </a:solidFill>
              <a:latin typeface="+mn-lt"/>
              <a:cs typeface="Source Sans Pro Bold"/>
              <a:sym typeface="Wingdings"/>
            </a:endParaRPr>
          </a:p>
          <a:p>
            <a:pPr>
              <a:spcBef>
                <a:spcPts val="600"/>
              </a:spcBef>
              <a:spcAft>
                <a:spcPts val="600"/>
              </a:spcAft>
            </a:pPr>
            <a:endParaRPr lang="en-US" sz="2400" dirty="0">
              <a:solidFill>
                <a:srgbClr val="FFFFFF"/>
              </a:solidFill>
              <a:latin typeface="+mn-lt"/>
              <a:cs typeface="Source Sans Pro Bold"/>
              <a:sym typeface="Wingdings"/>
            </a:endParaRPr>
          </a:p>
          <a:p>
            <a:pPr>
              <a:spcBef>
                <a:spcPts val="600"/>
              </a:spcBef>
              <a:spcAft>
                <a:spcPts val="600"/>
              </a:spcAft>
            </a:pPr>
            <a:endParaRPr lang="en-US" sz="2400" dirty="0">
              <a:solidFill>
                <a:schemeClr val="accent1">
                  <a:lumMod val="60000"/>
                  <a:lumOff val="40000"/>
                </a:schemeClr>
              </a:solidFill>
              <a:latin typeface="+mn-lt"/>
              <a:cs typeface="Source Sans Pro Bold"/>
              <a:sym typeface="Wingdings"/>
            </a:endParaRPr>
          </a:p>
          <a:p>
            <a:pPr>
              <a:spcBef>
                <a:spcPts val="600"/>
              </a:spcBef>
              <a:spcAft>
                <a:spcPts val="600"/>
              </a:spcAft>
            </a:pPr>
            <a:r>
              <a:rPr lang="en-US" sz="2400" dirty="0" smtClean="0">
                <a:solidFill>
                  <a:srgbClr val="E3E2C9"/>
                </a:solidFill>
                <a:latin typeface="+mn-lt"/>
                <a:cs typeface="Source Sans Pro Bold"/>
                <a:sym typeface="Wingdings"/>
              </a:rPr>
              <a:t>What is its type?</a:t>
            </a:r>
          </a:p>
          <a:p>
            <a:pPr>
              <a:spcBef>
                <a:spcPts val="600"/>
              </a:spcBef>
              <a:spcAft>
                <a:spcPts val="600"/>
              </a:spcAft>
            </a:pPr>
            <a:endParaRPr lang="en-US" sz="2400" dirty="0" smtClean="0">
              <a:solidFill>
                <a:srgbClr val="E3E2C9"/>
              </a:solidFill>
              <a:latin typeface="+mn-lt"/>
              <a:cs typeface="Source Sans Pro Bold"/>
              <a:sym typeface="Wingdings"/>
            </a:endParaRPr>
          </a:p>
          <a:p>
            <a:pPr>
              <a:spcBef>
                <a:spcPts val="600"/>
              </a:spcBef>
              <a:spcAft>
                <a:spcPts val="600"/>
              </a:spcAft>
            </a:pPr>
            <a:r>
              <a:rPr lang="en-US" sz="2400" dirty="0">
                <a:solidFill>
                  <a:srgbClr val="E3E2C9"/>
                </a:solidFill>
                <a:cs typeface="Source Sans Pro Bold"/>
                <a:sym typeface="Wingdings"/>
              </a:rPr>
              <a:t>So far: 	</a:t>
            </a:r>
            <a:r>
              <a:rPr lang="en-US" sz="2400" dirty="0">
                <a:solidFill>
                  <a:srgbClr val="E3E1AE"/>
                </a:solidFill>
                <a:cs typeface="Source Sans Pro Bold"/>
                <a:sym typeface="Wingdings"/>
              </a:rPr>
              <a:t>		</a:t>
            </a:r>
            <a:r>
              <a:rPr lang="en-US" sz="2400" dirty="0" smtClean="0">
                <a:solidFill>
                  <a:srgbClr val="E3E1AE"/>
                </a:solidFill>
                <a:cs typeface="Source Sans Pro Bold"/>
                <a:sym typeface="Wingdings"/>
              </a:rPr>
              <a:t>               </a:t>
            </a:r>
            <a:r>
              <a:rPr lang="en-US" sz="2000" dirty="0" smtClean="0">
                <a:solidFill>
                  <a:srgbClr val="50E1C7"/>
                </a:solidFill>
                <a:latin typeface="Consolas" charset="0"/>
                <a:ea typeface="Consolas" charset="0"/>
                <a:cs typeface="Consolas" charset="0"/>
                <a:sym typeface="Wingdings"/>
              </a:rPr>
              <a:t>Viewers</a:t>
            </a:r>
            <a:r>
              <a:rPr lang="en-US" sz="2000" dirty="0" smtClean="0">
                <a:solidFill>
                  <a:srgbClr val="EBB0C7"/>
                </a:solidFill>
                <a:latin typeface="Consolas" charset="0"/>
                <a:ea typeface="Consolas" charset="0"/>
                <a:cs typeface="Consolas" charset="0"/>
                <a:sym typeface="Wingdings"/>
              </a:rPr>
              <a:t> </a:t>
            </a:r>
            <a:r>
              <a:rPr lang="en-US" sz="2000" dirty="0">
                <a:solidFill>
                  <a:srgbClr val="FFF1C8"/>
                </a:solidFill>
                <a:latin typeface="Consolas" charset="0"/>
                <a:ea typeface="Consolas" charset="0"/>
                <a:cs typeface="Consolas" charset="0"/>
                <a:sym typeface="Wingdings"/>
              </a:rPr>
              <a:t>=&gt; </a:t>
            </a:r>
            <a:r>
              <a:rPr lang="en-US" sz="2000" dirty="0">
                <a:solidFill>
                  <a:srgbClr val="50E1C7"/>
                </a:solidFill>
                <a:latin typeface="Consolas" charset="0"/>
                <a:ea typeface="Consolas" charset="0"/>
                <a:cs typeface="Consolas" charset="0"/>
                <a:sym typeface="Wingdings"/>
              </a:rPr>
              <a:t>List</a:t>
            </a:r>
            <a:r>
              <a:rPr lang="en-US" sz="2000" dirty="0">
                <a:solidFill>
                  <a:srgbClr val="FFF1C8"/>
                </a:solidFill>
                <a:latin typeface="Consolas" charset="0"/>
                <a:ea typeface="Consolas" charset="0"/>
                <a:cs typeface="Consolas" charset="0"/>
                <a:sym typeface="Wingdings"/>
              </a:rPr>
              <a:t>[</a:t>
            </a:r>
            <a:r>
              <a:rPr lang="en-US" sz="2000" dirty="0">
                <a:solidFill>
                  <a:srgbClr val="50E1C7"/>
                </a:solidFill>
                <a:latin typeface="Consolas" charset="0"/>
                <a:ea typeface="Consolas" charset="0"/>
                <a:cs typeface="Consolas" charset="0"/>
                <a:sym typeface="Wingdings"/>
              </a:rPr>
              <a:t>Paper</a:t>
            </a:r>
            <a:r>
              <a:rPr lang="en-US" sz="2000" dirty="0">
                <a:solidFill>
                  <a:srgbClr val="FFF1C8"/>
                </a:solidFill>
                <a:latin typeface="Consolas" charset="0"/>
                <a:ea typeface="Consolas" charset="0"/>
                <a:cs typeface="Consolas" charset="0"/>
                <a:sym typeface="Wingdings"/>
              </a:rPr>
              <a:t>]</a:t>
            </a:r>
            <a:r>
              <a:rPr lang="en-US" sz="2400" dirty="0">
                <a:solidFill>
                  <a:srgbClr val="50E1C7"/>
                </a:solidFill>
                <a:latin typeface="Consolas" charset="0"/>
                <a:ea typeface="Consolas" charset="0"/>
                <a:cs typeface="Consolas" charset="0"/>
                <a:sym typeface="Wingdings"/>
              </a:rPr>
              <a:t>	</a:t>
            </a:r>
            <a:r>
              <a:rPr lang="en-US" sz="2400" dirty="0">
                <a:solidFill>
                  <a:srgbClr val="E3E1AE"/>
                </a:solidFill>
                <a:cs typeface="Source Sans Pro Bold"/>
                <a:sym typeface="Wingdings"/>
              </a:rPr>
              <a:t>		</a:t>
            </a:r>
          </a:p>
          <a:p>
            <a:pPr>
              <a:spcBef>
                <a:spcPts val="600"/>
              </a:spcBef>
              <a:spcAft>
                <a:spcPts val="600"/>
              </a:spcAft>
            </a:pPr>
            <a:r>
              <a:rPr lang="en-US" sz="2400" dirty="0">
                <a:solidFill>
                  <a:srgbClr val="E3E2C9"/>
                </a:solidFill>
                <a:cs typeface="Source Sans Pro Bold"/>
                <a:sym typeface="Wingdings"/>
              </a:rPr>
              <a:t>From now on:	</a:t>
            </a:r>
            <a:r>
              <a:rPr lang="en-US" sz="2000" u="sng" dirty="0">
                <a:solidFill>
                  <a:srgbClr val="00B0F0"/>
                </a:solidFill>
                <a:latin typeface="Consolas" charset="0"/>
                <a:ea typeface="Consolas" charset="0"/>
                <a:cs typeface="Consolas" charset="0"/>
                <a:sym typeface="Wingdings"/>
              </a:rPr>
              <a:t>implicit</a:t>
            </a:r>
            <a:r>
              <a:rPr lang="en-US" sz="2000" dirty="0">
                <a:solidFill>
                  <a:srgbClr val="00B0F0"/>
                </a:solidFill>
                <a:latin typeface="Consolas" charset="0"/>
                <a:ea typeface="Consolas" charset="0"/>
                <a:cs typeface="Consolas" charset="0"/>
                <a:sym typeface="Wingdings"/>
              </a:rPr>
              <a:t> </a:t>
            </a:r>
            <a:r>
              <a:rPr lang="en-US" sz="2000" dirty="0">
                <a:solidFill>
                  <a:srgbClr val="50E1C7"/>
                </a:solidFill>
                <a:latin typeface="Consolas" charset="0"/>
                <a:ea typeface="Consolas" charset="0"/>
                <a:cs typeface="Consolas" charset="0"/>
                <a:sym typeface="Wingdings"/>
              </a:rPr>
              <a:t>Viewers</a:t>
            </a:r>
            <a:r>
              <a:rPr lang="en-US" sz="2000" dirty="0">
                <a:solidFill>
                  <a:srgbClr val="EBB0C7"/>
                </a:solidFill>
                <a:latin typeface="Consolas" charset="0"/>
                <a:ea typeface="Consolas" charset="0"/>
                <a:cs typeface="Consolas" charset="0"/>
                <a:sym typeface="Wingdings"/>
              </a:rPr>
              <a:t> </a:t>
            </a:r>
            <a:r>
              <a:rPr lang="en-US" sz="2000" dirty="0">
                <a:solidFill>
                  <a:srgbClr val="FFF1C8"/>
                </a:solidFill>
                <a:latin typeface="Consolas" charset="0"/>
                <a:ea typeface="Consolas" charset="0"/>
                <a:cs typeface="Consolas" charset="0"/>
                <a:sym typeface="Wingdings"/>
              </a:rPr>
              <a:t>=&gt; </a:t>
            </a:r>
            <a:r>
              <a:rPr lang="en-US" sz="2000" dirty="0">
                <a:solidFill>
                  <a:srgbClr val="50E1C7"/>
                </a:solidFill>
                <a:latin typeface="Consolas" charset="0"/>
                <a:ea typeface="Consolas" charset="0"/>
                <a:cs typeface="Consolas" charset="0"/>
                <a:sym typeface="Wingdings"/>
              </a:rPr>
              <a:t>List</a:t>
            </a:r>
            <a:r>
              <a:rPr lang="en-US" sz="2000" dirty="0">
                <a:solidFill>
                  <a:srgbClr val="FFF1C8"/>
                </a:solidFill>
                <a:latin typeface="Consolas" charset="0"/>
                <a:ea typeface="Consolas" charset="0"/>
                <a:cs typeface="Consolas" charset="0"/>
                <a:sym typeface="Wingdings"/>
              </a:rPr>
              <a:t>[</a:t>
            </a:r>
            <a:r>
              <a:rPr lang="en-US" sz="2000" dirty="0">
                <a:solidFill>
                  <a:srgbClr val="50E1C7"/>
                </a:solidFill>
                <a:latin typeface="Consolas" charset="0"/>
                <a:ea typeface="Consolas" charset="0"/>
                <a:cs typeface="Consolas" charset="0"/>
                <a:sym typeface="Wingdings"/>
              </a:rPr>
              <a:t>Paper</a:t>
            </a:r>
            <a:r>
              <a:rPr lang="en-US" sz="2000" dirty="0">
                <a:solidFill>
                  <a:srgbClr val="FFF1C8"/>
                </a:solidFill>
                <a:latin typeface="Consolas" charset="0"/>
                <a:ea typeface="Consolas" charset="0"/>
                <a:cs typeface="Consolas" charset="0"/>
                <a:sym typeface="Wingdings"/>
              </a:rPr>
              <a:t>]</a:t>
            </a:r>
          </a:p>
          <a:p>
            <a:pPr>
              <a:spcBef>
                <a:spcPts val="600"/>
              </a:spcBef>
              <a:spcAft>
                <a:spcPts val="600"/>
              </a:spcAft>
            </a:pPr>
            <a:endParaRPr lang="en-US" sz="2400" dirty="0">
              <a:solidFill>
                <a:srgbClr val="FFFFFF"/>
              </a:solidFill>
              <a:cs typeface="Source Sans Pro Bold"/>
              <a:sym typeface="Wingdings"/>
            </a:endParaRPr>
          </a:p>
          <a:p>
            <a:pPr>
              <a:spcBef>
                <a:spcPts val="600"/>
              </a:spcBef>
              <a:spcAft>
                <a:spcPts val="600"/>
              </a:spcAft>
            </a:pPr>
            <a:endParaRPr lang="en-US" sz="2400" dirty="0">
              <a:solidFill>
                <a:srgbClr val="FFFFFF"/>
              </a:solidFill>
              <a:latin typeface="+mn-lt"/>
              <a:cs typeface="Source Sans Pro Bold"/>
              <a:sym typeface="Wingdings"/>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8604" y="2081439"/>
            <a:ext cx="6324600" cy="1155700"/>
          </a:xfrm>
          <a:prstGeom prst="rect">
            <a:avLst/>
          </a:prstGeom>
        </p:spPr>
      </p:pic>
      <p:sp>
        <p:nvSpPr>
          <p:cNvPr id="8" name="TextBox 7"/>
          <p:cNvSpPr txBox="1"/>
          <p:nvPr/>
        </p:nvSpPr>
        <p:spPr>
          <a:xfrm>
            <a:off x="4847771" y="-696686"/>
            <a:ext cx="184731" cy="369332"/>
          </a:xfrm>
          <a:prstGeom prst="rect">
            <a:avLst/>
          </a:prstGeom>
          <a:noFill/>
        </p:spPr>
        <p:txBody>
          <a:bodyPr wrap="none" rtlCol="0">
            <a:spAutoFit/>
          </a:bodyPr>
          <a:lstStyle/>
          <a:p>
            <a:endParaRPr lang="en-US" dirty="0">
              <a:solidFill>
                <a:srgbClr val="FFF1C8"/>
              </a:solidFill>
            </a:endParaRPr>
          </a:p>
        </p:txBody>
      </p:sp>
    </p:spTree>
    <p:extLst>
      <p:ext uri="{BB962C8B-B14F-4D97-AF65-F5344CB8AC3E}">
        <p14:creationId xmlns:p14="http://schemas.microsoft.com/office/powerpoint/2010/main" val="1327004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9866" y="1649517"/>
            <a:ext cx="8136904" cy="1508105"/>
          </a:xfrm>
          <a:prstGeom prst="rect">
            <a:avLst/>
          </a:prstGeom>
        </p:spPr>
        <p:txBody>
          <a:bodyPr wrap="square">
            <a:spAutoFit/>
          </a:bodyPr>
          <a:lstStyle/>
          <a:p>
            <a:pPr marL="457200" marR="0" lvl="0" indent="-457200" defTabSz="914400" eaLnBrk="1" fontAlgn="auto" latinLnBrk="0" hangingPunct="1">
              <a:lnSpc>
                <a:spcPct val="100000"/>
              </a:lnSpc>
              <a:spcBef>
                <a:spcPts val="600"/>
              </a:spcBef>
              <a:spcAft>
                <a:spcPts val="600"/>
              </a:spcAft>
              <a:buClrTx/>
              <a:buSzTx/>
              <a:buFont typeface="Arial" charset="0"/>
              <a:buNone/>
              <a:tabLst/>
              <a:defRPr/>
            </a:pPr>
            <a:endParaRPr lang="en-US" sz="2400" dirty="0" smtClean="0">
              <a:solidFill>
                <a:srgbClr val="FFFFFF"/>
              </a:solidFill>
              <a:latin typeface="Consolas" charset="0"/>
              <a:ea typeface="Consolas" charset="0"/>
              <a:cs typeface="Consolas" charset="0"/>
              <a:sym typeface="Wingdings"/>
            </a:endParaRPr>
          </a:p>
          <a:p>
            <a:pPr marL="457200" marR="0" lvl="0" indent="-457200" defTabSz="914400" eaLnBrk="1" fontAlgn="auto" latinLnBrk="0" hangingPunct="1">
              <a:lnSpc>
                <a:spcPct val="100000"/>
              </a:lnSpc>
              <a:spcBef>
                <a:spcPts val="600"/>
              </a:spcBef>
              <a:spcAft>
                <a:spcPts val="600"/>
              </a:spcAft>
              <a:buClrTx/>
              <a:buSzTx/>
              <a:buFont typeface="Arial" charset="0"/>
              <a:buNone/>
              <a:tabLst/>
              <a:defRPr/>
            </a:pPr>
            <a:endParaRPr lang="en-US" sz="2400" dirty="0" smtClean="0">
              <a:solidFill>
                <a:srgbClr val="FFFFFF"/>
              </a:solidFill>
              <a:latin typeface="Consolas" charset="0"/>
              <a:ea typeface="Consolas" charset="0"/>
              <a:cs typeface="Consolas" charset="0"/>
              <a:sym typeface="Wingdings"/>
            </a:endParaRPr>
          </a:p>
          <a:p>
            <a:pPr marL="457200" marR="0" lvl="0" indent="-457200" defTabSz="914400" eaLnBrk="1" fontAlgn="auto" latinLnBrk="0" hangingPunct="1">
              <a:lnSpc>
                <a:spcPct val="100000"/>
              </a:lnSpc>
              <a:spcBef>
                <a:spcPts val="600"/>
              </a:spcBef>
              <a:spcAft>
                <a:spcPts val="600"/>
              </a:spcAft>
              <a:buClrTx/>
              <a:buSzTx/>
              <a:buFont typeface="Arial" charset="0"/>
              <a:buNone/>
              <a:tabLst/>
              <a:defRPr/>
            </a:pPr>
            <a:endParaRPr lang="en-US" sz="2400" dirty="0">
              <a:solidFill>
                <a:srgbClr val="FFFFFF"/>
              </a:solidFill>
              <a:latin typeface="Consolas" charset="0"/>
              <a:ea typeface="Consolas" charset="0"/>
              <a:cs typeface="Consolas" charset="0"/>
              <a:sym typeface="Wingdings"/>
            </a:endParaRPr>
          </a:p>
        </p:txBody>
      </p:sp>
      <p:sp>
        <p:nvSpPr>
          <p:cNvPr id="4" name="Rectangle 3"/>
          <p:cNvSpPr/>
          <p:nvPr/>
        </p:nvSpPr>
        <p:spPr>
          <a:xfrm>
            <a:off x="679866" y="446892"/>
            <a:ext cx="7942076" cy="815788"/>
          </a:xfrm>
          <a:prstGeom prst="rect">
            <a:avLst/>
          </a:prstGeom>
        </p:spPr>
        <p:txBody>
          <a:bodyPr wrap="square" lIns="144000" tIns="108000" rIns="144000" bIns="108000">
            <a:noAutofit/>
          </a:bodyPr>
          <a:lstStyle/>
          <a:p>
            <a:r>
              <a:rPr lang="en-US" sz="3600" b="1" dirty="0">
                <a:solidFill>
                  <a:schemeClr val="accent1">
                    <a:lumMod val="40000"/>
                    <a:lumOff val="60000"/>
                  </a:schemeClr>
                </a:solidFill>
                <a:latin typeface="+mj-lt"/>
                <a:cs typeface="Source Sans Pro Bold"/>
              </a:rPr>
              <a:t>Two Rules for Typing</a:t>
            </a:r>
          </a:p>
        </p:txBody>
      </p:sp>
      <p:sp>
        <p:nvSpPr>
          <p:cNvPr id="6" name="Rectangle 5"/>
          <p:cNvSpPr/>
          <p:nvPr/>
        </p:nvSpPr>
        <p:spPr>
          <a:xfrm>
            <a:off x="679866" y="1595594"/>
            <a:ext cx="8136904" cy="3154710"/>
          </a:xfrm>
          <a:prstGeom prst="rect">
            <a:avLst/>
          </a:prstGeom>
        </p:spPr>
        <p:txBody>
          <a:bodyPr wrap="square">
            <a:spAutoFit/>
          </a:bodyPr>
          <a:lstStyle/>
          <a:p>
            <a:pPr>
              <a:spcBef>
                <a:spcPts val="600"/>
              </a:spcBef>
              <a:spcAft>
                <a:spcPts val="600"/>
              </a:spcAft>
            </a:pPr>
            <a:endParaRPr lang="en-US" sz="2400" dirty="0">
              <a:solidFill>
                <a:srgbClr val="FFFFFF"/>
              </a:solidFill>
              <a:latin typeface="+mn-lt"/>
              <a:cs typeface="Source Sans Pro Bold"/>
              <a:sym typeface="Wingdings"/>
            </a:endParaRPr>
          </a:p>
          <a:p>
            <a:pPr>
              <a:spcBef>
                <a:spcPts val="600"/>
              </a:spcBef>
              <a:spcAft>
                <a:spcPts val="600"/>
              </a:spcAft>
            </a:pPr>
            <a:endParaRPr lang="en-US" sz="2400" dirty="0" smtClean="0">
              <a:solidFill>
                <a:srgbClr val="FFFFFF"/>
              </a:solidFill>
              <a:latin typeface="+mn-lt"/>
              <a:cs typeface="Source Sans Pro Bold"/>
              <a:sym typeface="Wingdings"/>
            </a:endParaRPr>
          </a:p>
          <a:p>
            <a:pPr>
              <a:spcBef>
                <a:spcPts val="600"/>
              </a:spcBef>
              <a:spcAft>
                <a:spcPts val="600"/>
              </a:spcAft>
            </a:pPr>
            <a:endParaRPr lang="en-US" sz="2400" dirty="0">
              <a:solidFill>
                <a:srgbClr val="FFFFFF"/>
              </a:solidFill>
              <a:latin typeface="+mn-lt"/>
              <a:cs typeface="Source Sans Pro Bold"/>
              <a:sym typeface="Wingdings"/>
            </a:endParaRPr>
          </a:p>
          <a:p>
            <a:pPr>
              <a:spcBef>
                <a:spcPts val="600"/>
              </a:spcBef>
              <a:spcAft>
                <a:spcPts val="600"/>
              </a:spcAft>
            </a:pPr>
            <a:endParaRPr lang="en-US" sz="2400" dirty="0" smtClean="0">
              <a:solidFill>
                <a:srgbClr val="FFFFFF"/>
              </a:solidFill>
              <a:latin typeface="+mn-lt"/>
              <a:cs typeface="Source Sans Pro Bold"/>
              <a:sym typeface="Wingdings"/>
            </a:endParaRPr>
          </a:p>
          <a:p>
            <a:pPr>
              <a:spcBef>
                <a:spcPts val="600"/>
              </a:spcBef>
              <a:spcAft>
                <a:spcPts val="600"/>
              </a:spcAft>
            </a:pPr>
            <a:endParaRPr lang="en-US" sz="2400" dirty="0">
              <a:solidFill>
                <a:srgbClr val="FFFFFF"/>
              </a:solidFill>
              <a:latin typeface="+mn-lt"/>
              <a:cs typeface="Source Sans Pro Bold"/>
              <a:sym typeface="Wingdings"/>
            </a:endParaRPr>
          </a:p>
          <a:p>
            <a:pPr>
              <a:spcBef>
                <a:spcPts val="600"/>
              </a:spcBef>
              <a:spcAft>
                <a:spcPts val="600"/>
              </a:spcAft>
            </a:pPr>
            <a:endParaRPr lang="en-US" sz="2400" dirty="0" smtClean="0">
              <a:solidFill>
                <a:srgbClr val="FFFFFF"/>
              </a:solidFill>
              <a:latin typeface="+mn-lt"/>
              <a:cs typeface="Source Sans Pro Bold"/>
              <a:sym typeface="Wingdings"/>
            </a:endParaRPr>
          </a:p>
        </p:txBody>
      </p:sp>
      <p:sp>
        <p:nvSpPr>
          <p:cNvPr id="7" name="Rectangle 6"/>
          <p:cNvSpPr/>
          <p:nvPr/>
        </p:nvSpPr>
        <p:spPr>
          <a:xfrm>
            <a:off x="661971" y="1364188"/>
            <a:ext cx="8136904" cy="7048083"/>
          </a:xfrm>
          <a:prstGeom prst="rect">
            <a:avLst/>
          </a:prstGeom>
        </p:spPr>
        <p:txBody>
          <a:bodyPr wrap="square">
            <a:spAutoFit/>
          </a:bodyPr>
          <a:lstStyle/>
          <a:p>
            <a:pPr marL="457200" indent="-457200">
              <a:spcBef>
                <a:spcPts val="600"/>
              </a:spcBef>
              <a:spcAft>
                <a:spcPts val="600"/>
              </a:spcAft>
              <a:buFont typeface="+mj-lt"/>
              <a:buAutoNum type="arabicPeriod"/>
            </a:pPr>
            <a:r>
              <a:rPr lang="en-US" sz="2400" dirty="0">
                <a:solidFill>
                  <a:srgbClr val="E3E2C9"/>
                </a:solidFill>
                <a:latin typeface="+mn-lt"/>
                <a:cs typeface="Source Sans Pro Bold"/>
                <a:sym typeface="Wingdings"/>
              </a:rPr>
              <a:t>Implicit functions get implicit arguments just like implicit methods. Given</a:t>
            </a:r>
            <a:r>
              <a:rPr lang="en-US" sz="2400" dirty="0" smtClean="0">
                <a:solidFill>
                  <a:srgbClr val="E3E2C9"/>
                </a:solidFill>
                <a:latin typeface="+mn-lt"/>
                <a:cs typeface="Source Sans Pro Bold"/>
                <a:sym typeface="Wingdings"/>
              </a:rPr>
              <a:t>:</a:t>
            </a:r>
          </a:p>
          <a:p>
            <a:pPr lvl="1">
              <a:spcBef>
                <a:spcPts val="600"/>
              </a:spcBef>
              <a:spcAft>
                <a:spcPts val="600"/>
              </a:spcAft>
            </a:pPr>
            <a:endParaRPr lang="en-US" sz="2000" dirty="0" smtClean="0">
              <a:solidFill>
                <a:srgbClr val="EBB0C7"/>
              </a:solidFill>
              <a:latin typeface="Consolas" charset="0"/>
              <a:ea typeface="Consolas" charset="0"/>
              <a:cs typeface="Consolas" charset="0"/>
              <a:sym typeface="Wingdings"/>
            </a:endParaRPr>
          </a:p>
          <a:p>
            <a:pPr lvl="1">
              <a:spcBef>
                <a:spcPts val="600"/>
              </a:spcBef>
              <a:spcAft>
                <a:spcPts val="600"/>
              </a:spcAft>
            </a:pPr>
            <a:endParaRPr lang="en-US" sz="2000" dirty="0">
              <a:solidFill>
                <a:srgbClr val="EBB0C7"/>
              </a:solidFill>
              <a:latin typeface="Consolas" charset="0"/>
              <a:ea typeface="Consolas" charset="0"/>
              <a:cs typeface="Consolas" charset="0"/>
              <a:sym typeface="Wingdings"/>
            </a:endParaRPr>
          </a:p>
          <a:p>
            <a:pPr lvl="1">
              <a:spcBef>
                <a:spcPts val="600"/>
              </a:spcBef>
              <a:spcAft>
                <a:spcPts val="600"/>
              </a:spcAft>
            </a:pPr>
            <a:r>
              <a:rPr lang="en-US" sz="2000" dirty="0" smtClean="0">
                <a:solidFill>
                  <a:schemeClr val="bg1">
                    <a:lumMod val="25000"/>
                    <a:lumOff val="75000"/>
                  </a:schemeClr>
                </a:solidFill>
                <a:latin typeface="Consolas" charset="0"/>
                <a:ea typeface="Consolas" charset="0"/>
                <a:cs typeface="Consolas" charset="0"/>
                <a:sym typeface="Wingdings"/>
              </a:rPr>
              <a:t>f</a:t>
            </a:r>
            <a:r>
              <a:rPr lang="en-US" sz="2400" dirty="0" smtClean="0">
                <a:solidFill>
                  <a:schemeClr val="accent5">
                    <a:lumMod val="20000"/>
                    <a:lumOff val="80000"/>
                  </a:schemeClr>
                </a:solidFill>
                <a:latin typeface="Consolas" charset="0"/>
                <a:ea typeface="Consolas" charset="0"/>
                <a:cs typeface="Consolas" charset="0"/>
                <a:sym typeface="Wingdings"/>
              </a:rPr>
              <a:t> </a:t>
            </a:r>
            <a:r>
              <a:rPr lang="en-US" sz="2400" dirty="0" smtClean="0">
                <a:solidFill>
                  <a:srgbClr val="E3E2C9"/>
                </a:solidFill>
                <a:latin typeface="Consolas" charset="0"/>
                <a:ea typeface="Consolas" charset="0"/>
                <a:cs typeface="Consolas" charset="0"/>
                <a:sym typeface="Wingdings"/>
              </a:rPr>
              <a:t>expands to </a:t>
            </a:r>
            <a:r>
              <a:rPr lang="en-US" sz="2000" dirty="0">
                <a:solidFill>
                  <a:schemeClr val="bg1">
                    <a:lumMod val="25000"/>
                    <a:lumOff val="75000"/>
                  </a:schemeClr>
                </a:solidFill>
                <a:latin typeface="Consolas" charset="0"/>
                <a:ea typeface="Consolas" charset="0"/>
                <a:cs typeface="Consolas" charset="0"/>
                <a:sym typeface="Wingdings"/>
              </a:rPr>
              <a:t>f</a:t>
            </a:r>
            <a:r>
              <a:rPr lang="en-US" sz="2000" dirty="0">
                <a:solidFill>
                  <a:srgbClr val="FFF1C8"/>
                </a:solidFill>
                <a:latin typeface="Consolas" charset="0"/>
                <a:ea typeface="Consolas" charset="0"/>
                <a:cs typeface="Consolas" charset="0"/>
                <a:sym typeface="Wingdings"/>
              </a:rPr>
              <a:t>(</a:t>
            </a:r>
            <a:r>
              <a:rPr lang="en-US" sz="2000" dirty="0">
                <a:solidFill>
                  <a:schemeClr val="bg1">
                    <a:lumMod val="25000"/>
                    <a:lumOff val="75000"/>
                  </a:schemeClr>
                </a:solidFill>
                <a:latin typeface="Consolas" charset="0"/>
                <a:ea typeface="Consolas" charset="0"/>
                <a:cs typeface="Consolas" charset="0"/>
                <a:sym typeface="Wingdings"/>
              </a:rPr>
              <a:t>a</a:t>
            </a:r>
            <a:r>
              <a:rPr lang="en-US" sz="2000" dirty="0" smtClean="0">
                <a:solidFill>
                  <a:srgbClr val="FFF1C8"/>
                </a:solidFill>
                <a:latin typeface="Consolas" charset="0"/>
                <a:ea typeface="Consolas" charset="0"/>
                <a:cs typeface="Consolas" charset="0"/>
                <a:sym typeface="Wingdings"/>
              </a:rPr>
              <a:t>)</a:t>
            </a:r>
            <a:r>
              <a:rPr lang="en-US" sz="2000" dirty="0" smtClean="0">
                <a:solidFill>
                  <a:srgbClr val="E3E2C9"/>
                </a:solidFill>
                <a:latin typeface="Consolas" charset="0"/>
                <a:ea typeface="Consolas" charset="0"/>
                <a:cs typeface="Consolas" charset="0"/>
                <a:sym typeface="Wingdings"/>
              </a:rPr>
              <a:t>.</a:t>
            </a:r>
            <a:endParaRPr lang="en-US" sz="2000" dirty="0">
              <a:solidFill>
                <a:srgbClr val="E3E2C9"/>
              </a:solidFill>
              <a:latin typeface="Consolas" charset="0"/>
              <a:ea typeface="Consolas" charset="0"/>
              <a:cs typeface="Consolas" charset="0"/>
              <a:sym typeface="Wingdings"/>
            </a:endParaRPr>
          </a:p>
          <a:p>
            <a:pPr marL="457200" indent="-457200">
              <a:spcBef>
                <a:spcPts val="600"/>
              </a:spcBef>
              <a:spcAft>
                <a:spcPts val="600"/>
              </a:spcAft>
              <a:buFont typeface="+mj-lt"/>
              <a:buAutoNum type="arabicPeriod"/>
            </a:pPr>
            <a:r>
              <a:rPr lang="en-US" sz="2400" dirty="0">
                <a:solidFill>
                  <a:srgbClr val="E3E2C9"/>
                </a:solidFill>
                <a:latin typeface="+mn-lt"/>
                <a:cs typeface="Source Sans Pro Bold"/>
                <a:sym typeface="Wingdings"/>
              </a:rPr>
              <a:t>Implicit functions get created on demand. If the expected type of  </a:t>
            </a:r>
            <a:r>
              <a:rPr lang="en-US" sz="2000" dirty="0">
                <a:solidFill>
                  <a:schemeClr val="bg1">
                    <a:lumMod val="25000"/>
                    <a:lumOff val="75000"/>
                  </a:schemeClr>
                </a:solidFill>
                <a:latin typeface="Consolas" charset="0"/>
                <a:ea typeface="Consolas" charset="0"/>
                <a:cs typeface="Consolas" charset="0"/>
                <a:sym typeface="Wingdings"/>
              </a:rPr>
              <a:t>b</a:t>
            </a:r>
            <a:r>
              <a:rPr lang="en-US" sz="2000" dirty="0">
                <a:solidFill>
                  <a:srgbClr val="EBB0C7"/>
                </a:solidFill>
                <a:latin typeface="Consolas" charset="0"/>
                <a:ea typeface="Consolas" charset="0"/>
                <a:cs typeface="Consolas" charset="0"/>
                <a:sym typeface="Wingdings"/>
              </a:rPr>
              <a:t> </a:t>
            </a:r>
            <a:r>
              <a:rPr lang="en-US" sz="2400" dirty="0">
                <a:solidFill>
                  <a:srgbClr val="E3E1AE"/>
                </a:solidFill>
                <a:latin typeface="+mn-lt"/>
                <a:cs typeface="Source Sans Pro Bold"/>
                <a:sym typeface="Wingdings"/>
              </a:rPr>
              <a:t>  </a:t>
            </a:r>
            <a:r>
              <a:rPr lang="en-US" sz="2400" dirty="0">
                <a:solidFill>
                  <a:srgbClr val="E3E2C9"/>
                </a:solidFill>
                <a:latin typeface="+mn-lt"/>
                <a:cs typeface="Source Sans Pro Bold"/>
                <a:sym typeface="Wingdings"/>
              </a:rPr>
              <a:t>is</a:t>
            </a:r>
            <a:r>
              <a:rPr lang="en-US" sz="2400" dirty="0">
                <a:solidFill>
                  <a:srgbClr val="E3E1AE"/>
                </a:solidFill>
                <a:latin typeface="+mn-lt"/>
                <a:cs typeface="Source Sans Pro Bold"/>
                <a:sym typeface="Wingdings"/>
              </a:rPr>
              <a:t>  </a:t>
            </a:r>
            <a:r>
              <a:rPr lang="en-US" sz="2000" dirty="0">
                <a:solidFill>
                  <a:srgbClr val="EBB0C7"/>
                </a:solidFill>
                <a:latin typeface="Consolas" charset="0"/>
                <a:ea typeface="Consolas" charset="0"/>
                <a:cs typeface="Consolas" charset="0"/>
                <a:sym typeface="Wingdings"/>
              </a:rPr>
              <a:t>implicit A =&gt; B</a:t>
            </a:r>
            <a:r>
              <a:rPr lang="en-US" sz="2400" dirty="0">
                <a:solidFill>
                  <a:srgbClr val="E3E2C9"/>
                </a:solidFill>
                <a:latin typeface="+mn-lt"/>
                <a:cs typeface="Source Sans Pro Bold"/>
                <a:sym typeface="Wingdings"/>
              </a:rPr>
              <a:t>,  then </a:t>
            </a:r>
            <a:r>
              <a:rPr lang="en-US" sz="2400" dirty="0">
                <a:solidFill>
                  <a:srgbClr val="E3E1AE"/>
                </a:solidFill>
                <a:latin typeface="+mn-lt"/>
                <a:cs typeface="Source Sans Pro Bold"/>
                <a:sym typeface="Wingdings"/>
              </a:rPr>
              <a:t/>
            </a:r>
            <a:br>
              <a:rPr lang="en-US" sz="2400" dirty="0">
                <a:solidFill>
                  <a:srgbClr val="E3E1AE"/>
                </a:solidFill>
                <a:latin typeface="+mn-lt"/>
                <a:cs typeface="Source Sans Pro Bold"/>
                <a:sym typeface="Wingdings"/>
              </a:rPr>
            </a:br>
            <a:r>
              <a:rPr lang="en-US" sz="2400" dirty="0">
                <a:solidFill>
                  <a:srgbClr val="E3E1AE"/>
                </a:solidFill>
                <a:latin typeface="+mn-lt"/>
                <a:cs typeface="Source Sans Pro Bold"/>
                <a:sym typeface="Wingdings"/>
              </a:rPr>
              <a:t/>
            </a:r>
            <a:br>
              <a:rPr lang="en-US" sz="2400" dirty="0">
                <a:solidFill>
                  <a:srgbClr val="E3E1AE"/>
                </a:solidFill>
                <a:latin typeface="+mn-lt"/>
                <a:cs typeface="Source Sans Pro Bold"/>
                <a:sym typeface="Wingdings"/>
              </a:rPr>
            </a:br>
            <a:r>
              <a:rPr lang="en-US" sz="2400" dirty="0">
                <a:solidFill>
                  <a:srgbClr val="E3E1AE"/>
                </a:solidFill>
                <a:latin typeface="+mn-lt"/>
                <a:cs typeface="Source Sans Pro Bold"/>
                <a:sym typeface="Wingdings"/>
              </a:rPr>
              <a:t>	</a:t>
            </a:r>
            <a:r>
              <a:rPr lang="en-US" sz="2000" dirty="0">
                <a:solidFill>
                  <a:schemeClr val="bg1">
                    <a:lumMod val="25000"/>
                    <a:lumOff val="75000"/>
                  </a:schemeClr>
                </a:solidFill>
                <a:latin typeface="Consolas" charset="0"/>
                <a:ea typeface="Consolas" charset="0"/>
                <a:cs typeface="Consolas" charset="0"/>
                <a:sym typeface="Wingdings"/>
              </a:rPr>
              <a:t>b</a:t>
            </a:r>
            <a:r>
              <a:rPr lang="en-US" sz="2400" dirty="0">
                <a:solidFill>
                  <a:srgbClr val="E3E1AE"/>
                </a:solidFill>
                <a:latin typeface="+mn-lt"/>
                <a:cs typeface="Source Sans Pro Bold"/>
                <a:sym typeface="Wingdings"/>
              </a:rPr>
              <a:t>    </a:t>
            </a:r>
            <a:r>
              <a:rPr lang="en-US" sz="2400" dirty="0">
                <a:solidFill>
                  <a:srgbClr val="E3E2C9"/>
                </a:solidFill>
                <a:latin typeface="+mn-lt"/>
                <a:cs typeface="Source Sans Pro Bold"/>
                <a:sym typeface="Wingdings"/>
              </a:rPr>
              <a:t>expands to     </a:t>
            </a:r>
            <a:r>
              <a:rPr lang="en-US" sz="2000" dirty="0">
                <a:solidFill>
                  <a:srgbClr val="EBB0C7"/>
                </a:solidFill>
                <a:latin typeface="Consolas" charset="0"/>
                <a:ea typeface="Consolas" charset="0"/>
                <a:cs typeface="Consolas" charset="0"/>
                <a:sym typeface="Wingdings"/>
              </a:rPr>
              <a:t>implicit (_: A) =&gt; b</a:t>
            </a:r>
          </a:p>
          <a:p>
            <a:pPr>
              <a:spcBef>
                <a:spcPts val="600"/>
              </a:spcBef>
              <a:spcAft>
                <a:spcPts val="600"/>
              </a:spcAft>
            </a:pPr>
            <a:endParaRPr lang="en-US" sz="2400" dirty="0">
              <a:solidFill>
                <a:srgbClr val="FFFFFF"/>
              </a:solidFill>
              <a:latin typeface="+mn-lt"/>
              <a:cs typeface="Source Sans Pro Bold"/>
              <a:sym typeface="Wingdings"/>
            </a:endParaRPr>
          </a:p>
          <a:p>
            <a:pPr>
              <a:spcBef>
                <a:spcPts val="600"/>
              </a:spcBef>
              <a:spcAft>
                <a:spcPts val="600"/>
              </a:spcAft>
            </a:pPr>
            <a:endParaRPr lang="en-US" sz="2400" dirty="0" smtClean="0">
              <a:solidFill>
                <a:srgbClr val="FFFFFF"/>
              </a:solidFill>
              <a:latin typeface="+mn-lt"/>
              <a:cs typeface="Source Sans Pro Bold"/>
              <a:sym typeface="Wingdings"/>
            </a:endParaRPr>
          </a:p>
          <a:p>
            <a:pPr>
              <a:spcBef>
                <a:spcPts val="600"/>
              </a:spcBef>
              <a:spcAft>
                <a:spcPts val="600"/>
              </a:spcAft>
            </a:pPr>
            <a:endParaRPr lang="en-US" sz="2400" dirty="0" smtClean="0">
              <a:solidFill>
                <a:srgbClr val="FFFFFF"/>
              </a:solidFill>
              <a:latin typeface="+mn-lt"/>
              <a:cs typeface="Source Sans Pro Bold"/>
              <a:sym typeface="Wingdings"/>
            </a:endParaRPr>
          </a:p>
          <a:p>
            <a:pPr>
              <a:spcBef>
                <a:spcPts val="600"/>
              </a:spcBef>
              <a:spcAft>
                <a:spcPts val="600"/>
              </a:spcAft>
            </a:pPr>
            <a:r>
              <a:rPr lang="en-US" sz="2400" dirty="0" smtClean="0">
                <a:solidFill>
                  <a:srgbClr val="FFFFFF"/>
                </a:solidFill>
                <a:latin typeface="+mn-lt"/>
                <a:cs typeface="Source Sans Pro Bold"/>
                <a:sym typeface="Wingdings"/>
              </a:rPr>
              <a:t>Analogously </a:t>
            </a:r>
            <a:r>
              <a:rPr lang="en-US" sz="2400" dirty="0">
                <a:solidFill>
                  <a:srgbClr val="FFFFFF"/>
                </a:solidFill>
                <a:latin typeface="+mn-lt"/>
                <a:cs typeface="Source Sans Pro Bold"/>
                <a:sym typeface="Wingdings"/>
              </a:rPr>
              <a:t>for all other arities.</a:t>
            </a:r>
          </a:p>
          <a:p>
            <a:pPr>
              <a:spcBef>
                <a:spcPts val="600"/>
              </a:spcBef>
              <a:spcAft>
                <a:spcPts val="600"/>
              </a:spcAft>
            </a:pPr>
            <a:endParaRPr lang="en-US" sz="2400" dirty="0" smtClean="0">
              <a:solidFill>
                <a:srgbClr val="FFFFFF"/>
              </a:solidFill>
              <a:latin typeface="+mn-lt"/>
              <a:cs typeface="Source Sans Pro Bold"/>
              <a:sym typeface="Wingdings"/>
            </a:endParaRPr>
          </a:p>
          <a:p>
            <a:pPr>
              <a:spcBef>
                <a:spcPts val="600"/>
              </a:spcBef>
              <a:spcAft>
                <a:spcPts val="600"/>
              </a:spcAft>
            </a:pPr>
            <a:endParaRPr lang="en-US" sz="2400" dirty="0">
              <a:solidFill>
                <a:srgbClr val="FFFFFF"/>
              </a:solidFill>
              <a:latin typeface="+mn-lt"/>
              <a:cs typeface="Source Sans Pro Bold"/>
              <a:sym typeface="Wingdings"/>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7664" y="2245849"/>
            <a:ext cx="3352800" cy="9271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55976" y="4137742"/>
            <a:ext cx="2349500" cy="40640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23928" y="4770464"/>
            <a:ext cx="2984500" cy="469900"/>
          </a:xfrm>
          <a:prstGeom prst="rect">
            <a:avLst/>
          </a:prstGeom>
        </p:spPr>
      </p:pic>
    </p:spTree>
    <p:extLst>
      <p:ext uri="{BB962C8B-B14F-4D97-AF65-F5344CB8AC3E}">
        <p14:creationId xmlns:p14="http://schemas.microsoft.com/office/powerpoint/2010/main" val="132839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9866" y="1649517"/>
            <a:ext cx="8136904" cy="1508105"/>
          </a:xfrm>
          <a:prstGeom prst="rect">
            <a:avLst/>
          </a:prstGeom>
        </p:spPr>
        <p:txBody>
          <a:bodyPr wrap="square">
            <a:spAutoFit/>
          </a:bodyPr>
          <a:lstStyle/>
          <a:p>
            <a:pPr marL="457200" marR="0" lvl="0" indent="-457200" defTabSz="914400" eaLnBrk="1" fontAlgn="auto" latinLnBrk="0" hangingPunct="1">
              <a:lnSpc>
                <a:spcPct val="100000"/>
              </a:lnSpc>
              <a:spcBef>
                <a:spcPts val="600"/>
              </a:spcBef>
              <a:spcAft>
                <a:spcPts val="600"/>
              </a:spcAft>
              <a:buClrTx/>
              <a:buSzTx/>
              <a:buFont typeface="Arial" charset="0"/>
              <a:buNone/>
              <a:tabLst/>
              <a:defRPr/>
            </a:pPr>
            <a:endParaRPr lang="en-US" sz="2400" dirty="0" smtClean="0">
              <a:solidFill>
                <a:srgbClr val="FFFFFF"/>
              </a:solidFill>
              <a:latin typeface="Consolas" charset="0"/>
              <a:ea typeface="Consolas" charset="0"/>
              <a:cs typeface="Consolas" charset="0"/>
              <a:sym typeface="Wingdings"/>
            </a:endParaRPr>
          </a:p>
          <a:p>
            <a:pPr marL="457200" marR="0" lvl="0" indent="-457200" defTabSz="914400" eaLnBrk="1" fontAlgn="auto" latinLnBrk="0" hangingPunct="1">
              <a:lnSpc>
                <a:spcPct val="100000"/>
              </a:lnSpc>
              <a:spcBef>
                <a:spcPts val="600"/>
              </a:spcBef>
              <a:spcAft>
                <a:spcPts val="600"/>
              </a:spcAft>
              <a:buClrTx/>
              <a:buSzTx/>
              <a:buFont typeface="Arial" charset="0"/>
              <a:buNone/>
              <a:tabLst/>
              <a:defRPr/>
            </a:pPr>
            <a:endParaRPr lang="en-US" sz="2400" dirty="0" smtClean="0">
              <a:solidFill>
                <a:srgbClr val="FFFFFF"/>
              </a:solidFill>
              <a:latin typeface="Consolas" charset="0"/>
              <a:ea typeface="Consolas" charset="0"/>
              <a:cs typeface="Consolas" charset="0"/>
              <a:sym typeface="Wingdings"/>
            </a:endParaRPr>
          </a:p>
          <a:p>
            <a:pPr marL="457200" marR="0" lvl="0" indent="-457200" defTabSz="914400" eaLnBrk="1" fontAlgn="auto" latinLnBrk="0" hangingPunct="1">
              <a:lnSpc>
                <a:spcPct val="100000"/>
              </a:lnSpc>
              <a:spcBef>
                <a:spcPts val="600"/>
              </a:spcBef>
              <a:spcAft>
                <a:spcPts val="600"/>
              </a:spcAft>
              <a:buClrTx/>
              <a:buSzTx/>
              <a:buFont typeface="Arial" charset="0"/>
              <a:buNone/>
              <a:tabLst/>
              <a:defRPr/>
            </a:pPr>
            <a:endParaRPr lang="en-US" sz="2400" dirty="0">
              <a:solidFill>
                <a:srgbClr val="FFFFFF"/>
              </a:solidFill>
              <a:latin typeface="Consolas" charset="0"/>
              <a:ea typeface="Consolas" charset="0"/>
              <a:cs typeface="Consolas" charset="0"/>
              <a:sym typeface="Wingdings"/>
            </a:endParaRPr>
          </a:p>
        </p:txBody>
      </p:sp>
      <p:sp>
        <p:nvSpPr>
          <p:cNvPr id="4" name="Rectangle 3"/>
          <p:cNvSpPr/>
          <p:nvPr/>
        </p:nvSpPr>
        <p:spPr>
          <a:xfrm>
            <a:off x="707120" y="446892"/>
            <a:ext cx="7914821" cy="1147192"/>
          </a:xfrm>
          <a:prstGeom prst="rect">
            <a:avLst/>
          </a:prstGeom>
        </p:spPr>
        <p:txBody>
          <a:bodyPr wrap="square" lIns="144000" tIns="108000" rIns="144000" bIns="108000">
            <a:noAutofit/>
          </a:bodyPr>
          <a:lstStyle/>
          <a:p>
            <a:r>
              <a:rPr lang="en-US" sz="3600" b="1" dirty="0" smtClean="0">
                <a:solidFill>
                  <a:schemeClr val="accent1">
                    <a:lumMod val="40000"/>
                    <a:lumOff val="60000"/>
                  </a:schemeClr>
                </a:solidFill>
                <a:latin typeface="+mj-lt"/>
                <a:cs typeface="Source Sans Pro Bold"/>
              </a:rPr>
              <a:t>Using Implicit Function Types</a:t>
            </a:r>
            <a:endParaRPr lang="en-US" sz="3600" b="1" dirty="0">
              <a:solidFill>
                <a:schemeClr val="accent1">
                  <a:lumMod val="40000"/>
                  <a:lumOff val="60000"/>
                </a:schemeClr>
              </a:solidFill>
              <a:latin typeface="+mj-lt"/>
              <a:cs typeface="Source Sans Pro Bold"/>
            </a:endParaRPr>
          </a:p>
          <a:p>
            <a:endParaRPr lang="en-US" sz="3600" b="1" dirty="0" smtClean="0">
              <a:solidFill>
                <a:srgbClr val="FFFFFF"/>
              </a:solidFill>
              <a:latin typeface="+mj-lt"/>
              <a:cs typeface="Source Sans Pro Bold"/>
            </a:endParaRPr>
          </a:p>
          <a:p>
            <a:endParaRPr lang="en-US" sz="3600" b="1" dirty="0" smtClean="0">
              <a:solidFill>
                <a:srgbClr val="FFFFFF"/>
              </a:solidFill>
              <a:latin typeface="+mj-lt"/>
              <a:cs typeface="Source Sans Pro Bold"/>
            </a:endParaRPr>
          </a:p>
          <a:p>
            <a:endParaRPr lang="en-US" sz="3600" b="1" dirty="0">
              <a:solidFill>
                <a:srgbClr val="FFFFFF"/>
              </a:solidFill>
              <a:latin typeface="+mj-lt"/>
              <a:cs typeface="Source Sans Pro Bold"/>
            </a:endParaRPr>
          </a:p>
          <a:p>
            <a:endParaRPr lang="en-US" sz="3600" b="1" dirty="0" smtClean="0">
              <a:solidFill>
                <a:srgbClr val="FFFFFF"/>
              </a:solidFill>
              <a:latin typeface="+mj-lt"/>
              <a:cs typeface="Source Sans Pro Bold"/>
            </a:endParaRPr>
          </a:p>
          <a:p>
            <a:endParaRPr lang="en-US" sz="3600" b="1" dirty="0">
              <a:solidFill>
                <a:srgbClr val="FFFFFF"/>
              </a:solidFill>
              <a:latin typeface="+mj-lt"/>
              <a:cs typeface="Source Sans Pro Bold"/>
            </a:endParaRPr>
          </a:p>
          <a:p>
            <a:endParaRPr lang="en-US" sz="3600" b="1" dirty="0" smtClean="0">
              <a:solidFill>
                <a:srgbClr val="FFFFFF"/>
              </a:solidFill>
              <a:latin typeface="+mj-lt"/>
              <a:cs typeface="Source Sans Pro Bold"/>
            </a:endParaRPr>
          </a:p>
          <a:p>
            <a:endParaRPr lang="en-US" sz="3600" b="1" dirty="0">
              <a:solidFill>
                <a:srgbClr val="FFFFFF"/>
              </a:solidFill>
              <a:latin typeface="+mj-lt"/>
              <a:cs typeface="Source Sans Pro Bold"/>
            </a:endParaRPr>
          </a:p>
          <a:p>
            <a:endParaRPr lang="en-US" sz="3600" b="1" dirty="0" smtClean="0">
              <a:solidFill>
                <a:srgbClr val="FFFFFF"/>
              </a:solidFill>
              <a:latin typeface="+mj-lt"/>
              <a:cs typeface="Source Sans Pro Bold"/>
            </a:endParaRPr>
          </a:p>
          <a:p>
            <a:endParaRPr lang="en-US" sz="3600" b="1" dirty="0">
              <a:solidFill>
                <a:srgbClr val="FFFFFF"/>
              </a:solidFill>
              <a:latin typeface="+mj-lt"/>
              <a:cs typeface="Source Sans Pro Bold"/>
            </a:endParaRPr>
          </a:p>
        </p:txBody>
      </p:sp>
      <p:sp>
        <p:nvSpPr>
          <p:cNvPr id="6" name="Rectangle 5"/>
          <p:cNvSpPr/>
          <p:nvPr/>
        </p:nvSpPr>
        <p:spPr>
          <a:xfrm>
            <a:off x="679866" y="1577082"/>
            <a:ext cx="8136904" cy="4201150"/>
          </a:xfrm>
          <a:prstGeom prst="rect">
            <a:avLst/>
          </a:prstGeom>
        </p:spPr>
        <p:txBody>
          <a:bodyPr wrap="square">
            <a:spAutoFit/>
          </a:bodyPr>
          <a:lstStyle/>
          <a:p>
            <a:pPr>
              <a:spcBef>
                <a:spcPts val="600"/>
              </a:spcBef>
              <a:spcAft>
                <a:spcPts val="600"/>
              </a:spcAft>
            </a:pPr>
            <a:r>
              <a:rPr lang="en-US" sz="2400" dirty="0" smtClean="0">
                <a:solidFill>
                  <a:srgbClr val="E3E2C9"/>
                </a:solidFill>
                <a:latin typeface="+mn-lt"/>
                <a:cs typeface="Source Sans Pro Bold"/>
                <a:sym typeface="Wingdings"/>
              </a:rPr>
              <a:t>Assume:</a:t>
            </a:r>
          </a:p>
          <a:p>
            <a:pPr>
              <a:spcBef>
                <a:spcPts val="600"/>
              </a:spcBef>
              <a:spcAft>
                <a:spcPts val="600"/>
              </a:spcAft>
            </a:pPr>
            <a:r>
              <a:rPr lang="en-US" sz="2400" dirty="0" smtClean="0">
                <a:solidFill>
                  <a:srgbClr val="E3E2C9"/>
                </a:solidFill>
                <a:latin typeface="+mn-lt"/>
                <a:cs typeface="Source Sans Pro Bold"/>
                <a:sym typeface="Wingdings"/>
              </a:rPr>
              <a:t>Then reformulate:</a:t>
            </a:r>
          </a:p>
          <a:p>
            <a:pPr>
              <a:spcBef>
                <a:spcPts val="600"/>
              </a:spcBef>
              <a:spcAft>
                <a:spcPts val="600"/>
              </a:spcAft>
            </a:pPr>
            <a:endParaRPr lang="en-US" sz="2400" dirty="0">
              <a:solidFill>
                <a:srgbClr val="FFFFFF"/>
              </a:solidFill>
              <a:latin typeface="+mn-lt"/>
              <a:cs typeface="Source Sans Pro Bold"/>
              <a:sym typeface="Wingdings"/>
            </a:endParaRPr>
          </a:p>
          <a:p>
            <a:pPr>
              <a:spcBef>
                <a:spcPts val="600"/>
              </a:spcBef>
              <a:spcAft>
                <a:spcPts val="600"/>
              </a:spcAft>
            </a:pPr>
            <a:endParaRPr lang="en-US" sz="2400" dirty="0" smtClean="0">
              <a:solidFill>
                <a:srgbClr val="FFFFFF"/>
              </a:solidFill>
              <a:latin typeface="+mn-lt"/>
              <a:cs typeface="Source Sans Pro Bold"/>
              <a:sym typeface="Wingdings"/>
            </a:endParaRPr>
          </a:p>
          <a:p>
            <a:pPr>
              <a:spcBef>
                <a:spcPts val="600"/>
              </a:spcBef>
              <a:spcAft>
                <a:spcPts val="600"/>
              </a:spcAft>
            </a:pPr>
            <a:endParaRPr lang="en-US" sz="2400" dirty="0">
              <a:solidFill>
                <a:srgbClr val="FFFFFF"/>
              </a:solidFill>
              <a:latin typeface="+mn-lt"/>
              <a:cs typeface="Source Sans Pro Bold"/>
              <a:sym typeface="Wingdings"/>
            </a:endParaRPr>
          </a:p>
          <a:p>
            <a:pPr>
              <a:spcBef>
                <a:spcPts val="600"/>
              </a:spcBef>
              <a:spcAft>
                <a:spcPts val="600"/>
              </a:spcAft>
            </a:pPr>
            <a:endParaRPr lang="en-US" sz="2400" dirty="0" smtClean="0">
              <a:solidFill>
                <a:srgbClr val="FFFFFF"/>
              </a:solidFill>
              <a:latin typeface="+mn-lt"/>
              <a:cs typeface="Source Sans Pro Bold"/>
              <a:sym typeface="Wingdings"/>
            </a:endParaRPr>
          </a:p>
          <a:p>
            <a:pPr>
              <a:spcBef>
                <a:spcPts val="600"/>
              </a:spcBef>
              <a:spcAft>
                <a:spcPts val="600"/>
              </a:spcAft>
            </a:pPr>
            <a:endParaRPr lang="en-US" sz="2400" dirty="0">
              <a:solidFill>
                <a:srgbClr val="FFFFFF"/>
              </a:solidFill>
              <a:latin typeface="+mn-lt"/>
              <a:cs typeface="Source Sans Pro Bold"/>
              <a:sym typeface="Wingdings"/>
            </a:endParaRPr>
          </a:p>
          <a:p>
            <a:pPr>
              <a:spcBef>
                <a:spcPts val="600"/>
              </a:spcBef>
              <a:spcAft>
                <a:spcPts val="600"/>
              </a:spcAft>
            </a:pPr>
            <a:endParaRPr lang="en-US" sz="2400" dirty="0" smtClean="0">
              <a:solidFill>
                <a:srgbClr val="FFFFFF"/>
              </a:solidFill>
              <a:latin typeface="+mn-lt"/>
              <a:cs typeface="Source Sans Pro Bold"/>
              <a:sym typeface="Wingdings"/>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5736" y="1494557"/>
            <a:ext cx="5448300" cy="6223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9362" y="2641749"/>
            <a:ext cx="7250336" cy="3382756"/>
          </a:xfrm>
          <a:prstGeom prst="rect">
            <a:avLst/>
          </a:prstGeom>
        </p:spPr>
      </p:pic>
      <p:sp>
        <p:nvSpPr>
          <p:cNvPr id="7" name="TextBox 6"/>
          <p:cNvSpPr txBox="1"/>
          <p:nvPr/>
        </p:nvSpPr>
        <p:spPr>
          <a:xfrm>
            <a:off x="5148064" y="5833758"/>
            <a:ext cx="4748826" cy="954107"/>
          </a:xfrm>
          <a:prstGeom prst="rect">
            <a:avLst/>
          </a:prstGeom>
          <a:noFill/>
        </p:spPr>
        <p:txBody>
          <a:bodyPr wrap="square" rtlCol="0">
            <a:spAutoFit/>
          </a:bodyPr>
          <a:lstStyle/>
          <a:p>
            <a:r>
              <a:rPr lang="en-US" sz="2800" dirty="0" smtClean="0">
                <a:solidFill>
                  <a:srgbClr val="F5F5D9"/>
                </a:solidFill>
              </a:rPr>
              <a:t>“Trade types for</a:t>
            </a:r>
            <a:br>
              <a:rPr lang="en-US" sz="2800" dirty="0" smtClean="0">
                <a:solidFill>
                  <a:srgbClr val="F5F5D9"/>
                </a:solidFill>
              </a:rPr>
            </a:br>
            <a:r>
              <a:rPr lang="en-US" sz="2800" dirty="0" smtClean="0">
                <a:solidFill>
                  <a:srgbClr val="F5F5D9"/>
                </a:solidFill>
              </a:rPr>
              <a:t>  parameters”</a:t>
            </a:r>
          </a:p>
        </p:txBody>
      </p:sp>
    </p:spTree>
    <p:extLst>
      <p:ext uri="{BB962C8B-B14F-4D97-AF65-F5344CB8AC3E}">
        <p14:creationId xmlns:p14="http://schemas.microsoft.com/office/powerpoint/2010/main" val="1425671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836712"/>
            <a:ext cx="7632848" cy="4678204"/>
          </a:xfrm>
          <a:prstGeom prst="rect">
            <a:avLst/>
          </a:prstGeom>
        </p:spPr>
        <p:txBody>
          <a:bodyPr wrap="square">
            <a:spAutoFit/>
          </a:bodyPr>
          <a:lstStyle/>
          <a:p>
            <a:r>
              <a:rPr lang="en-US" sz="3600" b="1" dirty="0">
                <a:solidFill>
                  <a:schemeClr val="accent1">
                    <a:lumMod val="40000"/>
                    <a:lumOff val="60000"/>
                  </a:schemeClr>
                </a:solidFill>
                <a:latin typeface="+mj-lt"/>
                <a:cs typeface="Source Sans Pro Bold"/>
              </a:rPr>
              <a:t>Context is all around us</a:t>
            </a:r>
          </a:p>
          <a:p>
            <a:endParaRPr lang="en-US" sz="3200" b="1" dirty="0">
              <a:solidFill>
                <a:srgbClr val="E3E2C9"/>
              </a:solidFill>
              <a:latin typeface="Source Sans Pro Bold"/>
              <a:cs typeface="Source Sans Pro Bold"/>
            </a:endParaRPr>
          </a:p>
          <a:p>
            <a:pPr marL="457200" indent="-457200">
              <a:spcBef>
                <a:spcPts val="600"/>
              </a:spcBef>
              <a:buFont typeface="Arial" charset="0"/>
              <a:buChar char="•"/>
            </a:pPr>
            <a:r>
              <a:rPr lang="en-US" sz="2800" dirty="0" smtClean="0">
                <a:solidFill>
                  <a:srgbClr val="FFFFE2"/>
                </a:solidFill>
                <a:latin typeface="Source Sans Pro Bold"/>
                <a:cs typeface="Source Sans Pro Bold"/>
              </a:rPr>
              <a:t>the current configuration</a:t>
            </a:r>
          </a:p>
          <a:p>
            <a:pPr marL="457200" indent="-457200">
              <a:spcBef>
                <a:spcPts val="600"/>
              </a:spcBef>
              <a:buFont typeface="Arial" charset="0"/>
              <a:buChar char="•"/>
            </a:pPr>
            <a:r>
              <a:rPr lang="en-US" sz="2800" dirty="0" smtClean="0">
                <a:solidFill>
                  <a:srgbClr val="FFFFE2"/>
                </a:solidFill>
                <a:latin typeface="Source Sans Pro Bold"/>
                <a:cs typeface="Source Sans Pro Bold"/>
              </a:rPr>
              <a:t>the current scope</a:t>
            </a:r>
          </a:p>
          <a:p>
            <a:pPr marL="457200" indent="-457200">
              <a:spcBef>
                <a:spcPts val="600"/>
              </a:spcBef>
              <a:buFont typeface="Arial" charset="0"/>
              <a:buChar char="•"/>
            </a:pPr>
            <a:r>
              <a:rPr lang="en-US" sz="2800" dirty="0" smtClean="0">
                <a:solidFill>
                  <a:srgbClr val="FFFFE2"/>
                </a:solidFill>
                <a:latin typeface="Source Sans Pro Bold"/>
                <a:cs typeface="Source Sans Pro Bold"/>
              </a:rPr>
              <a:t>the meaning of “&lt;” on this type</a:t>
            </a:r>
          </a:p>
          <a:p>
            <a:pPr marL="457200" indent="-457200">
              <a:spcBef>
                <a:spcPts val="600"/>
              </a:spcBef>
              <a:buFont typeface="Arial" charset="0"/>
              <a:buChar char="•"/>
            </a:pPr>
            <a:r>
              <a:rPr lang="en-US" sz="2800" dirty="0" smtClean="0">
                <a:solidFill>
                  <a:srgbClr val="FFFFE2"/>
                </a:solidFill>
                <a:latin typeface="Source Sans Pro Bold"/>
                <a:cs typeface="Source Sans Pro Bold"/>
              </a:rPr>
              <a:t>the user on behalf of which the</a:t>
            </a:r>
            <a:r>
              <a:rPr lang="en-US" sz="2800" dirty="0">
                <a:solidFill>
                  <a:srgbClr val="FFFFE2"/>
                </a:solidFill>
                <a:latin typeface="Source Sans Pro Bold"/>
                <a:cs typeface="Source Sans Pro Bold"/>
              </a:rPr>
              <a:t/>
            </a:r>
            <a:br>
              <a:rPr lang="en-US" sz="2800" dirty="0">
                <a:solidFill>
                  <a:srgbClr val="FFFFE2"/>
                </a:solidFill>
                <a:latin typeface="Source Sans Pro Bold"/>
                <a:cs typeface="Source Sans Pro Bold"/>
              </a:rPr>
            </a:br>
            <a:r>
              <a:rPr lang="en-US" sz="2800" dirty="0" smtClean="0">
                <a:solidFill>
                  <a:srgbClr val="FFFFE2"/>
                </a:solidFill>
                <a:latin typeface="Source Sans Pro Bold"/>
                <a:cs typeface="Source Sans Pro Bold"/>
              </a:rPr>
              <a:t>operation is performed</a:t>
            </a:r>
          </a:p>
          <a:p>
            <a:pPr marL="457200" indent="-457200">
              <a:spcBef>
                <a:spcPts val="600"/>
              </a:spcBef>
              <a:buFont typeface="Arial" charset="0"/>
              <a:buChar char="•"/>
            </a:pPr>
            <a:r>
              <a:rPr lang="en-US" sz="2800" dirty="0" smtClean="0">
                <a:solidFill>
                  <a:srgbClr val="FFFFE2"/>
                </a:solidFill>
                <a:latin typeface="Source Sans Pro Bold"/>
                <a:cs typeface="Source Sans Pro Bold"/>
              </a:rPr>
              <a:t>the security level in effect</a:t>
            </a:r>
          </a:p>
          <a:p>
            <a:pPr marL="457200" indent="-457200">
              <a:spcBef>
                <a:spcPts val="600"/>
              </a:spcBef>
              <a:buFont typeface="Arial" charset="0"/>
              <a:buChar char="•"/>
            </a:pPr>
            <a:r>
              <a:rPr lang="is-IS" sz="2800" dirty="0" smtClean="0">
                <a:solidFill>
                  <a:srgbClr val="FFFFE2"/>
                </a:solidFill>
                <a:latin typeface="Source Sans Pro Bold"/>
                <a:cs typeface="Source Sans Pro Bold"/>
              </a:rPr>
              <a:t>…</a:t>
            </a:r>
            <a:endParaRPr lang="en-US" sz="2800" dirty="0">
              <a:solidFill>
                <a:srgbClr val="FFFFE2"/>
              </a:solidFill>
              <a:latin typeface="Source Sans Pro Bold"/>
              <a:cs typeface="Source Sans Pro Bold"/>
            </a:endParaRPr>
          </a:p>
        </p:txBody>
      </p:sp>
    </p:spTree>
    <p:extLst>
      <p:ext uri="{BB962C8B-B14F-4D97-AF65-F5344CB8AC3E}">
        <p14:creationId xmlns:p14="http://schemas.microsoft.com/office/powerpoint/2010/main" val="13873786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9866" y="1649517"/>
            <a:ext cx="8136904" cy="1508105"/>
          </a:xfrm>
          <a:prstGeom prst="rect">
            <a:avLst/>
          </a:prstGeom>
        </p:spPr>
        <p:txBody>
          <a:bodyPr wrap="square">
            <a:spAutoFit/>
          </a:bodyPr>
          <a:lstStyle/>
          <a:p>
            <a:pPr marL="457200" marR="0" lvl="0" indent="-457200" defTabSz="914400" eaLnBrk="1" fontAlgn="auto" latinLnBrk="0" hangingPunct="1">
              <a:lnSpc>
                <a:spcPct val="100000"/>
              </a:lnSpc>
              <a:spcBef>
                <a:spcPts val="600"/>
              </a:spcBef>
              <a:spcAft>
                <a:spcPts val="600"/>
              </a:spcAft>
              <a:buClrTx/>
              <a:buSzTx/>
              <a:buFont typeface="Arial" charset="0"/>
              <a:buNone/>
              <a:tabLst/>
              <a:defRPr/>
            </a:pPr>
            <a:endParaRPr lang="en-US" sz="2400" dirty="0" smtClean="0">
              <a:solidFill>
                <a:srgbClr val="FFFFFF"/>
              </a:solidFill>
              <a:latin typeface="Consolas" charset="0"/>
              <a:ea typeface="Consolas" charset="0"/>
              <a:cs typeface="Consolas" charset="0"/>
              <a:sym typeface="Wingdings"/>
            </a:endParaRPr>
          </a:p>
          <a:p>
            <a:pPr marL="457200" marR="0" lvl="0" indent="-457200" defTabSz="914400" eaLnBrk="1" fontAlgn="auto" latinLnBrk="0" hangingPunct="1">
              <a:lnSpc>
                <a:spcPct val="100000"/>
              </a:lnSpc>
              <a:spcBef>
                <a:spcPts val="600"/>
              </a:spcBef>
              <a:spcAft>
                <a:spcPts val="600"/>
              </a:spcAft>
              <a:buClrTx/>
              <a:buSzTx/>
              <a:buFont typeface="Arial" charset="0"/>
              <a:buNone/>
              <a:tabLst/>
              <a:defRPr/>
            </a:pPr>
            <a:endParaRPr lang="en-US" sz="2400" dirty="0" smtClean="0">
              <a:solidFill>
                <a:srgbClr val="FFFFFF"/>
              </a:solidFill>
              <a:latin typeface="Consolas" charset="0"/>
              <a:ea typeface="Consolas" charset="0"/>
              <a:cs typeface="Consolas" charset="0"/>
              <a:sym typeface="Wingdings"/>
            </a:endParaRPr>
          </a:p>
          <a:p>
            <a:pPr marL="457200" marR="0" lvl="0" indent="-457200" defTabSz="914400" eaLnBrk="1" fontAlgn="auto" latinLnBrk="0" hangingPunct="1">
              <a:lnSpc>
                <a:spcPct val="100000"/>
              </a:lnSpc>
              <a:spcBef>
                <a:spcPts val="600"/>
              </a:spcBef>
              <a:spcAft>
                <a:spcPts val="600"/>
              </a:spcAft>
              <a:buClrTx/>
              <a:buSzTx/>
              <a:buFont typeface="Arial" charset="0"/>
              <a:buNone/>
              <a:tabLst/>
              <a:defRPr/>
            </a:pPr>
            <a:endParaRPr lang="en-US" sz="2400" dirty="0">
              <a:solidFill>
                <a:srgbClr val="FFFFFF"/>
              </a:solidFill>
              <a:latin typeface="Consolas" charset="0"/>
              <a:ea typeface="Consolas" charset="0"/>
              <a:cs typeface="Consolas" charset="0"/>
              <a:sym typeface="Wingdings"/>
            </a:endParaRPr>
          </a:p>
        </p:txBody>
      </p:sp>
      <p:sp>
        <p:nvSpPr>
          <p:cNvPr id="4" name="Rectangle 3"/>
          <p:cNvSpPr/>
          <p:nvPr/>
        </p:nvSpPr>
        <p:spPr>
          <a:xfrm>
            <a:off x="519578" y="430753"/>
            <a:ext cx="7942076" cy="815788"/>
          </a:xfrm>
          <a:prstGeom prst="rect">
            <a:avLst/>
          </a:prstGeom>
        </p:spPr>
        <p:txBody>
          <a:bodyPr wrap="square" lIns="144000" tIns="108000" rIns="144000" bIns="108000">
            <a:noAutofit/>
          </a:bodyPr>
          <a:lstStyle/>
          <a:p>
            <a:r>
              <a:rPr lang="en-US" sz="3600" b="1" dirty="0" smtClean="0">
                <a:solidFill>
                  <a:schemeClr val="accent1">
                    <a:lumMod val="40000"/>
                    <a:lumOff val="60000"/>
                  </a:schemeClr>
                </a:solidFill>
                <a:latin typeface="+mj-lt"/>
                <a:cs typeface="Source Sans Pro Bold"/>
              </a:rPr>
              <a:t>Trade Types for Parameters </a:t>
            </a:r>
            <a:endParaRPr lang="en-US" sz="3600" b="1" dirty="0">
              <a:solidFill>
                <a:schemeClr val="accent1">
                  <a:lumMod val="40000"/>
                  <a:lumOff val="60000"/>
                </a:schemeClr>
              </a:solidFill>
              <a:latin typeface="+mj-lt"/>
              <a:cs typeface="Source Sans Pro Bold"/>
            </a:endParaRPr>
          </a:p>
        </p:txBody>
      </p:sp>
      <p:sp>
        <p:nvSpPr>
          <p:cNvPr id="6" name="Rectangle 5"/>
          <p:cNvSpPr/>
          <p:nvPr/>
        </p:nvSpPr>
        <p:spPr>
          <a:xfrm>
            <a:off x="679866" y="1595594"/>
            <a:ext cx="8136904" cy="3154710"/>
          </a:xfrm>
          <a:prstGeom prst="rect">
            <a:avLst/>
          </a:prstGeom>
        </p:spPr>
        <p:txBody>
          <a:bodyPr wrap="square">
            <a:spAutoFit/>
          </a:bodyPr>
          <a:lstStyle/>
          <a:p>
            <a:pPr>
              <a:spcBef>
                <a:spcPts val="600"/>
              </a:spcBef>
              <a:spcAft>
                <a:spcPts val="600"/>
              </a:spcAft>
            </a:pPr>
            <a:endParaRPr lang="en-US" sz="2400" dirty="0">
              <a:solidFill>
                <a:srgbClr val="FFFFFF"/>
              </a:solidFill>
              <a:latin typeface="+mn-lt"/>
              <a:cs typeface="Source Sans Pro Bold"/>
              <a:sym typeface="Wingdings"/>
            </a:endParaRPr>
          </a:p>
          <a:p>
            <a:pPr>
              <a:spcBef>
                <a:spcPts val="600"/>
              </a:spcBef>
              <a:spcAft>
                <a:spcPts val="600"/>
              </a:spcAft>
            </a:pPr>
            <a:endParaRPr lang="en-US" sz="2400" dirty="0" smtClean="0">
              <a:solidFill>
                <a:srgbClr val="FFFFFF"/>
              </a:solidFill>
              <a:latin typeface="+mn-lt"/>
              <a:cs typeface="Source Sans Pro Bold"/>
              <a:sym typeface="Wingdings"/>
            </a:endParaRPr>
          </a:p>
          <a:p>
            <a:pPr>
              <a:spcBef>
                <a:spcPts val="600"/>
              </a:spcBef>
              <a:spcAft>
                <a:spcPts val="600"/>
              </a:spcAft>
            </a:pPr>
            <a:endParaRPr lang="en-US" sz="2400" dirty="0">
              <a:solidFill>
                <a:srgbClr val="FFFFFF"/>
              </a:solidFill>
              <a:latin typeface="+mn-lt"/>
              <a:cs typeface="Source Sans Pro Bold"/>
              <a:sym typeface="Wingdings"/>
            </a:endParaRPr>
          </a:p>
          <a:p>
            <a:pPr>
              <a:spcBef>
                <a:spcPts val="600"/>
              </a:spcBef>
              <a:spcAft>
                <a:spcPts val="600"/>
              </a:spcAft>
            </a:pPr>
            <a:endParaRPr lang="en-US" sz="2400" dirty="0" smtClean="0">
              <a:solidFill>
                <a:srgbClr val="FFFFFF"/>
              </a:solidFill>
              <a:latin typeface="+mn-lt"/>
              <a:cs typeface="Source Sans Pro Bold"/>
              <a:sym typeface="Wingdings"/>
            </a:endParaRPr>
          </a:p>
          <a:p>
            <a:pPr>
              <a:spcBef>
                <a:spcPts val="600"/>
              </a:spcBef>
              <a:spcAft>
                <a:spcPts val="600"/>
              </a:spcAft>
            </a:pPr>
            <a:endParaRPr lang="en-US" sz="2400" dirty="0">
              <a:solidFill>
                <a:srgbClr val="FFFFFF"/>
              </a:solidFill>
              <a:latin typeface="+mn-lt"/>
              <a:cs typeface="Source Sans Pro Bold"/>
              <a:sym typeface="Wingdings"/>
            </a:endParaRPr>
          </a:p>
          <a:p>
            <a:pPr>
              <a:spcBef>
                <a:spcPts val="600"/>
              </a:spcBef>
              <a:spcAft>
                <a:spcPts val="600"/>
              </a:spcAft>
            </a:pPr>
            <a:endParaRPr lang="en-US" sz="2400" dirty="0" smtClean="0">
              <a:solidFill>
                <a:srgbClr val="FFFFFF"/>
              </a:solidFill>
              <a:latin typeface="+mn-lt"/>
              <a:cs typeface="Source Sans Pro Bold"/>
              <a:sym typeface="Wingdings"/>
            </a:endParaRPr>
          </a:p>
        </p:txBody>
      </p:sp>
      <p:sp>
        <p:nvSpPr>
          <p:cNvPr id="7" name="Rectangle 6"/>
          <p:cNvSpPr/>
          <p:nvPr/>
        </p:nvSpPr>
        <p:spPr>
          <a:xfrm>
            <a:off x="662400" y="1831970"/>
            <a:ext cx="8136904" cy="2246769"/>
          </a:xfrm>
          <a:prstGeom prst="rect">
            <a:avLst/>
          </a:prstGeom>
        </p:spPr>
        <p:txBody>
          <a:bodyPr wrap="square">
            <a:spAutoFit/>
          </a:bodyPr>
          <a:lstStyle/>
          <a:p>
            <a:pPr marL="342900" indent="-342900">
              <a:spcBef>
                <a:spcPts val="600"/>
              </a:spcBef>
              <a:spcAft>
                <a:spcPts val="600"/>
              </a:spcAft>
              <a:buFont typeface="Arial" charset="0"/>
              <a:buChar char="•"/>
            </a:pPr>
            <a:r>
              <a:rPr lang="en-US" sz="2400" dirty="0" smtClean="0">
                <a:solidFill>
                  <a:srgbClr val="E3E2C9"/>
                </a:solidFill>
                <a:latin typeface="+mn-lt"/>
                <a:cs typeface="Source Sans Pro Bold"/>
                <a:sym typeface="Wingdings"/>
              </a:rPr>
              <a:t>By specifying a </a:t>
            </a:r>
            <a:r>
              <a:rPr lang="en-US" sz="2400" i="1" dirty="0" smtClean="0">
                <a:solidFill>
                  <a:srgbClr val="E3E2C9"/>
                </a:solidFill>
                <a:latin typeface="+mn-lt"/>
                <a:cs typeface="Source Sans Pro Bold"/>
                <a:sym typeface="Wingdings"/>
              </a:rPr>
              <a:t>type</a:t>
            </a:r>
            <a:r>
              <a:rPr lang="en-US" sz="2400" dirty="0" smtClean="0">
                <a:solidFill>
                  <a:srgbClr val="E3E2C9"/>
                </a:solidFill>
                <a:latin typeface="+mn-lt"/>
                <a:cs typeface="Source Sans Pro Bold"/>
                <a:sym typeface="Wingdings"/>
              </a:rPr>
              <a:t> of an expression </a:t>
            </a:r>
            <a:r>
              <a:rPr lang="en-US" sz="2400" dirty="0">
                <a:solidFill>
                  <a:schemeClr val="bg1">
                    <a:lumMod val="25000"/>
                    <a:lumOff val="75000"/>
                  </a:schemeClr>
                </a:solidFill>
                <a:latin typeface="+mn-lt"/>
                <a:cs typeface="Source Sans Pro Bold"/>
                <a:sym typeface="Wingdings"/>
              </a:rPr>
              <a:t>e</a:t>
            </a:r>
            <a:r>
              <a:rPr lang="en-US" sz="2400" dirty="0" smtClean="0">
                <a:solidFill>
                  <a:srgbClr val="E3E2C9"/>
                </a:solidFill>
                <a:latin typeface="+mn-lt"/>
                <a:cs typeface="Source Sans Pro Bold"/>
                <a:sym typeface="Wingdings"/>
              </a:rPr>
              <a:t>, we can provide in a very general way a </a:t>
            </a:r>
            <a:r>
              <a:rPr lang="en-US" sz="2400" i="1" dirty="0" smtClean="0">
                <a:solidFill>
                  <a:srgbClr val="E3E2C9"/>
                </a:solidFill>
                <a:latin typeface="+mn-lt"/>
                <a:cs typeface="Source Sans Pro Bold"/>
                <a:sym typeface="Wingdings"/>
              </a:rPr>
              <a:t>context</a:t>
            </a:r>
            <a:r>
              <a:rPr lang="en-US" sz="2400" dirty="0" smtClean="0">
                <a:solidFill>
                  <a:srgbClr val="E3E2C9"/>
                </a:solidFill>
                <a:latin typeface="+mn-lt"/>
                <a:cs typeface="Source Sans Pro Bold"/>
                <a:sym typeface="Wingdings"/>
              </a:rPr>
              <a:t>  for </a:t>
            </a:r>
            <a:r>
              <a:rPr lang="en-US" sz="2400" dirty="0">
                <a:solidFill>
                  <a:schemeClr val="bg1">
                    <a:lumMod val="25000"/>
                    <a:lumOff val="75000"/>
                  </a:schemeClr>
                </a:solidFill>
                <a:latin typeface="+mn-lt"/>
                <a:cs typeface="Source Sans Pro Bold"/>
                <a:sym typeface="Wingdings"/>
              </a:rPr>
              <a:t>e</a:t>
            </a:r>
            <a:r>
              <a:rPr lang="en-US" sz="2400" dirty="0" smtClean="0">
                <a:solidFill>
                  <a:srgbClr val="E3E2C9"/>
                </a:solidFill>
                <a:latin typeface="+mn-lt"/>
                <a:cs typeface="Source Sans Pro Bold"/>
                <a:sym typeface="Wingdings"/>
              </a:rPr>
              <a:t>.</a:t>
            </a:r>
            <a:endParaRPr lang="en-US" sz="2400" dirty="0">
              <a:solidFill>
                <a:srgbClr val="E3E2C9"/>
              </a:solidFill>
              <a:latin typeface="+mn-lt"/>
              <a:cs typeface="Source Sans Pro Bold"/>
              <a:sym typeface="Wingdings"/>
            </a:endParaRPr>
          </a:p>
          <a:p>
            <a:pPr marL="342900" indent="-342900">
              <a:spcBef>
                <a:spcPts val="600"/>
              </a:spcBef>
              <a:spcAft>
                <a:spcPts val="600"/>
              </a:spcAft>
              <a:buFont typeface="Arial" charset="0"/>
              <a:buChar char="•"/>
            </a:pPr>
            <a:endParaRPr lang="en-US" sz="2400" dirty="0">
              <a:solidFill>
                <a:srgbClr val="E3E2C9"/>
              </a:solidFill>
              <a:latin typeface="+mn-lt"/>
              <a:cs typeface="Source Sans Pro Bold"/>
              <a:sym typeface="Wingdings"/>
            </a:endParaRPr>
          </a:p>
          <a:p>
            <a:pPr marL="342900" indent="-342900">
              <a:spcBef>
                <a:spcPts val="600"/>
              </a:spcBef>
              <a:spcAft>
                <a:spcPts val="600"/>
              </a:spcAft>
              <a:buFont typeface="Arial" charset="0"/>
              <a:buChar char="•"/>
            </a:pPr>
            <a:r>
              <a:rPr lang="en-US" sz="2400" dirty="0" smtClean="0">
                <a:solidFill>
                  <a:srgbClr val="E3E2C9"/>
                </a:solidFill>
                <a:latin typeface="+mn-lt"/>
                <a:cs typeface="Source Sans Pro Bold"/>
                <a:sym typeface="Wingdings"/>
              </a:rPr>
              <a:t>Types can be declared directly, or be inferred with local type inference.</a:t>
            </a:r>
            <a:endParaRPr lang="en-US" sz="2400" dirty="0">
              <a:solidFill>
                <a:srgbClr val="E3E2C9"/>
              </a:solidFill>
              <a:latin typeface="+mn-lt"/>
              <a:cs typeface="Source Sans Pro Bold"/>
              <a:sym typeface="Wingdings"/>
            </a:endParaRPr>
          </a:p>
        </p:txBody>
      </p:sp>
    </p:spTree>
    <p:extLst>
      <p:ext uri="{BB962C8B-B14F-4D97-AF65-F5344CB8AC3E}">
        <p14:creationId xmlns:p14="http://schemas.microsoft.com/office/powerpoint/2010/main" val="7242705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9866" y="1649517"/>
            <a:ext cx="8136904" cy="1508105"/>
          </a:xfrm>
          <a:prstGeom prst="rect">
            <a:avLst/>
          </a:prstGeom>
        </p:spPr>
        <p:txBody>
          <a:bodyPr wrap="square">
            <a:spAutoFit/>
          </a:bodyPr>
          <a:lstStyle/>
          <a:p>
            <a:pPr marL="457200" marR="0" lvl="0" indent="-457200" defTabSz="914400" eaLnBrk="1" fontAlgn="auto" latinLnBrk="0" hangingPunct="1">
              <a:lnSpc>
                <a:spcPct val="100000"/>
              </a:lnSpc>
              <a:spcBef>
                <a:spcPts val="600"/>
              </a:spcBef>
              <a:spcAft>
                <a:spcPts val="600"/>
              </a:spcAft>
              <a:buClrTx/>
              <a:buSzTx/>
              <a:buFont typeface="Arial" charset="0"/>
              <a:buNone/>
              <a:tabLst/>
              <a:defRPr/>
            </a:pPr>
            <a:endParaRPr lang="en-US" sz="2400" dirty="0" smtClean="0">
              <a:solidFill>
                <a:srgbClr val="FFFFFF"/>
              </a:solidFill>
              <a:latin typeface="Consolas" charset="0"/>
              <a:ea typeface="Consolas" charset="0"/>
              <a:cs typeface="Consolas" charset="0"/>
              <a:sym typeface="Wingdings"/>
            </a:endParaRPr>
          </a:p>
          <a:p>
            <a:pPr marL="457200" marR="0" lvl="0" indent="-457200" defTabSz="914400" eaLnBrk="1" fontAlgn="auto" latinLnBrk="0" hangingPunct="1">
              <a:lnSpc>
                <a:spcPct val="100000"/>
              </a:lnSpc>
              <a:spcBef>
                <a:spcPts val="600"/>
              </a:spcBef>
              <a:spcAft>
                <a:spcPts val="600"/>
              </a:spcAft>
              <a:buClrTx/>
              <a:buSzTx/>
              <a:buFont typeface="Arial" charset="0"/>
              <a:buNone/>
              <a:tabLst/>
              <a:defRPr/>
            </a:pPr>
            <a:endParaRPr lang="en-US" sz="2400" dirty="0" smtClean="0">
              <a:solidFill>
                <a:srgbClr val="FFFFFF"/>
              </a:solidFill>
              <a:latin typeface="Consolas" charset="0"/>
              <a:ea typeface="Consolas" charset="0"/>
              <a:cs typeface="Consolas" charset="0"/>
              <a:sym typeface="Wingdings"/>
            </a:endParaRPr>
          </a:p>
          <a:p>
            <a:pPr marL="457200" marR="0" lvl="0" indent="-457200" defTabSz="914400" eaLnBrk="1" fontAlgn="auto" latinLnBrk="0" hangingPunct="1">
              <a:lnSpc>
                <a:spcPct val="100000"/>
              </a:lnSpc>
              <a:spcBef>
                <a:spcPts val="600"/>
              </a:spcBef>
              <a:spcAft>
                <a:spcPts val="600"/>
              </a:spcAft>
              <a:buClrTx/>
              <a:buSzTx/>
              <a:buFont typeface="Arial" charset="0"/>
              <a:buNone/>
              <a:tabLst/>
              <a:defRPr/>
            </a:pPr>
            <a:endParaRPr lang="en-US" sz="2400" dirty="0">
              <a:solidFill>
                <a:srgbClr val="FFFFFF"/>
              </a:solidFill>
              <a:latin typeface="Consolas" charset="0"/>
              <a:ea typeface="Consolas" charset="0"/>
              <a:cs typeface="Consolas" charset="0"/>
              <a:sym typeface="Wingdings"/>
            </a:endParaRPr>
          </a:p>
        </p:txBody>
      </p:sp>
      <p:sp>
        <p:nvSpPr>
          <p:cNvPr id="4" name="Rectangle 3"/>
          <p:cNvSpPr/>
          <p:nvPr/>
        </p:nvSpPr>
        <p:spPr>
          <a:xfrm>
            <a:off x="707120" y="446892"/>
            <a:ext cx="7914821" cy="1147192"/>
          </a:xfrm>
          <a:prstGeom prst="rect">
            <a:avLst/>
          </a:prstGeom>
        </p:spPr>
        <p:txBody>
          <a:bodyPr wrap="square" lIns="144000" tIns="108000" rIns="144000" bIns="108000">
            <a:noAutofit/>
          </a:bodyPr>
          <a:lstStyle/>
          <a:p>
            <a:r>
              <a:rPr lang="en-US" sz="3600" b="1" dirty="0">
                <a:solidFill>
                  <a:schemeClr val="accent1">
                    <a:lumMod val="40000"/>
                    <a:lumOff val="60000"/>
                  </a:schemeClr>
                </a:solidFill>
                <a:latin typeface="+mj-lt"/>
                <a:cs typeface="Source Sans Pro Bold"/>
              </a:rPr>
              <a:t>Efficiency</a:t>
            </a:r>
          </a:p>
          <a:p>
            <a:endParaRPr lang="en-US" sz="3600" b="1" dirty="0" smtClean="0">
              <a:solidFill>
                <a:srgbClr val="FFFFFF"/>
              </a:solidFill>
              <a:latin typeface="+mj-lt"/>
              <a:cs typeface="Source Sans Pro Bold"/>
            </a:endParaRPr>
          </a:p>
          <a:p>
            <a:endParaRPr lang="en-US" sz="3600" b="1" dirty="0" smtClean="0">
              <a:solidFill>
                <a:srgbClr val="FFFFFF"/>
              </a:solidFill>
              <a:latin typeface="+mj-lt"/>
              <a:cs typeface="Source Sans Pro Bold"/>
            </a:endParaRPr>
          </a:p>
          <a:p>
            <a:endParaRPr lang="en-US" sz="3600" b="1" dirty="0">
              <a:solidFill>
                <a:srgbClr val="FFFFFF"/>
              </a:solidFill>
              <a:latin typeface="+mj-lt"/>
              <a:cs typeface="Source Sans Pro Bold"/>
            </a:endParaRPr>
          </a:p>
          <a:p>
            <a:endParaRPr lang="en-US" sz="3600" b="1" dirty="0" smtClean="0">
              <a:solidFill>
                <a:srgbClr val="FFFFFF"/>
              </a:solidFill>
              <a:latin typeface="+mj-lt"/>
              <a:cs typeface="Source Sans Pro Bold"/>
            </a:endParaRPr>
          </a:p>
          <a:p>
            <a:endParaRPr lang="en-US" sz="3600" b="1" dirty="0">
              <a:solidFill>
                <a:srgbClr val="FFFFFF"/>
              </a:solidFill>
              <a:latin typeface="+mj-lt"/>
              <a:cs typeface="Source Sans Pro Bold"/>
            </a:endParaRPr>
          </a:p>
          <a:p>
            <a:endParaRPr lang="en-US" sz="3600" b="1" dirty="0" smtClean="0">
              <a:solidFill>
                <a:srgbClr val="FFFFFF"/>
              </a:solidFill>
              <a:latin typeface="+mj-lt"/>
              <a:cs typeface="Source Sans Pro Bold"/>
            </a:endParaRPr>
          </a:p>
          <a:p>
            <a:endParaRPr lang="en-US" sz="3600" b="1" dirty="0">
              <a:solidFill>
                <a:srgbClr val="FFFFFF"/>
              </a:solidFill>
              <a:latin typeface="+mj-lt"/>
              <a:cs typeface="Source Sans Pro Bold"/>
            </a:endParaRPr>
          </a:p>
          <a:p>
            <a:endParaRPr lang="en-US" sz="3600" b="1" dirty="0" smtClean="0">
              <a:solidFill>
                <a:srgbClr val="FFFFFF"/>
              </a:solidFill>
              <a:latin typeface="+mj-lt"/>
              <a:cs typeface="Source Sans Pro Bold"/>
            </a:endParaRPr>
          </a:p>
          <a:p>
            <a:endParaRPr lang="en-US" sz="3600" b="1" dirty="0">
              <a:solidFill>
                <a:srgbClr val="FFFFFF"/>
              </a:solidFill>
              <a:latin typeface="+mj-lt"/>
              <a:cs typeface="Source Sans Pro Bold"/>
            </a:endParaRPr>
          </a:p>
        </p:txBody>
      </p:sp>
      <p:sp>
        <p:nvSpPr>
          <p:cNvPr id="6" name="Rectangle 5"/>
          <p:cNvSpPr/>
          <p:nvPr/>
        </p:nvSpPr>
        <p:spPr>
          <a:xfrm>
            <a:off x="679866" y="1594084"/>
            <a:ext cx="8136904" cy="6632585"/>
          </a:xfrm>
          <a:prstGeom prst="rect">
            <a:avLst/>
          </a:prstGeom>
        </p:spPr>
        <p:txBody>
          <a:bodyPr wrap="square">
            <a:spAutoFit/>
          </a:bodyPr>
          <a:lstStyle/>
          <a:p>
            <a:pPr>
              <a:spcBef>
                <a:spcPts val="600"/>
              </a:spcBef>
              <a:spcAft>
                <a:spcPts val="600"/>
              </a:spcAft>
            </a:pPr>
            <a:r>
              <a:rPr lang="en-US" sz="2400" dirty="0">
                <a:solidFill>
                  <a:srgbClr val="E3E2C9"/>
                </a:solidFill>
                <a:latin typeface="+mn-lt"/>
                <a:cs typeface="Source Sans Pro Bold"/>
                <a:sym typeface="Wingdings"/>
              </a:rPr>
              <a:t>Implicit function result types can be optimized</a:t>
            </a:r>
          </a:p>
          <a:p>
            <a:pPr>
              <a:spcBef>
                <a:spcPts val="0"/>
              </a:spcBef>
              <a:spcAft>
                <a:spcPts val="0"/>
              </a:spcAft>
            </a:pPr>
            <a:r>
              <a:rPr lang="en-US" sz="2400" dirty="0">
                <a:solidFill>
                  <a:srgbClr val="E3E2C9"/>
                </a:solidFill>
                <a:latin typeface="+mn-lt"/>
                <a:cs typeface="Source Sans Pro Bold"/>
                <a:sym typeface="Wingdings"/>
              </a:rPr>
              <a:t>Instead of creating a closure like this:</a:t>
            </a:r>
            <a:br>
              <a:rPr lang="en-US" sz="2400" dirty="0">
                <a:solidFill>
                  <a:srgbClr val="E3E2C9"/>
                </a:solidFill>
                <a:latin typeface="+mn-lt"/>
                <a:cs typeface="Source Sans Pro Bold"/>
                <a:sym typeface="Wingdings"/>
              </a:rPr>
            </a:br>
            <a:r>
              <a:rPr lang="en-US" sz="2400" dirty="0">
                <a:solidFill>
                  <a:srgbClr val="E3E2C9"/>
                </a:solidFill>
                <a:latin typeface="+mn-lt"/>
                <a:cs typeface="Source Sans Pro Bold"/>
                <a:sym typeface="Wingdings"/>
              </a:rPr>
              <a:t/>
            </a:r>
            <a:br>
              <a:rPr lang="en-US" sz="2400" dirty="0">
                <a:solidFill>
                  <a:srgbClr val="E3E2C9"/>
                </a:solidFill>
                <a:latin typeface="+mn-lt"/>
                <a:cs typeface="Source Sans Pro Bold"/>
                <a:sym typeface="Wingdings"/>
              </a:rPr>
            </a:br>
            <a:r>
              <a:rPr lang="en-US" sz="2400" dirty="0">
                <a:solidFill>
                  <a:srgbClr val="E3E2C9"/>
                </a:solidFill>
                <a:latin typeface="+mn-lt"/>
                <a:cs typeface="Source Sans Pro Bold"/>
                <a:sym typeface="Wingdings"/>
              </a:rPr>
              <a:t/>
            </a:r>
            <a:br>
              <a:rPr lang="en-US" sz="2400" dirty="0">
                <a:solidFill>
                  <a:srgbClr val="E3E2C9"/>
                </a:solidFill>
                <a:latin typeface="+mn-lt"/>
                <a:cs typeface="Source Sans Pro Bold"/>
                <a:sym typeface="Wingdings"/>
              </a:rPr>
            </a:br>
            <a:r>
              <a:rPr lang="en-US" sz="2400" dirty="0" smtClean="0">
                <a:solidFill>
                  <a:srgbClr val="E3E2C9"/>
                </a:solidFill>
                <a:latin typeface="+mn-lt"/>
                <a:cs typeface="Source Sans Pro Bold"/>
                <a:sym typeface="Wingdings"/>
              </a:rPr>
              <a:t/>
            </a:r>
            <a:br>
              <a:rPr lang="en-US" sz="2400" dirty="0" smtClean="0">
                <a:solidFill>
                  <a:srgbClr val="E3E2C9"/>
                </a:solidFill>
                <a:latin typeface="+mn-lt"/>
                <a:cs typeface="Source Sans Pro Bold"/>
                <a:sym typeface="Wingdings"/>
              </a:rPr>
            </a:br>
            <a:r>
              <a:rPr lang="en-US" sz="2400" dirty="0" smtClean="0">
                <a:solidFill>
                  <a:srgbClr val="E3E2C9"/>
                </a:solidFill>
                <a:latin typeface="+mn-lt"/>
                <a:cs typeface="Source Sans Pro Bold"/>
                <a:sym typeface="Wingdings"/>
              </a:rPr>
              <a:t>we </a:t>
            </a:r>
            <a:r>
              <a:rPr lang="en-US" sz="2400" dirty="0">
                <a:solidFill>
                  <a:srgbClr val="E3E2C9"/>
                </a:solidFill>
                <a:latin typeface="+mn-lt"/>
                <a:cs typeface="Source Sans Pro Bold"/>
                <a:sym typeface="Wingdings"/>
              </a:rPr>
              <a:t>can simply create a curried function like this:</a:t>
            </a:r>
          </a:p>
          <a:p>
            <a:pPr>
              <a:spcBef>
                <a:spcPts val="600"/>
              </a:spcBef>
              <a:spcAft>
                <a:spcPts val="600"/>
              </a:spcAft>
            </a:pPr>
            <a:r>
              <a:rPr lang="en-US" sz="2400" dirty="0">
                <a:solidFill>
                  <a:srgbClr val="FFFFFF"/>
                </a:solidFill>
                <a:latin typeface="+mn-lt"/>
                <a:cs typeface="Source Sans Pro Bold"/>
                <a:sym typeface="Wingdings"/>
              </a:rPr>
              <a:t>	</a:t>
            </a:r>
          </a:p>
          <a:p>
            <a:pPr>
              <a:spcBef>
                <a:spcPts val="600"/>
              </a:spcBef>
              <a:spcAft>
                <a:spcPts val="600"/>
              </a:spcAft>
            </a:pPr>
            <a:endParaRPr lang="en-US" sz="2400" dirty="0">
              <a:solidFill>
                <a:srgbClr val="FFFFFF"/>
              </a:solidFill>
              <a:latin typeface="+mn-lt"/>
              <a:cs typeface="Source Sans Pro Bold"/>
              <a:sym typeface="Wingdings"/>
            </a:endParaRPr>
          </a:p>
          <a:p>
            <a:pPr>
              <a:spcBef>
                <a:spcPts val="0"/>
              </a:spcBef>
              <a:spcAft>
                <a:spcPts val="600"/>
              </a:spcAft>
            </a:pPr>
            <a:r>
              <a:rPr lang="en-US" sz="2400" dirty="0">
                <a:solidFill>
                  <a:srgbClr val="E3E2C9"/>
                </a:solidFill>
                <a:latin typeface="+mn-lt"/>
                <a:cs typeface="Source Sans Pro Bold"/>
                <a:sym typeface="Wingdings"/>
              </a:rPr>
              <a:t>This brings the cost of implicit functions down to simple implicit parameters.</a:t>
            </a:r>
            <a:br>
              <a:rPr lang="en-US" sz="2400" dirty="0">
                <a:solidFill>
                  <a:srgbClr val="E3E2C9"/>
                </a:solidFill>
                <a:latin typeface="+mn-lt"/>
                <a:cs typeface="Source Sans Pro Bold"/>
                <a:sym typeface="Wingdings"/>
              </a:rPr>
            </a:br>
            <a:endParaRPr lang="en-US" sz="2400" dirty="0">
              <a:solidFill>
                <a:srgbClr val="E3E2C9"/>
              </a:solidFill>
              <a:latin typeface="+mn-lt"/>
              <a:cs typeface="Source Sans Pro Bold"/>
              <a:sym typeface="Wingdings"/>
            </a:endParaRPr>
          </a:p>
          <a:p>
            <a:pPr>
              <a:spcBef>
                <a:spcPts val="600"/>
              </a:spcBef>
              <a:spcAft>
                <a:spcPts val="600"/>
              </a:spcAft>
            </a:pPr>
            <a:endParaRPr lang="en-US" sz="2400" dirty="0">
              <a:solidFill>
                <a:srgbClr val="FFFFFF"/>
              </a:solidFill>
              <a:latin typeface="+mn-lt"/>
              <a:cs typeface="Source Sans Pro Bold"/>
              <a:sym typeface="Wingdings"/>
            </a:endParaRPr>
          </a:p>
          <a:p>
            <a:pPr>
              <a:spcBef>
                <a:spcPts val="600"/>
              </a:spcBef>
              <a:spcAft>
                <a:spcPts val="600"/>
              </a:spcAft>
            </a:pPr>
            <a:endParaRPr lang="en-US" sz="2400" dirty="0" smtClean="0">
              <a:solidFill>
                <a:srgbClr val="FFFFFF"/>
              </a:solidFill>
              <a:latin typeface="+mn-lt"/>
              <a:cs typeface="Source Sans Pro Bold"/>
              <a:sym typeface="Wingdings"/>
            </a:endParaRPr>
          </a:p>
          <a:p>
            <a:pPr>
              <a:spcBef>
                <a:spcPts val="600"/>
              </a:spcBef>
              <a:spcAft>
                <a:spcPts val="600"/>
              </a:spcAft>
            </a:pPr>
            <a:endParaRPr lang="en-US" sz="2400" dirty="0">
              <a:solidFill>
                <a:srgbClr val="FFFFFF"/>
              </a:solidFill>
              <a:latin typeface="+mn-lt"/>
              <a:cs typeface="Source Sans Pro Bold"/>
              <a:sym typeface="Wingdings"/>
            </a:endParaRPr>
          </a:p>
          <a:p>
            <a:pPr>
              <a:spcBef>
                <a:spcPts val="600"/>
              </a:spcBef>
              <a:spcAft>
                <a:spcPts val="600"/>
              </a:spcAft>
            </a:pPr>
            <a:endParaRPr lang="en-US" sz="2400" dirty="0" smtClean="0">
              <a:solidFill>
                <a:srgbClr val="FFFFFF"/>
              </a:solidFill>
              <a:latin typeface="+mn-lt"/>
              <a:cs typeface="Source Sans Pro Bold"/>
              <a:sym typeface="Wingdings"/>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9672" y="2769709"/>
            <a:ext cx="5511800" cy="5080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19672" y="4164551"/>
            <a:ext cx="4749800" cy="520700"/>
          </a:xfrm>
          <a:prstGeom prst="rect">
            <a:avLst/>
          </a:prstGeom>
        </p:spPr>
      </p:pic>
    </p:spTree>
    <p:extLst>
      <p:ext uri="{BB962C8B-B14F-4D97-AF65-F5344CB8AC3E}">
        <p14:creationId xmlns:p14="http://schemas.microsoft.com/office/powerpoint/2010/main" val="150830323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1628800"/>
            <a:ext cx="8136904" cy="3293209"/>
          </a:xfrm>
          <a:prstGeom prst="rect">
            <a:avLst/>
          </a:prstGeom>
        </p:spPr>
        <p:txBody>
          <a:bodyPr wrap="square">
            <a:spAutoFit/>
          </a:bodyPr>
          <a:lstStyle/>
          <a:p>
            <a:pPr marL="457200" indent="-457200">
              <a:spcBef>
                <a:spcPts val="600"/>
              </a:spcBef>
              <a:spcAft>
                <a:spcPts val="600"/>
              </a:spcAft>
              <a:buFont typeface="Arial" charset="0"/>
              <a:buChar char="•"/>
            </a:pPr>
            <a:r>
              <a:rPr lang="en-US" sz="2400" dirty="0" smtClean="0">
                <a:solidFill>
                  <a:srgbClr val="E3E2C9"/>
                </a:solidFill>
                <a:latin typeface="+mn-lt"/>
                <a:cs typeface="Source Sans Pro Bold"/>
              </a:rPr>
              <a:t>The reader monad is a somewhat popular method to pass context.</a:t>
            </a:r>
          </a:p>
          <a:p>
            <a:pPr marL="457200" indent="-457200">
              <a:spcBef>
                <a:spcPts val="600"/>
              </a:spcBef>
              <a:spcAft>
                <a:spcPts val="600"/>
              </a:spcAft>
              <a:buFont typeface="Arial" charset="0"/>
              <a:buChar char="•"/>
            </a:pPr>
            <a:r>
              <a:rPr lang="en-US" sz="2400" dirty="0" smtClean="0">
                <a:solidFill>
                  <a:srgbClr val="E3E2C9"/>
                </a:solidFill>
                <a:latin typeface="+mn-lt"/>
                <a:cs typeface="Source Sans Pro Bold"/>
              </a:rPr>
              <a:t>Essentially, it wraps the implicit reading in a monad.</a:t>
            </a:r>
          </a:p>
          <a:p>
            <a:pPr marL="457200" indent="-457200">
              <a:spcBef>
                <a:spcPts val="600"/>
              </a:spcBef>
              <a:spcAft>
                <a:spcPts val="600"/>
              </a:spcAft>
              <a:buFont typeface="Arial" charset="0"/>
              <a:buChar char="•"/>
            </a:pPr>
            <a:r>
              <a:rPr lang="en-US" sz="2400" dirty="0" smtClean="0">
                <a:solidFill>
                  <a:srgbClr val="E3E2C9"/>
                </a:solidFill>
                <a:latin typeface="+mn-lt"/>
                <a:cs typeface="Source Sans Pro Bold"/>
              </a:rPr>
              <a:t>One advantage: The reading is abstracted in a type.</a:t>
            </a:r>
          </a:p>
          <a:p>
            <a:pPr marL="457200" indent="-457200">
              <a:spcBef>
                <a:spcPts val="600"/>
              </a:spcBef>
              <a:spcAft>
                <a:spcPts val="600"/>
              </a:spcAft>
              <a:buFont typeface="Arial" charset="0"/>
              <a:buChar char="•"/>
            </a:pPr>
            <a:r>
              <a:rPr lang="en-US" sz="2400" dirty="0" smtClean="0">
                <a:solidFill>
                  <a:srgbClr val="E3E2C9"/>
                </a:solidFill>
                <a:latin typeface="+mn-lt"/>
                <a:cs typeface="Source Sans Pro Bold"/>
              </a:rPr>
              <a:t>But I believe this is </a:t>
            </a:r>
            <a:r>
              <a:rPr lang="en-US" sz="2400" dirty="0" smtClean="0">
                <a:solidFill>
                  <a:srgbClr val="E3E2C9"/>
                </a:solidFill>
                <a:latin typeface="+mn-lt"/>
                <a:cs typeface="Source Sans Pro Bold"/>
                <a:sym typeface="Wingdings"/>
              </a:rPr>
              <a:t>shooting sparrows</a:t>
            </a:r>
            <a:r>
              <a:rPr lang="en-US" sz="2400" dirty="0">
                <a:solidFill>
                  <a:srgbClr val="E3E2C9"/>
                </a:solidFill>
                <a:latin typeface="+mn-lt"/>
                <a:cs typeface="Source Sans Pro Bold"/>
                <a:sym typeface="Wingdings"/>
              </a:rPr>
              <a:t> </a:t>
            </a:r>
            <a:r>
              <a:rPr lang="en-US" sz="2400" dirty="0" smtClean="0">
                <a:solidFill>
                  <a:srgbClr val="E3E2C9"/>
                </a:solidFill>
                <a:latin typeface="+mn-lt"/>
                <a:cs typeface="Source Sans Pro Bold"/>
                <a:sym typeface="Wingdings"/>
              </a:rPr>
              <a:t>with cannons.</a:t>
            </a:r>
          </a:p>
          <a:p>
            <a:pPr marL="457200" indent="-457200">
              <a:spcBef>
                <a:spcPts val="600"/>
              </a:spcBef>
              <a:spcAft>
                <a:spcPts val="600"/>
              </a:spcAft>
              <a:buFont typeface="Arial" charset="0"/>
              <a:buChar char="•"/>
            </a:pPr>
            <a:r>
              <a:rPr lang="en-US" sz="2400" dirty="0" smtClean="0">
                <a:solidFill>
                  <a:srgbClr val="E3E2C9"/>
                </a:solidFill>
                <a:latin typeface="+mn-lt"/>
                <a:cs typeface="Source Sans Pro Bold"/>
                <a:sym typeface="Wingdings"/>
              </a:rPr>
              <a:t>Monads are about </a:t>
            </a:r>
            <a:r>
              <a:rPr lang="en-US" sz="2400" i="1" dirty="0" smtClean="0">
                <a:solidFill>
                  <a:srgbClr val="E3E2C9"/>
                </a:solidFill>
                <a:latin typeface="+mn-lt"/>
                <a:cs typeface="Source Sans Pro Bold"/>
                <a:sym typeface="Wingdings"/>
              </a:rPr>
              <a:t>sequencing</a:t>
            </a:r>
            <a:r>
              <a:rPr lang="en-US" sz="2400" dirty="0" smtClean="0">
                <a:solidFill>
                  <a:srgbClr val="E3E2C9"/>
                </a:solidFill>
                <a:latin typeface="+mn-lt"/>
                <a:cs typeface="Source Sans Pro Bold"/>
                <a:sym typeface="Wingdings"/>
              </a:rPr>
              <a:t>, they have have nothing to do with passing context.</a:t>
            </a:r>
            <a:endParaRPr lang="en-US" sz="2400" dirty="0">
              <a:solidFill>
                <a:srgbClr val="E3E2C9"/>
              </a:solidFill>
              <a:latin typeface="+mn-lt"/>
              <a:cs typeface="Source Sans Pro Bold"/>
              <a:sym typeface="Wingdings"/>
            </a:endParaRPr>
          </a:p>
        </p:txBody>
      </p:sp>
      <p:sp>
        <p:nvSpPr>
          <p:cNvPr id="4" name="Rectangle 3"/>
          <p:cNvSpPr/>
          <p:nvPr/>
        </p:nvSpPr>
        <p:spPr>
          <a:xfrm>
            <a:off x="701570" y="481608"/>
            <a:ext cx="8442430" cy="1147192"/>
          </a:xfrm>
          <a:prstGeom prst="rect">
            <a:avLst/>
          </a:prstGeom>
        </p:spPr>
        <p:txBody>
          <a:bodyPr wrap="square" lIns="144000" tIns="108000" rIns="144000" bIns="108000">
            <a:noAutofit/>
          </a:bodyPr>
          <a:lstStyle/>
          <a:p>
            <a:r>
              <a:rPr lang="en-US" sz="3600" b="1" dirty="0">
                <a:solidFill>
                  <a:schemeClr val="accent1">
                    <a:lumMod val="40000"/>
                    <a:lumOff val="60000"/>
                  </a:schemeClr>
                </a:solidFill>
                <a:latin typeface="+mj-lt"/>
                <a:cs typeface="Source Sans Pro Bold"/>
              </a:rPr>
              <a:t>The Reader Monad</a:t>
            </a:r>
          </a:p>
        </p:txBody>
      </p:sp>
    </p:spTree>
    <p:extLst>
      <p:ext uri="{BB962C8B-B14F-4D97-AF65-F5344CB8AC3E}">
        <p14:creationId xmlns:p14="http://schemas.microsoft.com/office/powerpoint/2010/main" val="25341748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1628800"/>
            <a:ext cx="8136904" cy="2985433"/>
          </a:xfrm>
          <a:prstGeom prst="rect">
            <a:avLst/>
          </a:prstGeom>
        </p:spPr>
        <p:txBody>
          <a:bodyPr wrap="square">
            <a:spAutoFit/>
          </a:bodyPr>
          <a:lstStyle/>
          <a:p>
            <a:pPr marL="457200" indent="-457200">
              <a:spcBef>
                <a:spcPts val="600"/>
              </a:spcBef>
              <a:spcAft>
                <a:spcPts val="600"/>
              </a:spcAft>
              <a:buFont typeface="Arial" charset="0"/>
              <a:buChar char="•"/>
            </a:pPr>
            <a:r>
              <a:rPr lang="en-US" sz="2400" dirty="0" smtClean="0">
                <a:solidFill>
                  <a:srgbClr val="E3E2C9"/>
                </a:solidFill>
                <a:latin typeface="+mn-lt"/>
                <a:cs typeface="Source Sans Pro Bold"/>
              </a:rPr>
              <a:t>Implicit </a:t>
            </a:r>
            <a:r>
              <a:rPr lang="en-US" sz="2400" dirty="0" smtClean="0">
                <a:solidFill>
                  <a:srgbClr val="E3E2C9"/>
                </a:solidFill>
                <a:latin typeface="+mn-lt"/>
                <a:cs typeface="Source Sans Pro Bold"/>
              </a:rPr>
              <a:t>functions are more lightweight, since they don’t force you into monadic style.</a:t>
            </a:r>
          </a:p>
          <a:p>
            <a:pPr marL="457200" indent="-457200">
              <a:spcBef>
                <a:spcPts val="600"/>
              </a:spcBef>
              <a:spcAft>
                <a:spcPts val="600"/>
              </a:spcAft>
              <a:buFont typeface="Arial" charset="0"/>
              <a:buChar char="•"/>
            </a:pPr>
            <a:r>
              <a:rPr lang="en-US" sz="2400" dirty="0" smtClean="0">
                <a:solidFill>
                  <a:srgbClr val="E3E2C9"/>
                </a:solidFill>
                <a:latin typeface="+mn-lt"/>
                <a:cs typeface="Source Sans Pro Bold"/>
              </a:rPr>
              <a:t>They also compose better. For instance:</a:t>
            </a:r>
            <a:endParaRPr lang="en-US" sz="2000" dirty="0" smtClean="0">
              <a:solidFill>
                <a:schemeClr val="bg1">
                  <a:lumMod val="25000"/>
                  <a:lumOff val="75000"/>
                </a:schemeClr>
              </a:solidFill>
              <a:latin typeface="Consolas" charset="0"/>
              <a:ea typeface="Consolas" charset="0"/>
              <a:cs typeface="Consolas" charset="0"/>
            </a:endParaRPr>
          </a:p>
          <a:p>
            <a:pPr lvl="2">
              <a:spcBef>
                <a:spcPts val="0"/>
              </a:spcBef>
              <a:spcAft>
                <a:spcPts val="0"/>
              </a:spcAft>
            </a:pPr>
            <a:r>
              <a:rPr lang="en-US" sz="2000" dirty="0" smtClean="0">
                <a:solidFill>
                  <a:srgbClr val="EBB0C7"/>
                </a:solidFill>
                <a:latin typeface="Consolas" charset="0"/>
                <a:ea typeface="Consolas" charset="0"/>
                <a:cs typeface="Consolas" charset="0"/>
              </a:rPr>
              <a:t>implicit</a:t>
            </a:r>
            <a:r>
              <a:rPr lang="en-US" sz="2000" dirty="0" smtClean="0">
                <a:solidFill>
                  <a:schemeClr val="bg1">
                    <a:lumMod val="25000"/>
                    <a:lumOff val="75000"/>
                  </a:schemeClr>
                </a:solidFill>
                <a:latin typeface="Consolas" charset="0"/>
                <a:ea typeface="Consolas" charset="0"/>
                <a:cs typeface="Consolas" charset="0"/>
              </a:rPr>
              <a:t> </a:t>
            </a:r>
            <a:r>
              <a:rPr lang="en-US" sz="2000" dirty="0">
                <a:solidFill>
                  <a:schemeClr val="bg1">
                    <a:lumMod val="25000"/>
                    <a:lumOff val="75000"/>
                  </a:schemeClr>
                </a:solidFill>
                <a:latin typeface="Consolas" charset="0"/>
                <a:ea typeface="Consolas" charset="0"/>
                <a:cs typeface="Consolas" charset="0"/>
              </a:rPr>
              <a:t>A </a:t>
            </a:r>
            <a:r>
              <a:rPr lang="en-US" sz="2000" dirty="0">
                <a:solidFill>
                  <a:srgbClr val="EBB0C7"/>
                </a:solidFill>
                <a:latin typeface="Consolas" charset="0"/>
                <a:ea typeface="Consolas" charset="0"/>
                <a:cs typeface="Consolas" charset="0"/>
              </a:rPr>
              <a:t>=&gt; implicit</a:t>
            </a:r>
            <a:r>
              <a:rPr lang="en-US" sz="2000" dirty="0">
                <a:solidFill>
                  <a:schemeClr val="bg1">
                    <a:lumMod val="25000"/>
                    <a:lumOff val="75000"/>
                  </a:schemeClr>
                </a:solidFill>
                <a:latin typeface="Consolas" charset="0"/>
                <a:ea typeface="Consolas" charset="0"/>
                <a:cs typeface="Consolas" charset="0"/>
              </a:rPr>
              <a:t> B </a:t>
            </a:r>
            <a:r>
              <a:rPr lang="en-US" sz="2000" dirty="0">
                <a:solidFill>
                  <a:srgbClr val="EBB0C7"/>
                </a:solidFill>
                <a:latin typeface="Consolas" charset="0"/>
                <a:ea typeface="Consolas" charset="0"/>
                <a:cs typeface="Consolas" charset="0"/>
              </a:rPr>
              <a:t>=&gt;</a:t>
            </a:r>
            <a:r>
              <a:rPr lang="en-US" sz="2000" dirty="0">
                <a:solidFill>
                  <a:schemeClr val="bg1">
                    <a:lumMod val="25000"/>
                    <a:lumOff val="75000"/>
                  </a:schemeClr>
                </a:solidFill>
                <a:latin typeface="Consolas" charset="0"/>
                <a:ea typeface="Consolas" charset="0"/>
                <a:cs typeface="Consolas" charset="0"/>
              </a:rPr>
              <a:t> </a:t>
            </a:r>
            <a:r>
              <a:rPr lang="en-US" sz="2000" dirty="0" smtClean="0">
                <a:solidFill>
                  <a:schemeClr val="bg1">
                    <a:lumMod val="25000"/>
                    <a:lumOff val="75000"/>
                  </a:schemeClr>
                </a:solidFill>
                <a:latin typeface="Consolas" charset="0"/>
                <a:ea typeface="Consolas" charset="0"/>
                <a:cs typeface="Consolas" charset="0"/>
              </a:rPr>
              <a:t>R   </a:t>
            </a:r>
            <a:r>
              <a:rPr lang="en-US" sz="2400" dirty="0">
                <a:solidFill>
                  <a:srgbClr val="E3E2C9"/>
                </a:solidFill>
                <a:latin typeface="+mn-lt"/>
                <a:cs typeface="Source Sans Pro Bold"/>
              </a:rPr>
              <a:t>and </a:t>
            </a:r>
          </a:p>
          <a:p>
            <a:pPr lvl="2">
              <a:spcBef>
                <a:spcPts val="0"/>
              </a:spcBef>
              <a:spcAft>
                <a:spcPts val="0"/>
              </a:spcAft>
            </a:pPr>
            <a:r>
              <a:rPr lang="en-US" sz="2000" dirty="0" smtClean="0">
                <a:solidFill>
                  <a:srgbClr val="EBB0C7"/>
                </a:solidFill>
                <a:latin typeface="Consolas" charset="0"/>
                <a:ea typeface="Consolas" charset="0"/>
                <a:cs typeface="Consolas" charset="0"/>
              </a:rPr>
              <a:t>implicit</a:t>
            </a:r>
            <a:r>
              <a:rPr lang="en-US" sz="2000" dirty="0" smtClean="0">
                <a:solidFill>
                  <a:schemeClr val="bg1">
                    <a:lumMod val="25000"/>
                    <a:lumOff val="75000"/>
                  </a:schemeClr>
                </a:solidFill>
                <a:latin typeface="Consolas" charset="0"/>
                <a:ea typeface="Consolas" charset="0"/>
                <a:cs typeface="Consolas" charset="0"/>
              </a:rPr>
              <a:t> </a:t>
            </a:r>
            <a:r>
              <a:rPr lang="en-US" sz="2000" dirty="0">
                <a:solidFill>
                  <a:schemeClr val="bg1">
                    <a:lumMod val="25000"/>
                    <a:lumOff val="75000"/>
                  </a:schemeClr>
                </a:solidFill>
                <a:latin typeface="Consolas" charset="0"/>
                <a:ea typeface="Consolas" charset="0"/>
                <a:cs typeface="Consolas" charset="0"/>
              </a:rPr>
              <a:t>B </a:t>
            </a:r>
            <a:r>
              <a:rPr lang="en-US" sz="2000" dirty="0">
                <a:solidFill>
                  <a:srgbClr val="EBB0C7"/>
                </a:solidFill>
                <a:latin typeface="Consolas" charset="0"/>
                <a:ea typeface="Consolas" charset="0"/>
                <a:cs typeface="Consolas" charset="0"/>
              </a:rPr>
              <a:t>=&gt; implicit</a:t>
            </a:r>
            <a:r>
              <a:rPr lang="en-US" sz="2000" dirty="0">
                <a:solidFill>
                  <a:schemeClr val="bg1">
                    <a:lumMod val="25000"/>
                    <a:lumOff val="75000"/>
                  </a:schemeClr>
                </a:solidFill>
                <a:latin typeface="Consolas" charset="0"/>
                <a:ea typeface="Consolas" charset="0"/>
                <a:cs typeface="Consolas" charset="0"/>
              </a:rPr>
              <a:t> A </a:t>
            </a:r>
            <a:r>
              <a:rPr lang="en-US" sz="2000" dirty="0">
                <a:solidFill>
                  <a:srgbClr val="EBB0C7"/>
                </a:solidFill>
                <a:latin typeface="Consolas" charset="0"/>
                <a:ea typeface="Consolas" charset="0"/>
                <a:cs typeface="Consolas" charset="0"/>
              </a:rPr>
              <a:t>=&gt; </a:t>
            </a:r>
            <a:r>
              <a:rPr lang="en-US" sz="2000" dirty="0" smtClean="0">
                <a:solidFill>
                  <a:schemeClr val="bg1">
                    <a:lumMod val="25000"/>
                    <a:lumOff val="75000"/>
                  </a:schemeClr>
                </a:solidFill>
                <a:latin typeface="Consolas" charset="0"/>
                <a:ea typeface="Consolas" charset="0"/>
                <a:cs typeface="Consolas" charset="0"/>
              </a:rPr>
              <a:t>R   </a:t>
            </a:r>
            <a:r>
              <a:rPr lang="en-US" sz="2400" dirty="0">
                <a:solidFill>
                  <a:srgbClr val="E3E2C9"/>
                </a:solidFill>
                <a:latin typeface="+mn-lt"/>
                <a:cs typeface="Source Sans Pro Bold"/>
              </a:rPr>
              <a:t>are compatible</a:t>
            </a:r>
            <a:r>
              <a:rPr lang="en-US" sz="2400" dirty="0" smtClean="0">
                <a:solidFill>
                  <a:srgbClr val="E3E2C9"/>
                </a:solidFill>
                <a:latin typeface="+mn-lt"/>
                <a:cs typeface="Source Sans Pro Bold"/>
              </a:rPr>
              <a:t>.</a:t>
            </a:r>
            <a:endParaRPr lang="en-US" sz="2400" dirty="0">
              <a:solidFill>
                <a:srgbClr val="E3E2C9"/>
              </a:solidFill>
              <a:latin typeface="+mn-lt"/>
              <a:cs typeface="Source Sans Pro Bold"/>
            </a:endParaRPr>
          </a:p>
          <a:p>
            <a:pPr marL="457200" indent="-457200">
              <a:spcBef>
                <a:spcPts val="600"/>
              </a:spcBef>
              <a:spcAft>
                <a:spcPts val="600"/>
              </a:spcAft>
              <a:buFont typeface="Arial" charset="0"/>
              <a:buChar char="•"/>
            </a:pPr>
            <a:r>
              <a:rPr lang="en-US" sz="2400" dirty="0" smtClean="0">
                <a:solidFill>
                  <a:srgbClr val="E3E2C9"/>
                </a:solidFill>
                <a:latin typeface="+mn-lt"/>
                <a:cs typeface="Source Sans Pro Bold"/>
                <a:sym typeface="Wingdings"/>
              </a:rPr>
              <a:t>They are also much faster: More than 7x in simple experiments.</a:t>
            </a:r>
            <a:endParaRPr lang="en-US" sz="2400" dirty="0">
              <a:solidFill>
                <a:srgbClr val="E3E2C9"/>
              </a:solidFill>
              <a:latin typeface="+mn-lt"/>
              <a:cs typeface="Source Sans Pro Bold"/>
              <a:sym typeface="Wingdings"/>
            </a:endParaRPr>
          </a:p>
        </p:txBody>
      </p:sp>
      <p:sp>
        <p:nvSpPr>
          <p:cNvPr id="4" name="Rectangle 3"/>
          <p:cNvSpPr/>
          <p:nvPr/>
        </p:nvSpPr>
        <p:spPr>
          <a:xfrm>
            <a:off x="701570" y="481608"/>
            <a:ext cx="8442430" cy="1147192"/>
          </a:xfrm>
          <a:prstGeom prst="rect">
            <a:avLst/>
          </a:prstGeom>
        </p:spPr>
        <p:txBody>
          <a:bodyPr wrap="square" lIns="144000" tIns="108000" rIns="144000" bIns="108000">
            <a:noAutofit/>
          </a:bodyPr>
          <a:lstStyle/>
          <a:p>
            <a:r>
              <a:rPr lang="en-US" sz="3600" b="1" dirty="0" smtClean="0">
                <a:solidFill>
                  <a:schemeClr val="accent1">
                    <a:lumMod val="40000"/>
                    <a:lumOff val="60000"/>
                  </a:schemeClr>
                </a:solidFill>
                <a:latin typeface="+mj-lt"/>
                <a:cs typeface="Source Sans Pro Bold"/>
              </a:rPr>
              <a:t>Comparison with the Reader Monad</a:t>
            </a:r>
            <a:endParaRPr lang="en-US" sz="3600" b="1" dirty="0">
              <a:solidFill>
                <a:schemeClr val="accent1">
                  <a:lumMod val="40000"/>
                  <a:lumOff val="60000"/>
                </a:schemeClr>
              </a:solidFill>
              <a:latin typeface="+mj-lt"/>
              <a:cs typeface="Source Sans Pro Bold"/>
            </a:endParaRPr>
          </a:p>
        </p:txBody>
      </p:sp>
    </p:spTree>
    <p:extLst>
      <p:ext uri="{BB962C8B-B14F-4D97-AF65-F5344CB8AC3E}">
        <p14:creationId xmlns:p14="http://schemas.microsoft.com/office/powerpoint/2010/main" val="169482573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5765" y="116632"/>
            <a:ext cx="8442430" cy="1147192"/>
          </a:xfrm>
          <a:prstGeom prst="rect">
            <a:avLst/>
          </a:prstGeom>
        </p:spPr>
        <p:txBody>
          <a:bodyPr wrap="square" lIns="144000" tIns="108000" rIns="144000" bIns="108000">
            <a:noAutofit/>
          </a:bodyPr>
          <a:lstStyle/>
          <a:p>
            <a:pPr>
              <a:spcBef>
                <a:spcPts val="600"/>
              </a:spcBef>
              <a:spcAft>
                <a:spcPts val="600"/>
              </a:spcAft>
            </a:pPr>
            <a:r>
              <a:rPr lang="en-US" sz="3600" b="1" dirty="0" smtClean="0">
                <a:solidFill>
                  <a:schemeClr val="accent1">
                    <a:lumMod val="40000"/>
                    <a:lumOff val="60000"/>
                  </a:schemeClr>
                </a:solidFill>
                <a:cs typeface="Source Sans Pro Bold"/>
              </a:rPr>
              <a:t>A </a:t>
            </a:r>
            <a:r>
              <a:rPr lang="en-US" sz="3600" b="1" dirty="0">
                <a:solidFill>
                  <a:schemeClr val="accent1">
                    <a:lumMod val="40000"/>
                    <a:lumOff val="60000"/>
                  </a:schemeClr>
                </a:solidFill>
                <a:latin typeface="+mj-lt"/>
                <a:cs typeface="Source Sans Pro Bold"/>
              </a:rPr>
              <a:t>Formalization</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05" y="1168199"/>
            <a:ext cx="9144000" cy="2853784"/>
          </a:xfrm>
          <a:prstGeom prst="rect">
            <a:avLst/>
          </a:prstGeom>
        </p:spPr>
      </p:pic>
      <p:sp>
        <p:nvSpPr>
          <p:cNvPr id="6" name="Rectangle 5"/>
          <p:cNvSpPr/>
          <p:nvPr/>
        </p:nvSpPr>
        <p:spPr>
          <a:xfrm>
            <a:off x="692315" y="4365104"/>
            <a:ext cx="8136904" cy="1508105"/>
          </a:xfrm>
          <a:prstGeom prst="rect">
            <a:avLst/>
          </a:prstGeom>
        </p:spPr>
        <p:txBody>
          <a:bodyPr wrap="square">
            <a:spAutoFit/>
          </a:bodyPr>
          <a:lstStyle/>
          <a:p>
            <a:pPr>
              <a:spcBef>
                <a:spcPts val="600"/>
              </a:spcBef>
              <a:spcAft>
                <a:spcPts val="600"/>
              </a:spcAft>
            </a:pPr>
            <a:r>
              <a:rPr lang="en-US" sz="2400" dirty="0" smtClean="0">
                <a:solidFill>
                  <a:srgbClr val="FFFFE2"/>
                </a:solidFill>
                <a:latin typeface="+mn-lt"/>
                <a:cs typeface="Source Sans Pro Bold"/>
              </a:rPr>
              <a:t>Bidirectional typing rules:</a:t>
            </a:r>
          </a:p>
          <a:p>
            <a:pPr>
              <a:spcBef>
                <a:spcPts val="600"/>
              </a:spcBef>
              <a:spcAft>
                <a:spcPts val="600"/>
              </a:spcAft>
            </a:pPr>
            <a:r>
              <a:rPr lang="en-US" sz="2400" dirty="0" smtClean="0">
                <a:solidFill>
                  <a:srgbClr val="FFFFE2"/>
                </a:solidFill>
                <a:latin typeface="+mn-lt"/>
                <a:cs typeface="Source Sans Pro Bold"/>
              </a:rPr>
              <a:t>			</a:t>
            </a:r>
            <a:r>
              <a:rPr lang="en-US" sz="2400" dirty="0" err="1" smtClean="0">
                <a:solidFill>
                  <a:srgbClr val="FFFFE2"/>
                </a:solidFill>
                <a:latin typeface="+mn-lt"/>
                <a:cs typeface="Source Sans Pro Bold"/>
              </a:rPr>
              <a:t>Γ</a:t>
            </a:r>
            <a:r>
              <a:rPr lang="en-US" sz="2400" dirty="0" smtClean="0">
                <a:solidFill>
                  <a:srgbClr val="FFFFE2"/>
                </a:solidFill>
                <a:latin typeface="+mn-lt"/>
                <a:cs typeface="Source Sans Pro Bold"/>
              </a:rPr>
              <a:t> ⊢ t :▷ T		(Synthesis)</a:t>
            </a:r>
          </a:p>
          <a:p>
            <a:pPr>
              <a:spcBef>
                <a:spcPts val="600"/>
              </a:spcBef>
              <a:spcAft>
                <a:spcPts val="600"/>
              </a:spcAft>
            </a:pPr>
            <a:r>
              <a:rPr lang="en-US" sz="2400" dirty="0" smtClean="0">
                <a:solidFill>
                  <a:srgbClr val="FFFFE2"/>
                </a:solidFill>
                <a:cs typeface="Source Sans Pro Bold"/>
              </a:rPr>
              <a:t>			</a:t>
            </a:r>
            <a:r>
              <a:rPr lang="en-US" sz="2400" dirty="0" err="1" smtClean="0">
                <a:solidFill>
                  <a:srgbClr val="FFFFE2"/>
                </a:solidFill>
                <a:cs typeface="Source Sans Pro Bold"/>
              </a:rPr>
              <a:t>Γ</a:t>
            </a:r>
            <a:r>
              <a:rPr lang="en-US" sz="2400" dirty="0" smtClean="0">
                <a:solidFill>
                  <a:srgbClr val="FFFFE2"/>
                </a:solidFill>
                <a:cs typeface="Source Sans Pro Bold"/>
              </a:rPr>
              <a:t> </a:t>
            </a:r>
            <a:r>
              <a:rPr lang="en-US" sz="2400" dirty="0">
                <a:solidFill>
                  <a:srgbClr val="FFFFE2"/>
                </a:solidFill>
                <a:cs typeface="Source Sans Pro Bold"/>
              </a:rPr>
              <a:t>⊢ t </a:t>
            </a:r>
            <a:r>
              <a:rPr lang="en-US" sz="2400" dirty="0" smtClean="0">
                <a:solidFill>
                  <a:srgbClr val="FFFFE2"/>
                </a:solidFill>
                <a:cs typeface="Source Sans Pro Bold"/>
              </a:rPr>
              <a:t>◁: T		(Checking)</a:t>
            </a:r>
            <a:endParaRPr lang="en-US" sz="2400" dirty="0">
              <a:solidFill>
                <a:srgbClr val="FFFFE2"/>
              </a:solidFill>
              <a:cs typeface="Source Sans Pro Bold"/>
            </a:endParaRPr>
          </a:p>
        </p:txBody>
      </p:sp>
    </p:spTree>
    <p:extLst>
      <p:ext uri="{BB962C8B-B14F-4D97-AF65-F5344CB8AC3E}">
        <p14:creationId xmlns:p14="http://schemas.microsoft.com/office/powerpoint/2010/main" val="126459590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9552" y="31829"/>
            <a:ext cx="8442430" cy="1147192"/>
          </a:xfrm>
          <a:prstGeom prst="rect">
            <a:avLst/>
          </a:prstGeom>
        </p:spPr>
        <p:txBody>
          <a:bodyPr wrap="square" lIns="144000" tIns="108000" rIns="144000" bIns="108000">
            <a:noAutofit/>
          </a:bodyPr>
          <a:lstStyle/>
          <a:p>
            <a:pPr>
              <a:spcBef>
                <a:spcPts val="600"/>
              </a:spcBef>
              <a:spcAft>
                <a:spcPts val="600"/>
              </a:spcAft>
            </a:pPr>
            <a:r>
              <a:rPr lang="en-US" sz="3600" b="1" dirty="0" smtClean="0">
                <a:solidFill>
                  <a:schemeClr val="accent1">
                    <a:lumMod val="40000"/>
                    <a:lumOff val="60000"/>
                  </a:schemeClr>
                </a:solidFill>
                <a:cs typeface="Source Sans Pro Bold"/>
              </a:rPr>
              <a:t>SI Typing Rules: Functions</a:t>
            </a:r>
            <a:endParaRPr lang="en-US" sz="3600" b="1" dirty="0">
              <a:solidFill>
                <a:schemeClr val="accent1">
                  <a:lumMod val="40000"/>
                  <a:lumOff val="60000"/>
                </a:schemeClr>
              </a:solidFill>
              <a:cs typeface="Source Sans Pro Bold"/>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63700"/>
            <a:ext cx="9144000" cy="3522588"/>
          </a:xfrm>
          <a:prstGeom prst="rect">
            <a:avLst/>
          </a:prstGeom>
        </p:spPr>
      </p:pic>
    </p:spTree>
    <p:extLst>
      <p:ext uri="{BB962C8B-B14F-4D97-AF65-F5344CB8AC3E}">
        <p14:creationId xmlns:p14="http://schemas.microsoft.com/office/powerpoint/2010/main" val="41770416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9552" y="31829"/>
            <a:ext cx="8442430" cy="1147192"/>
          </a:xfrm>
          <a:prstGeom prst="rect">
            <a:avLst/>
          </a:prstGeom>
        </p:spPr>
        <p:txBody>
          <a:bodyPr wrap="square" lIns="144000" tIns="108000" rIns="144000" bIns="108000">
            <a:noAutofit/>
          </a:bodyPr>
          <a:lstStyle/>
          <a:p>
            <a:pPr>
              <a:spcBef>
                <a:spcPts val="600"/>
              </a:spcBef>
              <a:spcAft>
                <a:spcPts val="600"/>
              </a:spcAft>
            </a:pPr>
            <a:r>
              <a:rPr lang="en-US" sz="3600" b="1" dirty="0" smtClean="0">
                <a:solidFill>
                  <a:schemeClr val="accent1">
                    <a:lumMod val="40000"/>
                    <a:lumOff val="60000"/>
                  </a:schemeClr>
                </a:solidFill>
                <a:cs typeface="Source Sans Pro Bold"/>
              </a:rPr>
              <a:t>SI Typing Rules: Variables</a:t>
            </a:r>
            <a:endParaRPr lang="en-US" sz="3600" b="1" dirty="0">
              <a:solidFill>
                <a:schemeClr val="accent1">
                  <a:lumMod val="40000"/>
                  <a:lumOff val="60000"/>
                </a:schemeClr>
              </a:solidFill>
              <a:cs typeface="Source Sans Pro Bold"/>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5656" y="1556792"/>
            <a:ext cx="6288880" cy="3523557"/>
          </a:xfrm>
          <a:prstGeom prst="rect">
            <a:avLst/>
          </a:prstGeom>
        </p:spPr>
      </p:pic>
    </p:spTree>
    <p:extLst>
      <p:ext uri="{BB962C8B-B14F-4D97-AF65-F5344CB8AC3E}">
        <p14:creationId xmlns:p14="http://schemas.microsoft.com/office/powerpoint/2010/main" val="22992634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9552" y="31829"/>
            <a:ext cx="8442430" cy="1147192"/>
          </a:xfrm>
          <a:prstGeom prst="rect">
            <a:avLst/>
          </a:prstGeom>
        </p:spPr>
        <p:txBody>
          <a:bodyPr wrap="square" lIns="144000" tIns="108000" rIns="144000" bIns="108000">
            <a:noAutofit/>
          </a:bodyPr>
          <a:lstStyle/>
          <a:p>
            <a:pPr>
              <a:spcBef>
                <a:spcPts val="600"/>
              </a:spcBef>
              <a:spcAft>
                <a:spcPts val="600"/>
              </a:spcAft>
            </a:pPr>
            <a:r>
              <a:rPr lang="en-US" sz="3600" b="1" dirty="0" smtClean="0">
                <a:solidFill>
                  <a:schemeClr val="accent1">
                    <a:lumMod val="40000"/>
                    <a:lumOff val="60000"/>
                  </a:schemeClr>
                </a:solidFill>
                <a:cs typeface="Source Sans Pro Bold"/>
              </a:rPr>
              <a:t>SI Typing Rules: Let</a:t>
            </a:r>
            <a:endParaRPr lang="en-US" sz="3600" b="1" dirty="0">
              <a:solidFill>
                <a:schemeClr val="accent1">
                  <a:lumMod val="40000"/>
                  <a:lumOff val="60000"/>
                </a:schemeClr>
              </a:solidFill>
              <a:cs typeface="Source Sans Pro Bold"/>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975" y="1484783"/>
            <a:ext cx="7157401" cy="3682315"/>
          </a:xfrm>
          <a:prstGeom prst="rect">
            <a:avLst/>
          </a:prstGeom>
        </p:spPr>
      </p:pic>
    </p:spTree>
    <p:extLst>
      <p:ext uri="{BB962C8B-B14F-4D97-AF65-F5344CB8AC3E}">
        <p14:creationId xmlns:p14="http://schemas.microsoft.com/office/powerpoint/2010/main" val="104891542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9552" y="31829"/>
            <a:ext cx="8442430" cy="1147192"/>
          </a:xfrm>
          <a:prstGeom prst="rect">
            <a:avLst/>
          </a:prstGeom>
        </p:spPr>
        <p:txBody>
          <a:bodyPr wrap="square" lIns="144000" tIns="108000" rIns="144000" bIns="108000">
            <a:noAutofit/>
          </a:bodyPr>
          <a:lstStyle/>
          <a:p>
            <a:pPr>
              <a:spcBef>
                <a:spcPts val="600"/>
              </a:spcBef>
              <a:spcAft>
                <a:spcPts val="600"/>
              </a:spcAft>
            </a:pPr>
            <a:r>
              <a:rPr lang="en-US" sz="3600" b="1" dirty="0" smtClean="0">
                <a:solidFill>
                  <a:schemeClr val="accent1">
                    <a:lumMod val="40000"/>
                    <a:lumOff val="60000"/>
                  </a:schemeClr>
                </a:solidFill>
                <a:cs typeface="Source Sans Pro Bold"/>
              </a:rPr>
              <a:t>SI Typing Rules: Everything</a:t>
            </a:r>
            <a:endParaRPr lang="en-US" sz="3600" b="1" dirty="0">
              <a:solidFill>
                <a:schemeClr val="accent1">
                  <a:lumMod val="40000"/>
                  <a:lumOff val="60000"/>
                </a:schemeClr>
              </a:solidFill>
              <a:cs typeface="Source Sans Pro Bold"/>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32" y="935750"/>
            <a:ext cx="9144000" cy="5942419"/>
          </a:xfrm>
          <a:prstGeom prst="rect">
            <a:avLst/>
          </a:prstGeom>
        </p:spPr>
      </p:pic>
      <p:sp>
        <p:nvSpPr>
          <p:cNvPr id="6" name="Oval 5"/>
          <p:cNvSpPr/>
          <p:nvPr/>
        </p:nvSpPr>
        <p:spPr bwMode="auto">
          <a:xfrm>
            <a:off x="3572635" y="5829421"/>
            <a:ext cx="2376264" cy="851106"/>
          </a:xfrm>
          <a:prstGeom prst="ellipse">
            <a:avLst/>
          </a:prstGeom>
          <a:noFill/>
          <a:ln w="25400" cap="flat" cmpd="sng" algn="ctr">
            <a:solidFill>
              <a:srgbClr val="FF0000"/>
            </a:solidFill>
            <a:prstDash val="solid"/>
            <a:bevel/>
            <a:headEnd type="none" w="med" len="med"/>
            <a:tailEnd type="none" w="med" len="med"/>
          </a:ln>
          <a:effectLst>
            <a:outerShdw blurRad="38100" dist="23000" dir="5400000" algn="ctr" rotWithShape="0">
              <a:srgbClr val="000000">
                <a:alpha val="34999"/>
              </a:srgbClr>
            </a:outerShdw>
          </a:effectLst>
        </p:spPr>
        <p:txBody>
          <a:bodyPr vert="horz" wrap="square" lIns="45720" tIns="45720" rIns="45720" bIns="45720" numCol="1" rtlCol="0" anchor="ctr" anchorCtr="0" compatLnSpc="1">
            <a:prstTxWarp prst="textNoShape">
              <a:avLst/>
            </a:prstTxWarp>
            <a:spAutoFit/>
          </a:bodyPr>
          <a:lstStyle/>
          <a:p>
            <a:pPr marL="0" marR="0" indent="0" algn="l" defTabSz="457200" rtl="0" eaLnBrk="1"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Helvetica" charset="0"/>
              <a:ea typeface="ＭＳ Ｐゴシック" charset="0"/>
              <a:cs typeface="Helvetica" charset="0"/>
              <a:sym typeface="Helvetica" charset="0"/>
            </a:endParaRPr>
          </a:p>
        </p:txBody>
      </p:sp>
    </p:spTree>
    <p:extLst>
      <p:ext uri="{BB962C8B-B14F-4D97-AF65-F5344CB8AC3E}">
        <p14:creationId xmlns:p14="http://schemas.microsoft.com/office/powerpoint/2010/main" val="428323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9552" y="31829"/>
            <a:ext cx="8442430" cy="1147192"/>
          </a:xfrm>
          <a:prstGeom prst="rect">
            <a:avLst/>
          </a:prstGeom>
        </p:spPr>
        <p:txBody>
          <a:bodyPr wrap="square" lIns="144000" tIns="108000" rIns="144000" bIns="108000">
            <a:noAutofit/>
          </a:bodyPr>
          <a:lstStyle/>
          <a:p>
            <a:pPr>
              <a:spcBef>
                <a:spcPts val="600"/>
              </a:spcBef>
              <a:spcAft>
                <a:spcPts val="600"/>
              </a:spcAft>
            </a:pPr>
            <a:r>
              <a:rPr lang="en-US" sz="3600" b="1" dirty="0" smtClean="0">
                <a:solidFill>
                  <a:schemeClr val="accent1">
                    <a:lumMod val="40000"/>
                    <a:lumOff val="60000"/>
                  </a:schemeClr>
                </a:solidFill>
                <a:cs typeface="Source Sans Pro Bold"/>
              </a:rPr>
              <a:t>Translation to System F</a:t>
            </a:r>
            <a:endParaRPr lang="en-US" sz="3600" b="1" dirty="0">
              <a:solidFill>
                <a:schemeClr val="accent1">
                  <a:lumMod val="40000"/>
                  <a:lumOff val="60000"/>
                </a:schemeClr>
              </a:solidFill>
              <a:cs typeface="Source Sans Pro Bold"/>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08720"/>
            <a:ext cx="9144000" cy="6043097"/>
          </a:xfrm>
          <a:prstGeom prst="rect">
            <a:avLst/>
          </a:prstGeom>
        </p:spPr>
      </p:pic>
    </p:spTree>
    <p:extLst>
      <p:ext uri="{BB962C8B-B14F-4D97-AF65-F5344CB8AC3E}">
        <p14:creationId xmlns:p14="http://schemas.microsoft.com/office/powerpoint/2010/main" val="4656276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1628800"/>
            <a:ext cx="7632848" cy="5670783"/>
          </a:xfrm>
          <a:prstGeom prst="rect">
            <a:avLst/>
          </a:prstGeom>
        </p:spPr>
        <p:txBody>
          <a:bodyPr wrap="square">
            <a:spAutoFit/>
          </a:bodyPr>
          <a:lstStyle/>
          <a:p>
            <a:pPr marL="457200" indent="-457200">
              <a:spcBef>
                <a:spcPts val="300"/>
              </a:spcBef>
              <a:spcAft>
                <a:spcPts val="300"/>
              </a:spcAft>
              <a:buFont typeface="Arial" charset="0"/>
              <a:buChar char="•"/>
            </a:pPr>
            <a:r>
              <a:rPr lang="en-US" sz="2800" dirty="0" err="1" smtClean="0">
                <a:solidFill>
                  <a:srgbClr val="FFFFE2"/>
                </a:solidFill>
                <a:latin typeface="+mn-lt"/>
                <a:cs typeface="Source Sans Pro Bold"/>
              </a:rPr>
              <a:t>globals</a:t>
            </a:r>
            <a:endParaRPr lang="en-US" sz="2800" dirty="0" smtClean="0">
              <a:solidFill>
                <a:srgbClr val="FFFFE2"/>
              </a:solidFill>
              <a:latin typeface="+mn-lt"/>
              <a:cs typeface="Source Sans Pro Bold"/>
            </a:endParaRPr>
          </a:p>
          <a:p>
            <a:pPr lvl="2">
              <a:spcBef>
                <a:spcPts val="300"/>
              </a:spcBef>
              <a:spcAft>
                <a:spcPts val="300"/>
              </a:spcAft>
            </a:pPr>
            <a:r>
              <a:rPr lang="en-US" sz="2400" dirty="0" smtClean="0">
                <a:solidFill>
                  <a:srgbClr val="FFFFE2"/>
                </a:solidFill>
                <a:latin typeface="+mn-lt"/>
                <a:cs typeface="Source Sans Pro Bold"/>
              </a:rPr>
              <a:t>rigid if immutable, </a:t>
            </a:r>
          </a:p>
          <a:p>
            <a:pPr lvl="2">
              <a:spcBef>
                <a:spcPts val="300"/>
              </a:spcBef>
              <a:spcAft>
                <a:spcPts val="300"/>
              </a:spcAft>
            </a:pPr>
            <a:r>
              <a:rPr lang="en-US" sz="2400" dirty="0" smtClean="0">
                <a:solidFill>
                  <a:srgbClr val="FFFFE2"/>
                </a:solidFill>
                <a:latin typeface="+mn-lt"/>
                <a:cs typeface="Source Sans Pro Bold"/>
              </a:rPr>
              <a:t>unsafe if mutable</a:t>
            </a:r>
          </a:p>
          <a:p>
            <a:pPr marL="457200" indent="-457200">
              <a:spcBef>
                <a:spcPts val="300"/>
              </a:spcBef>
              <a:spcAft>
                <a:spcPts val="300"/>
              </a:spcAft>
              <a:buFont typeface="Arial" charset="0"/>
              <a:buChar char="•"/>
            </a:pPr>
            <a:r>
              <a:rPr lang="en-US" sz="2800" dirty="0" smtClean="0">
                <a:solidFill>
                  <a:srgbClr val="FFFFE2"/>
                </a:solidFill>
                <a:latin typeface="+mn-lt"/>
                <a:cs typeface="Source Sans Pro Bold"/>
              </a:rPr>
              <a:t>monkey </a:t>
            </a:r>
            <a:r>
              <a:rPr lang="en-US" sz="2800" dirty="0">
                <a:solidFill>
                  <a:srgbClr val="FFFFE2"/>
                </a:solidFill>
                <a:latin typeface="+mn-lt"/>
                <a:cs typeface="Source Sans Pro Bold"/>
              </a:rPr>
              <a:t>patching</a:t>
            </a:r>
          </a:p>
          <a:p>
            <a:pPr marL="457200" indent="-457200">
              <a:spcBef>
                <a:spcPts val="300"/>
              </a:spcBef>
              <a:spcAft>
                <a:spcPts val="300"/>
              </a:spcAft>
              <a:buFont typeface="Arial" charset="0"/>
              <a:buChar char="•"/>
            </a:pPr>
            <a:r>
              <a:rPr lang="en-US" sz="2800" dirty="0" smtClean="0">
                <a:solidFill>
                  <a:srgbClr val="FFFFE2"/>
                </a:solidFill>
                <a:latin typeface="+mn-lt"/>
                <a:cs typeface="Source Sans Pro Bold"/>
              </a:rPr>
              <a:t>dependency injection</a:t>
            </a:r>
            <a:endParaRPr lang="en-US" sz="2800" dirty="0">
              <a:solidFill>
                <a:srgbClr val="FFFFE2"/>
              </a:solidFill>
              <a:latin typeface="+mn-lt"/>
              <a:cs typeface="Source Sans Pro Bold"/>
            </a:endParaRPr>
          </a:p>
          <a:p>
            <a:pPr lvl="2">
              <a:spcBef>
                <a:spcPts val="300"/>
              </a:spcBef>
              <a:spcAft>
                <a:spcPts val="300"/>
              </a:spcAft>
            </a:pPr>
            <a:r>
              <a:rPr lang="en-US" sz="2400" dirty="0" smtClean="0">
                <a:solidFill>
                  <a:srgbClr val="FFFFE2"/>
                </a:solidFill>
                <a:latin typeface="+mn-lt"/>
                <a:cs typeface="Source Sans Pro Bold"/>
              </a:rPr>
              <a:t>at </a:t>
            </a:r>
            <a:r>
              <a:rPr lang="en-US" sz="2400" dirty="0">
                <a:solidFill>
                  <a:srgbClr val="FFFFE2"/>
                </a:solidFill>
                <a:latin typeface="+mn-lt"/>
                <a:cs typeface="Source Sans Pro Bold"/>
              </a:rPr>
              <a:t>runtime (Spring, </a:t>
            </a:r>
            <a:r>
              <a:rPr lang="en-US" sz="2400" dirty="0" err="1" smtClean="0">
                <a:solidFill>
                  <a:srgbClr val="FFFFE2"/>
                </a:solidFill>
                <a:latin typeface="+mn-lt"/>
                <a:cs typeface="Source Sans Pro Bold"/>
              </a:rPr>
              <a:t>Guice</a:t>
            </a:r>
            <a:r>
              <a:rPr lang="en-US" sz="2400" dirty="0" smtClean="0">
                <a:solidFill>
                  <a:srgbClr val="FFFFE2"/>
                </a:solidFill>
                <a:latin typeface="+mn-lt"/>
                <a:cs typeface="Source Sans Pro Bold"/>
              </a:rPr>
              <a:t>)</a:t>
            </a:r>
          </a:p>
          <a:p>
            <a:pPr lvl="2">
              <a:spcBef>
                <a:spcPts val="300"/>
              </a:spcBef>
              <a:spcAft>
                <a:spcPts val="300"/>
              </a:spcAft>
            </a:pPr>
            <a:r>
              <a:rPr lang="en-US" sz="2400" dirty="0" smtClean="0">
                <a:solidFill>
                  <a:srgbClr val="FFFFE2"/>
                </a:solidFill>
                <a:latin typeface="+mn-lt"/>
                <a:cs typeface="Source Sans Pro Bold"/>
              </a:rPr>
              <a:t>or </a:t>
            </a:r>
            <a:r>
              <a:rPr lang="en-US" sz="2400" dirty="0">
                <a:solidFill>
                  <a:srgbClr val="FFFFE2"/>
                </a:solidFill>
                <a:latin typeface="+mn-lt"/>
                <a:cs typeface="Source Sans Pro Bold"/>
              </a:rPr>
              <a:t>with macros (</a:t>
            </a:r>
            <a:r>
              <a:rPr lang="en-US" sz="2400" dirty="0" err="1" smtClean="0">
                <a:solidFill>
                  <a:srgbClr val="FFFFE2"/>
                </a:solidFill>
                <a:latin typeface="+mn-lt"/>
                <a:cs typeface="Source Sans Pro Bold"/>
              </a:rPr>
              <a:t>MacWire</a:t>
            </a:r>
            <a:r>
              <a:rPr lang="en-US" sz="2400" dirty="0" smtClean="0">
                <a:solidFill>
                  <a:srgbClr val="FFFFE2"/>
                </a:solidFill>
                <a:latin typeface="+mn-lt"/>
                <a:cs typeface="Source Sans Pro Bold"/>
              </a:rPr>
              <a:t>)</a:t>
            </a:r>
          </a:p>
          <a:p>
            <a:pPr marL="457200" indent="-457200">
              <a:spcBef>
                <a:spcPts val="300"/>
              </a:spcBef>
              <a:spcAft>
                <a:spcPts val="300"/>
              </a:spcAft>
              <a:buFont typeface="Arial" charset="0"/>
              <a:buChar char="•"/>
            </a:pPr>
            <a:r>
              <a:rPr lang="en-US" sz="2800" dirty="0" smtClean="0">
                <a:solidFill>
                  <a:srgbClr val="FFFFE2"/>
                </a:solidFill>
                <a:latin typeface="Source Sans Pro Bold"/>
                <a:cs typeface="Source Sans Pro Bold"/>
              </a:rPr>
              <a:t>cake pattern</a:t>
            </a:r>
          </a:p>
          <a:p>
            <a:pPr lvl="2">
              <a:spcBef>
                <a:spcPts val="300"/>
              </a:spcBef>
              <a:spcAft>
                <a:spcPts val="300"/>
              </a:spcAft>
            </a:pPr>
            <a:r>
              <a:rPr lang="en-US" sz="2400" dirty="0" smtClean="0">
                <a:solidFill>
                  <a:srgbClr val="FFFFE2"/>
                </a:solidFill>
                <a:latin typeface="+mn-lt"/>
                <a:cs typeface="Source Sans Pro Bold"/>
              </a:rPr>
              <a:t>close </a:t>
            </a:r>
            <a:r>
              <a:rPr lang="en-US" sz="2400" dirty="0">
                <a:solidFill>
                  <a:srgbClr val="FFFFE2"/>
                </a:solidFill>
                <a:latin typeface="+mn-lt"/>
                <a:cs typeface="Source Sans Pro Bold"/>
              </a:rPr>
              <a:t>coupling + recursion</a:t>
            </a:r>
            <a:br>
              <a:rPr lang="en-US" sz="2400" dirty="0">
                <a:solidFill>
                  <a:srgbClr val="FFFFE2"/>
                </a:solidFill>
                <a:latin typeface="+mn-lt"/>
                <a:cs typeface="Source Sans Pro Bold"/>
              </a:rPr>
            </a:br>
            <a:endParaRPr lang="en-US" sz="2400" dirty="0">
              <a:solidFill>
                <a:srgbClr val="FFFFE2"/>
              </a:solidFill>
              <a:latin typeface="+mn-lt"/>
              <a:cs typeface="Source Sans Pro Bold"/>
            </a:endParaRPr>
          </a:p>
          <a:p>
            <a:pPr marL="457200" indent="-457200">
              <a:buFontTx/>
              <a:buChar char="-"/>
            </a:pPr>
            <a:endParaRPr lang="en-US" sz="3200" b="1" dirty="0" smtClean="0">
              <a:solidFill>
                <a:srgbClr val="FFFFFF"/>
              </a:solidFill>
              <a:latin typeface="+mn-lt"/>
              <a:cs typeface="Source Sans Pro Bold"/>
            </a:endParaRPr>
          </a:p>
          <a:p>
            <a:endParaRPr lang="en-US" sz="3200" b="1" dirty="0">
              <a:solidFill>
                <a:srgbClr val="FFFFFF"/>
              </a:solidFill>
              <a:latin typeface="Source Sans Pro Bold"/>
              <a:cs typeface="Source Sans Pro Bold"/>
            </a:endParaRPr>
          </a:p>
        </p:txBody>
      </p:sp>
      <p:sp>
        <p:nvSpPr>
          <p:cNvPr id="4" name="Rectangle 3"/>
          <p:cNvSpPr/>
          <p:nvPr/>
        </p:nvSpPr>
        <p:spPr>
          <a:xfrm>
            <a:off x="701570" y="481608"/>
            <a:ext cx="8442430" cy="1147192"/>
          </a:xfrm>
          <a:prstGeom prst="rect">
            <a:avLst/>
          </a:prstGeom>
        </p:spPr>
        <p:txBody>
          <a:bodyPr wrap="square" lIns="144000" tIns="108000" rIns="144000" bIns="108000">
            <a:noAutofit/>
          </a:bodyPr>
          <a:lstStyle/>
          <a:p>
            <a:r>
              <a:rPr lang="en-US" sz="3600" b="1" dirty="0">
                <a:solidFill>
                  <a:schemeClr val="accent1">
                    <a:lumMod val="40000"/>
                    <a:lumOff val="60000"/>
                  </a:schemeClr>
                </a:solidFill>
                <a:latin typeface="+mj-lt"/>
                <a:cs typeface="Source Sans Pro Bold"/>
              </a:rPr>
              <a:t>Traditional ways to express context</a:t>
            </a:r>
          </a:p>
        </p:txBody>
      </p:sp>
    </p:spTree>
    <p:extLst>
      <p:ext uri="{BB962C8B-B14F-4D97-AF65-F5344CB8AC3E}">
        <p14:creationId xmlns:p14="http://schemas.microsoft.com/office/powerpoint/2010/main" val="10160258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1628800"/>
            <a:ext cx="8136904" cy="1877437"/>
          </a:xfrm>
          <a:prstGeom prst="rect">
            <a:avLst/>
          </a:prstGeom>
        </p:spPr>
        <p:txBody>
          <a:bodyPr wrap="square">
            <a:spAutoFit/>
          </a:bodyPr>
          <a:lstStyle/>
          <a:p>
            <a:pPr marL="457200" indent="-457200">
              <a:spcBef>
                <a:spcPts val="600"/>
              </a:spcBef>
              <a:spcAft>
                <a:spcPts val="600"/>
              </a:spcAft>
              <a:buFont typeface="Arial" charset="0"/>
              <a:buChar char="•"/>
            </a:pPr>
            <a:r>
              <a:rPr lang="en-US" sz="2400" dirty="0" smtClean="0">
                <a:solidFill>
                  <a:srgbClr val="E3E2C9"/>
                </a:solidFill>
                <a:latin typeface="+mn-lt"/>
                <a:cs typeface="Source Sans Pro Bold"/>
              </a:rPr>
              <a:t>Builder pattern</a:t>
            </a:r>
          </a:p>
          <a:p>
            <a:pPr marL="457200" indent="-457200">
              <a:spcBef>
                <a:spcPts val="600"/>
              </a:spcBef>
              <a:spcAft>
                <a:spcPts val="600"/>
              </a:spcAft>
              <a:buFont typeface="Arial" charset="0"/>
              <a:buChar char="•"/>
            </a:pPr>
            <a:r>
              <a:rPr lang="en-US" sz="2400" dirty="0" err="1" smtClean="0">
                <a:solidFill>
                  <a:srgbClr val="E3E2C9"/>
                </a:solidFill>
                <a:latin typeface="+mn-lt"/>
                <a:cs typeface="Source Sans Pro Bold"/>
              </a:rPr>
              <a:t>Tagless</a:t>
            </a:r>
            <a:r>
              <a:rPr lang="en-US" sz="2400" dirty="0" smtClean="0">
                <a:solidFill>
                  <a:srgbClr val="E3E2C9"/>
                </a:solidFill>
                <a:latin typeface="+mn-lt"/>
                <a:cs typeface="Source Sans Pro Bold"/>
              </a:rPr>
              <a:t> interpreters</a:t>
            </a:r>
          </a:p>
          <a:p>
            <a:pPr marL="457200" indent="-457200">
              <a:spcBef>
                <a:spcPts val="600"/>
              </a:spcBef>
              <a:spcAft>
                <a:spcPts val="600"/>
              </a:spcAft>
              <a:buFont typeface="Arial" charset="0"/>
              <a:buChar char="•"/>
            </a:pPr>
            <a:r>
              <a:rPr lang="en-US" sz="2400" dirty="0" smtClean="0">
                <a:solidFill>
                  <a:srgbClr val="E3E2C9"/>
                </a:solidFill>
                <a:latin typeface="+mn-lt"/>
                <a:cs typeface="Source Sans Pro Bold"/>
              </a:rPr>
              <a:t>Algebraic </a:t>
            </a:r>
            <a:r>
              <a:rPr lang="en-US" sz="2400" dirty="0" smtClean="0">
                <a:solidFill>
                  <a:srgbClr val="E3E2C9"/>
                </a:solidFill>
                <a:latin typeface="+mn-lt"/>
                <a:cs typeface="Source Sans Pro Bold"/>
              </a:rPr>
              <a:t>effects </a:t>
            </a:r>
            <a:br>
              <a:rPr lang="en-US" sz="2400" dirty="0" smtClean="0">
                <a:solidFill>
                  <a:srgbClr val="E3E2C9"/>
                </a:solidFill>
                <a:latin typeface="+mn-lt"/>
                <a:cs typeface="Source Sans Pro Bold"/>
              </a:rPr>
            </a:br>
            <a:r>
              <a:rPr lang="en-US" sz="2400" dirty="0" smtClean="0">
                <a:solidFill>
                  <a:srgbClr val="E3E2C9"/>
                </a:solidFill>
                <a:latin typeface="+mn-lt"/>
                <a:cs typeface="Source Sans Pro Bold"/>
              </a:rPr>
              <a:t>(</a:t>
            </a:r>
            <a:r>
              <a:rPr lang="en-US" sz="2400" dirty="0" err="1" smtClean="0">
                <a:solidFill>
                  <a:srgbClr val="E3E2C9"/>
                </a:solidFill>
                <a:latin typeface="+mn-lt"/>
                <a:cs typeface="Source Sans Pro Bold"/>
              </a:rPr>
              <a:t>Brachthäuser</a:t>
            </a:r>
            <a:r>
              <a:rPr lang="en-US" sz="2400" dirty="0" smtClean="0">
                <a:solidFill>
                  <a:srgbClr val="E3E2C9"/>
                </a:solidFill>
                <a:latin typeface="+mn-lt"/>
                <a:cs typeface="Source Sans Pro Bold"/>
              </a:rPr>
              <a:t>, Schuster, Scala </a:t>
            </a:r>
            <a:r>
              <a:rPr lang="en-US" sz="2400" dirty="0" err="1" smtClean="0">
                <a:solidFill>
                  <a:srgbClr val="E3E2C9"/>
                </a:solidFill>
                <a:latin typeface="+mn-lt"/>
                <a:cs typeface="Source Sans Pro Bold"/>
              </a:rPr>
              <a:t>Symp</a:t>
            </a:r>
            <a:r>
              <a:rPr lang="en-US" sz="2400" dirty="0" smtClean="0">
                <a:solidFill>
                  <a:srgbClr val="E3E2C9"/>
                </a:solidFill>
                <a:latin typeface="+mn-lt"/>
                <a:cs typeface="Source Sans Pro Bold"/>
              </a:rPr>
              <a:t>. 2017)</a:t>
            </a:r>
          </a:p>
        </p:txBody>
      </p:sp>
      <p:sp>
        <p:nvSpPr>
          <p:cNvPr id="4" name="Rectangle 3"/>
          <p:cNvSpPr/>
          <p:nvPr/>
        </p:nvSpPr>
        <p:spPr>
          <a:xfrm>
            <a:off x="701570" y="481608"/>
            <a:ext cx="8442430" cy="1147192"/>
          </a:xfrm>
          <a:prstGeom prst="rect">
            <a:avLst/>
          </a:prstGeom>
        </p:spPr>
        <p:txBody>
          <a:bodyPr wrap="square" lIns="144000" tIns="108000" rIns="144000" bIns="108000">
            <a:noAutofit/>
          </a:bodyPr>
          <a:lstStyle/>
          <a:p>
            <a:r>
              <a:rPr lang="en-US" sz="3600" b="1" dirty="0" smtClean="0">
                <a:solidFill>
                  <a:schemeClr val="accent1">
                    <a:lumMod val="40000"/>
                    <a:lumOff val="60000"/>
                  </a:schemeClr>
                </a:solidFill>
                <a:latin typeface="+mj-lt"/>
                <a:cs typeface="Source Sans Pro Bold"/>
              </a:rPr>
              <a:t>Other Applications</a:t>
            </a:r>
            <a:endParaRPr lang="en-US" sz="3600" b="1" dirty="0">
              <a:solidFill>
                <a:schemeClr val="accent1">
                  <a:lumMod val="40000"/>
                  <a:lumOff val="60000"/>
                </a:schemeClr>
              </a:solidFill>
              <a:latin typeface="+mj-lt"/>
              <a:cs typeface="Source Sans Pro Bold"/>
            </a:endParaRPr>
          </a:p>
        </p:txBody>
      </p:sp>
    </p:spTree>
    <p:extLst>
      <p:ext uri="{BB962C8B-B14F-4D97-AF65-F5344CB8AC3E}">
        <p14:creationId xmlns:p14="http://schemas.microsoft.com/office/powerpoint/2010/main" val="179864183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1628800"/>
            <a:ext cx="8424936" cy="4493538"/>
          </a:xfrm>
          <a:prstGeom prst="rect">
            <a:avLst/>
          </a:prstGeom>
        </p:spPr>
        <p:txBody>
          <a:bodyPr wrap="square">
            <a:spAutoFit/>
          </a:bodyPr>
          <a:lstStyle/>
          <a:p>
            <a:pPr>
              <a:spcBef>
                <a:spcPts val="600"/>
              </a:spcBef>
              <a:spcAft>
                <a:spcPts val="600"/>
              </a:spcAft>
            </a:pPr>
            <a:r>
              <a:rPr lang="en-US" sz="2400" dirty="0">
                <a:solidFill>
                  <a:srgbClr val="E3E2C9"/>
                </a:solidFill>
                <a:latin typeface="+mn-lt"/>
                <a:cs typeface="Source Sans Pro Bold"/>
              </a:rPr>
              <a:t>Neat way to </a:t>
            </a:r>
            <a:r>
              <a:rPr lang="en-US" sz="2400" dirty="0" smtClean="0">
                <a:solidFill>
                  <a:srgbClr val="E3E2C9"/>
                </a:solidFill>
                <a:latin typeface="+mn-lt"/>
                <a:cs typeface="Source Sans Pro Bold"/>
              </a:rPr>
              <a:t> define </a:t>
            </a:r>
            <a:r>
              <a:rPr lang="en-US" sz="2400" dirty="0">
                <a:solidFill>
                  <a:srgbClr val="E3E2C9"/>
                </a:solidFill>
                <a:latin typeface="+mn-lt"/>
                <a:cs typeface="Source Sans Pro Bold"/>
              </a:rPr>
              <a:t>structure-building DSLs, </a:t>
            </a:r>
            <a:r>
              <a:rPr lang="en-US" sz="2400" dirty="0" smtClean="0">
                <a:solidFill>
                  <a:srgbClr val="E3E2C9"/>
                </a:solidFill>
                <a:latin typeface="+mn-lt"/>
                <a:cs typeface="Source Sans Pro Bold"/>
              </a:rPr>
              <a:t>like this:</a:t>
            </a:r>
          </a:p>
          <a:p>
            <a:pPr>
              <a:spcBef>
                <a:spcPts val="600"/>
              </a:spcBef>
              <a:spcAft>
                <a:spcPts val="600"/>
              </a:spcAft>
            </a:pPr>
            <a:endParaRPr lang="en-US" sz="2400" dirty="0">
              <a:solidFill>
                <a:srgbClr val="FFFFFF"/>
              </a:solidFill>
              <a:latin typeface="+mn-lt"/>
              <a:cs typeface="Source Sans Pro Bold"/>
            </a:endParaRPr>
          </a:p>
          <a:p>
            <a:pPr>
              <a:spcBef>
                <a:spcPts val="600"/>
              </a:spcBef>
              <a:spcAft>
                <a:spcPts val="600"/>
              </a:spcAft>
            </a:pPr>
            <a:endParaRPr lang="en-US" sz="2400" dirty="0" smtClean="0">
              <a:solidFill>
                <a:srgbClr val="FFFFFF"/>
              </a:solidFill>
              <a:latin typeface="+mn-lt"/>
              <a:cs typeface="Source Sans Pro Bold"/>
            </a:endParaRPr>
          </a:p>
          <a:p>
            <a:pPr>
              <a:spcBef>
                <a:spcPts val="600"/>
              </a:spcBef>
              <a:spcAft>
                <a:spcPts val="600"/>
              </a:spcAft>
            </a:pPr>
            <a:endParaRPr lang="en-US" sz="2400" dirty="0">
              <a:solidFill>
                <a:srgbClr val="FFFFFF"/>
              </a:solidFill>
              <a:latin typeface="+mn-lt"/>
              <a:cs typeface="Source Sans Pro Bold"/>
            </a:endParaRPr>
          </a:p>
          <a:p>
            <a:pPr>
              <a:spcBef>
                <a:spcPts val="600"/>
              </a:spcBef>
              <a:spcAft>
                <a:spcPts val="600"/>
              </a:spcAft>
            </a:pPr>
            <a:endParaRPr lang="en-US" sz="2400" dirty="0" smtClean="0">
              <a:solidFill>
                <a:srgbClr val="FFFFFF"/>
              </a:solidFill>
              <a:latin typeface="+mn-lt"/>
              <a:cs typeface="Source Sans Pro Bold"/>
            </a:endParaRPr>
          </a:p>
          <a:p>
            <a:pPr>
              <a:spcBef>
                <a:spcPts val="600"/>
              </a:spcBef>
              <a:spcAft>
                <a:spcPts val="600"/>
              </a:spcAft>
            </a:pPr>
            <a:endParaRPr lang="en-US" sz="2400" dirty="0" smtClean="0">
              <a:solidFill>
                <a:srgbClr val="FFFFFF"/>
              </a:solidFill>
              <a:latin typeface="+mn-lt"/>
              <a:cs typeface="Source Sans Pro Bold"/>
            </a:endParaRPr>
          </a:p>
          <a:p>
            <a:pPr>
              <a:spcBef>
                <a:spcPts val="600"/>
              </a:spcBef>
              <a:spcAft>
                <a:spcPts val="600"/>
              </a:spcAft>
            </a:pPr>
            <a:endParaRPr lang="en-US" sz="2400" dirty="0">
              <a:solidFill>
                <a:srgbClr val="FFFFFF"/>
              </a:solidFill>
              <a:latin typeface="+mn-lt"/>
              <a:cs typeface="Source Sans Pro Bold"/>
            </a:endParaRPr>
          </a:p>
          <a:p>
            <a:pPr>
              <a:spcBef>
                <a:spcPts val="600"/>
              </a:spcBef>
              <a:spcAft>
                <a:spcPts val="600"/>
              </a:spcAft>
            </a:pPr>
            <a:r>
              <a:rPr lang="en-US" sz="2400" dirty="0" smtClean="0">
                <a:solidFill>
                  <a:srgbClr val="E3E2C9"/>
                </a:solidFill>
                <a:latin typeface="+mn-lt"/>
                <a:cs typeface="Source Sans Pro Bold"/>
              </a:rPr>
              <a:t>Natively supported in Groovy and in </a:t>
            </a:r>
            <a:r>
              <a:rPr lang="en-US" sz="2400" dirty="0" err="1" smtClean="0">
                <a:solidFill>
                  <a:srgbClr val="E3E2C9"/>
                </a:solidFill>
                <a:latin typeface="+mn-lt"/>
                <a:cs typeface="Source Sans Pro Bold"/>
              </a:rPr>
              <a:t>Kotlin</a:t>
            </a:r>
            <a:r>
              <a:rPr lang="en-US" sz="2400" dirty="0" smtClean="0">
                <a:solidFill>
                  <a:srgbClr val="E3E2C9"/>
                </a:solidFill>
                <a:latin typeface="+mn-lt"/>
                <a:cs typeface="Source Sans Pro Bold"/>
              </a:rPr>
              <a:t> via “receiver functions”.</a:t>
            </a:r>
            <a:endParaRPr lang="en-US" sz="2400" dirty="0">
              <a:solidFill>
                <a:srgbClr val="E3E2C9"/>
              </a:solidFill>
              <a:latin typeface="+mn-lt"/>
              <a:cs typeface="Source Sans Pro Bold"/>
            </a:endParaRPr>
          </a:p>
        </p:txBody>
      </p:sp>
      <p:sp>
        <p:nvSpPr>
          <p:cNvPr id="4" name="Rectangle 3"/>
          <p:cNvSpPr/>
          <p:nvPr/>
        </p:nvSpPr>
        <p:spPr>
          <a:xfrm>
            <a:off x="565898" y="481608"/>
            <a:ext cx="8442430" cy="1147192"/>
          </a:xfrm>
          <a:prstGeom prst="rect">
            <a:avLst/>
          </a:prstGeom>
        </p:spPr>
        <p:txBody>
          <a:bodyPr wrap="square" lIns="144000" tIns="108000" rIns="144000" bIns="108000">
            <a:noAutofit/>
          </a:bodyPr>
          <a:lstStyle/>
          <a:p>
            <a:pPr>
              <a:spcBef>
                <a:spcPts val="600"/>
              </a:spcBef>
              <a:spcAft>
                <a:spcPts val="600"/>
              </a:spcAft>
            </a:pPr>
            <a:r>
              <a:rPr lang="en-US" sz="3600" b="1" dirty="0" smtClean="0">
                <a:solidFill>
                  <a:schemeClr val="accent1">
                    <a:lumMod val="40000"/>
                    <a:lumOff val="60000"/>
                  </a:schemeClr>
                </a:solidFill>
                <a:latin typeface="+mj-lt"/>
                <a:cs typeface="Source Sans Pro Bold"/>
              </a:rPr>
              <a:t>An Encore: The </a:t>
            </a:r>
            <a:r>
              <a:rPr lang="en-US" sz="3600" b="1" dirty="0">
                <a:solidFill>
                  <a:schemeClr val="accent1">
                    <a:lumMod val="40000"/>
                    <a:lumOff val="60000"/>
                  </a:schemeClr>
                </a:solidFill>
                <a:latin typeface="+mj-lt"/>
                <a:cs typeface="Source Sans Pro Bold"/>
              </a:rPr>
              <a:t>Builder Pattern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1760" y="2204864"/>
            <a:ext cx="3330064" cy="2889839"/>
          </a:xfrm>
          <a:prstGeom prst="rect">
            <a:avLst/>
          </a:prstGeom>
        </p:spPr>
      </p:pic>
    </p:spTree>
    <p:extLst>
      <p:ext uri="{BB962C8B-B14F-4D97-AF65-F5344CB8AC3E}">
        <p14:creationId xmlns:p14="http://schemas.microsoft.com/office/powerpoint/2010/main" val="179357290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01570" y="481608"/>
            <a:ext cx="8442430" cy="1147192"/>
          </a:xfrm>
          <a:prstGeom prst="rect">
            <a:avLst/>
          </a:prstGeom>
        </p:spPr>
        <p:txBody>
          <a:bodyPr wrap="square" lIns="144000" tIns="108000" rIns="144000" bIns="108000">
            <a:noAutofit/>
          </a:bodyPr>
          <a:lstStyle/>
          <a:p>
            <a:pPr>
              <a:spcBef>
                <a:spcPts val="600"/>
              </a:spcBef>
              <a:spcAft>
                <a:spcPts val="600"/>
              </a:spcAft>
            </a:pPr>
            <a:r>
              <a:rPr lang="en-US" sz="3600" b="1" dirty="0">
                <a:solidFill>
                  <a:schemeClr val="accent1">
                    <a:lumMod val="40000"/>
                    <a:lumOff val="60000"/>
                  </a:schemeClr>
                </a:solidFill>
                <a:latin typeface="+mj-lt"/>
                <a:cs typeface="Source Sans Pro Bold"/>
              </a:rPr>
              <a:t>Scala Implementation</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570" y="1412776"/>
            <a:ext cx="7419114" cy="4392488"/>
          </a:xfrm>
          <a:prstGeom prst="rect">
            <a:avLst/>
          </a:prstGeom>
        </p:spPr>
      </p:pic>
    </p:spTree>
    <p:extLst>
      <p:ext uri="{BB962C8B-B14F-4D97-AF65-F5344CB8AC3E}">
        <p14:creationId xmlns:p14="http://schemas.microsoft.com/office/powerpoint/2010/main" val="35179416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01570" y="481608"/>
            <a:ext cx="8442430" cy="1147192"/>
          </a:xfrm>
          <a:prstGeom prst="rect">
            <a:avLst/>
          </a:prstGeom>
        </p:spPr>
        <p:txBody>
          <a:bodyPr wrap="square" lIns="144000" tIns="108000" rIns="144000" bIns="108000">
            <a:noAutofit/>
          </a:bodyPr>
          <a:lstStyle/>
          <a:p>
            <a:pPr>
              <a:spcBef>
                <a:spcPts val="600"/>
              </a:spcBef>
              <a:spcAft>
                <a:spcPts val="600"/>
              </a:spcAft>
            </a:pPr>
            <a:r>
              <a:rPr lang="en-US" sz="3600" b="1" smtClean="0">
                <a:solidFill>
                  <a:schemeClr val="accent1">
                    <a:lumMod val="40000"/>
                    <a:lumOff val="60000"/>
                  </a:schemeClr>
                </a:solidFill>
                <a:latin typeface="+mj-lt"/>
                <a:cs typeface="Source Sans Pro Bold"/>
              </a:rPr>
              <a:t>Expansion</a:t>
            </a:r>
            <a:endParaRPr lang="en-US" sz="3600" b="1" dirty="0">
              <a:solidFill>
                <a:schemeClr val="accent1">
                  <a:lumMod val="40000"/>
                  <a:lumOff val="60000"/>
                </a:schemeClr>
              </a:solidFill>
              <a:latin typeface="+mj-lt"/>
              <a:cs typeface="Source Sans Pro Bold"/>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1615480"/>
            <a:ext cx="3330064" cy="2889839"/>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8480" y="2940774"/>
            <a:ext cx="4480024" cy="3129089"/>
          </a:xfrm>
          <a:prstGeom prst="rect">
            <a:avLst/>
          </a:prstGeom>
        </p:spPr>
      </p:pic>
    </p:spTree>
    <p:extLst>
      <p:ext uri="{BB962C8B-B14F-4D97-AF65-F5344CB8AC3E}">
        <p14:creationId xmlns:p14="http://schemas.microsoft.com/office/powerpoint/2010/main" val="58210138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1628800"/>
            <a:ext cx="8136904" cy="5016758"/>
          </a:xfrm>
          <a:prstGeom prst="rect">
            <a:avLst/>
          </a:prstGeom>
        </p:spPr>
        <p:txBody>
          <a:bodyPr wrap="square">
            <a:spAutoFit/>
          </a:bodyPr>
          <a:lstStyle/>
          <a:p>
            <a:pPr marL="342900" indent="-342900">
              <a:spcBef>
                <a:spcPts val="600"/>
              </a:spcBef>
              <a:spcAft>
                <a:spcPts val="600"/>
              </a:spcAft>
              <a:buFont typeface="Arial" charset="0"/>
              <a:buChar char="•"/>
            </a:pPr>
            <a:r>
              <a:rPr lang="en-US" sz="2400" dirty="0" smtClean="0">
                <a:solidFill>
                  <a:srgbClr val="E3E2C9"/>
                </a:solidFill>
                <a:latin typeface="+mn-lt"/>
                <a:cs typeface="Source Sans Pro Bold"/>
              </a:rPr>
              <a:t>Implicit parameters in Haskell (Lewis et al, 2000)</a:t>
            </a:r>
          </a:p>
          <a:p>
            <a:pPr marL="342900" indent="-342900">
              <a:spcBef>
                <a:spcPts val="600"/>
              </a:spcBef>
              <a:spcAft>
                <a:spcPts val="600"/>
              </a:spcAft>
              <a:buFont typeface="Arial" charset="0"/>
              <a:buChar char="•"/>
            </a:pPr>
            <a:r>
              <a:rPr lang="en-US" sz="2400" dirty="0" smtClean="0">
                <a:solidFill>
                  <a:srgbClr val="E3E2C9"/>
                </a:solidFill>
                <a:latin typeface="+mn-lt"/>
                <a:cs typeface="Source Sans Pro Bold"/>
              </a:rPr>
              <a:t>Modular </a:t>
            </a:r>
            <a:r>
              <a:rPr lang="en-US" sz="2400" dirty="0" err="1" smtClean="0">
                <a:solidFill>
                  <a:srgbClr val="E3E2C9"/>
                </a:solidFill>
                <a:latin typeface="+mn-lt"/>
                <a:cs typeface="Source Sans Pro Bold"/>
              </a:rPr>
              <a:t>implicits</a:t>
            </a:r>
            <a:r>
              <a:rPr lang="en-US" sz="2400" dirty="0" smtClean="0">
                <a:solidFill>
                  <a:srgbClr val="E3E2C9"/>
                </a:solidFill>
                <a:latin typeface="+mn-lt"/>
                <a:cs typeface="Source Sans Pro Bold"/>
              </a:rPr>
              <a:t> in </a:t>
            </a:r>
            <a:r>
              <a:rPr lang="en-US" sz="2400" dirty="0" err="1" smtClean="0">
                <a:solidFill>
                  <a:srgbClr val="E3E2C9"/>
                </a:solidFill>
                <a:latin typeface="+mn-lt"/>
                <a:cs typeface="Source Sans Pro Bold"/>
              </a:rPr>
              <a:t>OCaml</a:t>
            </a:r>
            <a:r>
              <a:rPr lang="en-US" sz="2400" dirty="0" smtClean="0">
                <a:solidFill>
                  <a:srgbClr val="E3E2C9"/>
                </a:solidFill>
                <a:latin typeface="+mn-lt"/>
                <a:cs typeface="Source Sans Pro Bold"/>
              </a:rPr>
              <a:t> (White, </a:t>
            </a:r>
            <a:r>
              <a:rPr lang="en-US" sz="2400" dirty="0" err="1" smtClean="0">
                <a:solidFill>
                  <a:srgbClr val="E3E2C9"/>
                </a:solidFill>
                <a:latin typeface="+mn-lt"/>
                <a:cs typeface="Source Sans Pro Bold"/>
              </a:rPr>
              <a:t>Bour</a:t>
            </a:r>
            <a:r>
              <a:rPr lang="en-US" sz="2400" dirty="0" smtClean="0">
                <a:solidFill>
                  <a:srgbClr val="E3E2C9"/>
                </a:solidFill>
                <a:latin typeface="+mn-lt"/>
                <a:cs typeface="Source Sans Pro Bold"/>
              </a:rPr>
              <a:t>, </a:t>
            </a:r>
            <a:r>
              <a:rPr lang="en-US" sz="2400" dirty="0" err="1" smtClean="0">
                <a:solidFill>
                  <a:srgbClr val="E3E2C9"/>
                </a:solidFill>
                <a:latin typeface="+mn-lt"/>
                <a:cs typeface="Source Sans Pro Bold"/>
              </a:rPr>
              <a:t>Yallop</a:t>
            </a:r>
            <a:r>
              <a:rPr lang="en-US" sz="2400" dirty="0" smtClean="0">
                <a:solidFill>
                  <a:srgbClr val="E3E2C9"/>
                </a:solidFill>
                <a:latin typeface="+mn-lt"/>
                <a:cs typeface="Source Sans Pro Bold"/>
              </a:rPr>
              <a:t>, 2015)</a:t>
            </a:r>
          </a:p>
          <a:p>
            <a:pPr marL="342900" indent="-342900">
              <a:spcBef>
                <a:spcPts val="600"/>
              </a:spcBef>
              <a:spcAft>
                <a:spcPts val="600"/>
              </a:spcAft>
              <a:buFont typeface="Arial" charset="0"/>
              <a:buChar char="•"/>
            </a:pPr>
            <a:r>
              <a:rPr lang="en-US" sz="2400" dirty="0" err="1" smtClean="0">
                <a:solidFill>
                  <a:srgbClr val="E3E2C9"/>
                </a:solidFill>
                <a:cs typeface="Source Sans Pro Bold"/>
              </a:rPr>
              <a:t>Agda’s</a:t>
            </a:r>
            <a:r>
              <a:rPr lang="en-US" sz="2400" dirty="0" smtClean="0">
                <a:solidFill>
                  <a:srgbClr val="E3E2C9"/>
                </a:solidFill>
                <a:latin typeface="+mn-lt"/>
                <a:cs typeface="Source Sans Pro Bold"/>
              </a:rPr>
              <a:t> implicit instances (</a:t>
            </a:r>
            <a:r>
              <a:rPr lang="en-US" sz="2400" dirty="0" err="1" smtClean="0">
                <a:solidFill>
                  <a:srgbClr val="E3E2C9"/>
                </a:solidFill>
                <a:latin typeface="+mn-lt"/>
                <a:cs typeface="Source Sans Pro Bold"/>
              </a:rPr>
              <a:t>Devriese</a:t>
            </a:r>
            <a:r>
              <a:rPr lang="en-US" sz="2400" dirty="0" smtClean="0">
                <a:solidFill>
                  <a:srgbClr val="E3E2C9"/>
                </a:solidFill>
                <a:latin typeface="+mn-lt"/>
                <a:cs typeface="Source Sans Pro Bold"/>
              </a:rPr>
              <a:t> and </a:t>
            </a:r>
            <a:r>
              <a:rPr lang="en-US" sz="2400" dirty="0" err="1" smtClean="0">
                <a:solidFill>
                  <a:srgbClr val="E3E2C9"/>
                </a:solidFill>
                <a:latin typeface="+mn-lt"/>
                <a:cs typeface="Source Sans Pro Bold"/>
              </a:rPr>
              <a:t>Piessens</a:t>
            </a:r>
            <a:r>
              <a:rPr lang="en-US" sz="2400" dirty="0" smtClean="0">
                <a:solidFill>
                  <a:srgbClr val="E3E2C9"/>
                </a:solidFill>
                <a:latin typeface="+mn-lt"/>
                <a:cs typeface="Source Sans Pro Bold"/>
              </a:rPr>
              <a:t>, 2011)</a:t>
            </a:r>
          </a:p>
          <a:p>
            <a:pPr lvl="1">
              <a:spcBef>
                <a:spcPts val="600"/>
              </a:spcBef>
              <a:spcAft>
                <a:spcPts val="600"/>
              </a:spcAft>
            </a:pPr>
            <a:r>
              <a:rPr lang="en-US" sz="2400" dirty="0" smtClean="0">
                <a:solidFill>
                  <a:srgbClr val="E3E2C9"/>
                </a:solidFill>
                <a:latin typeface="+mn-lt"/>
                <a:cs typeface="Source Sans Pro Bold"/>
              </a:rPr>
              <a:t>-  very similar to implicit function types.</a:t>
            </a:r>
          </a:p>
          <a:p>
            <a:pPr marL="342900" indent="-342900">
              <a:spcBef>
                <a:spcPts val="600"/>
              </a:spcBef>
              <a:spcAft>
                <a:spcPts val="600"/>
              </a:spcAft>
              <a:buFont typeface="Arial" charset="0"/>
              <a:buChar char="•"/>
            </a:pPr>
            <a:r>
              <a:rPr lang="en-US" sz="2400" dirty="0" smtClean="0">
                <a:solidFill>
                  <a:srgbClr val="E3E2C9"/>
                </a:solidFill>
                <a:latin typeface="+mn-lt"/>
                <a:cs typeface="Source Sans Pro Bold"/>
              </a:rPr>
              <a:t>Implicit Calculus by (</a:t>
            </a:r>
            <a:r>
              <a:rPr lang="en-US" sz="2400" dirty="0" err="1" smtClean="0">
                <a:solidFill>
                  <a:srgbClr val="E3E2C9"/>
                </a:solidFill>
                <a:latin typeface="+mn-lt"/>
                <a:cs typeface="Source Sans Pro Bold"/>
              </a:rPr>
              <a:t>Olivera</a:t>
            </a:r>
            <a:r>
              <a:rPr lang="en-US" sz="2400" dirty="0" smtClean="0">
                <a:solidFill>
                  <a:srgbClr val="E3E2C9"/>
                </a:solidFill>
                <a:latin typeface="+mn-lt"/>
                <a:cs typeface="Source Sans Pro Bold"/>
              </a:rPr>
              <a:t>, </a:t>
            </a:r>
            <a:r>
              <a:rPr lang="en-US" sz="2400" dirty="0" err="1" smtClean="0">
                <a:solidFill>
                  <a:srgbClr val="E3E2C9"/>
                </a:solidFill>
                <a:latin typeface="+mn-lt"/>
                <a:cs typeface="Source Sans Pro Bold"/>
              </a:rPr>
              <a:t>Schrjvers</a:t>
            </a:r>
            <a:r>
              <a:rPr lang="en-US" sz="2400" dirty="0" smtClean="0">
                <a:solidFill>
                  <a:srgbClr val="E3E2C9"/>
                </a:solidFill>
                <a:latin typeface="+mn-lt"/>
                <a:cs typeface="Source Sans Pro Bold"/>
              </a:rPr>
              <a:t>, </a:t>
            </a:r>
            <a:r>
              <a:rPr lang="en-US" sz="2400" dirty="0" err="1" smtClean="0">
                <a:solidFill>
                  <a:srgbClr val="E3E2C9"/>
                </a:solidFill>
                <a:latin typeface="+mn-lt"/>
                <a:cs typeface="Source Sans Pro Bold"/>
              </a:rPr>
              <a:t>Wadler</a:t>
            </a:r>
            <a:r>
              <a:rPr lang="en-US" sz="2400" dirty="0" smtClean="0">
                <a:solidFill>
                  <a:srgbClr val="E3E2C9"/>
                </a:solidFill>
                <a:latin typeface="+mn-lt"/>
                <a:cs typeface="Source Sans Pro Bold"/>
              </a:rPr>
              <a:t> et al., 2012, 2017)</a:t>
            </a:r>
            <a:endParaRPr lang="en-US" sz="2400" dirty="0">
              <a:solidFill>
                <a:srgbClr val="E3E2C9"/>
              </a:solidFill>
              <a:latin typeface="+mn-lt"/>
              <a:cs typeface="Source Sans Pro Bold"/>
            </a:endParaRPr>
          </a:p>
          <a:p>
            <a:pPr marL="800100" lvl="1" indent="-342900">
              <a:spcBef>
                <a:spcPts val="600"/>
              </a:spcBef>
              <a:spcAft>
                <a:spcPts val="600"/>
              </a:spcAft>
              <a:buFontTx/>
              <a:buChar char="-"/>
            </a:pPr>
            <a:r>
              <a:rPr lang="en-US" sz="2400" dirty="0" smtClean="0">
                <a:solidFill>
                  <a:srgbClr val="E3E2C9"/>
                </a:solidFill>
                <a:latin typeface="+mn-lt"/>
                <a:cs typeface="Source Sans Pro Bold"/>
              </a:rPr>
              <a:t>a bit further removed from Scala than SI.</a:t>
            </a:r>
          </a:p>
          <a:p>
            <a:pPr marL="342900" indent="-342900">
              <a:spcBef>
                <a:spcPts val="600"/>
              </a:spcBef>
              <a:spcAft>
                <a:spcPts val="600"/>
              </a:spcAft>
              <a:buFont typeface="Arial" charset="0"/>
              <a:buChar char="•"/>
            </a:pPr>
            <a:r>
              <a:rPr lang="en-US" sz="2400" dirty="0" smtClean="0">
                <a:solidFill>
                  <a:srgbClr val="E3E2C9"/>
                </a:solidFill>
                <a:latin typeface="+mn-lt"/>
                <a:cs typeface="Source Sans Pro Bold"/>
              </a:rPr>
              <a:t>Simplicity (our work) POPL 2018</a:t>
            </a:r>
            <a:endParaRPr lang="en-US" sz="2400" dirty="0"/>
          </a:p>
          <a:p>
            <a:pPr marL="342900" indent="-342900">
              <a:spcBef>
                <a:spcPts val="600"/>
              </a:spcBef>
              <a:spcAft>
                <a:spcPts val="600"/>
              </a:spcAft>
              <a:buFontTx/>
              <a:buChar char="-"/>
            </a:pPr>
            <a:endParaRPr lang="en-US" sz="2400" dirty="0" smtClean="0">
              <a:solidFill>
                <a:srgbClr val="E3E2C9"/>
              </a:solidFill>
              <a:latin typeface="+mn-lt"/>
              <a:cs typeface="Source Sans Pro Bold"/>
            </a:endParaRPr>
          </a:p>
          <a:p>
            <a:pPr>
              <a:spcBef>
                <a:spcPts val="600"/>
              </a:spcBef>
              <a:spcAft>
                <a:spcPts val="600"/>
              </a:spcAft>
            </a:pPr>
            <a:endParaRPr lang="en-US" sz="2400" dirty="0" smtClean="0">
              <a:solidFill>
                <a:srgbClr val="E3E2C9"/>
              </a:solidFill>
              <a:latin typeface="+mn-lt"/>
              <a:cs typeface="Source Sans Pro Bold"/>
            </a:endParaRPr>
          </a:p>
        </p:txBody>
      </p:sp>
      <p:sp>
        <p:nvSpPr>
          <p:cNvPr id="4" name="Rectangle 3"/>
          <p:cNvSpPr/>
          <p:nvPr/>
        </p:nvSpPr>
        <p:spPr>
          <a:xfrm>
            <a:off x="701570" y="481608"/>
            <a:ext cx="8442430" cy="1147192"/>
          </a:xfrm>
          <a:prstGeom prst="rect">
            <a:avLst/>
          </a:prstGeom>
        </p:spPr>
        <p:txBody>
          <a:bodyPr wrap="square" lIns="144000" tIns="108000" rIns="144000" bIns="108000">
            <a:noAutofit/>
          </a:bodyPr>
          <a:lstStyle/>
          <a:p>
            <a:r>
              <a:rPr lang="en-US" sz="3600" b="1" dirty="0" smtClean="0">
                <a:solidFill>
                  <a:schemeClr val="accent1">
                    <a:lumMod val="40000"/>
                    <a:lumOff val="60000"/>
                  </a:schemeClr>
                </a:solidFill>
                <a:latin typeface="+mj-lt"/>
                <a:cs typeface="Source Sans Pro Bold"/>
              </a:rPr>
              <a:t>References</a:t>
            </a:r>
            <a:endParaRPr lang="en-US" sz="3600" b="1" dirty="0">
              <a:solidFill>
                <a:schemeClr val="accent1">
                  <a:lumMod val="40000"/>
                  <a:lumOff val="60000"/>
                </a:schemeClr>
              </a:solidFill>
              <a:latin typeface="+mj-lt"/>
              <a:cs typeface="Source Sans Pro Bold"/>
            </a:endParaRPr>
          </a:p>
        </p:txBody>
      </p:sp>
    </p:spTree>
    <p:extLst>
      <p:ext uri="{BB962C8B-B14F-4D97-AF65-F5344CB8AC3E}">
        <p14:creationId xmlns:p14="http://schemas.microsoft.com/office/powerpoint/2010/main" val="115987259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980728"/>
            <a:ext cx="8424936" cy="6401753"/>
          </a:xfrm>
          <a:prstGeom prst="rect">
            <a:avLst/>
          </a:prstGeom>
        </p:spPr>
        <p:txBody>
          <a:bodyPr wrap="square">
            <a:spAutoFit/>
          </a:bodyPr>
          <a:lstStyle/>
          <a:p>
            <a:pPr>
              <a:spcBef>
                <a:spcPts val="600"/>
              </a:spcBef>
              <a:spcAft>
                <a:spcPts val="600"/>
              </a:spcAft>
            </a:pPr>
            <a:r>
              <a:rPr lang="en-US" sz="2000" dirty="0" smtClean="0">
                <a:solidFill>
                  <a:srgbClr val="FFFFE2"/>
                </a:solidFill>
                <a:latin typeface="+mn-lt"/>
                <a:cs typeface="Source Sans Pro Bold"/>
              </a:rPr>
              <a:t>Dotty: </a:t>
            </a:r>
            <a:r>
              <a:rPr lang="en-US" sz="2000" dirty="0">
                <a:solidFill>
                  <a:srgbClr val="FFFFE2"/>
                </a:solidFill>
                <a:latin typeface="+mn-lt"/>
                <a:cs typeface="Source Sans Pro Bold"/>
              </a:rPr>
              <a:t>	</a:t>
            </a:r>
            <a:r>
              <a:rPr lang="en-US" sz="2000" dirty="0" smtClean="0">
                <a:solidFill>
                  <a:srgbClr val="FFFFE2"/>
                </a:solidFill>
                <a:latin typeface="+mn-lt"/>
                <a:cs typeface="Source Sans Pro Bold"/>
              </a:rPr>
              <a:t>	Dmitry </a:t>
            </a:r>
            <a:r>
              <a:rPr lang="en-US" sz="2000" dirty="0" err="1">
                <a:solidFill>
                  <a:srgbClr val="FFFFE2"/>
                </a:solidFill>
                <a:latin typeface="+mn-lt"/>
                <a:cs typeface="Source Sans Pro Bold"/>
              </a:rPr>
              <a:t>Petrashko</a:t>
            </a:r>
            <a:r>
              <a:rPr lang="en-US" sz="2000" dirty="0">
                <a:solidFill>
                  <a:srgbClr val="FFFFE2"/>
                </a:solidFill>
                <a:latin typeface="+mn-lt"/>
                <a:cs typeface="Source Sans Pro Bold"/>
              </a:rPr>
              <a:t>		</a:t>
            </a:r>
            <a:r>
              <a:rPr lang="en-US" sz="2000" dirty="0" smtClean="0">
                <a:solidFill>
                  <a:srgbClr val="FFFFE2"/>
                </a:solidFill>
                <a:latin typeface="+mn-lt"/>
                <a:cs typeface="Source Sans Pro Bold"/>
              </a:rPr>
              <a:t>Nicolas </a:t>
            </a:r>
            <a:r>
              <a:rPr lang="en-US" sz="2000" dirty="0">
                <a:solidFill>
                  <a:srgbClr val="FFFFE2"/>
                </a:solidFill>
                <a:latin typeface="+mn-lt"/>
                <a:cs typeface="Source Sans Pro Bold"/>
              </a:rPr>
              <a:t>Stucki</a:t>
            </a:r>
            <a:br>
              <a:rPr lang="en-US" sz="2000" dirty="0">
                <a:solidFill>
                  <a:srgbClr val="FFFFE2"/>
                </a:solidFill>
                <a:latin typeface="+mn-lt"/>
                <a:cs typeface="Source Sans Pro Bold"/>
              </a:rPr>
            </a:br>
            <a:r>
              <a:rPr lang="en-US" sz="2000" dirty="0" smtClean="0">
                <a:solidFill>
                  <a:srgbClr val="FFFFE2"/>
                </a:solidFill>
                <a:latin typeface="+mn-lt"/>
                <a:cs typeface="Source Sans Pro Bold"/>
              </a:rPr>
              <a:t>	</a:t>
            </a:r>
            <a:r>
              <a:rPr lang="en-US" sz="2000" dirty="0">
                <a:solidFill>
                  <a:srgbClr val="FFFFE2"/>
                </a:solidFill>
                <a:latin typeface="+mn-lt"/>
                <a:cs typeface="Source Sans Pro Bold"/>
              </a:rPr>
              <a:t>	</a:t>
            </a:r>
            <a:r>
              <a:rPr lang="en-US" sz="2000" dirty="0" smtClean="0">
                <a:solidFill>
                  <a:srgbClr val="FFFFE2"/>
                </a:solidFill>
                <a:latin typeface="+mn-lt"/>
                <a:cs typeface="Source Sans Pro Bold"/>
              </a:rPr>
              <a:t>	Guillaume </a:t>
            </a:r>
            <a:r>
              <a:rPr lang="en-US" sz="2000" dirty="0" err="1">
                <a:solidFill>
                  <a:srgbClr val="FFFFE2"/>
                </a:solidFill>
                <a:latin typeface="+mn-lt"/>
                <a:cs typeface="Source Sans Pro Bold"/>
              </a:rPr>
              <a:t>Martres</a:t>
            </a:r>
            <a:r>
              <a:rPr lang="en-US" sz="2000" dirty="0">
                <a:solidFill>
                  <a:srgbClr val="FFFFE2"/>
                </a:solidFill>
                <a:latin typeface="+mn-lt"/>
                <a:cs typeface="Source Sans Pro Bold"/>
              </a:rPr>
              <a:t>		</a:t>
            </a:r>
            <a:r>
              <a:rPr lang="en-US" sz="2000" dirty="0" smtClean="0">
                <a:solidFill>
                  <a:srgbClr val="FFFFE2"/>
                </a:solidFill>
                <a:latin typeface="+mn-lt"/>
                <a:cs typeface="Source Sans Pro Bold"/>
              </a:rPr>
              <a:t>Felix </a:t>
            </a:r>
            <a:r>
              <a:rPr lang="en-US" sz="2000" dirty="0">
                <a:solidFill>
                  <a:srgbClr val="FFFFE2"/>
                </a:solidFill>
                <a:latin typeface="+mn-lt"/>
                <a:cs typeface="Source Sans Pro Bold"/>
              </a:rPr>
              <a:t>Mulder				</a:t>
            </a:r>
            <a:br>
              <a:rPr lang="en-US" sz="2000" dirty="0">
                <a:solidFill>
                  <a:srgbClr val="FFFFE2"/>
                </a:solidFill>
                <a:latin typeface="+mn-lt"/>
                <a:cs typeface="Source Sans Pro Bold"/>
              </a:rPr>
            </a:br>
            <a:r>
              <a:rPr lang="en-US" sz="2000" dirty="0" smtClean="0">
                <a:solidFill>
                  <a:srgbClr val="FFFFE2"/>
                </a:solidFill>
                <a:latin typeface="+mn-lt"/>
                <a:cs typeface="Source Sans Pro Bold"/>
              </a:rPr>
              <a:t>			</a:t>
            </a:r>
            <a:r>
              <a:rPr lang="en-US" sz="2000" dirty="0" err="1" smtClean="0">
                <a:solidFill>
                  <a:srgbClr val="FFFFE2"/>
                </a:solidFill>
                <a:latin typeface="+mn-lt"/>
                <a:cs typeface="Source Sans Pro Bold"/>
              </a:rPr>
              <a:t>Ondrej</a:t>
            </a:r>
            <a:r>
              <a:rPr lang="en-US" sz="2000" dirty="0" smtClean="0">
                <a:solidFill>
                  <a:srgbClr val="FFFFE2"/>
                </a:solidFill>
                <a:latin typeface="+mn-lt"/>
                <a:cs typeface="Source Sans Pro Bold"/>
              </a:rPr>
              <a:t> </a:t>
            </a:r>
            <a:r>
              <a:rPr lang="en-US" sz="2000" dirty="0" err="1">
                <a:solidFill>
                  <a:srgbClr val="FFFFE2"/>
                </a:solidFill>
                <a:latin typeface="+mn-lt"/>
                <a:cs typeface="Source Sans Pro Bold"/>
              </a:rPr>
              <a:t>Lhotak</a:t>
            </a:r>
            <a:r>
              <a:rPr lang="en-US" sz="2000" dirty="0">
                <a:solidFill>
                  <a:srgbClr val="FFFFE2"/>
                </a:solidFill>
                <a:latin typeface="+mn-lt"/>
                <a:cs typeface="Source Sans Pro Bold"/>
              </a:rPr>
              <a:t> </a:t>
            </a:r>
            <a:r>
              <a:rPr lang="en-US" sz="2000" dirty="0" smtClean="0">
                <a:solidFill>
                  <a:srgbClr val="FFFFE2"/>
                </a:solidFill>
                <a:latin typeface="+mn-lt"/>
                <a:cs typeface="Source Sans Pro Bold"/>
              </a:rPr>
              <a:t>			</a:t>
            </a:r>
            <a:r>
              <a:rPr lang="en-US" sz="2000" dirty="0" err="1" smtClean="0">
                <a:solidFill>
                  <a:srgbClr val="FFFFE2"/>
                </a:solidFill>
                <a:cs typeface="Source Sans Pro Bold"/>
              </a:rPr>
              <a:t>Aggelos</a:t>
            </a:r>
            <a:r>
              <a:rPr lang="en-US" sz="2000" dirty="0" smtClean="0">
                <a:solidFill>
                  <a:srgbClr val="FFFFE2"/>
                </a:solidFill>
                <a:cs typeface="Source Sans Pro Bold"/>
              </a:rPr>
              <a:t> </a:t>
            </a:r>
            <a:r>
              <a:rPr lang="en-US" sz="2000" dirty="0" err="1">
                <a:solidFill>
                  <a:srgbClr val="FFFFE2"/>
                </a:solidFill>
                <a:cs typeface="Source Sans Pro Bold"/>
              </a:rPr>
              <a:t>Biboudis</a:t>
            </a:r>
            <a:r>
              <a:rPr lang="en-US" sz="2000" dirty="0">
                <a:solidFill>
                  <a:srgbClr val="FFFFE2"/>
                </a:solidFill>
                <a:cs typeface="Source Sans Pro Bold"/>
              </a:rPr>
              <a:t> </a:t>
            </a:r>
            <a:r>
              <a:rPr lang="en-US" sz="2000" dirty="0">
                <a:solidFill>
                  <a:srgbClr val="FFFFE2"/>
                </a:solidFill>
                <a:latin typeface="+mn-lt"/>
                <a:cs typeface="Source Sans Pro Bold"/>
              </a:rPr>
              <a:t/>
            </a:r>
            <a:br>
              <a:rPr lang="en-US" sz="2000" dirty="0">
                <a:solidFill>
                  <a:srgbClr val="FFFFE2"/>
                </a:solidFill>
                <a:latin typeface="+mn-lt"/>
                <a:cs typeface="Source Sans Pro Bold"/>
              </a:rPr>
            </a:br>
            <a:r>
              <a:rPr lang="en-US" sz="2000" dirty="0">
                <a:solidFill>
                  <a:srgbClr val="FFFFE2"/>
                </a:solidFill>
                <a:latin typeface="+mn-lt"/>
                <a:cs typeface="Source Sans Pro Bold"/>
              </a:rPr>
              <a:t>	</a:t>
            </a:r>
            <a:r>
              <a:rPr lang="en-US" sz="2000" dirty="0" smtClean="0">
                <a:solidFill>
                  <a:srgbClr val="FFFFE2"/>
                </a:solidFill>
                <a:latin typeface="+mn-lt"/>
                <a:cs typeface="Source Sans Pro Bold"/>
              </a:rPr>
              <a:t>		Liu </a:t>
            </a:r>
            <a:r>
              <a:rPr lang="en-US" sz="2000" dirty="0" err="1">
                <a:solidFill>
                  <a:srgbClr val="FFFFE2"/>
                </a:solidFill>
                <a:latin typeface="+mn-lt"/>
                <a:cs typeface="Source Sans Pro Bold"/>
              </a:rPr>
              <a:t>Fengyun</a:t>
            </a:r>
            <a:r>
              <a:rPr lang="en-US" sz="2000" dirty="0">
                <a:solidFill>
                  <a:srgbClr val="FFFFE2"/>
                </a:solidFill>
                <a:latin typeface="+mn-lt"/>
                <a:cs typeface="Source Sans Pro Bold"/>
              </a:rPr>
              <a:t>			</a:t>
            </a:r>
            <a:r>
              <a:rPr lang="en-US" sz="2000" dirty="0" smtClean="0">
                <a:solidFill>
                  <a:srgbClr val="FFFFE2"/>
                </a:solidFill>
                <a:latin typeface="+mn-lt"/>
                <a:cs typeface="Source Sans Pro Bold"/>
              </a:rPr>
              <a:t>Vera </a:t>
            </a:r>
            <a:r>
              <a:rPr lang="en-US" sz="2000" dirty="0" err="1" smtClean="0">
                <a:solidFill>
                  <a:srgbClr val="FFFFE2"/>
                </a:solidFill>
                <a:latin typeface="+mn-lt"/>
                <a:cs typeface="Source Sans Pro Bold"/>
              </a:rPr>
              <a:t>Salvis</a:t>
            </a:r>
            <a:r>
              <a:rPr lang="en-US" sz="2000" dirty="0">
                <a:solidFill>
                  <a:srgbClr val="FFFFE2"/>
                </a:solidFill>
                <a:latin typeface="+mn-lt"/>
                <a:cs typeface="Source Sans Pro Bold"/>
              </a:rPr>
              <a:t/>
            </a:r>
            <a:br>
              <a:rPr lang="en-US" sz="2000" dirty="0">
                <a:solidFill>
                  <a:srgbClr val="FFFFE2"/>
                </a:solidFill>
                <a:latin typeface="+mn-lt"/>
                <a:cs typeface="Source Sans Pro Bold"/>
              </a:rPr>
            </a:br>
            <a:r>
              <a:rPr lang="en-US" sz="2000" dirty="0" smtClean="0">
                <a:solidFill>
                  <a:srgbClr val="FFFFE2"/>
                </a:solidFill>
                <a:latin typeface="+mn-lt"/>
                <a:cs typeface="Source Sans Pro Bold"/>
              </a:rPr>
              <a:t>			Olivier </a:t>
            </a:r>
            <a:r>
              <a:rPr lang="en-US" sz="2000" dirty="0" err="1" smtClean="0">
                <a:solidFill>
                  <a:srgbClr val="FFFFE2"/>
                </a:solidFill>
                <a:latin typeface="+mn-lt"/>
                <a:cs typeface="Source Sans Pro Bold"/>
              </a:rPr>
              <a:t>Blanvillain</a:t>
            </a:r>
            <a:r>
              <a:rPr lang="en-US" sz="2000" dirty="0" smtClean="0">
                <a:solidFill>
                  <a:srgbClr val="FFFFE2"/>
                </a:solidFill>
                <a:latin typeface="+mn-lt"/>
                <a:cs typeface="Source Sans Pro Bold"/>
              </a:rPr>
              <a:t>		</a:t>
            </a:r>
            <a:r>
              <a:rPr lang="en-US" sz="2000" dirty="0" smtClean="0">
                <a:solidFill>
                  <a:srgbClr val="FFFFE2"/>
                </a:solidFill>
                <a:cs typeface="Source Sans Pro Bold"/>
              </a:rPr>
              <a:t>Enno </a:t>
            </a:r>
            <a:r>
              <a:rPr lang="en-US" sz="2000" dirty="0" err="1">
                <a:solidFill>
                  <a:srgbClr val="FFFFE2"/>
                </a:solidFill>
                <a:cs typeface="Source Sans Pro Bold"/>
              </a:rPr>
              <a:t>Runne</a:t>
            </a:r>
            <a:r>
              <a:rPr lang="en-US" sz="2000" dirty="0">
                <a:solidFill>
                  <a:srgbClr val="FFFFE2"/>
                </a:solidFill>
                <a:cs typeface="Source Sans Pro Bold"/>
              </a:rPr>
              <a:t> </a:t>
            </a:r>
            <a:r>
              <a:rPr lang="en-US" sz="2000" dirty="0" smtClean="0">
                <a:solidFill>
                  <a:srgbClr val="FFFFE2"/>
                </a:solidFill>
                <a:latin typeface="+mn-lt"/>
                <a:cs typeface="Source Sans Pro Bold"/>
              </a:rPr>
              <a:t/>
            </a:r>
            <a:br>
              <a:rPr lang="en-US" sz="2000" dirty="0" smtClean="0">
                <a:solidFill>
                  <a:srgbClr val="FFFFE2"/>
                </a:solidFill>
                <a:latin typeface="+mn-lt"/>
                <a:cs typeface="Source Sans Pro Bold"/>
              </a:rPr>
            </a:br>
            <a:r>
              <a:rPr lang="en-US" sz="2000" dirty="0" smtClean="0">
                <a:solidFill>
                  <a:srgbClr val="FFFFE2"/>
                </a:solidFill>
                <a:latin typeface="+mn-lt"/>
                <a:cs typeface="Source Sans Pro Bold"/>
              </a:rPr>
              <a:t>			Sebastien </a:t>
            </a:r>
            <a:r>
              <a:rPr lang="en-US" sz="2000" dirty="0" err="1" smtClean="0">
                <a:solidFill>
                  <a:srgbClr val="FFFFE2"/>
                </a:solidFill>
                <a:latin typeface="+mn-lt"/>
                <a:cs typeface="Source Sans Pro Bold"/>
              </a:rPr>
              <a:t>Douraene</a:t>
            </a:r>
            <a:r>
              <a:rPr lang="en-US" sz="2000" dirty="0">
                <a:solidFill>
                  <a:srgbClr val="FFFFE2"/>
                </a:solidFill>
                <a:latin typeface="+mn-lt"/>
                <a:cs typeface="Source Sans Pro Bold"/>
              </a:rPr>
              <a:t> </a:t>
            </a:r>
            <a:r>
              <a:rPr lang="en-US" sz="2000" dirty="0" smtClean="0">
                <a:solidFill>
                  <a:srgbClr val="FFFFE2"/>
                </a:solidFill>
                <a:latin typeface="+mn-lt"/>
                <a:cs typeface="Source Sans Pro Bold"/>
              </a:rPr>
              <a:t>    </a:t>
            </a:r>
            <a:r>
              <a:rPr lang="is-IS" sz="2000" dirty="0" smtClean="0">
                <a:solidFill>
                  <a:srgbClr val="FFFFE2"/>
                </a:solidFill>
                <a:latin typeface="+mn-lt"/>
                <a:cs typeface="Source Sans Pro Bold"/>
              </a:rPr>
              <a:t>… </a:t>
            </a:r>
            <a:r>
              <a:rPr lang="en-US" sz="2000" dirty="0" smtClean="0">
                <a:solidFill>
                  <a:srgbClr val="FFFFE2"/>
                </a:solidFill>
                <a:latin typeface="+mn-lt"/>
                <a:cs typeface="Source Sans Pro Bold"/>
              </a:rPr>
              <a:t>and many others</a:t>
            </a:r>
            <a:endParaRPr lang="en-US" sz="2000" dirty="0" smtClean="0">
              <a:solidFill>
                <a:srgbClr val="FFFFE2"/>
              </a:solidFill>
              <a:cs typeface="Source Sans Pro Bold"/>
            </a:endParaRPr>
          </a:p>
          <a:p>
            <a:pPr>
              <a:spcBef>
                <a:spcPts val="600"/>
              </a:spcBef>
              <a:spcAft>
                <a:spcPts val="600"/>
              </a:spcAft>
            </a:pPr>
            <a:r>
              <a:rPr lang="en-US" sz="2000" dirty="0" smtClean="0">
                <a:solidFill>
                  <a:srgbClr val="FFFFE2"/>
                </a:solidFill>
                <a:cs typeface="Source Sans Pro Bold"/>
              </a:rPr>
              <a:t>DOT:</a:t>
            </a:r>
            <a:r>
              <a:rPr lang="en-US" sz="2000" dirty="0">
                <a:solidFill>
                  <a:srgbClr val="FFFFE2"/>
                </a:solidFill>
                <a:cs typeface="Source Sans Pro Bold"/>
              </a:rPr>
              <a:t>	</a:t>
            </a:r>
            <a:r>
              <a:rPr lang="en-US" sz="2000" dirty="0" smtClean="0">
                <a:solidFill>
                  <a:srgbClr val="FFFFE2"/>
                </a:solidFill>
                <a:cs typeface="Source Sans Pro Bold"/>
              </a:rPr>
              <a:t>	Nada </a:t>
            </a:r>
            <a:r>
              <a:rPr lang="en-US" sz="2000" dirty="0">
                <a:solidFill>
                  <a:srgbClr val="FFFFE2"/>
                </a:solidFill>
                <a:cs typeface="Source Sans Pro Bold"/>
              </a:rPr>
              <a:t>Amin				</a:t>
            </a:r>
            <a:r>
              <a:rPr lang="en-US" sz="2000" dirty="0" err="1">
                <a:solidFill>
                  <a:srgbClr val="FFFFE2"/>
                </a:solidFill>
                <a:cs typeface="Source Sans Pro Bold"/>
              </a:rPr>
              <a:t>Tiark</a:t>
            </a:r>
            <a:r>
              <a:rPr lang="en-US" sz="2000" dirty="0">
                <a:solidFill>
                  <a:srgbClr val="FFFFE2"/>
                </a:solidFill>
                <a:cs typeface="Source Sans Pro Bold"/>
              </a:rPr>
              <a:t> </a:t>
            </a:r>
            <a:r>
              <a:rPr lang="en-US" sz="2000" dirty="0" err="1">
                <a:solidFill>
                  <a:srgbClr val="FFFFE2"/>
                </a:solidFill>
                <a:cs typeface="Source Sans Pro Bold"/>
              </a:rPr>
              <a:t>Rompf</a:t>
            </a:r>
            <a:r>
              <a:rPr lang="en-US" sz="2000" dirty="0">
                <a:solidFill>
                  <a:srgbClr val="FFFFE2"/>
                </a:solidFill>
                <a:cs typeface="Source Sans Pro Bold"/>
              </a:rPr>
              <a:t/>
            </a:r>
            <a:br>
              <a:rPr lang="en-US" sz="2000" dirty="0">
                <a:solidFill>
                  <a:srgbClr val="FFFFE2"/>
                </a:solidFill>
                <a:cs typeface="Source Sans Pro Bold"/>
              </a:rPr>
            </a:br>
            <a:r>
              <a:rPr lang="en-US" sz="2000" dirty="0">
                <a:solidFill>
                  <a:srgbClr val="FFFFE2"/>
                </a:solidFill>
                <a:cs typeface="Source Sans Pro Bold"/>
              </a:rPr>
              <a:t>	</a:t>
            </a:r>
            <a:r>
              <a:rPr lang="en-US" sz="2000" dirty="0" smtClean="0">
                <a:solidFill>
                  <a:srgbClr val="FFFFE2"/>
                </a:solidFill>
                <a:cs typeface="Source Sans Pro Bold"/>
              </a:rPr>
              <a:t>		Sandro </a:t>
            </a:r>
            <a:r>
              <a:rPr lang="en-US" sz="2000" dirty="0">
                <a:solidFill>
                  <a:srgbClr val="FFFFE2"/>
                </a:solidFill>
                <a:cs typeface="Source Sans Pro Bold"/>
              </a:rPr>
              <a:t>Stucki			Samuel </a:t>
            </a:r>
            <a:r>
              <a:rPr lang="en-US" sz="2000" dirty="0" err="1">
                <a:solidFill>
                  <a:srgbClr val="FFFFE2"/>
                </a:solidFill>
                <a:cs typeface="Source Sans Pro Bold"/>
              </a:rPr>
              <a:t>Grütter</a:t>
            </a:r>
            <a:r>
              <a:rPr lang="en-US" sz="2000" dirty="0">
                <a:solidFill>
                  <a:srgbClr val="FFFFE2"/>
                </a:solidFill>
                <a:cs typeface="Source Sans Pro Bold"/>
              </a:rPr>
              <a:t> </a:t>
            </a:r>
            <a:endParaRPr lang="en-US" sz="2000" dirty="0" smtClean="0">
              <a:solidFill>
                <a:srgbClr val="FFFFE2"/>
              </a:solidFill>
              <a:latin typeface="+mn-lt"/>
              <a:cs typeface="Source Sans Pro Bold"/>
            </a:endParaRPr>
          </a:p>
          <a:p>
            <a:pPr>
              <a:spcBef>
                <a:spcPts val="600"/>
              </a:spcBef>
              <a:spcAft>
                <a:spcPts val="600"/>
              </a:spcAft>
            </a:pPr>
            <a:r>
              <a:rPr lang="en-US" sz="2000" dirty="0" err="1" smtClean="0">
                <a:solidFill>
                  <a:srgbClr val="FFFFE2"/>
                </a:solidFill>
                <a:latin typeface="+mn-lt"/>
                <a:cs typeface="Source Sans Pro Bold"/>
              </a:rPr>
              <a:t>scalac</a:t>
            </a:r>
            <a:r>
              <a:rPr lang="en-US" sz="2000" dirty="0" smtClean="0">
                <a:solidFill>
                  <a:srgbClr val="FFFFE2"/>
                </a:solidFill>
                <a:latin typeface="+mn-lt"/>
                <a:cs typeface="Source Sans Pro Bold"/>
              </a:rPr>
              <a:t> at	</a:t>
            </a:r>
            <a:r>
              <a:rPr lang="en-US" sz="2000" dirty="0" err="1" smtClean="0">
                <a:solidFill>
                  <a:srgbClr val="FFFFE2"/>
                </a:solidFill>
                <a:cs typeface="Source Sans Pro Bold"/>
              </a:rPr>
              <a:t>Adriaan</a:t>
            </a:r>
            <a:r>
              <a:rPr lang="en-US" sz="2000" dirty="0" smtClean="0">
                <a:solidFill>
                  <a:srgbClr val="FFFFE2"/>
                </a:solidFill>
                <a:cs typeface="Source Sans Pro Bold"/>
              </a:rPr>
              <a:t> </a:t>
            </a:r>
            <a:r>
              <a:rPr lang="en-US" sz="2000" dirty="0">
                <a:solidFill>
                  <a:srgbClr val="FFFFE2"/>
                </a:solidFill>
                <a:cs typeface="Source Sans Pro Bold"/>
              </a:rPr>
              <a:t>Moors			Seth </a:t>
            </a:r>
            <a:r>
              <a:rPr lang="en-US" sz="2000" dirty="0" err="1">
                <a:solidFill>
                  <a:srgbClr val="FFFFE2"/>
                </a:solidFill>
                <a:cs typeface="Source Sans Pro Bold"/>
              </a:rPr>
              <a:t>Tisue</a:t>
            </a:r>
            <a:r>
              <a:rPr lang="en-US" sz="2000" dirty="0">
                <a:solidFill>
                  <a:srgbClr val="FFFFE2"/>
                </a:solidFill>
                <a:cs typeface="Source Sans Pro Bold"/>
              </a:rPr>
              <a:t> </a:t>
            </a:r>
            <a:r>
              <a:rPr lang="en-US" sz="2000" dirty="0" smtClean="0">
                <a:solidFill>
                  <a:srgbClr val="FFFFE2"/>
                </a:solidFill>
                <a:latin typeface="+mn-lt"/>
                <a:cs typeface="Source Sans Pro Bold"/>
              </a:rPr>
              <a:t/>
            </a:r>
            <a:br>
              <a:rPr lang="en-US" sz="2000" dirty="0" smtClean="0">
                <a:solidFill>
                  <a:srgbClr val="FFFFE2"/>
                </a:solidFill>
                <a:latin typeface="+mn-lt"/>
                <a:cs typeface="Source Sans Pro Bold"/>
              </a:rPr>
            </a:br>
            <a:r>
              <a:rPr lang="en-US" sz="2000" dirty="0" err="1" smtClean="0">
                <a:solidFill>
                  <a:srgbClr val="FFFFE2"/>
                </a:solidFill>
                <a:latin typeface="+mn-lt"/>
                <a:cs typeface="Source Sans Pro Bold"/>
              </a:rPr>
              <a:t>Lightbend</a:t>
            </a:r>
            <a:r>
              <a:rPr lang="en-US" sz="2000" dirty="0" smtClean="0">
                <a:solidFill>
                  <a:srgbClr val="FFFFE2"/>
                </a:solidFill>
                <a:latin typeface="+mn-lt"/>
                <a:cs typeface="Source Sans Pro Bold"/>
              </a:rPr>
              <a:t>:	</a:t>
            </a:r>
            <a:r>
              <a:rPr lang="en-US" sz="2000" dirty="0">
                <a:solidFill>
                  <a:srgbClr val="FFFFE2"/>
                </a:solidFill>
                <a:cs typeface="Source Sans Pro Bold"/>
              </a:rPr>
              <a:t>Jason </a:t>
            </a:r>
            <a:r>
              <a:rPr lang="en-US" sz="2000" dirty="0" err="1">
                <a:solidFill>
                  <a:srgbClr val="FFFFE2"/>
                </a:solidFill>
                <a:cs typeface="Source Sans Pro Bold"/>
              </a:rPr>
              <a:t>Zaugg</a:t>
            </a:r>
            <a:r>
              <a:rPr lang="en-US" sz="2000" dirty="0">
                <a:solidFill>
                  <a:srgbClr val="FFFFE2"/>
                </a:solidFill>
                <a:cs typeface="Source Sans Pro Bold"/>
              </a:rPr>
              <a:t>			Stefan </a:t>
            </a:r>
            <a:r>
              <a:rPr lang="en-US" sz="2000" dirty="0" err="1">
                <a:solidFill>
                  <a:srgbClr val="FFFFE2"/>
                </a:solidFill>
                <a:cs typeface="Source Sans Pro Bold"/>
              </a:rPr>
              <a:t>Zeiger</a:t>
            </a:r>
            <a:r>
              <a:rPr lang="en-US" sz="2000" dirty="0">
                <a:solidFill>
                  <a:srgbClr val="FFFFE2"/>
                </a:solidFill>
                <a:cs typeface="Source Sans Pro Bold"/>
              </a:rPr>
              <a:t> </a:t>
            </a:r>
            <a:br>
              <a:rPr lang="en-US" sz="2000" dirty="0">
                <a:solidFill>
                  <a:srgbClr val="FFFFE2"/>
                </a:solidFill>
                <a:cs typeface="Source Sans Pro Bold"/>
              </a:rPr>
            </a:br>
            <a:r>
              <a:rPr lang="en-US" sz="2000" dirty="0" smtClean="0">
                <a:solidFill>
                  <a:srgbClr val="FFFFE2"/>
                </a:solidFill>
                <a:cs typeface="Source Sans Pro Bold"/>
              </a:rPr>
              <a:t>			</a:t>
            </a:r>
            <a:r>
              <a:rPr lang="en-US" sz="2000" dirty="0" smtClean="0">
                <a:solidFill>
                  <a:srgbClr val="FFFFE2"/>
                </a:solidFill>
                <a:latin typeface="+mn-lt"/>
                <a:cs typeface="Source Sans Pro Bold"/>
              </a:rPr>
              <a:t>Lukas </a:t>
            </a:r>
            <a:r>
              <a:rPr lang="en-US" sz="2000" dirty="0" err="1">
                <a:solidFill>
                  <a:srgbClr val="FFFFE2"/>
                </a:solidFill>
                <a:latin typeface="+mn-lt"/>
                <a:cs typeface="Source Sans Pro Bold"/>
              </a:rPr>
              <a:t>Rytz</a:t>
            </a:r>
            <a:r>
              <a:rPr lang="en-US" sz="2000" dirty="0">
                <a:solidFill>
                  <a:srgbClr val="FFFFE2"/>
                </a:solidFill>
                <a:latin typeface="+mn-lt"/>
                <a:cs typeface="Source Sans Pro Bold"/>
              </a:rPr>
              <a:t>	</a:t>
            </a:r>
            <a:endParaRPr lang="en-US" sz="2000" dirty="0" smtClean="0">
              <a:solidFill>
                <a:srgbClr val="FFFFE2"/>
              </a:solidFill>
              <a:latin typeface="+mn-lt"/>
              <a:cs typeface="Source Sans Pro Bold"/>
            </a:endParaRPr>
          </a:p>
          <a:p>
            <a:pPr>
              <a:spcBef>
                <a:spcPts val="600"/>
              </a:spcBef>
              <a:spcAft>
                <a:spcPts val="600"/>
              </a:spcAft>
            </a:pPr>
            <a:r>
              <a:rPr lang="en-US" sz="2000" dirty="0" smtClean="0">
                <a:solidFill>
                  <a:srgbClr val="FFFFE2"/>
                </a:solidFill>
                <a:latin typeface="+mn-lt"/>
                <a:cs typeface="Source Sans Pro Bold"/>
              </a:rPr>
              <a:t>Scala 		Heather Miller			Julien Richard-Foy</a:t>
            </a:r>
            <a:br>
              <a:rPr lang="en-US" sz="2000" dirty="0" smtClean="0">
                <a:solidFill>
                  <a:srgbClr val="FFFFE2"/>
                </a:solidFill>
                <a:latin typeface="+mn-lt"/>
                <a:cs typeface="Source Sans Pro Bold"/>
              </a:rPr>
            </a:br>
            <a:r>
              <a:rPr lang="en-US" sz="2000" dirty="0" smtClean="0">
                <a:solidFill>
                  <a:srgbClr val="FFFFE2"/>
                </a:solidFill>
                <a:latin typeface="+mn-lt"/>
                <a:cs typeface="Source Sans Pro Bold"/>
              </a:rPr>
              <a:t>Center:		Jorge </a:t>
            </a:r>
            <a:r>
              <a:rPr lang="en-US" sz="2000" dirty="0" err="1" smtClean="0">
                <a:solidFill>
                  <a:srgbClr val="FFFFE2"/>
                </a:solidFill>
                <a:latin typeface="+mn-lt"/>
                <a:cs typeface="Source Sans Pro Bold"/>
              </a:rPr>
              <a:t>Cantero</a:t>
            </a:r>
            <a:r>
              <a:rPr lang="en-US" sz="2000" dirty="0" smtClean="0">
                <a:solidFill>
                  <a:srgbClr val="FFFFE2"/>
                </a:solidFill>
                <a:latin typeface="+mn-lt"/>
                <a:cs typeface="Source Sans Pro Bold"/>
              </a:rPr>
              <a:t>			</a:t>
            </a:r>
            <a:r>
              <a:rPr lang="en-US" sz="2000" dirty="0" err="1" smtClean="0">
                <a:solidFill>
                  <a:srgbClr val="FFFFE2"/>
                </a:solidFill>
                <a:latin typeface="+mn-lt"/>
                <a:cs typeface="Source Sans Pro Bold"/>
              </a:rPr>
              <a:t>Olafur</a:t>
            </a:r>
            <a:r>
              <a:rPr lang="en-US" sz="2000" dirty="0" smtClean="0">
                <a:solidFill>
                  <a:srgbClr val="FFFFE2"/>
                </a:solidFill>
                <a:latin typeface="+mn-lt"/>
                <a:cs typeface="Source Sans Pro Bold"/>
              </a:rPr>
              <a:t> </a:t>
            </a:r>
            <a:r>
              <a:rPr lang="en-US" sz="2000" dirty="0" err="1" smtClean="0">
                <a:solidFill>
                  <a:srgbClr val="FFFFE2"/>
                </a:solidFill>
                <a:latin typeface="+mn-lt"/>
                <a:cs typeface="Source Sans Pro Bold"/>
              </a:rPr>
              <a:t>Geirsson</a:t>
            </a:r>
            <a:r>
              <a:rPr lang="en-US" sz="2000" dirty="0" smtClean="0">
                <a:solidFill>
                  <a:srgbClr val="FFFFE2"/>
                </a:solidFill>
                <a:latin typeface="+mn-lt"/>
                <a:cs typeface="Source Sans Pro Bold"/>
              </a:rPr>
              <a:t/>
            </a:r>
            <a:br>
              <a:rPr lang="en-US" sz="2000" dirty="0" smtClean="0">
                <a:solidFill>
                  <a:srgbClr val="FFFFE2"/>
                </a:solidFill>
                <a:latin typeface="+mn-lt"/>
                <a:cs typeface="Source Sans Pro Bold"/>
              </a:rPr>
            </a:br>
            <a:r>
              <a:rPr lang="en-US" sz="2000" dirty="0" smtClean="0">
                <a:solidFill>
                  <a:srgbClr val="FFFFE2"/>
                </a:solidFill>
                <a:latin typeface="+mn-lt"/>
                <a:cs typeface="Source Sans Pro Bold"/>
              </a:rPr>
              <a:t>		</a:t>
            </a:r>
            <a:r>
              <a:rPr lang="en-US" sz="2000" dirty="0">
                <a:solidFill>
                  <a:srgbClr val="FFFFE2"/>
                </a:solidFill>
                <a:latin typeface="+mn-lt"/>
                <a:cs typeface="Source Sans Pro Bold"/>
              </a:rPr>
              <a:t>	Guillaume </a:t>
            </a:r>
            <a:r>
              <a:rPr lang="en-US" sz="2000" dirty="0" err="1" smtClean="0">
                <a:solidFill>
                  <a:srgbClr val="FFFFE2"/>
                </a:solidFill>
                <a:latin typeface="+mn-lt"/>
                <a:cs typeface="Source Sans Pro Bold"/>
              </a:rPr>
              <a:t>Massé</a:t>
            </a:r>
            <a:r>
              <a:rPr lang="en-US" sz="2000" dirty="0" smtClean="0">
                <a:solidFill>
                  <a:srgbClr val="FFFFE2"/>
                </a:solidFill>
                <a:latin typeface="+mn-lt"/>
                <a:cs typeface="Source Sans Pro Bold"/>
              </a:rPr>
              <a:t>		Martin </a:t>
            </a:r>
            <a:r>
              <a:rPr lang="en-US" sz="2000" dirty="0" err="1" smtClean="0">
                <a:solidFill>
                  <a:srgbClr val="FFFFE2"/>
                </a:solidFill>
                <a:latin typeface="+mn-lt"/>
                <a:cs typeface="Source Sans Pro Bold"/>
              </a:rPr>
              <a:t>Duheim</a:t>
            </a:r>
            <a:r>
              <a:rPr lang="en-US" sz="2000" dirty="0">
                <a:solidFill>
                  <a:srgbClr val="FFFFE2"/>
                </a:solidFill>
                <a:latin typeface="+mn-lt"/>
                <a:cs typeface="Source Sans Pro Bold"/>
              </a:rPr>
              <a:t/>
            </a:r>
            <a:br>
              <a:rPr lang="en-US" sz="2000" dirty="0">
                <a:solidFill>
                  <a:srgbClr val="FFFFE2"/>
                </a:solidFill>
                <a:latin typeface="+mn-lt"/>
                <a:cs typeface="Source Sans Pro Bold"/>
              </a:rPr>
            </a:br>
            <a:r>
              <a:rPr lang="en-US" sz="2000" dirty="0" smtClean="0">
                <a:solidFill>
                  <a:srgbClr val="FFFFE2"/>
                </a:solidFill>
                <a:latin typeface="+mn-lt"/>
                <a:cs typeface="Source Sans Pro Bold"/>
              </a:rPr>
              <a:t>			Travis Lee</a:t>
            </a:r>
            <a:endParaRPr lang="en-US" sz="2000" dirty="0">
              <a:solidFill>
                <a:srgbClr val="FFFFE2"/>
              </a:solidFill>
              <a:latin typeface="+mn-lt"/>
              <a:cs typeface="Source Sans Pro Bold"/>
            </a:endParaRPr>
          </a:p>
          <a:p>
            <a:pPr>
              <a:spcBef>
                <a:spcPts val="600"/>
              </a:spcBef>
              <a:spcAft>
                <a:spcPts val="600"/>
              </a:spcAft>
            </a:pPr>
            <a:r>
              <a:rPr lang="en-US" sz="2000" dirty="0">
                <a:solidFill>
                  <a:srgbClr val="FFFFFF"/>
                </a:solidFill>
                <a:latin typeface="+mn-lt"/>
                <a:cs typeface="Source Sans Pro Bold"/>
              </a:rPr>
              <a:t/>
            </a:r>
            <a:br>
              <a:rPr lang="en-US" sz="2000" dirty="0">
                <a:solidFill>
                  <a:srgbClr val="FFFFFF"/>
                </a:solidFill>
                <a:latin typeface="+mn-lt"/>
                <a:cs typeface="Source Sans Pro Bold"/>
              </a:rPr>
            </a:br>
            <a:r>
              <a:rPr lang="en-US" sz="2000" dirty="0">
                <a:solidFill>
                  <a:srgbClr val="FFFFFF"/>
                </a:solidFill>
                <a:latin typeface="+mn-lt"/>
                <a:cs typeface="Source Sans Pro Bold"/>
              </a:rPr>
              <a:t>	</a:t>
            </a:r>
            <a:endParaRPr lang="en-US" sz="2000" dirty="0" smtClean="0">
              <a:solidFill>
                <a:srgbClr val="FFFFFF"/>
              </a:solidFill>
              <a:latin typeface="+mn-lt"/>
              <a:cs typeface="Source Sans Pro Bold"/>
            </a:endParaRPr>
          </a:p>
          <a:p>
            <a:pPr marL="457200" indent="-457200">
              <a:spcBef>
                <a:spcPts val="600"/>
              </a:spcBef>
              <a:spcAft>
                <a:spcPts val="600"/>
              </a:spcAft>
              <a:buFont typeface="Arial" charset="0"/>
              <a:buChar char="•"/>
            </a:pPr>
            <a:endParaRPr lang="en-US" sz="2000" dirty="0" smtClean="0">
              <a:solidFill>
                <a:srgbClr val="FFFFFF"/>
              </a:solidFill>
              <a:latin typeface="+mn-lt"/>
              <a:cs typeface="Source Sans Pro Bold"/>
            </a:endParaRPr>
          </a:p>
        </p:txBody>
      </p:sp>
      <p:sp>
        <p:nvSpPr>
          <p:cNvPr id="4" name="Rectangle 3"/>
          <p:cNvSpPr/>
          <p:nvPr/>
        </p:nvSpPr>
        <p:spPr>
          <a:xfrm>
            <a:off x="467544" y="188640"/>
            <a:ext cx="8442430" cy="1147192"/>
          </a:xfrm>
          <a:prstGeom prst="rect">
            <a:avLst/>
          </a:prstGeom>
        </p:spPr>
        <p:txBody>
          <a:bodyPr wrap="square" lIns="144000" tIns="108000" rIns="144000" bIns="108000">
            <a:noAutofit/>
          </a:bodyPr>
          <a:lstStyle/>
          <a:p>
            <a:pPr>
              <a:spcBef>
                <a:spcPts val="600"/>
              </a:spcBef>
              <a:spcAft>
                <a:spcPts val="600"/>
              </a:spcAft>
            </a:pPr>
            <a:r>
              <a:rPr lang="en-US" sz="3600" b="1" dirty="0" smtClean="0">
                <a:solidFill>
                  <a:schemeClr val="bg1">
                    <a:lumMod val="25000"/>
                    <a:lumOff val="75000"/>
                  </a:schemeClr>
                </a:solidFill>
                <a:cs typeface="Source Sans Pro Bold"/>
              </a:rPr>
              <a:t>Credits</a:t>
            </a:r>
            <a:endParaRPr lang="en-US" sz="3600" b="1" dirty="0">
              <a:solidFill>
                <a:schemeClr val="bg1">
                  <a:lumMod val="25000"/>
                  <a:lumOff val="75000"/>
                </a:schemeClr>
              </a:solidFill>
              <a:cs typeface="Source Sans Pro Bold"/>
            </a:endParaRPr>
          </a:p>
        </p:txBody>
      </p:sp>
      <p:sp>
        <p:nvSpPr>
          <p:cNvPr id="5" name="Rectangle 4"/>
          <p:cNvSpPr/>
          <p:nvPr/>
        </p:nvSpPr>
        <p:spPr>
          <a:xfrm>
            <a:off x="3491880" y="6021288"/>
            <a:ext cx="8442430" cy="1147192"/>
          </a:xfrm>
          <a:prstGeom prst="rect">
            <a:avLst/>
          </a:prstGeom>
        </p:spPr>
        <p:txBody>
          <a:bodyPr wrap="square" lIns="144000" tIns="108000" rIns="144000" bIns="108000">
            <a:noAutofit/>
          </a:bodyPr>
          <a:lstStyle/>
          <a:p>
            <a:pPr algn="ctr"/>
            <a:r>
              <a:rPr lang="en-US" sz="3600" b="1" dirty="0">
                <a:solidFill>
                  <a:schemeClr val="accent1">
                    <a:lumMod val="40000"/>
                    <a:lumOff val="60000"/>
                  </a:schemeClr>
                </a:solidFill>
                <a:latin typeface="+mj-lt"/>
                <a:cs typeface="Source Sans Pro Bold"/>
              </a:rPr>
              <a:t>Thank You</a:t>
            </a:r>
          </a:p>
          <a:p>
            <a:pPr algn="ctr">
              <a:lnSpc>
                <a:spcPts val="3840"/>
              </a:lnSpc>
            </a:pPr>
            <a:endParaRPr lang="en-US" sz="3200" dirty="0" smtClean="0">
              <a:solidFill>
                <a:srgbClr val="E3E1AE"/>
              </a:solidFill>
              <a:latin typeface="+mj-lt"/>
              <a:cs typeface="Source Sans Pro Bold"/>
            </a:endParaRPr>
          </a:p>
          <a:p>
            <a:pPr algn="ctr"/>
            <a:endParaRPr lang="en-US" sz="2800" dirty="0" smtClean="0">
              <a:solidFill>
                <a:srgbClr val="E3E1AE"/>
              </a:solidFill>
              <a:latin typeface="+mj-lt"/>
              <a:cs typeface="Source Sans Pro Bold"/>
            </a:endParaRPr>
          </a:p>
          <a:p>
            <a:pPr algn="ctr"/>
            <a:endParaRPr lang="en-US" sz="3600" b="1" dirty="0">
              <a:solidFill>
                <a:schemeClr val="accent1">
                  <a:lumMod val="40000"/>
                  <a:lumOff val="60000"/>
                </a:schemeClr>
              </a:solidFill>
              <a:latin typeface="+mj-lt"/>
              <a:cs typeface="Source Sans Pro Bold"/>
            </a:endParaRPr>
          </a:p>
        </p:txBody>
      </p:sp>
    </p:spTree>
    <p:extLst>
      <p:ext uri="{BB962C8B-B14F-4D97-AF65-F5344CB8AC3E}">
        <p14:creationId xmlns:p14="http://schemas.microsoft.com/office/powerpoint/2010/main" val="14129876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01570" y="2132856"/>
            <a:ext cx="7632848" cy="2554545"/>
          </a:xfrm>
          <a:prstGeom prst="rect">
            <a:avLst/>
          </a:prstGeom>
        </p:spPr>
        <p:txBody>
          <a:bodyPr wrap="square">
            <a:spAutoFit/>
          </a:bodyPr>
          <a:lstStyle/>
          <a:p>
            <a:r>
              <a:rPr lang="en-US" sz="3200" b="1" dirty="0" smtClean="0">
                <a:solidFill>
                  <a:srgbClr val="FFFFFF"/>
                </a:solidFill>
                <a:latin typeface="+mn-lt"/>
                <a:cs typeface="Source Sans Pro Bold"/>
              </a:rPr>
              <a:t> </a:t>
            </a:r>
          </a:p>
          <a:p>
            <a:endParaRPr lang="en-US" sz="3200" b="1" dirty="0">
              <a:solidFill>
                <a:srgbClr val="FFFFFF"/>
              </a:solidFill>
              <a:latin typeface="+mn-lt"/>
              <a:cs typeface="Source Sans Pro Bold"/>
            </a:endParaRPr>
          </a:p>
          <a:p>
            <a:pPr algn="ctr"/>
            <a:r>
              <a:rPr lang="en-US" sz="3200" b="1" dirty="0" smtClean="0">
                <a:solidFill>
                  <a:srgbClr val="FFFFE2"/>
                </a:solidFill>
                <a:latin typeface="+mn-lt"/>
                <a:cs typeface="Source Sans Pro Bold"/>
              </a:rPr>
              <a:t>“Parameterize all the things”</a:t>
            </a:r>
          </a:p>
          <a:p>
            <a:endParaRPr lang="en-US" sz="3200" b="1" dirty="0" smtClean="0">
              <a:solidFill>
                <a:srgbClr val="FFFFFF"/>
              </a:solidFill>
              <a:latin typeface="+mn-lt"/>
              <a:cs typeface="Source Sans Pro Bold"/>
            </a:endParaRPr>
          </a:p>
          <a:p>
            <a:endParaRPr lang="en-US" sz="3200" b="1" dirty="0">
              <a:solidFill>
                <a:srgbClr val="FFFFFF"/>
              </a:solidFill>
              <a:latin typeface="Source Sans Pro Bold"/>
              <a:cs typeface="Source Sans Pro Bold"/>
            </a:endParaRPr>
          </a:p>
        </p:txBody>
      </p:sp>
      <p:sp>
        <p:nvSpPr>
          <p:cNvPr id="4" name="Rectangle 3"/>
          <p:cNvSpPr/>
          <p:nvPr/>
        </p:nvSpPr>
        <p:spPr>
          <a:xfrm>
            <a:off x="701570" y="481608"/>
            <a:ext cx="8442430" cy="1147192"/>
          </a:xfrm>
          <a:prstGeom prst="rect">
            <a:avLst/>
          </a:prstGeom>
        </p:spPr>
        <p:txBody>
          <a:bodyPr wrap="square" lIns="144000" tIns="108000" rIns="144000" bIns="108000">
            <a:noAutofit/>
          </a:bodyPr>
          <a:lstStyle/>
          <a:p>
            <a:r>
              <a:rPr lang="en-US" sz="3600" b="1" dirty="0">
                <a:solidFill>
                  <a:schemeClr val="accent1">
                    <a:lumMod val="40000"/>
                    <a:lumOff val="60000"/>
                  </a:schemeClr>
                </a:solidFill>
                <a:latin typeface="+mj-lt"/>
                <a:cs typeface="Source Sans Pro Bold"/>
              </a:rPr>
              <a:t>The Functional Way</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2844" y="1628800"/>
            <a:ext cx="6210300" cy="4546600"/>
          </a:xfrm>
          <a:prstGeom prst="rect">
            <a:avLst/>
          </a:prstGeom>
        </p:spPr>
      </p:pic>
    </p:spTree>
    <p:extLst>
      <p:ext uri="{BB962C8B-B14F-4D97-AF65-F5344CB8AC3E}">
        <p14:creationId xmlns:p14="http://schemas.microsoft.com/office/powerpoint/2010/main" val="6863282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91680" y="2204864"/>
            <a:ext cx="7632848" cy="1692771"/>
          </a:xfrm>
          <a:prstGeom prst="rect">
            <a:avLst/>
          </a:prstGeom>
        </p:spPr>
        <p:txBody>
          <a:bodyPr wrap="square">
            <a:spAutoFit/>
          </a:bodyPr>
          <a:lstStyle/>
          <a:p>
            <a:pPr>
              <a:spcBef>
                <a:spcPts val="600"/>
              </a:spcBef>
              <a:spcAft>
                <a:spcPts val="600"/>
              </a:spcAft>
            </a:pPr>
            <a:r>
              <a:rPr lang="en-US" sz="2800" b="1" dirty="0" smtClean="0">
                <a:solidFill>
                  <a:srgbClr val="FFFFFF"/>
                </a:solidFill>
                <a:latin typeface="+mn-lt"/>
                <a:cs typeface="Source Sans Pro Bold"/>
              </a:rPr>
              <a:t> </a:t>
            </a:r>
            <a:r>
              <a:rPr lang="en-US" sz="2800" b="1" dirty="0" smtClean="0">
                <a:solidFill>
                  <a:srgbClr val="FFFFE2"/>
                </a:solidFill>
                <a:latin typeface="+mn-lt"/>
                <a:cs typeface="Source Sans Pro Bold"/>
              </a:rPr>
              <a:t>- </a:t>
            </a:r>
            <a:r>
              <a:rPr lang="en-US" sz="2800" dirty="0" smtClean="0">
                <a:solidFill>
                  <a:srgbClr val="FFFFE2"/>
                </a:solidFill>
                <a:latin typeface="+mn-lt"/>
                <a:cs typeface="Source Sans Pro Bold"/>
              </a:rPr>
              <a:t>no side effects</a:t>
            </a:r>
          </a:p>
          <a:p>
            <a:pPr>
              <a:spcBef>
                <a:spcPts val="600"/>
              </a:spcBef>
              <a:spcAft>
                <a:spcPts val="600"/>
              </a:spcAft>
            </a:pPr>
            <a:r>
              <a:rPr lang="en-US" sz="2800" dirty="0">
                <a:solidFill>
                  <a:srgbClr val="FFFFE2"/>
                </a:solidFill>
                <a:latin typeface="+mn-lt"/>
                <a:cs typeface="Source Sans Pro Bold"/>
              </a:rPr>
              <a:t> </a:t>
            </a:r>
            <a:r>
              <a:rPr lang="en-US" sz="2800" dirty="0" smtClean="0">
                <a:solidFill>
                  <a:srgbClr val="FFFFE2"/>
                </a:solidFill>
                <a:latin typeface="+mn-lt"/>
                <a:cs typeface="Source Sans Pro Bold"/>
              </a:rPr>
              <a:t>- type safe</a:t>
            </a:r>
            <a:endParaRPr lang="en-US" sz="2800" dirty="0">
              <a:solidFill>
                <a:srgbClr val="FFFFE2"/>
              </a:solidFill>
              <a:latin typeface="+mn-lt"/>
              <a:cs typeface="Source Sans Pro Bold"/>
            </a:endParaRPr>
          </a:p>
          <a:p>
            <a:pPr>
              <a:spcBef>
                <a:spcPts val="600"/>
              </a:spcBef>
              <a:spcAft>
                <a:spcPts val="600"/>
              </a:spcAft>
            </a:pPr>
            <a:r>
              <a:rPr lang="en-US" sz="2800" dirty="0" smtClean="0">
                <a:solidFill>
                  <a:srgbClr val="FFFFE2"/>
                </a:solidFill>
                <a:latin typeface="+mn-lt"/>
                <a:cs typeface="Source Sans Pro Bold"/>
              </a:rPr>
              <a:t> - fine-grained control</a:t>
            </a:r>
          </a:p>
        </p:txBody>
      </p:sp>
      <p:sp>
        <p:nvSpPr>
          <p:cNvPr id="4" name="Rectangle 3"/>
          <p:cNvSpPr/>
          <p:nvPr/>
        </p:nvSpPr>
        <p:spPr>
          <a:xfrm>
            <a:off x="701570" y="481608"/>
            <a:ext cx="8442430" cy="1147192"/>
          </a:xfrm>
          <a:prstGeom prst="rect">
            <a:avLst/>
          </a:prstGeom>
        </p:spPr>
        <p:txBody>
          <a:bodyPr wrap="square" lIns="144000" tIns="108000" rIns="144000" bIns="108000">
            <a:noAutofit/>
          </a:bodyPr>
          <a:lstStyle/>
          <a:p>
            <a:r>
              <a:rPr lang="en-US" sz="3600" b="1" dirty="0">
                <a:solidFill>
                  <a:schemeClr val="accent1">
                    <a:lumMod val="40000"/>
                    <a:lumOff val="60000"/>
                  </a:schemeClr>
                </a:solidFill>
                <a:latin typeface="+mj-lt"/>
                <a:cs typeface="Source Sans Pro Bold"/>
              </a:rPr>
              <a:t>Functional is Good</a:t>
            </a:r>
          </a:p>
        </p:txBody>
      </p:sp>
    </p:spTree>
    <p:extLst>
      <p:ext uri="{BB962C8B-B14F-4D97-AF65-F5344CB8AC3E}">
        <p14:creationId xmlns:p14="http://schemas.microsoft.com/office/powerpoint/2010/main" val="19581573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31640" y="2420888"/>
            <a:ext cx="7632848" cy="1754326"/>
          </a:xfrm>
          <a:prstGeom prst="rect">
            <a:avLst/>
          </a:prstGeom>
        </p:spPr>
        <p:txBody>
          <a:bodyPr wrap="square">
            <a:spAutoFit/>
          </a:bodyPr>
          <a:lstStyle/>
          <a:p>
            <a:pPr>
              <a:spcBef>
                <a:spcPts val="600"/>
              </a:spcBef>
              <a:spcAft>
                <a:spcPts val="600"/>
              </a:spcAft>
            </a:pPr>
            <a:r>
              <a:rPr lang="en-US" sz="2800" b="1" dirty="0" smtClean="0">
                <a:solidFill>
                  <a:srgbClr val="FFFFFF"/>
                </a:solidFill>
                <a:latin typeface="+mn-lt"/>
                <a:cs typeface="Source Sans Pro Bold"/>
              </a:rPr>
              <a:t> - </a:t>
            </a:r>
            <a:r>
              <a:rPr lang="en-US" sz="2800" dirty="0" smtClean="0">
                <a:solidFill>
                  <a:srgbClr val="FFFFE2"/>
                </a:solidFill>
                <a:latin typeface="+mn-lt"/>
                <a:cs typeface="Source Sans Pro Bold"/>
              </a:rPr>
              <a:t>sea of parameters</a:t>
            </a:r>
          </a:p>
          <a:p>
            <a:pPr>
              <a:spcBef>
                <a:spcPts val="600"/>
              </a:spcBef>
              <a:spcAft>
                <a:spcPts val="600"/>
              </a:spcAft>
            </a:pPr>
            <a:r>
              <a:rPr lang="en-US" sz="2800" dirty="0">
                <a:solidFill>
                  <a:srgbClr val="FFFFE2"/>
                </a:solidFill>
                <a:latin typeface="+mn-lt"/>
                <a:cs typeface="Source Sans Pro Bold"/>
              </a:rPr>
              <a:t> </a:t>
            </a:r>
            <a:r>
              <a:rPr lang="en-US" sz="2800" dirty="0" smtClean="0">
                <a:solidFill>
                  <a:srgbClr val="FFFFE2"/>
                </a:solidFill>
                <a:latin typeface="+mn-lt"/>
                <a:cs typeface="Source Sans Pro Bold"/>
              </a:rPr>
              <a:t>- most of which hardly ever change</a:t>
            </a:r>
          </a:p>
          <a:p>
            <a:pPr>
              <a:spcBef>
                <a:spcPts val="600"/>
              </a:spcBef>
              <a:spcAft>
                <a:spcPts val="600"/>
              </a:spcAft>
            </a:pPr>
            <a:r>
              <a:rPr lang="en-US" sz="2800" dirty="0">
                <a:solidFill>
                  <a:srgbClr val="FFFFE2"/>
                </a:solidFill>
                <a:latin typeface="+mn-lt"/>
                <a:cs typeface="Source Sans Pro Bold"/>
              </a:rPr>
              <a:t> </a:t>
            </a:r>
            <a:r>
              <a:rPr lang="en-US" sz="2800" dirty="0" smtClean="0">
                <a:solidFill>
                  <a:srgbClr val="FFFFE2"/>
                </a:solidFill>
                <a:latin typeface="Source Sans Pro Bold"/>
                <a:cs typeface="Source Sans Pro Bold"/>
              </a:rPr>
              <a:t>- repetitive, boring, prone to mistakes</a:t>
            </a:r>
            <a:endParaRPr lang="en-US" sz="2800" dirty="0" smtClean="0">
              <a:solidFill>
                <a:srgbClr val="FFFFE2"/>
              </a:solidFill>
              <a:latin typeface="+mn-lt"/>
              <a:cs typeface="Source Sans Pro Bold"/>
            </a:endParaRPr>
          </a:p>
        </p:txBody>
      </p:sp>
      <p:sp>
        <p:nvSpPr>
          <p:cNvPr id="4" name="Rectangle 3"/>
          <p:cNvSpPr/>
          <p:nvPr/>
        </p:nvSpPr>
        <p:spPr>
          <a:xfrm>
            <a:off x="701570" y="481608"/>
            <a:ext cx="7470830" cy="1435224"/>
          </a:xfrm>
          <a:prstGeom prst="rect">
            <a:avLst/>
          </a:prstGeom>
        </p:spPr>
        <p:txBody>
          <a:bodyPr wrap="square" lIns="144000" tIns="108000" rIns="144000" bIns="108000">
            <a:noAutofit/>
          </a:bodyPr>
          <a:lstStyle/>
          <a:p>
            <a:r>
              <a:rPr lang="en-US" sz="3600" b="1" dirty="0">
                <a:solidFill>
                  <a:schemeClr val="accent1">
                    <a:lumMod val="40000"/>
                    <a:lumOff val="60000"/>
                  </a:schemeClr>
                </a:solidFill>
                <a:latin typeface="+mj-lt"/>
                <a:cs typeface="Source Sans Pro Bold"/>
              </a:rPr>
              <a:t>But sometimes it’s too much of a good thing </a:t>
            </a:r>
            <a:r>
              <a:rPr lang="is-IS" sz="3600" b="1" dirty="0">
                <a:solidFill>
                  <a:schemeClr val="accent1">
                    <a:lumMod val="40000"/>
                    <a:lumOff val="60000"/>
                  </a:schemeClr>
                </a:solidFill>
                <a:latin typeface="+mj-lt"/>
                <a:cs typeface="Source Sans Pro Bold"/>
              </a:rPr>
              <a:t>…</a:t>
            </a:r>
            <a:endParaRPr lang="en-US" sz="3600" b="1" dirty="0">
              <a:solidFill>
                <a:schemeClr val="accent1">
                  <a:lumMod val="40000"/>
                  <a:lumOff val="60000"/>
                </a:schemeClr>
              </a:solidFill>
              <a:latin typeface="+mj-lt"/>
              <a:cs typeface="Source Sans Pro Bold"/>
            </a:endParaRPr>
          </a:p>
        </p:txBody>
      </p:sp>
    </p:spTree>
    <p:extLst>
      <p:ext uri="{BB962C8B-B14F-4D97-AF65-F5344CB8AC3E}">
        <p14:creationId xmlns:p14="http://schemas.microsoft.com/office/powerpoint/2010/main" val="8602181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2492896"/>
            <a:ext cx="8136904" cy="3139321"/>
          </a:xfrm>
          <a:prstGeom prst="rect">
            <a:avLst/>
          </a:prstGeom>
        </p:spPr>
        <p:txBody>
          <a:bodyPr wrap="square">
            <a:spAutoFit/>
          </a:bodyPr>
          <a:lstStyle/>
          <a:p>
            <a:pPr>
              <a:lnSpc>
                <a:spcPct val="150000"/>
              </a:lnSpc>
              <a:spcBef>
                <a:spcPts val="600"/>
              </a:spcBef>
              <a:spcAft>
                <a:spcPts val="600"/>
              </a:spcAft>
            </a:pPr>
            <a:r>
              <a:rPr lang="en-US" sz="2800" b="1" dirty="0" smtClean="0">
                <a:solidFill>
                  <a:srgbClr val="FFFFFF"/>
                </a:solidFill>
                <a:latin typeface="+mn-lt"/>
                <a:cs typeface="Source Sans Pro Bold"/>
              </a:rPr>
              <a:t> </a:t>
            </a:r>
            <a:r>
              <a:rPr lang="en-US" sz="2800" b="1" dirty="0">
                <a:solidFill>
                  <a:srgbClr val="FFFFFF"/>
                </a:solidFill>
                <a:latin typeface="+mn-lt"/>
                <a:cs typeface="Source Sans Pro Bold"/>
              </a:rPr>
              <a:t> </a:t>
            </a:r>
            <a:r>
              <a:rPr lang="en-US" sz="2800" b="1" dirty="0" smtClean="0">
                <a:solidFill>
                  <a:srgbClr val="FFFFFF"/>
                </a:solidFill>
                <a:latin typeface="+mn-lt"/>
                <a:cs typeface="Source Sans Pro Bold"/>
              </a:rPr>
              <a:t> </a:t>
            </a:r>
            <a:r>
              <a:rPr lang="en-US" sz="2800" dirty="0" smtClean="0">
                <a:solidFill>
                  <a:srgbClr val="FFFFE2"/>
                </a:solidFill>
                <a:latin typeface="+mn-lt"/>
                <a:cs typeface="Source Sans Pro Bold"/>
                <a:sym typeface="Wingdings"/>
              </a:rPr>
              <a:t>If passing a lot of parameters gets tedious,</a:t>
            </a:r>
            <a:br>
              <a:rPr lang="en-US" sz="2800" dirty="0" smtClean="0">
                <a:solidFill>
                  <a:srgbClr val="FFFFE2"/>
                </a:solidFill>
                <a:latin typeface="+mn-lt"/>
                <a:cs typeface="Source Sans Pro Bold"/>
                <a:sym typeface="Wingdings"/>
              </a:rPr>
            </a:br>
            <a:r>
              <a:rPr lang="en-US" sz="2800" dirty="0" smtClean="0">
                <a:solidFill>
                  <a:srgbClr val="FFFFE2"/>
                </a:solidFill>
                <a:latin typeface="+mn-lt"/>
                <a:cs typeface="Source Sans Pro Bold"/>
                <a:sym typeface="Wingdings"/>
              </a:rPr>
              <a:t>   leave some of them </a:t>
            </a:r>
            <a:r>
              <a:rPr lang="en-US" sz="2800" i="1" dirty="0" smtClean="0">
                <a:solidFill>
                  <a:srgbClr val="FFFFE2"/>
                </a:solidFill>
                <a:latin typeface="+mn-lt"/>
                <a:cs typeface="Source Sans Pro Bold"/>
                <a:sym typeface="Wingdings"/>
              </a:rPr>
              <a:t>implicit</a:t>
            </a:r>
            <a:r>
              <a:rPr lang="en-US" sz="2800" dirty="0" smtClean="0">
                <a:solidFill>
                  <a:srgbClr val="FFFFE2"/>
                </a:solidFill>
                <a:latin typeface="+mn-lt"/>
                <a:cs typeface="Source Sans Pro Bold"/>
                <a:sym typeface="Wingdings"/>
              </a:rPr>
              <a:t>.</a:t>
            </a:r>
          </a:p>
          <a:p>
            <a:pPr>
              <a:spcBef>
                <a:spcPts val="600"/>
              </a:spcBef>
              <a:spcAft>
                <a:spcPts val="600"/>
              </a:spcAft>
            </a:pPr>
            <a:endParaRPr lang="en-US" sz="2800" b="1" dirty="0" smtClean="0">
              <a:solidFill>
                <a:srgbClr val="FFFFFF"/>
              </a:solidFill>
              <a:latin typeface="+mn-lt"/>
              <a:cs typeface="Source Sans Pro Bold"/>
              <a:sym typeface="Wingdings"/>
            </a:endParaRPr>
          </a:p>
          <a:p>
            <a:pPr>
              <a:spcBef>
                <a:spcPts val="600"/>
              </a:spcBef>
              <a:spcAft>
                <a:spcPts val="600"/>
              </a:spcAft>
            </a:pPr>
            <a:r>
              <a:rPr lang="en-US" sz="2800" b="1" dirty="0">
                <a:solidFill>
                  <a:srgbClr val="FFFFFF"/>
                </a:solidFill>
                <a:latin typeface="+mn-lt"/>
                <a:cs typeface="Source Sans Pro Bold"/>
                <a:sym typeface="Wingdings"/>
              </a:rPr>
              <a:t> </a:t>
            </a:r>
          </a:p>
          <a:p>
            <a:pPr>
              <a:spcBef>
                <a:spcPts val="600"/>
              </a:spcBef>
              <a:spcAft>
                <a:spcPts val="600"/>
              </a:spcAft>
            </a:pPr>
            <a:endParaRPr lang="en-US" sz="2800" b="1" dirty="0">
              <a:solidFill>
                <a:srgbClr val="FFFFFF"/>
              </a:solidFill>
              <a:latin typeface="+mn-lt"/>
              <a:cs typeface="Source Sans Pro Bold"/>
              <a:sym typeface="Wingdings"/>
            </a:endParaRPr>
          </a:p>
        </p:txBody>
      </p:sp>
      <p:sp>
        <p:nvSpPr>
          <p:cNvPr id="4" name="Rectangle 3"/>
          <p:cNvSpPr/>
          <p:nvPr/>
        </p:nvSpPr>
        <p:spPr>
          <a:xfrm>
            <a:off x="701570" y="481608"/>
            <a:ext cx="8442430" cy="1147192"/>
          </a:xfrm>
          <a:prstGeom prst="rect">
            <a:avLst/>
          </a:prstGeom>
        </p:spPr>
        <p:txBody>
          <a:bodyPr wrap="square" lIns="144000" tIns="108000" rIns="144000" bIns="108000">
            <a:noAutofit/>
          </a:bodyPr>
          <a:lstStyle/>
          <a:p>
            <a:r>
              <a:rPr lang="en-US" sz="3600" b="1" dirty="0">
                <a:solidFill>
                  <a:schemeClr val="accent1">
                    <a:lumMod val="40000"/>
                    <a:lumOff val="60000"/>
                  </a:schemeClr>
                </a:solidFill>
                <a:latin typeface="+mj-lt"/>
                <a:cs typeface="Source Sans Pro Bold"/>
              </a:rPr>
              <a:t>A more direct approach</a:t>
            </a:r>
          </a:p>
        </p:txBody>
      </p:sp>
    </p:spTree>
    <p:extLst>
      <p:ext uri="{BB962C8B-B14F-4D97-AF65-F5344CB8AC3E}">
        <p14:creationId xmlns:p14="http://schemas.microsoft.com/office/powerpoint/2010/main" val="18146046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2492896"/>
            <a:ext cx="8784976" cy="5232202"/>
          </a:xfrm>
          <a:prstGeom prst="rect">
            <a:avLst/>
          </a:prstGeom>
        </p:spPr>
        <p:txBody>
          <a:bodyPr wrap="square">
            <a:spAutoFit/>
          </a:bodyPr>
          <a:lstStyle/>
          <a:p>
            <a:pPr>
              <a:lnSpc>
                <a:spcPct val="150000"/>
              </a:lnSpc>
              <a:spcBef>
                <a:spcPts val="600"/>
              </a:spcBef>
              <a:spcAft>
                <a:spcPts val="600"/>
              </a:spcAft>
            </a:pPr>
            <a:r>
              <a:rPr lang="en-US" sz="2800" b="1" dirty="0" smtClean="0">
                <a:solidFill>
                  <a:srgbClr val="FFFFFF"/>
                </a:solidFill>
                <a:latin typeface="+mn-lt"/>
                <a:cs typeface="Source Sans Pro Bold"/>
              </a:rPr>
              <a:t> </a:t>
            </a:r>
            <a:r>
              <a:rPr lang="en-US" sz="2800" b="1" dirty="0">
                <a:solidFill>
                  <a:srgbClr val="FFFFFF"/>
                </a:solidFill>
                <a:latin typeface="+mn-lt"/>
                <a:cs typeface="Source Sans Pro Bold"/>
              </a:rPr>
              <a:t> </a:t>
            </a:r>
            <a:r>
              <a:rPr lang="en-US" sz="2800" b="1" dirty="0" smtClean="0">
                <a:solidFill>
                  <a:srgbClr val="FFFFFF"/>
                </a:solidFill>
                <a:latin typeface="+mn-lt"/>
                <a:cs typeface="Source Sans Pro Bold"/>
              </a:rPr>
              <a:t> </a:t>
            </a:r>
            <a:r>
              <a:rPr lang="en-US" sz="2800" dirty="0" smtClean="0">
                <a:solidFill>
                  <a:srgbClr val="FFFFE2"/>
                </a:solidFill>
                <a:latin typeface="+mn-lt"/>
                <a:cs typeface="Source Sans Pro Bold"/>
                <a:sym typeface="Wingdings"/>
              </a:rPr>
              <a:t>If passing a lot of parameters gets tedious,</a:t>
            </a:r>
            <a:br>
              <a:rPr lang="en-US" sz="2800" dirty="0" smtClean="0">
                <a:solidFill>
                  <a:srgbClr val="FFFFE2"/>
                </a:solidFill>
                <a:latin typeface="+mn-lt"/>
                <a:cs typeface="Source Sans Pro Bold"/>
                <a:sym typeface="Wingdings"/>
              </a:rPr>
            </a:br>
            <a:r>
              <a:rPr lang="en-US" sz="2800" dirty="0" smtClean="0">
                <a:solidFill>
                  <a:srgbClr val="FFFFE2"/>
                </a:solidFill>
                <a:latin typeface="+mn-lt"/>
                <a:cs typeface="Source Sans Pro Bold"/>
                <a:sym typeface="Wingdings"/>
              </a:rPr>
              <a:t>   leave some of them </a:t>
            </a:r>
            <a:r>
              <a:rPr lang="en-US" sz="2800" i="1" dirty="0" smtClean="0">
                <a:solidFill>
                  <a:srgbClr val="FFFFE2"/>
                </a:solidFill>
                <a:latin typeface="+mn-lt"/>
                <a:cs typeface="Source Sans Pro Bold"/>
                <a:sym typeface="Wingdings"/>
              </a:rPr>
              <a:t>implicit</a:t>
            </a:r>
            <a:r>
              <a:rPr lang="en-US" sz="2800" dirty="0" smtClean="0">
                <a:solidFill>
                  <a:srgbClr val="FFFFE2"/>
                </a:solidFill>
                <a:latin typeface="+mn-lt"/>
                <a:cs typeface="Source Sans Pro Bold"/>
                <a:sym typeface="Wingdings"/>
              </a:rPr>
              <a:t>.</a:t>
            </a:r>
            <a:br>
              <a:rPr lang="en-US" sz="2800" dirty="0" smtClean="0">
                <a:solidFill>
                  <a:srgbClr val="FFFFE2"/>
                </a:solidFill>
                <a:latin typeface="+mn-lt"/>
                <a:cs typeface="Source Sans Pro Bold"/>
                <a:sym typeface="Wingdings"/>
              </a:rPr>
            </a:br>
            <a:r>
              <a:rPr lang="en-US" sz="2800" dirty="0" smtClean="0">
                <a:solidFill>
                  <a:srgbClr val="FFFFE2"/>
                </a:solidFill>
                <a:latin typeface="+mn-lt"/>
                <a:cs typeface="Source Sans Pro Bold"/>
                <a:sym typeface="Wingdings"/>
              </a:rPr>
              <a:t>   </a:t>
            </a:r>
          </a:p>
          <a:p>
            <a:pPr>
              <a:lnSpc>
                <a:spcPct val="150000"/>
              </a:lnSpc>
              <a:spcBef>
                <a:spcPts val="600"/>
              </a:spcBef>
              <a:spcAft>
                <a:spcPts val="600"/>
              </a:spcAft>
            </a:pPr>
            <a:r>
              <a:rPr lang="en-US" sz="2800" dirty="0">
                <a:solidFill>
                  <a:srgbClr val="FFFFE2"/>
                </a:solidFill>
                <a:latin typeface="+mn-lt"/>
                <a:cs typeface="Source Sans Pro Bold"/>
                <a:sym typeface="Wingdings"/>
              </a:rPr>
              <a:t> </a:t>
            </a:r>
            <a:r>
              <a:rPr lang="en-US" sz="2800" dirty="0" smtClean="0">
                <a:solidFill>
                  <a:srgbClr val="FFFFE2"/>
                </a:solidFill>
                <a:latin typeface="+mn-lt"/>
                <a:cs typeface="Source Sans Pro Bold"/>
                <a:sym typeface="Wingdings"/>
              </a:rPr>
              <a:t>  “</a:t>
            </a:r>
            <a:r>
              <a:rPr lang="en-US" sz="2800" i="1" dirty="0">
                <a:solidFill>
                  <a:srgbClr val="FFFFE2"/>
                </a:solidFill>
                <a:latin typeface="+mn-lt"/>
                <a:cs typeface="Source Sans Pro Bold"/>
                <a:sym typeface="Wingdings"/>
              </a:rPr>
              <a:t>Trade types for terms</a:t>
            </a:r>
            <a:r>
              <a:rPr lang="en-US" sz="2800" dirty="0">
                <a:solidFill>
                  <a:srgbClr val="FFFFE2"/>
                </a:solidFill>
                <a:latin typeface="+mn-lt"/>
                <a:cs typeface="Source Sans Pro Bold"/>
                <a:sym typeface="Wingdings"/>
              </a:rPr>
              <a:t>”: We provide the type and </a:t>
            </a:r>
            <a:br>
              <a:rPr lang="en-US" sz="2800" dirty="0">
                <a:solidFill>
                  <a:srgbClr val="FFFFE2"/>
                </a:solidFill>
                <a:latin typeface="+mn-lt"/>
                <a:cs typeface="Source Sans Pro Bold"/>
                <a:sym typeface="Wingdings"/>
              </a:rPr>
            </a:br>
            <a:r>
              <a:rPr lang="en-US" sz="2800" dirty="0">
                <a:solidFill>
                  <a:srgbClr val="FFFFE2"/>
                </a:solidFill>
                <a:latin typeface="+mn-lt"/>
                <a:cs typeface="Source Sans Pro Bold"/>
                <a:sym typeface="Wingdings"/>
              </a:rPr>
              <a:t>    have the compiler synthesize a matching term.</a:t>
            </a:r>
          </a:p>
          <a:p>
            <a:pPr>
              <a:spcBef>
                <a:spcPts val="600"/>
              </a:spcBef>
              <a:spcAft>
                <a:spcPts val="600"/>
              </a:spcAft>
            </a:pPr>
            <a:endParaRPr lang="en-US" sz="2800" b="1" dirty="0" smtClean="0">
              <a:solidFill>
                <a:srgbClr val="FFFFFF"/>
              </a:solidFill>
              <a:latin typeface="+mn-lt"/>
              <a:cs typeface="Source Sans Pro Bold"/>
              <a:sym typeface="Wingdings"/>
            </a:endParaRPr>
          </a:p>
          <a:p>
            <a:pPr>
              <a:spcBef>
                <a:spcPts val="600"/>
              </a:spcBef>
              <a:spcAft>
                <a:spcPts val="600"/>
              </a:spcAft>
            </a:pPr>
            <a:r>
              <a:rPr lang="en-US" sz="2800" b="1" dirty="0">
                <a:solidFill>
                  <a:srgbClr val="FFFFFF"/>
                </a:solidFill>
                <a:latin typeface="+mn-lt"/>
                <a:cs typeface="Source Sans Pro Bold"/>
                <a:sym typeface="Wingdings"/>
              </a:rPr>
              <a:t> </a:t>
            </a:r>
          </a:p>
          <a:p>
            <a:pPr>
              <a:spcBef>
                <a:spcPts val="600"/>
              </a:spcBef>
              <a:spcAft>
                <a:spcPts val="600"/>
              </a:spcAft>
            </a:pPr>
            <a:endParaRPr lang="en-US" sz="2800" b="1" dirty="0">
              <a:solidFill>
                <a:srgbClr val="FFFFFF"/>
              </a:solidFill>
              <a:latin typeface="+mn-lt"/>
              <a:cs typeface="Source Sans Pro Bold"/>
              <a:sym typeface="Wingdings"/>
            </a:endParaRPr>
          </a:p>
        </p:txBody>
      </p:sp>
      <p:sp>
        <p:nvSpPr>
          <p:cNvPr id="4" name="Rectangle 3"/>
          <p:cNvSpPr/>
          <p:nvPr/>
        </p:nvSpPr>
        <p:spPr>
          <a:xfrm>
            <a:off x="701570" y="481608"/>
            <a:ext cx="8442430" cy="1147192"/>
          </a:xfrm>
          <a:prstGeom prst="rect">
            <a:avLst/>
          </a:prstGeom>
        </p:spPr>
        <p:txBody>
          <a:bodyPr wrap="square" lIns="144000" tIns="108000" rIns="144000" bIns="108000">
            <a:noAutofit/>
          </a:bodyPr>
          <a:lstStyle/>
          <a:p>
            <a:r>
              <a:rPr lang="en-US" sz="3600" b="1" dirty="0">
                <a:solidFill>
                  <a:schemeClr val="accent1">
                    <a:lumMod val="40000"/>
                    <a:lumOff val="60000"/>
                  </a:schemeClr>
                </a:solidFill>
                <a:latin typeface="+mj-lt"/>
                <a:cs typeface="Source Sans Pro Bold"/>
              </a:rPr>
              <a:t>A more direct approach</a:t>
            </a:r>
          </a:p>
        </p:txBody>
      </p:sp>
    </p:spTree>
    <p:extLst>
      <p:ext uri="{BB962C8B-B14F-4D97-AF65-F5344CB8AC3E}">
        <p14:creationId xmlns:p14="http://schemas.microsoft.com/office/powerpoint/2010/main" val="1291493435"/>
      </p:ext>
    </p:extLst>
  </p:cSld>
  <p:clrMapOvr>
    <a:masterClrMapping/>
  </p:clrMapOvr>
  <p:timing>
    <p:tnLst>
      <p:par>
        <p:cTn id="1" dur="indefinite" restart="never" nodeType="tmRoot"/>
      </p:par>
    </p:tnLst>
  </p:timing>
</p:sld>
</file>

<file path=ppt/theme/theme1.xml><?xml version="1.0" encoding="utf-8"?>
<a:theme xmlns:a="http://schemas.openxmlformats.org/drawingml/2006/main" name="1_Default">
  <a:themeElements>
    <a:clrScheme name="">
      <a:dk1>
        <a:srgbClr val="000000"/>
      </a:dk1>
      <a:lt1>
        <a:srgbClr val="102B3E"/>
      </a:lt1>
      <a:dk2>
        <a:srgbClr val="A7A7A7"/>
      </a:dk2>
      <a:lt2>
        <a:srgbClr val="535353"/>
      </a:lt2>
      <a:accent1>
        <a:srgbClr val="4F81BD"/>
      </a:accent1>
      <a:accent2>
        <a:srgbClr val="C0504D"/>
      </a:accent2>
      <a:accent3>
        <a:srgbClr val="AAACAF"/>
      </a:accent3>
      <a:accent4>
        <a:srgbClr val="000000"/>
      </a:accent4>
      <a:accent5>
        <a:srgbClr val="B2C1DB"/>
      </a:accent5>
      <a:accent6>
        <a:srgbClr val="AE4845"/>
      </a:accent6>
      <a:hlink>
        <a:srgbClr val="0000FF"/>
      </a:hlink>
      <a:folHlink>
        <a:srgbClr val="FF00FF"/>
      </a:folHlink>
    </a:clrScheme>
    <a:fontScheme name="Default">
      <a:majorFont>
        <a:latin typeface="Helvetica"/>
        <a:ea typeface="ＭＳ Ｐゴシック"/>
        <a:cs typeface="Helvetica"/>
      </a:majorFont>
      <a:minorFont>
        <a:latin typeface="Helvetica"/>
        <a:ea typeface="ＭＳ Ｐゴシック"/>
        <a:cs typeface="Helvetic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solidFill>
        <a:ln w="25400" cap="flat" cmpd="sng" algn="ctr">
          <a:solidFill>
            <a:srgbClr val="4F81BD"/>
          </a:solidFill>
          <a:prstDash val="solid"/>
          <a:bevel/>
          <a:headEnd type="none" w="med" len="med"/>
          <a:tailEnd type="none" w="med" len="med"/>
        </a:ln>
        <a:effectLst>
          <a:outerShdw blurRad="38100" dist="23000" dir="5400000" algn="ctr" rotWithShape="0">
            <a:srgbClr val="000000">
              <a:alpha val="34999"/>
            </a:srgbClr>
          </a:outerShdw>
        </a:effectLst>
      </a:spPr>
      <a:bodyPr vert="horz" wrap="square" lIns="45720" tIns="45720" rIns="45720" bIns="45720" numCol="1" anchor="ctr" anchorCtr="0" compatLnSpc="1">
        <a:prstTxWarp prst="textNoShape">
          <a:avLst/>
        </a:prstTxWarp>
        <a:spAutoFit/>
      </a:bodyPr>
      <a:lstStyle>
        <a:defPPr marL="0" marR="0" indent="0" algn="l" defTabSz="457200" rtl="0" eaLnBrk="1"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rgbClr val="000000"/>
            </a:solidFill>
            <a:effectLst/>
            <a:latin typeface="Helvetica" charset="0"/>
            <a:ea typeface="ＭＳ Ｐゴシック" charset="0"/>
            <a:cs typeface="Helvetica" charset="0"/>
            <a:sym typeface="Helvetica" charset="0"/>
          </a:defRPr>
        </a:defPPr>
      </a:lstStyle>
    </a:spDef>
    <a:lnDef>
      <a:spPr bwMode="auto">
        <a:xfrm>
          <a:off x="0" y="0"/>
          <a:ext cx="1" cy="1"/>
        </a:xfrm>
        <a:custGeom>
          <a:avLst/>
          <a:gdLst/>
          <a:ahLst/>
          <a:cxnLst/>
          <a:rect l="0" t="0" r="0" b="0"/>
          <a:pathLst/>
        </a:custGeom>
        <a:solidFill>
          <a:srgbClr val="FFFFFF"/>
        </a:solidFill>
        <a:ln w="25400" cap="flat" cmpd="sng" algn="ctr">
          <a:solidFill>
            <a:srgbClr val="4F81BD"/>
          </a:solidFill>
          <a:prstDash val="solid"/>
          <a:bevel/>
          <a:headEnd type="none" w="med" len="med"/>
          <a:tailEnd type="none" w="med" len="med"/>
        </a:ln>
        <a:effectLst>
          <a:outerShdw blurRad="38100" dist="23000" dir="5400000" algn="ctr" rotWithShape="0">
            <a:srgbClr val="000000">
              <a:alpha val="34999"/>
            </a:srgbClr>
          </a:outerShdw>
        </a:effectLst>
      </a:spPr>
      <a:bodyPr vert="horz" wrap="square" lIns="45720" tIns="45720" rIns="45720" bIns="45720" numCol="1" anchor="ctr" anchorCtr="0" compatLnSpc="1">
        <a:prstTxWarp prst="textNoShape">
          <a:avLst/>
        </a:prstTxWarp>
        <a:spAutoFit/>
      </a:bodyPr>
      <a:lstStyle>
        <a:defPPr marL="0" marR="0" indent="0" algn="l" defTabSz="457200" rtl="0" eaLnBrk="1"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rgbClr val="000000"/>
            </a:solidFill>
            <a:effectLst/>
            <a:latin typeface="Helvetica" charset="0"/>
            <a:ea typeface="ＭＳ Ｐゴシック" charset="0"/>
            <a:cs typeface="Helvetica" charset="0"/>
            <a:sym typeface="Helvetica" charset="0"/>
          </a:defRPr>
        </a:defPPr>
      </a:lst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A7A7A7"/>
      </a:dk2>
      <a:lt2>
        <a:srgbClr val="535353"/>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FF00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91435</TotalTime>
  <Words>1005</Words>
  <Application>Microsoft Macintosh PowerPoint</Application>
  <PresentationFormat>On-screen Show (4:3)</PresentationFormat>
  <Paragraphs>313</Paragraphs>
  <Slides>45</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45</vt:i4>
      </vt:variant>
    </vt:vector>
  </HeadingPairs>
  <TitlesOfParts>
    <vt:vector size="55" baseType="lpstr">
      <vt:lpstr>Avenir Book</vt:lpstr>
      <vt:lpstr>Consolas</vt:lpstr>
      <vt:lpstr>Helvetica</vt:lpstr>
      <vt:lpstr>Monaco</vt:lpstr>
      <vt:lpstr>ＭＳ Ｐゴシック</vt:lpstr>
      <vt:lpstr>Source Sans Pro</vt:lpstr>
      <vt:lpstr>Source Sans Pro Bold</vt:lpstr>
      <vt:lpstr>Wingdings</vt:lpstr>
      <vt:lpstr>Arial</vt:lpstr>
      <vt:lpstr>1_Default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Microsoft Office User</cp:lastModifiedBy>
  <cp:revision>526</cp:revision>
  <cp:lastPrinted>2017-06-19T12:25:33Z</cp:lastPrinted>
  <dcterms:modified xsi:type="dcterms:W3CDTF">2018-05-04T07:52:35Z</dcterms:modified>
  <cp:category/>
</cp:coreProperties>
</file>