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97" r:id="rId32"/>
    <p:sldId id="289" r:id="rId33"/>
    <p:sldId id="290" r:id="rId34"/>
    <p:sldId id="291" r:id="rId35"/>
    <p:sldId id="293" r:id="rId36"/>
    <p:sldId id="294" r:id="rId37"/>
    <p:sldId id="296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/>
    <p:restoredTop sz="73887"/>
  </p:normalViewPr>
  <p:slideViewPr>
    <p:cSldViewPr snapToGrid="0" snapToObjects="1">
      <p:cViewPr>
        <p:scale>
          <a:sx n="90" d="100"/>
          <a:sy n="90" d="100"/>
        </p:scale>
        <p:origin x="1160" y="0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2520" y="-10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269A8-069C-FF49-AEA9-536658A63C65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7A39-F43E-0247-A358-4E449E3C0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2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0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6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1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93080" y="8685213"/>
            <a:ext cx="2971800" cy="458787"/>
          </a:xfrm>
        </p:spPr>
        <p:txBody>
          <a:bodyPr/>
          <a:lstStyle/>
          <a:p>
            <a:fld id="{6BF07A39-F43E-0247-A358-4E449E3C0F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9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73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9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2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8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0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1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01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2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0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2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2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3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2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7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24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4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2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11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1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18254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5325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07A39-F43E-0247-A358-4E449E3C0F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7EF-65BF-4245-8C0C-F5E6ED1273EB}" type="datetime1">
              <a:rPr lang="ro-RO" smtClean="0"/>
              <a:t>09.05.2019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8232-6AFD-7641-AA94-FD742D602766}" type="datetime1">
              <a:rPr lang="ro-RO" smtClean="0"/>
              <a:t>09.05.2019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99E-ACA2-574B-A7F3-34B89E43FDDF}" type="datetime1">
              <a:rPr lang="ro-RO" smtClean="0"/>
              <a:t>09.05.2019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5FB-96C7-4641-9B17-BEB9F8DA7D77}" type="datetime1">
              <a:rPr lang="ro-RO" smtClean="0"/>
              <a:t>09.05.2019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2865-D2B7-0846-AC64-B371EFD1878B}" type="datetime1">
              <a:rPr lang="ro-RO" smtClean="0"/>
              <a:t>09.05.2019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4DF-C585-A940-A284-646E3E56E942}" type="datetime1">
              <a:rPr lang="ro-RO" smtClean="0"/>
              <a:t>09.05.2019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0CD2-53E6-5A43-83FD-54B96CEE4691}" type="datetime1">
              <a:rPr lang="ro-RO" smtClean="0"/>
              <a:t>09.05.2019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7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05D5-8136-634F-8ACC-7BFC593BA57E}" type="datetime1">
              <a:rPr lang="ro-RO" smtClean="0"/>
              <a:t>09.05.2019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0D98-BC56-3941-AF91-1EF5479B2208}" type="datetime1">
              <a:rPr lang="ro-RO" smtClean="0"/>
              <a:t>09.05.2019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C0BE-22C3-0345-B522-7DC28A11CBE0}" type="datetime1">
              <a:rPr lang="ro-RO" smtClean="0"/>
              <a:t>09.05.2019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A185-0CC3-7B4F-A1F1-37459DCECB76}" type="datetime1">
              <a:rPr lang="ro-RO" smtClean="0"/>
              <a:t>09.05.2019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0C6F-5BC1-C240-9314-05C2A1C4124A}" type="datetime1">
              <a:rPr lang="ro-RO" smtClean="0"/>
              <a:t>09.05.2019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2357-A948-C74E-AAB0-365EBE0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288" y="1136651"/>
            <a:ext cx="9144000" cy="2387600"/>
          </a:xfrm>
        </p:spPr>
        <p:txBody>
          <a:bodyPr/>
          <a:lstStyle/>
          <a:p>
            <a:r>
              <a:rPr lang="en-US" dirty="0" smtClean="0"/>
              <a:t>D for a @safer Linux 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4824"/>
            <a:ext cx="9405938" cy="1414464"/>
          </a:xfrm>
        </p:spPr>
        <p:txBody>
          <a:bodyPr/>
          <a:lstStyle/>
          <a:p>
            <a:pPr algn="r"/>
            <a:r>
              <a:rPr lang="en-US" dirty="0" err="1" smtClean="0"/>
              <a:t>Alexandru</a:t>
            </a:r>
            <a:r>
              <a:rPr lang="en-US" dirty="0" smtClean="0"/>
              <a:t> </a:t>
            </a:r>
            <a:r>
              <a:rPr lang="en-US" dirty="0" err="1" smtClean="0"/>
              <a:t>Militaru</a:t>
            </a:r>
            <a:endParaRPr lang="en-US" dirty="0" smtClean="0"/>
          </a:p>
          <a:p>
            <a:pPr algn="r"/>
            <a:r>
              <a:rPr lang="en-US" dirty="0" smtClean="0"/>
              <a:t>University POLITEHNICA of Bucharest</a:t>
            </a:r>
          </a:p>
          <a:p>
            <a:pPr algn="r"/>
            <a:r>
              <a:rPr lang="en-US" dirty="0" err="1" smtClean="0"/>
              <a:t>alexandru.cmilitaru@gmail.com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6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a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criteria followed:</a:t>
            </a:r>
          </a:p>
          <a:p>
            <a:r>
              <a:rPr lang="en-US" dirty="0"/>
              <a:t>relevance for the kernel </a:t>
            </a:r>
            <a:r>
              <a:rPr lang="en-US" dirty="0" smtClean="0"/>
              <a:t>community</a:t>
            </a:r>
          </a:p>
          <a:p>
            <a:r>
              <a:rPr lang="en-US" dirty="0"/>
              <a:t>easy to test and </a:t>
            </a:r>
            <a:r>
              <a:rPr lang="en-US" dirty="0" smtClean="0"/>
              <a:t>benchmark</a:t>
            </a:r>
          </a:p>
          <a:p>
            <a:r>
              <a:rPr lang="en-US" dirty="0"/>
              <a:t>medium size in LoC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virtio_net.c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7708617" y="3097214"/>
            <a:ext cx="2314575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16555" y="2749849"/>
            <a:ext cx="218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virtio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03" y="365125"/>
            <a:ext cx="35179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Port the data </a:t>
            </a:r>
            <a:r>
              <a:rPr lang="en-US" dirty="0" smtClean="0"/>
              <a:t>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 the </a:t>
            </a:r>
            <a:r>
              <a:rPr lang="en-US" dirty="0" smtClean="0"/>
              <a:t>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</a:t>
            </a:r>
            <a:r>
              <a:rPr lang="en-US" dirty="0" smtClean="0"/>
              <a:t>benchmark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D-</a:t>
            </a:r>
            <a:r>
              <a:rPr lang="en-US" dirty="0" err="1"/>
              <a:t>ify</a:t>
            </a:r>
            <a:r>
              <a:rPr lang="en-US" dirty="0"/>
              <a:t> the driver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 benchmark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Porting the Data </a:t>
            </a:r>
            <a:r>
              <a:rPr lang="en-US" dirty="0"/>
              <a:t>S</a:t>
            </a:r>
            <a:r>
              <a:rPr lang="en-US" dirty="0" smtClean="0"/>
              <a:t>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endless </a:t>
            </a:r>
            <a:r>
              <a:rPr lang="en-US" dirty="0" smtClean="0"/>
              <a:t>branching</a:t>
            </a:r>
          </a:p>
          <a:p>
            <a:r>
              <a:rPr lang="en-US" dirty="0" smtClean="0"/>
              <a:t>didn’t manage to use </a:t>
            </a:r>
            <a:r>
              <a:rPr lang="en-US" dirty="0" err="1" smtClean="0"/>
              <a:t>dpp</a:t>
            </a:r>
            <a:r>
              <a:rPr lang="en-US" dirty="0" smtClean="0"/>
              <a:t>, ported </a:t>
            </a:r>
            <a:r>
              <a:rPr lang="en-US" dirty="0" err="1" smtClean="0"/>
              <a:t>structs</a:t>
            </a:r>
            <a:r>
              <a:rPr lang="en-US" dirty="0" smtClean="0"/>
              <a:t> by hand</a:t>
            </a:r>
          </a:p>
          <a:p>
            <a:r>
              <a:rPr lang="en-US" dirty="0" smtClean="0"/>
              <a:t>some problems encountered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</a:t>
            </a:r>
            <a:r>
              <a:rPr lang="en-US" dirty="0" err="1"/>
              <a:t>S</a:t>
            </a:r>
            <a:r>
              <a:rPr lang="en-US" dirty="0" err="1" smtClean="0"/>
              <a:t>truct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08300" cy="774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646919"/>
            <a:ext cx="113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undefined in C; in GCC its size is 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efined in D, size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</a:t>
            </a:r>
            <a:r>
              <a:rPr lang="en-US" dirty="0" err="1"/>
              <a:t>S</a:t>
            </a:r>
            <a:r>
              <a:rPr lang="en-US" dirty="0" err="1" smtClean="0"/>
              <a:t>truct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8" y="1690688"/>
            <a:ext cx="4699000" cy="31115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Bitfields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944" y="1637785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4" y="1954213"/>
            <a:ext cx="42672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88" y="1954213"/>
            <a:ext cx="4622800" cy="3340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4088" y="1637785"/>
            <a:ext cx="1428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4" y="1954213"/>
            <a:ext cx="4216400" cy="196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4213"/>
            <a:ext cx="5892800" cy="4711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32839" y="4171951"/>
            <a:ext cx="2997200" cy="871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Porting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32-bit ABI convention</a:t>
            </a:r>
          </a:p>
          <a:p>
            <a:pPr marL="0" indent="0">
              <a:buNone/>
            </a:pPr>
            <a:r>
              <a:rPr lang="en-US" dirty="0" smtClean="0"/>
              <a:t>foo(a, b, c)</a:t>
            </a:r>
          </a:p>
          <a:p>
            <a:r>
              <a:rPr lang="en-US" dirty="0" smtClean="0"/>
              <a:t>push c</a:t>
            </a:r>
          </a:p>
          <a:p>
            <a:r>
              <a:rPr lang="en-US" dirty="0" smtClean="0"/>
              <a:t>push b</a:t>
            </a:r>
          </a:p>
          <a:p>
            <a:r>
              <a:rPr lang="en-US" dirty="0"/>
              <a:t>p</a:t>
            </a:r>
            <a:r>
              <a:rPr lang="en-US" dirty="0" smtClean="0"/>
              <a:t>ush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774700"/>
            <a:ext cx="5854700" cy="5524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 Linux kernel : first 3 parameters in registers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mregparm</a:t>
            </a:r>
            <a:r>
              <a:rPr lang="en-US" dirty="0" smtClean="0"/>
              <a:t>=3</a:t>
            </a:r>
          </a:p>
          <a:p>
            <a:r>
              <a:rPr lang="en-US" dirty="0"/>
              <a:t>o</a:t>
            </a:r>
            <a:r>
              <a:rPr lang="en-US" dirty="0" smtClean="0"/>
              <a:t>n 64 bits, the kernel and LDC use the same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__assert Symbol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15831"/>
            <a:ext cx="980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-</a:t>
            </a:r>
            <a:r>
              <a:rPr lang="en-US" sz="2800" dirty="0" err="1" smtClean="0"/>
              <a:t>betterC</a:t>
            </a:r>
            <a:r>
              <a:rPr lang="en-US" sz="2800" dirty="0" smtClean="0"/>
              <a:t> redirects asserts to the C runtime library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337"/>
            <a:ext cx="8483600" cy="1028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" y="1914525"/>
            <a:ext cx="2233613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8187" y="1914524"/>
            <a:ext cx="1370013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314845"/>
            <a:ext cx="9334500" cy="1638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and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PowerNex</a:t>
            </a:r>
            <a:r>
              <a:rPr lang="en-US" dirty="0" smtClean="0"/>
              <a:t> - kernel 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XOmB</a:t>
            </a:r>
            <a:r>
              <a:rPr lang="en-US" dirty="0" smtClean="0"/>
              <a:t> - </a:t>
            </a:r>
            <a:r>
              <a:rPr lang="en-US" dirty="0" err="1" smtClean="0"/>
              <a:t>exokernel</a:t>
            </a:r>
            <a:r>
              <a:rPr lang="en-US" dirty="0" smtClean="0"/>
              <a:t> operating system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Trinix</a:t>
            </a:r>
            <a:r>
              <a:rPr lang="en-US" dirty="0" smtClean="0"/>
              <a:t> - hybrid operating system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What about D in the Linux Kernel?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690688"/>
            <a:ext cx="6819900" cy="4902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2387" y="5129212"/>
            <a:ext cx="2695576" cy="657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2800" y="3669607"/>
            <a:ext cx="230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Relocation section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12800" y="1653183"/>
            <a:ext cx="230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Unknown relocation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011"/>
            <a:ext cx="10083800" cy="134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05250" y="2528888"/>
            <a:ext cx="3424238" cy="300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15299" y="2829779"/>
            <a:ext cx="2700339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069717"/>
            <a:ext cx="10299700" cy="2501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71964" y="5414127"/>
            <a:ext cx="2228850" cy="729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86788" y="5414127"/>
            <a:ext cx="1373190" cy="729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</a:t>
            </a:r>
            <a:r>
              <a:rPr lang="en-US" dirty="0" smtClean="0"/>
              <a:t>ointers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41" y="0"/>
            <a:ext cx="688705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8475" y="5086350"/>
            <a:ext cx="909638" cy="30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96823" y="5257801"/>
            <a:ext cx="3018940" cy="30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48475" y="1085850"/>
            <a:ext cx="3024188" cy="24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48475" y="1527542"/>
            <a:ext cx="3024188" cy="272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48475" y="2185988"/>
            <a:ext cx="3024188" cy="271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48475" y="2843212"/>
            <a:ext cx="3024188" cy="271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48475" y="3550442"/>
            <a:ext cx="3024188" cy="442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48475" y="4411265"/>
            <a:ext cx="3024188" cy="271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362090" y="5236368"/>
            <a:ext cx="895350" cy="300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14375" y="1807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						Function Pointers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475" y="731669"/>
            <a:ext cx="214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475" y="2242960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71475" y="3861048"/>
            <a:ext cx="364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Relocation section </a:t>
            </a:r>
            <a:r>
              <a:rPr lang="en-US" sz="2000" dirty="0"/>
              <a:t>-</a:t>
            </a:r>
            <a:r>
              <a:rPr lang="en-US" sz="2000" dirty="0" smtClean="0"/>
              <a:t> new symbol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84363"/>
            <a:ext cx="4965700" cy="1079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669431"/>
            <a:ext cx="4851400" cy="96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75" y="2643070"/>
            <a:ext cx="5930900" cy="1358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238013"/>
            <a:ext cx="10274300" cy="2527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848099" y="5580192"/>
            <a:ext cx="2195513" cy="745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20061" y="5616834"/>
            <a:ext cx="1895475" cy="708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R_X86_64_GOTPCREL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875354"/>
            <a:ext cx="11239500" cy="223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187" y="1506022"/>
            <a:ext cx="194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 </a:t>
            </a:r>
            <a:r>
              <a:rPr lang="mr-IN" sz="2000" dirty="0" smtClean="0"/>
              <a:t>–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const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36624" y="4133811"/>
            <a:ext cx="3026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 </a:t>
            </a:r>
            <a:r>
              <a:rPr lang="en-US" sz="2000" dirty="0"/>
              <a:t>-</a:t>
            </a:r>
            <a:r>
              <a:rPr lang="en-US" sz="2000" dirty="0" smtClean="0"/>
              <a:t> private __</a:t>
            </a:r>
            <a:r>
              <a:rPr lang="en-US" sz="2000" dirty="0" err="1" smtClean="0"/>
              <a:t>gshared</a:t>
            </a:r>
            <a:r>
              <a:rPr lang="en-US" sz="2000" dirty="0" smtClean="0"/>
              <a:t> </a:t>
            </a:r>
            <a:r>
              <a:rPr lang="en-US" sz="2000" dirty="0" err="1" smtClean="0"/>
              <a:t>const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4479886"/>
            <a:ext cx="11226800" cy="2222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87" y="2060020"/>
            <a:ext cx="1587501" cy="258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3023" y="4748867"/>
            <a:ext cx="2644528" cy="266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R_X86_64_GOTPCREL again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550" y="4071862"/>
            <a:ext cx="524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Relocation section of this function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546135"/>
            <a:ext cx="7302500" cy="2425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4471972"/>
            <a:ext cx="11226800" cy="228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00487" y="5508755"/>
            <a:ext cx="2195513" cy="745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2937" y="5473959"/>
            <a:ext cx="3195638" cy="780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R_X86_64_GOTPCREL again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800" y="1290578"/>
            <a:ext cx="258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mmutable </a:t>
            </a:r>
            <a:r>
              <a:rPr lang="en-US" sz="2000" dirty="0" err="1" smtClean="0"/>
              <a:t>enum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90688"/>
            <a:ext cx="10782300" cy="81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42035"/>
            <a:ext cx="11252200" cy="495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35399" y="2602114"/>
            <a:ext cx="1808164" cy="30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42287" y="2623731"/>
            <a:ext cx="3373438" cy="279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26297"/>
            <a:ext cx="9906000" cy="825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800" y="3256965"/>
            <a:ext cx="1960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enum</a:t>
            </a:r>
            <a:r>
              <a:rPr lang="en-US" sz="2000" dirty="0" smtClean="0"/>
              <a:t> with size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4457846"/>
            <a:ext cx="11112500" cy="482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92124" y="3891707"/>
            <a:ext cx="2894014" cy="262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34593" y="4552580"/>
            <a:ext cx="1864520" cy="293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26412" y="4567368"/>
            <a:ext cx="3227388" cy="263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2124" y="1953073"/>
            <a:ext cx="4087813" cy="32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43551" y="3851393"/>
            <a:ext cx="414338" cy="301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7" grpId="0"/>
      <p:bldP spid="19" grpId="0" animBg="1"/>
      <p:bldP spid="20" grpId="0" animBg="1"/>
      <p:bldP spid="22" grpId="0" animBg="1"/>
      <p:bldP spid="21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First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QEMU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perf3</a:t>
            </a:r>
          </a:p>
          <a:p>
            <a:r>
              <a:rPr lang="en-US" dirty="0" smtClean="0"/>
              <a:t>3 client-server connection created:</a:t>
            </a:r>
          </a:p>
          <a:p>
            <a:pPr lvl="1"/>
            <a:r>
              <a:rPr lang="en-US" dirty="0" smtClean="0"/>
              <a:t>host </a:t>
            </a:r>
            <a:r>
              <a:rPr lang="en-US" dirty="0"/>
              <a:t>to </a:t>
            </a:r>
            <a:r>
              <a:rPr lang="en-US" dirty="0" smtClean="0"/>
              <a:t>guest</a:t>
            </a:r>
          </a:p>
          <a:p>
            <a:pPr lvl="1"/>
            <a:r>
              <a:rPr lang="en-US" dirty="0" smtClean="0"/>
              <a:t>guest to host</a:t>
            </a:r>
          </a:p>
          <a:p>
            <a:pPr lvl="1"/>
            <a:r>
              <a:rPr lang="en-US" dirty="0" smtClean="0"/>
              <a:t>guest to guest</a:t>
            </a:r>
          </a:p>
          <a:p>
            <a:r>
              <a:rPr lang="en-US" dirty="0" smtClean="0"/>
              <a:t>sent </a:t>
            </a:r>
            <a:r>
              <a:rPr lang="en-US" dirty="0"/>
              <a:t>packets </a:t>
            </a:r>
            <a:r>
              <a:rPr lang="en-US" dirty="0" smtClean="0"/>
              <a:t>and measured bandwidth</a:t>
            </a:r>
          </a:p>
          <a:p>
            <a:r>
              <a:rPr lang="en-US" dirty="0" smtClean="0"/>
              <a:t>compared with C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First Benchmark: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Host to Guest: </a:t>
            </a:r>
            <a:r>
              <a:rPr lang="en-US" dirty="0" smtClean="0"/>
              <a:t> 398 </a:t>
            </a:r>
            <a:r>
              <a:rPr lang="en-US" dirty="0" err="1"/>
              <a:t>Mbits</a:t>
            </a:r>
            <a:r>
              <a:rPr lang="en-US" dirty="0"/>
              <a:t>/sec  </a:t>
            </a:r>
            <a:endParaRPr lang="en-US" dirty="0" smtClean="0"/>
          </a:p>
          <a:p>
            <a:r>
              <a:rPr lang="en-US" dirty="0" smtClean="0"/>
              <a:t>D-raw </a:t>
            </a:r>
            <a:r>
              <a:rPr lang="en-US" dirty="0"/>
              <a:t>Host to Guest: 394 </a:t>
            </a:r>
            <a:r>
              <a:rPr lang="en-US" dirty="0" err="1" smtClean="0"/>
              <a:t>Mbits</a:t>
            </a:r>
            <a:r>
              <a:rPr lang="en-US" dirty="0" smtClean="0"/>
              <a:t>/sec</a:t>
            </a:r>
          </a:p>
          <a:p>
            <a:pPr lvl="1"/>
            <a:r>
              <a:rPr lang="en-US" dirty="0" smtClean="0"/>
              <a:t>1% decrease</a:t>
            </a:r>
          </a:p>
          <a:p>
            <a:endParaRPr lang="en-US" dirty="0"/>
          </a:p>
          <a:p>
            <a:r>
              <a:rPr lang="en-US" dirty="0"/>
              <a:t>C Guest to Host: 182 </a:t>
            </a:r>
            <a:r>
              <a:rPr lang="en-US" dirty="0" err="1"/>
              <a:t>Mbits</a:t>
            </a:r>
            <a:r>
              <a:rPr lang="en-US" dirty="0"/>
              <a:t>/sec</a:t>
            </a:r>
            <a:endParaRPr lang="en-US" dirty="0" smtClean="0"/>
          </a:p>
          <a:p>
            <a:r>
              <a:rPr lang="en-US" dirty="0" smtClean="0"/>
              <a:t>D-raw </a:t>
            </a:r>
            <a:r>
              <a:rPr lang="en-US" dirty="0"/>
              <a:t>Guest to Host: 175 </a:t>
            </a:r>
            <a:r>
              <a:rPr lang="en-US" dirty="0" err="1" smtClean="0"/>
              <a:t>Mbits</a:t>
            </a:r>
            <a:r>
              <a:rPr lang="en-US" dirty="0" smtClean="0"/>
              <a:t>/sec</a:t>
            </a:r>
          </a:p>
          <a:p>
            <a:pPr lvl="1"/>
            <a:r>
              <a:rPr lang="en-US" dirty="0" smtClean="0"/>
              <a:t>4% decrease</a:t>
            </a:r>
          </a:p>
          <a:p>
            <a:endParaRPr lang="en-US" dirty="0"/>
          </a:p>
          <a:p>
            <a:r>
              <a:rPr lang="en-US" dirty="0"/>
              <a:t>C Guest to Guest: 249 </a:t>
            </a:r>
            <a:r>
              <a:rPr lang="en-US" dirty="0" err="1"/>
              <a:t>Mbits</a:t>
            </a:r>
            <a:r>
              <a:rPr lang="en-US" dirty="0"/>
              <a:t>/sec</a:t>
            </a:r>
            <a:endParaRPr lang="en-US" dirty="0" smtClean="0"/>
          </a:p>
          <a:p>
            <a:r>
              <a:rPr lang="en-US" dirty="0" smtClean="0"/>
              <a:t>D-raw </a:t>
            </a:r>
            <a:r>
              <a:rPr lang="en-US" dirty="0"/>
              <a:t>Guest to Guest: 245 </a:t>
            </a:r>
            <a:r>
              <a:rPr lang="en-US" dirty="0" err="1"/>
              <a:t>Mbits</a:t>
            </a:r>
            <a:r>
              <a:rPr lang="en-US" dirty="0"/>
              <a:t>/sec </a:t>
            </a:r>
            <a:endParaRPr lang="en-US" dirty="0" smtClean="0"/>
          </a:p>
          <a:p>
            <a:pPr lvl="1"/>
            <a:r>
              <a:rPr lang="en-US" dirty="0" smtClean="0"/>
              <a:t>1.7% decrease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D-</a:t>
            </a:r>
            <a:r>
              <a:rPr lang="en-US" dirty="0" err="1" smtClean="0"/>
              <a:t>ifying</a:t>
            </a:r>
            <a:r>
              <a:rPr lang="en-US" dirty="0" smtClean="0"/>
              <a:t> the </a:t>
            </a:r>
            <a:r>
              <a:rPr lang="en-US" dirty="0"/>
              <a:t>C</a:t>
            </a:r>
            <a:r>
              <a:rPr lang="en-US" dirty="0" smtClean="0"/>
              <a:t>ode: Bounds Checking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013"/>
            <a:ext cx="9613900" cy="214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218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 unsafe function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0645"/>
            <a:ext cx="411480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151313"/>
            <a:ext cx="379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parameter’s layout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the 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mr-IN" dirty="0" smtClean="0">
                <a:latin typeface="+mn-lt"/>
              </a:rPr>
              <a:t>CVE-2018-10840</a:t>
            </a:r>
            <a:endParaRPr lang="ro-RO" dirty="0" smtClean="0">
              <a:latin typeface="+mn-lt"/>
            </a:endParaRPr>
          </a:p>
          <a:p>
            <a:pPr lvl="1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ro-RO" dirty="0" smtClean="0"/>
              <a:t>“Linux </a:t>
            </a:r>
            <a:r>
              <a:rPr lang="ro-RO" dirty="0" err="1" smtClean="0"/>
              <a:t>kernel</a:t>
            </a:r>
            <a:r>
              <a:rPr lang="ro-RO" dirty="0" smtClean="0"/>
              <a:t> </a:t>
            </a:r>
            <a:r>
              <a:rPr lang="ro-RO" dirty="0" err="1" smtClean="0"/>
              <a:t>is</a:t>
            </a:r>
            <a:r>
              <a:rPr lang="ro-RO" dirty="0" smtClean="0"/>
              <a:t> </a:t>
            </a:r>
            <a:r>
              <a:rPr lang="ro-RO" dirty="0" err="1" smtClean="0"/>
              <a:t>vulnerable</a:t>
            </a:r>
            <a:r>
              <a:rPr lang="ro-RO" dirty="0" smtClean="0"/>
              <a:t> </a:t>
            </a:r>
            <a:r>
              <a:rPr lang="ro-RO" dirty="0" err="1" smtClean="0"/>
              <a:t>to</a:t>
            </a:r>
            <a:r>
              <a:rPr lang="ro-RO" dirty="0" smtClean="0"/>
              <a:t> a </a:t>
            </a:r>
            <a:r>
              <a:rPr lang="ro-RO" dirty="0" err="1" smtClean="0"/>
              <a:t>heap-based</a:t>
            </a:r>
            <a:r>
              <a:rPr lang="ro-RO" dirty="0" smtClean="0"/>
              <a:t> buffer </a:t>
            </a:r>
            <a:r>
              <a:rPr lang="ro-RO" dirty="0" err="1" smtClean="0"/>
              <a:t>overflow</a:t>
            </a:r>
            <a:r>
              <a:rPr lang="ro-RO" dirty="0" smtClean="0"/>
              <a:t>...” </a:t>
            </a:r>
          </a:p>
          <a:p>
            <a:pPr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ro-RO" dirty="0" smtClean="0">
                <a:latin typeface="+mn-lt"/>
              </a:rPr>
              <a:t> </a:t>
            </a:r>
            <a:r>
              <a:rPr lang="mr-IN" dirty="0" smtClean="0">
                <a:latin typeface="+mn-lt"/>
              </a:rPr>
              <a:t>CVE-2018-7566</a:t>
            </a:r>
            <a:endParaRPr lang="ro-RO" dirty="0" smtClean="0">
              <a:latin typeface="+mn-lt"/>
            </a:endParaRPr>
          </a:p>
          <a:p>
            <a:pPr lvl="1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ro-RO" dirty="0" smtClean="0"/>
              <a:t>“The Linux </a:t>
            </a:r>
            <a:r>
              <a:rPr lang="ro-RO" dirty="0" err="1" smtClean="0"/>
              <a:t>kernel</a:t>
            </a:r>
            <a:r>
              <a:rPr lang="ro-RO" dirty="0" smtClean="0"/>
              <a:t> 4.15 </a:t>
            </a:r>
            <a:r>
              <a:rPr lang="ro-RO" dirty="0" err="1" smtClean="0"/>
              <a:t>has</a:t>
            </a:r>
            <a:r>
              <a:rPr lang="ro-RO" dirty="0" smtClean="0"/>
              <a:t> a buffer </a:t>
            </a:r>
            <a:r>
              <a:rPr lang="ro-RO" dirty="0" err="1"/>
              <a:t>o</a:t>
            </a:r>
            <a:r>
              <a:rPr lang="ro-RO" dirty="0" err="1" smtClean="0"/>
              <a:t>verflow</a:t>
            </a:r>
            <a:r>
              <a:rPr lang="ro-RO" dirty="0" smtClean="0"/>
              <a:t> ...”</a:t>
            </a:r>
          </a:p>
          <a:p>
            <a:pPr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ro-RO" dirty="0" smtClean="0"/>
              <a:t> </a:t>
            </a:r>
            <a:r>
              <a:rPr lang="mr-IN" dirty="0" smtClean="0">
                <a:latin typeface="+mn-lt"/>
              </a:rPr>
              <a:t>CVE-2018-14633</a:t>
            </a:r>
            <a:endParaRPr lang="ro-RO" dirty="0" smtClean="0">
              <a:latin typeface="+mn-lt"/>
            </a:endParaRPr>
          </a:p>
          <a:p>
            <a:pPr lvl="1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ro-RO" dirty="0" smtClean="0"/>
              <a:t>“ Linux </a:t>
            </a:r>
            <a:r>
              <a:rPr lang="ro-RO" dirty="0" err="1" smtClean="0"/>
              <a:t>kernel</a:t>
            </a:r>
            <a:r>
              <a:rPr lang="ro-RO" dirty="0" smtClean="0"/>
              <a:t>: </a:t>
            </a:r>
            <a:r>
              <a:rPr lang="ro-RO" dirty="0" err="1" smtClean="0"/>
              <a:t>stack-based</a:t>
            </a:r>
            <a:r>
              <a:rPr lang="ro-RO" dirty="0" smtClean="0"/>
              <a:t> buffer </a:t>
            </a:r>
            <a:r>
              <a:rPr lang="ro-RO" dirty="0" err="1" smtClean="0"/>
              <a:t>overflow</a:t>
            </a:r>
            <a:r>
              <a:rPr lang="ro-RO" dirty="0" smtClean="0"/>
              <a:t> ...”</a:t>
            </a:r>
          </a:p>
          <a:p>
            <a:endParaRPr lang="en-US" dirty="0" smtClean="0"/>
          </a:p>
          <a:p>
            <a:r>
              <a:rPr lang="en-US" dirty="0" smtClean="0"/>
              <a:t>Bounds checking? =&gt;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Checking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217737"/>
            <a:ext cx="11150600" cy="323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700" y="1848405"/>
            <a:ext cx="362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 where queues are allocated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617" y="2051447"/>
            <a:ext cx="5970766" cy="3201194"/>
          </a:xfrm>
        </p:spPr>
      </p:pic>
    </p:spTree>
    <p:extLst>
      <p:ext uri="{BB962C8B-B14F-4D97-AF65-F5344CB8AC3E}">
        <p14:creationId xmlns:p14="http://schemas.microsoft.com/office/powerpoint/2010/main" val="5602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840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85913" y="3674487"/>
            <a:ext cx="10606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dlang_virnet_info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*dvi;</a:t>
            </a:r>
          </a:p>
          <a:p>
            <a:pPr lvl="1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total_size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dlang_virtnet_info.sizeof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sq_size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rq_size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1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dvi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allocate_mem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total_size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dvi.sq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dvi.sq_rq_buff.ptr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[0 .. n];</a:t>
            </a:r>
          </a:p>
          <a:p>
            <a:pPr lvl="1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dvi.rq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dvi.sq_rq_buff.ptr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sq_size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)[0 .. m];</a:t>
            </a:r>
          </a:p>
          <a:p>
            <a:pPr lvl="1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vi.sq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dvi.sq.ptr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1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vi.rq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dvi.rq.ptr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1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dvi.vi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vi;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0"/>
            <a:ext cx="7696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7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checking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63" y="1636475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</a:t>
            </a:r>
            <a:r>
              <a:rPr lang="en-US" smtClean="0"/>
              <a:t>safe function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3" y="2046287"/>
            <a:ext cx="11506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9193"/>
            <a:ext cx="4445000" cy="200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30653"/>
            <a:ext cx="964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 uses void * to achieve generics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299861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91113"/>
            <a:ext cx="4673600" cy="153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735652"/>
            <a:ext cx="16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* used in C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5141913"/>
            <a:ext cx="5905500" cy="1435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4735652"/>
            <a:ext cx="16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* used in 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363"/>
            <a:ext cx="6324600" cy="245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emplate instead of void *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02263"/>
            <a:ext cx="9855200" cy="952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5400676"/>
            <a:ext cx="9804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Host to Guest</a:t>
            </a:r>
            <a:r>
              <a:rPr lang="en-US" dirty="0" smtClean="0"/>
              <a:t>: 398 </a:t>
            </a:r>
            <a:r>
              <a:rPr lang="en-US" dirty="0" err="1" smtClean="0"/>
              <a:t>Mbits</a:t>
            </a:r>
            <a:r>
              <a:rPr lang="en-US" dirty="0" smtClean="0"/>
              <a:t>/sec</a:t>
            </a:r>
          </a:p>
          <a:p>
            <a:r>
              <a:rPr lang="en-US" dirty="0" smtClean="0"/>
              <a:t>D-safe Host to Guest</a:t>
            </a:r>
            <a:r>
              <a:rPr lang="en-US" dirty="0"/>
              <a:t>: 390 </a:t>
            </a:r>
            <a:r>
              <a:rPr lang="en-US" dirty="0" err="1" smtClean="0"/>
              <a:t>Mbits</a:t>
            </a:r>
            <a:r>
              <a:rPr lang="en-US" dirty="0" smtClean="0"/>
              <a:t>/sec</a:t>
            </a:r>
          </a:p>
          <a:p>
            <a:pPr lvl="1"/>
            <a:r>
              <a:rPr lang="en-US" dirty="0" smtClean="0"/>
              <a:t>2.25% decrease</a:t>
            </a:r>
          </a:p>
          <a:p>
            <a:endParaRPr lang="en-US" dirty="0"/>
          </a:p>
          <a:p>
            <a:r>
              <a:rPr lang="en-US" dirty="0"/>
              <a:t>C Guest to Host: 182 </a:t>
            </a:r>
            <a:r>
              <a:rPr lang="en-US" dirty="0" err="1"/>
              <a:t>Mbits</a:t>
            </a:r>
            <a:r>
              <a:rPr lang="en-US" dirty="0"/>
              <a:t>/sec</a:t>
            </a:r>
          </a:p>
          <a:p>
            <a:r>
              <a:rPr lang="en-US" dirty="0" smtClean="0"/>
              <a:t>D-safe Guest to Host: 175 </a:t>
            </a:r>
            <a:r>
              <a:rPr lang="en-US" dirty="0" err="1" smtClean="0"/>
              <a:t>Mbits</a:t>
            </a:r>
            <a:r>
              <a:rPr lang="en-US" dirty="0" smtClean="0"/>
              <a:t>/sec</a:t>
            </a:r>
          </a:p>
          <a:p>
            <a:pPr lvl="1"/>
            <a:r>
              <a:rPr lang="en-US" dirty="0" smtClean="0"/>
              <a:t>4% decrease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C Guest to Guest: 249 </a:t>
            </a:r>
            <a:r>
              <a:rPr lang="en-US" dirty="0" err="1" smtClean="0"/>
              <a:t>Mbits</a:t>
            </a:r>
            <a:r>
              <a:rPr lang="en-US" dirty="0" smtClean="0"/>
              <a:t>/sec</a:t>
            </a:r>
            <a:endParaRPr lang="en-US" dirty="0"/>
          </a:p>
          <a:p>
            <a:r>
              <a:rPr lang="en-US" dirty="0" smtClean="0"/>
              <a:t>D-safe Guest to Guest</a:t>
            </a:r>
            <a:r>
              <a:rPr lang="en-US" dirty="0"/>
              <a:t>: 245 </a:t>
            </a:r>
            <a:r>
              <a:rPr lang="en-US" dirty="0" err="1" smtClean="0"/>
              <a:t>Mbits</a:t>
            </a:r>
            <a:r>
              <a:rPr lang="en-US" dirty="0" smtClean="0"/>
              <a:t>/sec</a:t>
            </a:r>
          </a:p>
          <a:p>
            <a:pPr lvl="1"/>
            <a:r>
              <a:rPr lang="en-US" dirty="0" smtClean="0"/>
              <a:t>1.6% decrease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LLVM Link Time Optimization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draft issues and hand them to the D community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</a:t>
            </a:r>
            <a:r>
              <a:rPr lang="en-US" dirty="0" err="1" smtClean="0"/>
              <a:t>dpp</a:t>
            </a:r>
            <a:r>
              <a:rPr lang="en-US" dirty="0" smtClean="0"/>
              <a:t> work on the Linux Kernel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can keep up with C in the Linux kernel</a:t>
            </a:r>
          </a:p>
          <a:p>
            <a:r>
              <a:rPr lang="en-US" dirty="0" smtClean="0"/>
              <a:t>better write a driver from the ground in D</a:t>
            </a:r>
          </a:p>
          <a:p>
            <a:r>
              <a:rPr lang="en-US" dirty="0" smtClean="0"/>
              <a:t>a compiler switch for the issues encountered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61000" y="1704459"/>
            <a:ext cx="295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</a:t>
            </a:r>
            <a:r>
              <a:rPr lang="en-US" sz="2000" dirty="0" err="1" smtClean="0"/>
              <a:t>ellomod.c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0200" y="4140716"/>
            <a:ext cx="147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src.d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0200" y="1653373"/>
            <a:ext cx="147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workspace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2073791"/>
            <a:ext cx="6731000" cy="419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978068"/>
            <a:ext cx="4953000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559816"/>
            <a:ext cx="3975100" cy="167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27081"/>
            <a:ext cx="1614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Kbuild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803259"/>
            <a:ext cx="35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Precompiled </a:t>
            </a:r>
            <a:r>
              <a:rPr lang="en-US" sz="2000" dirty="0" err="1" smtClean="0"/>
              <a:t>dsrc.o_shipped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1729701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 + D = </a:t>
            </a:r>
            <a:r>
              <a:rPr lang="en-US" sz="2000" dirty="0"/>
              <a:t>❤️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634"/>
            <a:ext cx="4699000" cy="193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72591"/>
            <a:ext cx="8509000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1891"/>
            <a:ext cx="5346700" cy="36195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374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81768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hellomod.c</a:t>
            </a:r>
            <a:r>
              <a:rPr lang="en-US" sz="2000" dirty="0" smtClean="0"/>
              <a:t>  </a:t>
            </a:r>
            <a:r>
              <a:rPr lang="en-US" sz="2000" dirty="0"/>
              <a:t>-</a:t>
            </a:r>
            <a:r>
              <a:rPr lang="en-US" sz="2000" dirty="0" smtClean="0"/>
              <a:t> one </a:t>
            </a:r>
            <a:r>
              <a:rPr lang="en-US" sz="2000" dirty="0" err="1" smtClean="0"/>
              <a:t>param</a:t>
            </a:r>
            <a:r>
              <a:rPr lang="en-US" sz="2000" dirty="0" smtClean="0"/>
              <a:t> added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961313" y="2077561"/>
            <a:ext cx="299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src.d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smtClean="0"/>
              <a:t> one </a:t>
            </a:r>
            <a:r>
              <a:rPr lang="en-US" sz="2000" dirty="0" err="1" smtClean="0"/>
              <a:t>param</a:t>
            </a:r>
            <a:r>
              <a:rPr lang="en-US" sz="2000" dirty="0" smtClean="0"/>
              <a:t> added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1100"/>
            <a:ext cx="6731000" cy="287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13" y="2451100"/>
            <a:ext cx="4000500" cy="1701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835705"/>
            <a:ext cx="367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Recompiled with one parameter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4186235"/>
            <a:ext cx="250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Unknown symbol </a:t>
            </a:r>
            <a:r>
              <a:rPr lang="en-US" sz="2000" dirty="0"/>
              <a:t>💔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05037"/>
            <a:ext cx="93472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55567"/>
            <a:ext cx="5854700" cy="106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1690688"/>
            <a:ext cx="98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 GOT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38199" y="3852953"/>
            <a:ext cx="173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just fine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53063"/>
            <a:ext cx="673100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32070"/>
            <a:ext cx="7416800" cy="1079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Place like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drivers/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49" y="1690688"/>
            <a:ext cx="5219700" cy="4581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9298" y="6243638"/>
            <a:ext cx="815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	[</a:t>
            </a:r>
            <a:r>
              <a:rPr lang="en-US" sz="1200" dirty="0"/>
              <a:t>1] Anil </a:t>
            </a:r>
            <a:r>
              <a:rPr lang="en-US" sz="1200" dirty="0" err="1"/>
              <a:t>Kurmus</a:t>
            </a:r>
            <a:r>
              <a:rPr lang="en-US" sz="1200" dirty="0"/>
              <a:t> et al</a:t>
            </a:r>
            <a:r>
              <a:rPr lang="en-US" sz="1200" dirty="0" smtClean="0"/>
              <a:t>. “</a:t>
            </a:r>
            <a:r>
              <a:rPr lang="en-US" sz="1200" dirty="0"/>
              <a:t>Attack Surface Metrics and Automated Compile-Time OS Kernel Tailoring” </a:t>
            </a:r>
            <a:r>
              <a:rPr lang="en-US" sz="1200" dirty="0" smtClean="0"/>
              <a:t>In</a:t>
            </a:r>
            <a:r>
              <a:rPr lang="en-US" sz="1200" dirty="0"/>
              <a:t>: Proceedings </a:t>
            </a:r>
            <a:r>
              <a:rPr lang="en-US" sz="1200" dirty="0" smtClean="0"/>
              <a:t>	of </a:t>
            </a:r>
            <a:r>
              <a:rPr lang="en-US" sz="1200" dirty="0"/>
              <a:t>the 20th Network and Distributed Systems Security Symposium. (San Diego, CA, USA) The Internet Society, 2013.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2357-A948-C74E-AAB0-365EBE07A7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11385</TotalTime>
  <Words>676</Words>
  <Application>Microsoft Macintosh PowerPoint</Application>
  <PresentationFormat>Widescreen</PresentationFormat>
  <Paragraphs>230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Consolas</vt:lpstr>
      <vt:lpstr>Mangal</vt:lpstr>
      <vt:lpstr>Arial</vt:lpstr>
      <vt:lpstr>Office Theme</vt:lpstr>
      <vt:lpstr>D for a @safer Linux Kernel</vt:lpstr>
      <vt:lpstr>D and Operating Systems</vt:lpstr>
      <vt:lpstr>Bugs in the Linux Kernel</vt:lpstr>
      <vt:lpstr>Proof of Concept</vt:lpstr>
      <vt:lpstr>PowerPoint Presentation</vt:lpstr>
      <vt:lpstr>Proof of Concept</vt:lpstr>
      <vt:lpstr>Proof of Concept</vt:lpstr>
      <vt:lpstr>Proof of Concept</vt:lpstr>
      <vt:lpstr>No Place like drivers/</vt:lpstr>
      <vt:lpstr>Seeking a Driver</vt:lpstr>
      <vt:lpstr>virtio_net.c</vt:lpstr>
      <vt:lpstr>Plan</vt:lpstr>
      <vt:lpstr>1. Porting the Data Structures</vt:lpstr>
      <vt:lpstr>Empty Struct</vt:lpstr>
      <vt:lpstr>Empty Struct</vt:lpstr>
      <vt:lpstr>Bitfields</vt:lpstr>
      <vt:lpstr>2. Porting Functions</vt:lpstr>
      <vt:lpstr>Calling Convention</vt:lpstr>
      <vt:lpstr>__assert Symbol</vt:lpstr>
      <vt:lpstr>Function Pointers</vt:lpstr>
      <vt:lpstr>Function Pointers</vt:lpstr>
      <vt:lpstr>Function Pointers</vt:lpstr>
      <vt:lpstr>PowerPoint Presentation</vt:lpstr>
      <vt:lpstr>R_X86_64_GOTPCREL again</vt:lpstr>
      <vt:lpstr>R_X86_64_GOTPCREL again</vt:lpstr>
      <vt:lpstr>    R_X86_64_GOTPCREL again</vt:lpstr>
      <vt:lpstr>3. First Benchmark</vt:lpstr>
      <vt:lpstr>3. First Benchmark: Results</vt:lpstr>
      <vt:lpstr>4. D-ifying the Code: Bounds Checking</vt:lpstr>
      <vt:lpstr>Bounds Checking</vt:lpstr>
      <vt:lpstr>Bounds Checking</vt:lpstr>
      <vt:lpstr>PowerPoint Presentation</vt:lpstr>
      <vt:lpstr>Bounds checking</vt:lpstr>
      <vt:lpstr>Templates</vt:lpstr>
      <vt:lpstr>Templates</vt:lpstr>
      <vt:lpstr>Second benchmark</vt:lpstr>
      <vt:lpstr>Future work</vt:lpstr>
      <vt:lpstr>Conclusions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for a @safer Linux Kernel</dc:title>
  <dc:creator>Microsoft Office User</dc:creator>
  <cp:lastModifiedBy>Microsoft Office User</cp:lastModifiedBy>
  <cp:revision>162</cp:revision>
  <dcterms:created xsi:type="dcterms:W3CDTF">2019-04-29T14:34:07Z</dcterms:created>
  <dcterms:modified xsi:type="dcterms:W3CDTF">2019-05-09T06:48:39Z</dcterms:modified>
</cp:coreProperties>
</file>