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howSpecialPlsOnTitleSld="0" strictFirstAndLastChars="0" saveSubsetFonts="1">
  <p:sldMasterIdLst>
    <p:sldMasterId id="2147483648" r:id="rId1"/>
  </p:sldMasterIdLst>
  <p:notesMasterIdLst>
    <p:notesMasterId r:id="rId33"/>
  </p:notesMasterIdLst>
  <p:sldIdLst>
    <p:sldId id="256" r:id="rId2"/>
    <p:sldId id="279" r:id="rId3"/>
    <p:sldId id="324" r:id="rId4"/>
    <p:sldId id="305" r:id="rId5"/>
    <p:sldId id="325" r:id="rId6"/>
    <p:sldId id="306" r:id="rId7"/>
    <p:sldId id="299" r:id="rId8"/>
    <p:sldId id="300" r:id="rId9"/>
    <p:sldId id="307" r:id="rId10"/>
    <p:sldId id="308" r:id="rId11"/>
    <p:sldId id="301" r:id="rId12"/>
    <p:sldId id="302" r:id="rId13"/>
    <p:sldId id="309" r:id="rId14"/>
    <p:sldId id="303" r:id="rId15"/>
    <p:sldId id="314" r:id="rId16"/>
    <p:sldId id="326" r:id="rId17"/>
    <p:sldId id="304" r:id="rId18"/>
    <p:sldId id="310" r:id="rId19"/>
    <p:sldId id="311" r:id="rId20"/>
    <p:sldId id="315" r:id="rId21"/>
    <p:sldId id="316" r:id="rId22"/>
    <p:sldId id="317" r:id="rId23"/>
    <p:sldId id="328" r:id="rId24"/>
    <p:sldId id="322" r:id="rId25"/>
    <p:sldId id="312" r:id="rId26"/>
    <p:sldId id="318" r:id="rId27"/>
    <p:sldId id="323" r:id="rId28"/>
    <p:sldId id="313" r:id="rId29"/>
    <p:sldId id="327" r:id="rId30"/>
    <p:sldId id="298" r:id="rId31"/>
    <p:sldId id="297" r:id="rId32"/>
  </p:sldIdLst>
  <p:sldSz cx="13004800" cy="9753600"/>
  <p:notesSz cx="6858000" cy="9144000"/>
  <p:defaultTextStyle>
    <a:defPPr>
      <a:defRPr lang="en-US"/>
    </a:defPPr>
    <a:lvl1pPr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marL="457200" indent="-2286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marL="914400" indent="-4572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marL="1371600" indent="-6858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marL="1828800" indent="-9144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66" autoAdjust="0"/>
  </p:normalViewPr>
  <p:slideViewPr>
    <p:cSldViewPr>
      <p:cViewPr varScale="1">
        <p:scale>
          <a:sx n="46" d="100"/>
          <a:sy n="46" d="100"/>
        </p:scale>
        <p:origin x="1061" y="6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047D02B2-0CFF-4D9F-9141-F0D91F8099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48E4A4B-4703-4FA4-BD74-F9A4723F3C9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noProof="0">
                <a:sym typeface="Helvetica Neue" charset="0"/>
              </a:rPr>
              <a:t>Second level</a:t>
            </a:r>
          </a:p>
          <a:p>
            <a:pPr lvl="2"/>
            <a:r>
              <a:rPr lang="en-US" altLang="en-US" noProof="0">
                <a:sym typeface="Helvetica Neue" charset="0"/>
              </a:rPr>
              <a:t>Third level</a:t>
            </a:r>
          </a:p>
          <a:p>
            <a:pPr lvl="3"/>
            <a:r>
              <a:rPr lang="en-US" altLang="en-US" noProof="0">
                <a:sym typeface="Helvetica Neue" charset="0"/>
              </a:rPr>
              <a:t>Fourth level</a:t>
            </a:r>
          </a:p>
          <a:p>
            <a:pPr lvl="4"/>
            <a:r>
              <a:rPr lang="en-US" altLang="en-US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everyone. My name is Eduard and I’m pleased to be here. I’m here to put forward a new way o viewing the class hierarchy in D,</a:t>
            </a:r>
          </a:p>
          <a:p>
            <a:r>
              <a:rPr lang="en-US" dirty="0"/>
              <a:t>Debate the pros and cons</a:t>
            </a:r>
          </a:p>
        </p:txBody>
      </p:sp>
    </p:spTree>
    <p:extLst>
      <p:ext uri="{BB962C8B-B14F-4D97-AF65-F5344CB8AC3E}">
        <p14:creationId xmlns:p14="http://schemas.microsoft.com/office/powerpoint/2010/main" val="3574462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51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After looking at how Java, C# and Rust have tackled the same problem, we are confident that the proposed solution is a good one: define an empty root object and define Interfaces that expose what is the desired </a:t>
            </a:r>
            <a:r>
              <a:rPr lang="en-US" sz="2200" b="0" i="0" kern="1200" dirty="0" err="1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behaviour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of the class(es) that implement it. It can be argued that one is not really interested what type an object is, but rather if it can do a certain action (has a certain </a:t>
            </a:r>
            <a:r>
              <a:rPr lang="en-US" sz="2200" b="0" i="0" kern="1200" dirty="0" err="1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behaviour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). A key requirement in the design is that existing code must continue to work, and new code should start using </a:t>
            </a:r>
            <a:r>
              <a:rPr lang="en-US" dirty="0" err="1"/>
              <a:t>ProtoObject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and reaping the benefits.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45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38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22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42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09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20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20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1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In the case above, comparing the two books, </a:t>
            </a:r>
            <a:r>
              <a:rPr lang="en-US" dirty="0"/>
              <a:t>b1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and </a:t>
            </a:r>
            <a:r>
              <a:rPr lang="en-US" dirty="0"/>
              <a:t>b2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 won't result in an equivalence order (</a:t>
            </a:r>
            <a:r>
              <a:rPr lang="en-US" sz="2200" b="0" i="0" kern="1200" dirty="0" err="1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cmp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-&gt; 0), even if they should as a book is identified by </a:t>
            </a:r>
            <a:r>
              <a:rPr lang="en-US" dirty="0" err="1"/>
              <a:t>isbn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regardless of the format it's in. This is because, as previously stated, by default </a:t>
            </a:r>
            <a:r>
              <a:rPr lang="en-US" dirty="0" err="1"/>
              <a:t>ImplementOrdered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will go through all the members of the class and compare them.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14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Object defines four methods: </a:t>
            </a:r>
            <a:r>
              <a:rPr lang="en-US" dirty="0" err="1"/>
              <a:t>toString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 err="1"/>
              <a:t>toHash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 err="1"/>
              <a:t>opCmp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and </a:t>
            </a:r>
            <a:r>
              <a:rPr lang="en-US" dirty="0" err="1"/>
              <a:t>opEquals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; at a fist glance, their presence might not strike you with much, but they are doing more harm than good. Their signatures predate the introduction of the </a:t>
            </a:r>
            <a:r>
              <a:rPr lang="en-US" dirty="0"/>
              <a:t>@</a:t>
            </a:r>
            <a:r>
              <a:rPr lang="en-US" dirty="0" err="1"/>
              <a:t>nogc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 err="1"/>
              <a:t>nothrow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/>
              <a:t>pure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 and </a:t>
            </a:r>
            <a:r>
              <a:rPr lang="en-US" dirty="0"/>
              <a:t>@safe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function attributes, and also of the </a:t>
            </a:r>
            <a:r>
              <a:rPr lang="en-US" dirty="0"/>
              <a:t>const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/>
              <a:t>immutable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 and </a:t>
            </a:r>
            <a:r>
              <a:rPr lang="en-US" dirty="0"/>
              <a:t>shared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type qualifiers. As a consequence, these methods make it difficult to use </a:t>
            </a:r>
            <a:r>
              <a:rPr lang="en-US" dirty="0"/>
              <a:t>Object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with qualifiers or in code with properties such as </a:t>
            </a:r>
            <a:r>
              <a:rPr lang="en-US" dirty="0"/>
              <a:t>@</a:t>
            </a:r>
            <a:r>
              <a:rPr lang="en-US" dirty="0" err="1"/>
              <a:t>nogc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/>
              <a:t>pure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 or </a:t>
            </a:r>
            <a:r>
              <a:rPr lang="en-US" dirty="0"/>
              <a:t>@safe.</a:t>
            </a:r>
          </a:p>
        </p:txBody>
      </p:sp>
    </p:spTree>
    <p:extLst>
      <p:ext uri="{BB962C8B-B14F-4D97-AF65-F5344CB8AC3E}">
        <p14:creationId xmlns:p14="http://schemas.microsoft.com/office/powerpoint/2010/main" val="2841494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92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There are cases where it is desirable to implement the default comparison operation on almost all the fields of the aggregate. In such cases, especially if there are a lot of member fields, it would be unpleasant to pass </a:t>
            </a:r>
            <a:r>
              <a:rPr lang="en-US" dirty="0" err="1"/>
              <a:t>ImplementOrdered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the name of all the fields we want to take into account while comparing; it would be cleaner and easier to inform it about the exceptions. This is why we defined </a:t>
            </a:r>
            <a:r>
              <a:rPr lang="en-US" dirty="0" err="1"/>
              <a:t>ImplementOrderedExcept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21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43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94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95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93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Ordered, Equals and Hash must be synchronized with one another</a:t>
            </a:r>
          </a:p>
        </p:txBody>
      </p:sp>
    </p:spTree>
    <p:extLst>
      <p:ext uri="{BB962C8B-B14F-4D97-AF65-F5344CB8AC3E}">
        <p14:creationId xmlns:p14="http://schemas.microsoft.com/office/powerpoint/2010/main" val="1454078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22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7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Object defines four methods: </a:t>
            </a:r>
            <a:r>
              <a:rPr lang="en-US" dirty="0" err="1"/>
              <a:t>toString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 err="1"/>
              <a:t>toHash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 err="1"/>
              <a:t>opCmp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and </a:t>
            </a:r>
            <a:r>
              <a:rPr lang="en-US" dirty="0" err="1"/>
              <a:t>opEquals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; at a fist glance, their presence might not strike you with much, but they are doing more harm than good. Their signatures predate the introduction of the </a:t>
            </a:r>
            <a:r>
              <a:rPr lang="en-US" dirty="0"/>
              <a:t>@</a:t>
            </a:r>
            <a:r>
              <a:rPr lang="en-US" dirty="0" err="1"/>
              <a:t>nogc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 err="1"/>
              <a:t>nothrow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/>
              <a:t>pure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 and </a:t>
            </a:r>
            <a:r>
              <a:rPr lang="en-US" dirty="0"/>
              <a:t>@safe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function attributes, and also of the </a:t>
            </a:r>
            <a:r>
              <a:rPr lang="en-US" dirty="0"/>
              <a:t>const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/>
              <a:t>immutable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 and </a:t>
            </a:r>
            <a:r>
              <a:rPr lang="en-US" dirty="0"/>
              <a:t>shared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type qualifiers. As a consequence, these methods make it difficult to use </a:t>
            </a:r>
            <a:r>
              <a:rPr lang="en-US" dirty="0"/>
              <a:t>Object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with qualifiers or in code with properties such as </a:t>
            </a:r>
            <a:r>
              <a:rPr lang="en-US" dirty="0"/>
              <a:t>@</a:t>
            </a:r>
            <a:r>
              <a:rPr lang="en-US" dirty="0" err="1"/>
              <a:t>nogc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/>
              <a:t>pure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 or </a:t>
            </a:r>
            <a:r>
              <a:rPr lang="en-US" dirty="0"/>
              <a:t>@safe.</a:t>
            </a:r>
          </a:p>
        </p:txBody>
      </p:sp>
    </p:spTree>
    <p:extLst>
      <p:ext uri="{BB962C8B-B14F-4D97-AF65-F5344CB8AC3E}">
        <p14:creationId xmlns:p14="http://schemas.microsoft.com/office/powerpoint/2010/main" val="158454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Object defines four methods: </a:t>
            </a:r>
            <a:r>
              <a:rPr lang="en-US" dirty="0" err="1"/>
              <a:t>toString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 err="1"/>
              <a:t>toHash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 err="1"/>
              <a:t>opCmp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and </a:t>
            </a:r>
            <a:r>
              <a:rPr lang="en-US" dirty="0" err="1"/>
              <a:t>opEquals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; at a fist glance, their presence might not strike you with much, but they are doing more harm than good. Their signatures predate the introduction of the </a:t>
            </a:r>
            <a:r>
              <a:rPr lang="en-US" dirty="0"/>
              <a:t>@</a:t>
            </a:r>
            <a:r>
              <a:rPr lang="en-US" dirty="0" err="1"/>
              <a:t>nogc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 err="1"/>
              <a:t>nothrow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/>
              <a:t>pure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 and </a:t>
            </a:r>
            <a:r>
              <a:rPr lang="en-US" dirty="0"/>
              <a:t>@safe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function attributes, and also of the </a:t>
            </a:r>
            <a:r>
              <a:rPr lang="en-US" dirty="0"/>
              <a:t>const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/>
              <a:t>immutable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 and </a:t>
            </a:r>
            <a:r>
              <a:rPr lang="en-US" dirty="0"/>
              <a:t>shared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type qualifiers. As a consequence, these methods make it difficult to use </a:t>
            </a:r>
            <a:r>
              <a:rPr lang="en-US" dirty="0"/>
              <a:t>Object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with qualifiers or in code with properties such as </a:t>
            </a:r>
            <a:r>
              <a:rPr lang="en-US" dirty="0"/>
              <a:t>@</a:t>
            </a:r>
            <a:r>
              <a:rPr lang="en-US" dirty="0" err="1"/>
              <a:t>nogc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/>
              <a:t>pure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 or </a:t>
            </a:r>
            <a:r>
              <a:rPr lang="en-US" dirty="0"/>
              <a:t>@safe.</a:t>
            </a:r>
          </a:p>
        </p:txBody>
      </p:sp>
    </p:spTree>
    <p:extLst>
      <p:ext uri="{BB962C8B-B14F-4D97-AF65-F5344CB8AC3E}">
        <p14:creationId xmlns:p14="http://schemas.microsoft.com/office/powerpoint/2010/main" val="2383765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Object defines four methods: </a:t>
            </a:r>
            <a:r>
              <a:rPr lang="en-US" dirty="0" err="1"/>
              <a:t>toString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 err="1"/>
              <a:t>toHash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 err="1"/>
              <a:t>opCmp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and </a:t>
            </a:r>
            <a:r>
              <a:rPr lang="en-US" dirty="0" err="1"/>
              <a:t>opEquals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; at a fist glance, their presence might not strike you with much, but they are doing more harm than good. Their signatures predate the introduction of the </a:t>
            </a:r>
            <a:r>
              <a:rPr lang="en-US" dirty="0"/>
              <a:t>@</a:t>
            </a:r>
            <a:r>
              <a:rPr lang="en-US" dirty="0" err="1"/>
              <a:t>nogc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 err="1"/>
              <a:t>nothrow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/>
              <a:t>pure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 and </a:t>
            </a:r>
            <a:r>
              <a:rPr lang="en-US" dirty="0"/>
              <a:t>@safe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function attributes, and also of the </a:t>
            </a:r>
            <a:r>
              <a:rPr lang="en-US" dirty="0"/>
              <a:t>const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/>
              <a:t>immutable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 and </a:t>
            </a:r>
            <a:r>
              <a:rPr lang="en-US" dirty="0"/>
              <a:t>shared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type qualifiers. As a consequence, these methods make it difficult to use </a:t>
            </a:r>
            <a:r>
              <a:rPr lang="en-US" dirty="0"/>
              <a:t>Object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with qualifiers or in code with properties such as </a:t>
            </a:r>
            <a:r>
              <a:rPr lang="en-US" dirty="0"/>
              <a:t>@</a:t>
            </a:r>
            <a:r>
              <a:rPr lang="en-US" dirty="0" err="1"/>
              <a:t>nogc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/>
              <a:t>pure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 or </a:t>
            </a:r>
            <a:r>
              <a:rPr lang="en-US" dirty="0"/>
              <a:t>@safe.</a:t>
            </a:r>
          </a:p>
        </p:txBody>
      </p:sp>
    </p:spTree>
    <p:extLst>
      <p:ext uri="{BB962C8B-B14F-4D97-AF65-F5344CB8AC3E}">
        <p14:creationId xmlns:p14="http://schemas.microsoft.com/office/powerpoint/2010/main" val="3213943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Object defines four methods: </a:t>
            </a:r>
            <a:r>
              <a:rPr lang="en-US" dirty="0" err="1"/>
              <a:t>toString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 err="1"/>
              <a:t>toHash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 err="1"/>
              <a:t>opCmp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and </a:t>
            </a:r>
            <a:r>
              <a:rPr lang="en-US" dirty="0" err="1"/>
              <a:t>opEquals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; at a fist glance, their presence might not strike you with much, but they are doing more harm than good. Their signatures predate the introduction of the </a:t>
            </a:r>
            <a:r>
              <a:rPr lang="en-US" dirty="0"/>
              <a:t>@</a:t>
            </a:r>
            <a:r>
              <a:rPr lang="en-US" dirty="0" err="1"/>
              <a:t>nogc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 err="1"/>
              <a:t>nothrow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/>
              <a:t>pure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 and </a:t>
            </a:r>
            <a:r>
              <a:rPr lang="en-US" dirty="0"/>
              <a:t>@safe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function attributes, and also of the </a:t>
            </a:r>
            <a:r>
              <a:rPr lang="en-US" dirty="0"/>
              <a:t>const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/>
              <a:t>immutable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 and </a:t>
            </a:r>
            <a:r>
              <a:rPr lang="en-US" dirty="0"/>
              <a:t>shared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type qualifiers. As a consequence, these methods make it difficult to use </a:t>
            </a:r>
            <a:r>
              <a:rPr lang="en-US" dirty="0"/>
              <a:t>Object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 with qualifiers or in code with properties such as </a:t>
            </a:r>
            <a:r>
              <a:rPr lang="en-US" dirty="0"/>
              <a:t>@</a:t>
            </a:r>
            <a:r>
              <a:rPr lang="en-US" dirty="0" err="1"/>
              <a:t>nogc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 </a:t>
            </a:r>
            <a:r>
              <a:rPr lang="en-US" dirty="0"/>
              <a:t>pure</a:t>
            </a:r>
            <a:r>
              <a:rPr lang="en-US" sz="2200" b="0" i="0" kern="1200" dirty="0">
                <a:solidFill>
                  <a:srgbClr val="000000"/>
                </a:solidFill>
                <a:effectLst/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, or </a:t>
            </a:r>
            <a:r>
              <a:rPr lang="en-US" dirty="0"/>
              <a:t>@safe.</a:t>
            </a:r>
          </a:p>
        </p:txBody>
      </p:sp>
    </p:spTree>
    <p:extLst>
      <p:ext uri="{BB962C8B-B14F-4D97-AF65-F5344CB8AC3E}">
        <p14:creationId xmlns:p14="http://schemas.microsoft.com/office/powerpoint/2010/main" val="282893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65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Having those goals in mind, we decided to look at how other OOP languages are tackling the same 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root object for all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Comparing for equality and ordering polymorphic types</a:t>
            </a:r>
          </a:p>
        </p:txBody>
      </p:sp>
    </p:spTree>
    <p:extLst>
      <p:ext uri="{BB962C8B-B14F-4D97-AF65-F5344CB8AC3E}">
        <p14:creationId xmlns:p14="http://schemas.microsoft.com/office/powerpoint/2010/main" val="2917799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7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A4FD6E-6584-4EE5-8EC6-8CEAA4829B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C3C3A-1B0D-4922-8F2E-E4E235B3C04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514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FC0C57-A7F0-4E16-8EA3-C6F398D7A4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79702-9178-49B5-8D53-496C8B7F2A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604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0" y="444500"/>
            <a:ext cx="2774950" cy="844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444500"/>
            <a:ext cx="8172450" cy="84455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79B64C-9B4A-4312-87FE-AEC320FB5B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31149-B726-41CB-A363-880E163AC84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225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ECDAF-0F74-4F03-954A-B24BA23E5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207AA-7105-45B9-A48F-29EEA313E6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342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3680B6-3429-4728-A328-9E568A956A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9F0E5-70B1-4D5C-B920-0E7B686DD6C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052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2603500"/>
            <a:ext cx="5473700" cy="6286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603500"/>
            <a:ext cx="5473700" cy="6286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3BD82D1-FF0D-4A96-B350-4973F44BF4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F0C75-B8BC-4E7C-A8F4-2784BFC8C7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609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7B01573-5983-484B-9645-05608C7894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4A95A-654A-422E-B2E2-1C8A944FB1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73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A1ED372-DC42-45FE-8F0F-B92BEDE1E0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2E8E-94BF-4A52-A666-800DAA6BBFD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168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BC86DF1-8901-462B-B3D7-0B91538BA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7706D-4402-4D0F-B1FF-25A872A3AF6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190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52A46D-68E1-4D92-96DB-6C8B7DEBB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C32C0-19FA-4E10-B0BD-EB2AF980A7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880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0F3301E-8B41-4D74-A150-DCBCC10857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9F963-A0D5-49D9-9E6F-AD0E5298BDE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407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023DED41-6989-4846-B36A-E37D5ADA687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82600" y="444500"/>
            <a:ext cx="120396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charset="0"/>
              </a:rPr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C465E87-C331-4AE7-9063-EB1685D13B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82600" y="1905000"/>
            <a:ext cx="12039600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Light" charset="0"/>
              </a:rPr>
              <a:t>Second level</a:t>
            </a:r>
          </a:p>
          <a:p>
            <a:pPr lvl="2"/>
            <a:r>
              <a:rPr lang="en-US" altLang="en-US">
                <a:sym typeface="Helvetica Light" charset="0"/>
              </a:rPr>
              <a:t>Third level</a:t>
            </a:r>
          </a:p>
          <a:p>
            <a:pPr lvl="3"/>
            <a:r>
              <a:rPr lang="en-US" altLang="en-US">
                <a:sym typeface="Helvetica Light" charset="0"/>
              </a:rPr>
              <a:t>Fourth level</a:t>
            </a:r>
          </a:p>
          <a:p>
            <a:pPr lvl="4"/>
            <a:r>
              <a:rPr lang="en-US" altLang="en-US">
                <a:sym typeface="Helvetica Light" charset="0"/>
              </a:rPr>
              <a:t>Fifth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744CCEB-5208-41BA-B05A-29767443C0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12103100" y="9105900"/>
            <a:ext cx="419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ctr" eaLnBrk="1">
              <a:defRPr sz="1800"/>
            </a:lvl1pPr>
          </a:lstStyle>
          <a:p>
            <a:pPr>
              <a:defRPr/>
            </a:pPr>
            <a:fld id="{B9244349-2426-4A87-B48D-D9A1040227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64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64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64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64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64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4445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8890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3335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i33416/dmd/tree/dip_ProtoObject" TargetMode="External"/><Relationship Id="rId2" Type="http://schemas.openxmlformats.org/officeDocument/2006/relationships/hyperlink" Target="https://github.com/edi33416/DIPs/blob/ProtoObjectI/DIPs/DIPxxxx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di33416/druntime/tree/dip_ProtoObjec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fullsizeoutput_2.jpeg">
            <a:extLst>
              <a:ext uri="{FF2B5EF4-FFF2-40B4-BE49-F238E27FC236}">
                <a16:creationId xmlns:a16="http://schemas.microsoft.com/office/drawing/2014/main" id="{99A941BC-C8E4-4CEB-846D-B73FEE2C7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71">
            <a:off x="3497263" y="868363"/>
            <a:ext cx="2673350" cy="20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2">
            <a:extLst>
              <a:ext uri="{FF2B5EF4-FFF2-40B4-BE49-F238E27FC236}">
                <a16:creationId xmlns:a16="http://schemas.microsoft.com/office/drawing/2014/main" id="{BFA46491-6A1E-496A-846A-2854C0AC7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00" y="3432175"/>
            <a:ext cx="10464800" cy="1508125"/>
          </a:xfrm>
        </p:spPr>
        <p:txBody>
          <a:bodyPr/>
          <a:lstStyle/>
          <a:p>
            <a:pPr eaLnBrk="1"/>
            <a:r>
              <a:rPr lang="en-US" dirty="0"/>
              <a:t>Rethinking </a:t>
            </a:r>
            <a:r>
              <a:rPr lang="en-US"/>
              <a:t>the Default Class Hierarchy</a:t>
            </a:r>
            <a:r>
              <a:rPr lang="en-US" dirty="0"/>
              <a:t>: an </a:t>
            </a:r>
            <a:r>
              <a:rPr lang="en-US"/>
              <a:t>Object’s Tale</a:t>
            </a:r>
            <a:endParaRPr lang="en-US" altLang="en-US" sz="6600" dirty="0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A68AF31B-2B1B-42F8-B1D1-A00560D9728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270000" y="5029200"/>
            <a:ext cx="10464800" cy="1506538"/>
          </a:xfrm>
        </p:spPr>
        <p:txBody>
          <a:bodyPr anchor="t"/>
          <a:lstStyle/>
          <a:p>
            <a:pPr defTabSz="577850" eaLnBrk="1">
              <a:spcBef>
                <a:spcPct val="0"/>
              </a:spcBef>
              <a:buSzTx/>
            </a:pPr>
            <a:r>
              <a:rPr lang="en-US" altLang="en-US" sz="3100"/>
              <a:t>Constantin Eduard St</a:t>
            </a:r>
            <a:r>
              <a:rPr lang="ro-RO" altLang="en-US" sz="3100"/>
              <a:t>ă</a:t>
            </a:r>
            <a:r>
              <a:rPr lang="en-US" altLang="en-US" sz="3100"/>
              <a:t>niloiu</a:t>
            </a:r>
          </a:p>
          <a:p>
            <a:pPr defTabSz="577850" eaLnBrk="1">
              <a:spcBef>
                <a:spcPct val="0"/>
              </a:spcBef>
              <a:buSzTx/>
            </a:pPr>
            <a:r>
              <a:rPr lang="en-US" altLang="en-US" sz="3100"/>
              <a:t>University POLITEHNICA of Bucharest</a:t>
            </a:r>
          </a:p>
          <a:p>
            <a:pPr defTabSz="577850" eaLnBrk="1">
              <a:spcBef>
                <a:spcPct val="0"/>
              </a:spcBef>
              <a:buSzTx/>
            </a:pPr>
            <a:r>
              <a:rPr lang="en-US" altLang="en-US" sz="3100" u="sng"/>
              <a:t>eduard.c.staniloiu@gmail.com</a:t>
            </a:r>
            <a:endParaRPr lang="en-US" altLang="en-US" sz="3100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E7D69C77-750D-499C-BE98-C886A53E1F0A}"/>
              </a:ext>
            </a:extLst>
          </p:cNvPr>
          <p:cNvSpPr>
            <a:spLocks/>
          </p:cNvSpPr>
          <p:nvPr/>
        </p:nvSpPr>
        <p:spPr bwMode="auto">
          <a:xfrm>
            <a:off x="4822430" y="7883584"/>
            <a:ext cx="3358355" cy="84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r>
              <a:rPr lang="en-US" altLang="en-US" sz="2400" dirty="0" err="1"/>
              <a:t>DConf</a:t>
            </a:r>
            <a:r>
              <a:rPr lang="en-US" altLang="en-US" sz="2400" dirty="0"/>
              <a:t> 2019</a:t>
            </a:r>
          </a:p>
          <a:p>
            <a:pPr algn="ctr" eaLnBrk="1"/>
            <a:r>
              <a:rPr lang="en-US" altLang="en-US" sz="2400" dirty="0"/>
              <a:t>London, May 8-11, 2019</a:t>
            </a:r>
          </a:p>
        </p:txBody>
      </p:sp>
      <p:pic>
        <p:nvPicPr>
          <p:cNvPr id="3078" name="Picture 5" descr="fullsizeoutput_1.jpeg">
            <a:extLst>
              <a:ext uri="{FF2B5EF4-FFF2-40B4-BE49-F238E27FC236}">
                <a16:creationId xmlns:a16="http://schemas.microsoft.com/office/drawing/2014/main" id="{FEC34B40-041C-4FA5-9658-931821F57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869950"/>
            <a:ext cx="2028825" cy="203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r>
              <a:rPr lang="en-US" altLang="en-US" dirty="0"/>
              <a:t>The Search of a Good Design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FC0E34-8FB2-46B8-A9E1-680EDBE86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peek at Rust</a:t>
            </a:r>
          </a:p>
          <a:p>
            <a:pPr lvl="1"/>
            <a:r>
              <a:rPr lang="en-US" dirty="0"/>
              <a:t>Data aggregates are all unrelated types</a:t>
            </a:r>
          </a:p>
          <a:p>
            <a:pPr lvl="1"/>
            <a:r>
              <a:rPr lang="en-US" dirty="0"/>
              <a:t>No subtyping and no inheritance of data</a:t>
            </a:r>
          </a:p>
          <a:p>
            <a:pPr lvl="1"/>
            <a:r>
              <a:rPr lang="en-US" dirty="0"/>
              <a:t>Relationships between various data types in Rust are established using traits</a:t>
            </a:r>
          </a:p>
          <a:p>
            <a:pPr lvl="2"/>
            <a:r>
              <a:rPr lang="en-US" dirty="0"/>
              <a:t>Rust Traits are like interfaces in OOP languages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88C8E-35C7-4651-920B-40EA00C23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929" y="3581400"/>
            <a:ext cx="5958941" cy="49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4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r>
              <a:rPr lang="en-US" altLang="en-US" dirty="0"/>
              <a:t>Proposed Design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FC0E34-8FB2-46B8-A9E1-680EDBE86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Helvetica Neue" charset="0"/>
                <a:cs typeface="Helvetica Neue" charset="0"/>
                <a:sym typeface="Helvetica Neue" charset="0"/>
              </a:rPr>
              <a:t>Define an empty root object</a:t>
            </a:r>
          </a:p>
          <a:p>
            <a:r>
              <a:rPr lang="en-US" dirty="0">
                <a:latin typeface="+mj-lt"/>
                <a:ea typeface="Helvetica Neue" charset="0"/>
                <a:cs typeface="Helvetica Neue" charset="0"/>
                <a:sym typeface="Helvetica Neue" charset="0"/>
              </a:rPr>
              <a:t>Define Interfaces that expose the desired behavior</a:t>
            </a:r>
          </a:p>
        </p:txBody>
      </p:sp>
    </p:spTree>
    <p:extLst>
      <p:ext uri="{BB962C8B-B14F-4D97-AF65-F5344CB8AC3E}">
        <p14:creationId xmlns:p14="http://schemas.microsoft.com/office/powerpoint/2010/main" val="410611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r>
              <a:rPr lang="en-US" altLang="en-US" dirty="0" err="1">
                <a:latin typeface="Consolas" panose="020B0609020204030204" pitchFamily="49" charset="0"/>
              </a:rPr>
              <a:t>object.ProtoObject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5425C6-3485-4724-ACB3-0F173C1E0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71" y="2187201"/>
            <a:ext cx="9207457" cy="5379197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144CB3B-A414-4909-9B80-3BA6CC409ABA}"/>
              </a:ext>
            </a:extLst>
          </p:cNvPr>
          <p:cNvGrpSpPr/>
          <p:nvPr/>
        </p:nvGrpSpPr>
        <p:grpSpPr>
          <a:xfrm>
            <a:off x="1898671" y="2057400"/>
            <a:ext cx="3765530" cy="685800"/>
            <a:chOff x="2844800" y="6781800"/>
            <a:chExt cx="7772400" cy="12192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435EA17-66AF-49BA-9B51-77FD22DD6437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DDD2EF-BDC1-4229-AE61-91A19D48736B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65D3809-5A98-4178-A8E4-83E1F3D798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6F0E3D-4366-40DC-B16B-B2ABC381C263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17B8B-1C1E-4C0D-A9DA-22EE372B8F0E}"/>
              </a:ext>
            </a:extLst>
          </p:cNvPr>
          <p:cNvGrpSpPr/>
          <p:nvPr/>
        </p:nvGrpSpPr>
        <p:grpSpPr>
          <a:xfrm>
            <a:off x="1898670" y="3783199"/>
            <a:ext cx="8947125" cy="685800"/>
            <a:chOff x="2844800" y="6781800"/>
            <a:chExt cx="7772400" cy="12192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C941C4-8ADF-4EC1-90FE-6D9E292C2EA5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BC6BFD6-6619-4ADD-9DEB-4B6C86540CCB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52FAFF-96BA-4AC1-994B-3CF3E0091A7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071FA3-8A6E-4383-B94C-B9C45E506599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554850-D69C-413E-9ABF-358D430215DF}"/>
              </a:ext>
            </a:extLst>
          </p:cNvPr>
          <p:cNvGrpSpPr/>
          <p:nvPr/>
        </p:nvGrpSpPr>
        <p:grpSpPr>
          <a:xfrm>
            <a:off x="1898670" y="5508998"/>
            <a:ext cx="7956529" cy="685800"/>
            <a:chOff x="2844800" y="6781800"/>
            <a:chExt cx="7772400" cy="12192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81C76C-1D5B-488A-800F-710DC54AF27A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6FA2D17-DBBD-46B8-ADDA-474937AEF2C7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0B9AA0A-96A0-4CE2-ABF8-1EF810C2E5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A32F1F-B295-4A06-9515-F490A24B6C4B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992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r>
              <a:rPr lang="en-US" altLang="en-US" dirty="0" err="1">
                <a:latin typeface="Consolas" panose="020B0609020204030204" pitchFamily="49" charset="0"/>
              </a:rPr>
              <a:t>object.ProtoObject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8D8D4F-9F35-492E-9029-6CA43F8A9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Object</a:t>
            </a:r>
            <a:r>
              <a:rPr lang="en-US" dirty="0"/>
              <a:t> has two roles:</a:t>
            </a:r>
          </a:p>
          <a:p>
            <a:pPr lvl="1"/>
            <a:r>
              <a:rPr lang="en-US" dirty="0"/>
              <a:t>The root of all classes</a:t>
            </a:r>
          </a:p>
          <a:p>
            <a:pPr lvl="1"/>
            <a:r>
              <a:rPr lang="en-US" dirty="0"/>
              <a:t>The default supertype of class definitions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Recommended way going forward:</a:t>
            </a:r>
          </a:p>
          <a:p>
            <a:pPr lvl="1"/>
            <a:r>
              <a:rPr lang="en-US" dirty="0"/>
              <a:t>Inherit from </a:t>
            </a:r>
            <a:r>
              <a:rPr lang="en-US" dirty="0" err="1">
                <a:latin typeface="Consolas" panose="020B0609020204030204" pitchFamily="49" charset="0"/>
              </a:rPr>
              <a:t>ProtoObject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Implement interfaces that expose the desired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190AC-C223-41DD-82BA-88A4612C0867}"/>
              </a:ext>
            </a:extLst>
          </p:cNvPr>
          <p:cNvSpPr txBox="1"/>
          <p:nvPr/>
        </p:nvSpPr>
        <p:spPr>
          <a:xfrm>
            <a:off x="6045200" y="35052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– taken by </a:t>
            </a:r>
            <a:r>
              <a:rPr lang="en-US">
                <a:latin typeface="Consolas" panose="020B0609020204030204" pitchFamily="49" charset="0"/>
              </a:rPr>
              <a:t>ProtoObject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0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r>
              <a:rPr lang="en-US" altLang="en-US" dirty="0"/>
              <a:t>Interfaces Introduced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14</a:t>
            </a:fld>
            <a:endParaRPr lang="en-US" alt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9C57432-CDDA-440E-9B9A-BDE0C4EE4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886050"/>
              </p:ext>
            </p:extLst>
          </p:nvPr>
        </p:nvGraphicFramePr>
        <p:xfrm>
          <a:off x="482600" y="1905000"/>
          <a:ext cx="12039600" cy="5943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306807662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766713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Method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8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Ordered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const @</a:t>
                      </a:r>
                      <a:r>
                        <a:rPr lang="en-US" sz="3600" dirty="0" err="1"/>
                        <a:t>nogc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nothrow</a:t>
                      </a:r>
                      <a:r>
                        <a:rPr lang="en-US" sz="3600" dirty="0"/>
                        <a:t> pure @safe scope</a:t>
                      </a:r>
                    </a:p>
                    <a:p>
                      <a:r>
                        <a:rPr lang="en-US" sz="3600" dirty="0"/>
                        <a:t>int </a:t>
                      </a:r>
                      <a:r>
                        <a:rPr lang="en-US" sz="3600" dirty="0" err="1"/>
                        <a:t>opCmp</a:t>
                      </a:r>
                      <a:r>
                        <a:rPr lang="en-US" sz="3600" dirty="0"/>
                        <a:t>(scope const </a:t>
                      </a:r>
                      <a:r>
                        <a:rPr lang="en-US" sz="3600" dirty="0" err="1"/>
                        <a:t>ProtoObject</a:t>
                      </a:r>
                      <a:r>
                        <a:rPr lang="en-US" sz="3600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1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Equals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const @</a:t>
                      </a:r>
                      <a:r>
                        <a:rPr lang="en-US" sz="3600" dirty="0" err="1"/>
                        <a:t>nogc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nothrow</a:t>
                      </a:r>
                      <a:r>
                        <a:rPr lang="en-US" sz="3600" dirty="0"/>
                        <a:t> pure @safe scope</a:t>
                      </a:r>
                    </a:p>
                    <a:p>
                      <a:r>
                        <a:rPr lang="en-US" sz="3600" dirty="0"/>
                        <a:t>bool </a:t>
                      </a:r>
                      <a:r>
                        <a:rPr lang="en-US" sz="3600" dirty="0" err="1"/>
                        <a:t>opEquals</a:t>
                      </a:r>
                      <a:r>
                        <a:rPr lang="en-US" sz="3600" dirty="0"/>
                        <a:t>(scope const </a:t>
                      </a:r>
                      <a:r>
                        <a:rPr lang="en-US" sz="3600" dirty="0" err="1"/>
                        <a:t>ProtoObject</a:t>
                      </a:r>
                      <a:r>
                        <a:rPr lang="en-US" sz="3600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const @</a:t>
                      </a:r>
                      <a:r>
                        <a:rPr lang="en-US" sz="3600" dirty="0" err="1"/>
                        <a:t>nogc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nothrow</a:t>
                      </a:r>
                      <a:r>
                        <a:rPr lang="en-US" sz="3600" dirty="0"/>
                        <a:t> pure @safe scope</a:t>
                      </a:r>
                    </a:p>
                    <a:p>
                      <a:r>
                        <a:rPr lang="en-US" sz="3600" dirty="0" err="1"/>
                        <a:t>size_t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toHash</a:t>
                      </a:r>
                      <a:r>
                        <a:rPr lang="en-US" sz="3600" dirty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8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err="1"/>
                        <a:t>Stringify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const @</a:t>
                      </a:r>
                      <a:r>
                        <a:rPr lang="en-US" sz="3600" dirty="0" err="1"/>
                        <a:t>nogc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nothrow</a:t>
                      </a:r>
                      <a:r>
                        <a:rPr lang="en-US" sz="3600" dirty="0"/>
                        <a:t> pure @safe scope</a:t>
                      </a:r>
                    </a:p>
                    <a:p>
                      <a:r>
                        <a:rPr lang="en-US" sz="3600" dirty="0"/>
                        <a:t>void </a:t>
                      </a:r>
                      <a:r>
                        <a:rPr lang="en-US" sz="3600" dirty="0" err="1"/>
                        <a:t>toString</a:t>
                      </a:r>
                      <a:r>
                        <a:rPr lang="en-US" sz="3600" dirty="0"/>
                        <a:t>(scope void delegate(scope const(char)[]));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594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4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112D-2B46-4782-9606-9F191E02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ED19C6-085E-4059-9768-4C13DD2D8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10" y="1600200"/>
            <a:ext cx="11597793" cy="8153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CA113-F339-4930-97F0-46348A2FF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207AA-7105-45B9-A48F-29EEA313E67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4F69D7-5729-47F2-A05F-EAD8EB9778D6}"/>
              </a:ext>
            </a:extLst>
          </p:cNvPr>
          <p:cNvGrpSpPr/>
          <p:nvPr/>
        </p:nvGrpSpPr>
        <p:grpSpPr>
          <a:xfrm>
            <a:off x="1320800" y="1905000"/>
            <a:ext cx="7543800" cy="533400"/>
            <a:chOff x="2844800" y="6781800"/>
            <a:chExt cx="7772400" cy="12192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B7ACABA-6778-41E6-BD6E-F1F043D21760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574CE9-B876-46C0-9229-62ECEAC14691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48BC70C-4ECA-46F9-AFE9-7B74BCEF00C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D315D4-4C08-4B94-94E8-3C2CB0F93BBA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3FF014-723F-4BA5-B87A-D3335FF88763}"/>
              </a:ext>
            </a:extLst>
          </p:cNvPr>
          <p:cNvGrpSpPr/>
          <p:nvPr/>
        </p:nvGrpSpPr>
        <p:grpSpPr>
          <a:xfrm>
            <a:off x="1320800" y="2591726"/>
            <a:ext cx="5410200" cy="608653"/>
            <a:chOff x="2844800" y="6781800"/>
            <a:chExt cx="7772400" cy="1219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6D8F33-E607-4E13-B868-E476BC2140A0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389EF74-EEDF-4097-A310-DDA2C53AEA03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F0A2C41-3438-4976-B730-BAE6C256168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77E66FB-06FD-4D82-A6E1-4403AE3C8DFA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405784-1D58-4277-8EF1-26B55E99CEE0}"/>
              </a:ext>
            </a:extLst>
          </p:cNvPr>
          <p:cNvGrpSpPr/>
          <p:nvPr/>
        </p:nvGrpSpPr>
        <p:grpSpPr>
          <a:xfrm>
            <a:off x="1930399" y="3312119"/>
            <a:ext cx="8534395" cy="608653"/>
            <a:chOff x="2844800" y="6781800"/>
            <a:chExt cx="7772400" cy="1219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A5E008-4542-48DD-B78D-9E6527573CFD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EDCC27-A184-4234-A5F1-92B575E3217E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13A63F6-D53B-47C8-A14E-7C7B25FCC94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E41F9D-251F-4F49-B04A-1D172C63A7B1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58FB784-98D0-43EC-8B8F-52A02F3302D1}"/>
              </a:ext>
            </a:extLst>
          </p:cNvPr>
          <p:cNvGrpSpPr/>
          <p:nvPr/>
        </p:nvGrpSpPr>
        <p:grpSpPr>
          <a:xfrm>
            <a:off x="2616200" y="4074098"/>
            <a:ext cx="9769739" cy="533400"/>
            <a:chOff x="2844800" y="6781800"/>
            <a:chExt cx="7772400" cy="12192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F9866AB-1751-48BA-892F-CCC091D30828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7BBA0A-A1F1-43A7-9C67-2C21E4499BAE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809C8B0-A6FC-4B46-A856-FD9F639927B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4D7B12D-1E3A-41F2-A7C6-1D9B60F97F97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A7C134-55F7-41F2-A531-724E4D712DAD}"/>
              </a:ext>
            </a:extLst>
          </p:cNvPr>
          <p:cNvGrpSpPr/>
          <p:nvPr/>
        </p:nvGrpSpPr>
        <p:grpSpPr>
          <a:xfrm>
            <a:off x="3302000" y="4529424"/>
            <a:ext cx="8983404" cy="804556"/>
            <a:chOff x="2844800" y="6781800"/>
            <a:chExt cx="7772400" cy="12192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A8B533C-8F19-4B0F-B1DD-381DB9D65123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BE73F0-9DC2-4A2C-BAE0-5454D74F9798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99B7E4-F162-4BF4-8EA3-85C53F23504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608B72-AB77-4060-9129-68162C28E0AF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C7E4E0-F1F1-47A1-BE4B-E58A40CE1128}"/>
              </a:ext>
            </a:extLst>
          </p:cNvPr>
          <p:cNvGrpSpPr/>
          <p:nvPr/>
        </p:nvGrpSpPr>
        <p:grpSpPr>
          <a:xfrm>
            <a:off x="3280294" y="5610828"/>
            <a:ext cx="7336901" cy="1323372"/>
            <a:chOff x="2844800" y="6781800"/>
            <a:chExt cx="7772400" cy="12192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D3BBF7C-42E7-4A9B-B0BC-E9A98E2EE5C7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FBB088-57CE-4191-B0CF-6232C0B034CC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988166D-77B7-47A7-BFC2-4511847A6DD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BB29A2D-6F8F-4EF4-BDE0-3ECE20EC3C84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3366FBE-946E-4A6E-B16D-1484C15F06B7}"/>
              </a:ext>
            </a:extLst>
          </p:cNvPr>
          <p:cNvGrpSpPr/>
          <p:nvPr/>
        </p:nvGrpSpPr>
        <p:grpSpPr>
          <a:xfrm>
            <a:off x="2616199" y="7467600"/>
            <a:ext cx="7391397" cy="622263"/>
            <a:chOff x="2844800" y="6781800"/>
            <a:chExt cx="7772400" cy="12192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FCD4D7-7E49-4C4C-A0A3-066220E79D54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BA16864-8EE3-403E-8AF6-E527F1BD9E1E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204B164-C3A7-4B81-B1B3-2B6D8212DA9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40C2D20-E5EE-4921-95EA-3FDF742650CD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735427C-460F-4DC5-9304-56A07AE2ACB3}"/>
              </a:ext>
            </a:extLst>
          </p:cNvPr>
          <p:cNvGrpSpPr/>
          <p:nvPr/>
        </p:nvGrpSpPr>
        <p:grpSpPr>
          <a:xfrm>
            <a:off x="1930400" y="8483637"/>
            <a:ext cx="4800600" cy="622263"/>
            <a:chOff x="2844800" y="6781800"/>
            <a:chExt cx="7772400" cy="121920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1C6705-F743-4678-823D-D8FF60FF8867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67F1A65-D883-4DC6-886C-8A379E4812C6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B2DD24-DAE7-41CD-9A7E-B8722349B0C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9B6EF69-BA72-4816-9B3E-6ACF7D628C1D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28101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112D-2B46-4782-9606-9F191E02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ED19C6-085E-4059-9768-4C13DD2D8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04" y="3139413"/>
            <a:ext cx="11239392" cy="34747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CA113-F339-4930-97F0-46348A2FF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207AA-7105-45B9-A48F-29EEA313E67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019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r>
              <a:rPr lang="en-US" altLang="en-US" dirty="0"/>
              <a:t>Ordering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FC0E34-8FB2-46B8-A9E1-680EDBE8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5019260"/>
            <a:ext cx="12039600" cy="3591340"/>
          </a:xfrm>
        </p:spPr>
        <p:txBody>
          <a:bodyPr/>
          <a:lstStyle/>
          <a:p>
            <a:r>
              <a:rPr lang="en-US" dirty="0"/>
              <a:t>Ordered implies that implementing types form a total order</a:t>
            </a:r>
          </a:p>
          <a:p>
            <a:pPr lvl="1"/>
            <a:r>
              <a:rPr lang="en-US" dirty="0"/>
              <a:t>total and antisymmetric: exactly one of a &lt; b, a == b or </a:t>
            </a:r>
            <a:br>
              <a:rPr lang="en-US" dirty="0"/>
            </a:br>
            <a:r>
              <a:rPr lang="en-US" dirty="0"/>
              <a:t>a &gt; b is true</a:t>
            </a:r>
          </a:p>
          <a:p>
            <a:pPr lvl="1"/>
            <a:r>
              <a:rPr lang="en-US" dirty="0"/>
              <a:t>transitive, a &lt; b and b &lt; c implies a &lt;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C8F64-B08C-4475-AC88-155CDCE7B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47" y="1905000"/>
            <a:ext cx="10438105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3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r>
              <a:rPr lang="en-US" altLang="en-US" dirty="0"/>
              <a:t>Ordering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9379E9-E467-4302-A7D7-B198DFBDF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38" y="2129805"/>
            <a:ext cx="10987524" cy="6423771"/>
          </a:xfrm>
        </p:spPr>
      </p:pic>
    </p:spTree>
    <p:extLst>
      <p:ext uri="{BB962C8B-B14F-4D97-AF65-F5344CB8AC3E}">
        <p14:creationId xmlns:p14="http://schemas.microsoft.com/office/powerpoint/2010/main" val="2593558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ImplementOrdered</a:t>
            </a:r>
            <a:r>
              <a:rPr lang="en-US" dirty="0">
                <a:latin typeface="Consolas" panose="020B0609020204030204" pitchFamily="49" charset="0"/>
              </a:rPr>
              <a:t>(M…)</a:t>
            </a:r>
            <a:endParaRPr 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5DC9E-DBED-4178-9CA4-558A3BDBF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01" y="2031301"/>
            <a:ext cx="8744198" cy="6586537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99745B7-9B51-49C2-82C4-86BF56FFACC8}"/>
              </a:ext>
            </a:extLst>
          </p:cNvPr>
          <p:cNvGrpSpPr/>
          <p:nvPr/>
        </p:nvGrpSpPr>
        <p:grpSpPr>
          <a:xfrm>
            <a:off x="3149600" y="3200400"/>
            <a:ext cx="3581400" cy="457200"/>
            <a:chOff x="2844800" y="6781800"/>
            <a:chExt cx="7772400" cy="12192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6F8A4B8-D6D6-4286-8E9B-5DC1AF4FCC4E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126D44C-28AB-415F-8251-192B88805831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A61418F-944A-46E8-B45B-492E77CC2B4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F40A8A-8DD1-49B1-9538-DEEBF9D57CA7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A44E60-9383-456D-A3A2-46E5B658D156}"/>
              </a:ext>
            </a:extLst>
          </p:cNvPr>
          <p:cNvGrpSpPr/>
          <p:nvPr/>
        </p:nvGrpSpPr>
        <p:grpSpPr>
          <a:xfrm>
            <a:off x="3149599" y="4154961"/>
            <a:ext cx="3633555" cy="721817"/>
            <a:chOff x="2844800" y="6781800"/>
            <a:chExt cx="7772400" cy="1219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DF6C15-E97E-4C22-BE33-EAC091F804FD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12170E-43C6-410B-8EB3-AFFE35EBE8C9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2304D4-F0B3-4F12-8F54-8D89E10F09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D043A3-DADA-4843-AFFC-CFF11A72C17C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91226D-A61C-49E4-9CE9-9C98A787480C}"/>
              </a:ext>
            </a:extLst>
          </p:cNvPr>
          <p:cNvGrpSpPr/>
          <p:nvPr/>
        </p:nvGrpSpPr>
        <p:grpSpPr>
          <a:xfrm>
            <a:off x="2692399" y="7932039"/>
            <a:ext cx="3809991" cy="457196"/>
            <a:chOff x="2844800" y="6781800"/>
            <a:chExt cx="7772400" cy="1219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16B4041-1750-4A38-87B8-BFDD42D6C8C9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3EDFB1C-C954-475C-B4B7-A59DA5F435BD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7B53F6-2E7C-4727-81DC-263FEC4B489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F80251E-9AFC-4AF3-88D9-6574344F2338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5566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r>
              <a:rPr lang="en-US" altLang="en-US" dirty="0" err="1">
                <a:latin typeface="Consolas" panose="020B0609020204030204" pitchFamily="49" charset="0"/>
              </a:rPr>
              <a:t>object.Object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FC0E34-8FB2-46B8-A9E1-680EDBE8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905000"/>
            <a:ext cx="12039600" cy="160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class defined in the D language has </a:t>
            </a:r>
            <a:r>
              <a:rPr lang="en-US" dirty="0">
                <a:latin typeface="Consolas" panose="020B0609020204030204" pitchFamily="49" charset="0"/>
              </a:rPr>
              <a:t>`Object`</a:t>
            </a:r>
            <a:r>
              <a:rPr lang="en-US" dirty="0"/>
              <a:t> as the root ancestor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74DD65-8E16-4361-9480-84102D64E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75" y="3968757"/>
            <a:ext cx="11245050" cy="4474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ImplementOrdered</a:t>
            </a:r>
            <a:r>
              <a:rPr lang="en-US" dirty="0">
                <a:latin typeface="Consolas" panose="020B0609020204030204" pitchFamily="49" charset="0"/>
              </a:rPr>
              <a:t>(M…)</a:t>
            </a:r>
            <a:endParaRPr 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5DC9E-DBED-4178-9CA4-558A3BDBF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50" y="1981200"/>
            <a:ext cx="9020299" cy="6798119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DBCC4DE-CB3C-401E-9623-2CF72A278932}"/>
              </a:ext>
            </a:extLst>
          </p:cNvPr>
          <p:cNvGrpSpPr/>
          <p:nvPr/>
        </p:nvGrpSpPr>
        <p:grpSpPr>
          <a:xfrm>
            <a:off x="3149600" y="3200400"/>
            <a:ext cx="4953000" cy="457200"/>
            <a:chOff x="2844800" y="6781800"/>
            <a:chExt cx="7772400" cy="12192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770399B-44D8-432E-AED9-CC8B3790D623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EE6523-BACC-49D2-B5F2-9EFCD98DE0B8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EECD5A-9191-4925-8AE0-B4AA54B525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DD43B4-AD48-4882-B4E0-8A549DD6985A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D67E3E-A411-49DE-BF20-EA710740EC69}"/>
              </a:ext>
            </a:extLst>
          </p:cNvPr>
          <p:cNvGrpSpPr/>
          <p:nvPr/>
        </p:nvGrpSpPr>
        <p:grpSpPr>
          <a:xfrm>
            <a:off x="2616199" y="8093520"/>
            <a:ext cx="3886177" cy="457196"/>
            <a:chOff x="2844800" y="6781800"/>
            <a:chExt cx="7772400" cy="1219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3CF8-5675-49EE-9945-2E8BEE025DAB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EF2ADC9-E89F-4233-A7E8-ED808AA3BA9D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77004A7-38E9-4F07-BAB1-AF2261329CB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FE1AF0F-D337-449C-8B57-6D1E558D999A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387765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ImplementOrdered</a:t>
            </a:r>
            <a:r>
              <a:rPr lang="en-US" dirty="0">
                <a:latin typeface="Consolas" panose="020B0609020204030204" pitchFamily="49" charset="0"/>
              </a:rPr>
              <a:t>(M…)</a:t>
            </a:r>
            <a:endParaRPr 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5DC9E-DBED-4178-9CA4-558A3BDBF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98" y="2667000"/>
            <a:ext cx="10833603" cy="4419600"/>
          </a:xfrm>
        </p:spPr>
      </p:pic>
    </p:spTree>
    <p:extLst>
      <p:ext uri="{BB962C8B-B14F-4D97-AF65-F5344CB8AC3E}">
        <p14:creationId xmlns:p14="http://schemas.microsoft.com/office/powerpoint/2010/main" val="157321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ImplementOrderedExcept</a:t>
            </a:r>
            <a:r>
              <a:rPr lang="en-US" dirty="0">
                <a:latin typeface="Consolas" panose="020B0609020204030204" pitchFamily="49" charset="0"/>
              </a:rPr>
              <a:t>(M…)</a:t>
            </a:r>
            <a:endParaRPr 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5DC9E-DBED-4178-9CA4-558A3BDBF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98" y="2842153"/>
            <a:ext cx="10833603" cy="4069294"/>
          </a:xfrm>
        </p:spPr>
      </p:pic>
    </p:spTree>
    <p:extLst>
      <p:ext uri="{BB962C8B-B14F-4D97-AF65-F5344CB8AC3E}">
        <p14:creationId xmlns:p14="http://schemas.microsoft.com/office/powerpoint/2010/main" val="3283170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r>
              <a:rPr lang="en-US" altLang="en-US" dirty="0"/>
              <a:t>Improving the </a:t>
            </a:r>
            <a:r>
              <a:rPr lang="en-US" altLang="en-US" dirty="0">
                <a:latin typeface="Consolas" panose="020B0609020204030204" pitchFamily="49" charset="0"/>
              </a:rPr>
              <a:t>Ordered</a:t>
            </a:r>
            <a:r>
              <a:rPr lang="en-US" altLang="en-US" dirty="0"/>
              <a:t> interface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9379E9-E467-4302-A7D7-B198DFBDF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38" y="2147419"/>
            <a:ext cx="10987524" cy="6388542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E96BFAF-B340-4EFB-9EFE-D5A9D9F9EDF8}"/>
              </a:ext>
            </a:extLst>
          </p:cNvPr>
          <p:cNvGrpSpPr/>
          <p:nvPr/>
        </p:nvGrpSpPr>
        <p:grpSpPr>
          <a:xfrm>
            <a:off x="1701800" y="5486400"/>
            <a:ext cx="2362200" cy="622263"/>
            <a:chOff x="2844800" y="6781800"/>
            <a:chExt cx="7772400" cy="1219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54288A3-A4A7-4263-B5CF-1C02EECBD8AC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C9841DE-4474-48CD-A875-36BD7739DCE4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2354C1-22A6-4BE5-A4A4-0C8575B1D48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B7DCE3B-09DE-4EBE-AEA9-7CD1B6D9AE41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CF99F8-0027-4492-9A5E-4DA00AD12566}"/>
              </a:ext>
            </a:extLst>
          </p:cNvPr>
          <p:cNvGrpSpPr/>
          <p:nvPr/>
        </p:nvGrpSpPr>
        <p:grpSpPr>
          <a:xfrm>
            <a:off x="2540004" y="6705600"/>
            <a:ext cx="7696196" cy="622263"/>
            <a:chOff x="2844800" y="6781800"/>
            <a:chExt cx="7772400" cy="12192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53AD02-447C-4C72-8BD4-E135FD552D5A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732EEE3-58A9-472A-83C3-25531299ADFB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CBAC64A-8CB4-4CB8-8BDC-A0EB7EFC74C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A66016-CED3-4663-A588-7B267FF80238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73364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F5C8-0A0D-43CA-9A26-B950AF6F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704BAB-EA10-4C31-BDC8-12D20AFEB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63" y="2912715"/>
            <a:ext cx="10677674" cy="39281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44FC0-60C6-443F-BFB1-6D4623272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207AA-7105-45B9-A48F-29EEA313E676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5960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r>
              <a:rPr lang="en-US" altLang="en-US" dirty="0"/>
              <a:t>Equality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FC0E34-8FB2-46B8-A9E1-680EDBE8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5029200"/>
            <a:ext cx="12039600" cy="3962400"/>
          </a:xfrm>
        </p:spPr>
        <p:txBody>
          <a:bodyPr/>
          <a:lstStyle/>
          <a:p>
            <a:r>
              <a:rPr lang="en-US" dirty="0"/>
              <a:t>Equality must respect the following contract:</a:t>
            </a:r>
          </a:p>
          <a:p>
            <a:pPr lvl="1"/>
            <a:r>
              <a:rPr lang="en-US" dirty="0"/>
              <a:t>Reflexivity: a == a</a:t>
            </a:r>
          </a:p>
          <a:p>
            <a:pPr lvl="1"/>
            <a:r>
              <a:rPr lang="en-US" dirty="0"/>
              <a:t>Symmetry: a == b &amp;&amp; b == a</a:t>
            </a:r>
          </a:p>
          <a:p>
            <a:pPr lvl="1"/>
            <a:r>
              <a:rPr lang="en-US" dirty="0"/>
              <a:t>Transitivity: a == b &amp;&amp; b == c =&gt; a ==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A4719-5621-4449-B7D9-4A3A28112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4" y="1807974"/>
            <a:ext cx="11820152" cy="284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ImplementEquals</a:t>
            </a:r>
            <a:r>
              <a:rPr lang="en-US" dirty="0">
                <a:latin typeface="Consolas" panose="020B0609020204030204" pitchFamily="49" charset="0"/>
              </a:rPr>
              <a:t>(M…)</a:t>
            </a:r>
            <a:endParaRPr lang="en-US" alt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67410C-78A9-42AB-B2C2-670991BBE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0" y="3033919"/>
            <a:ext cx="11965381" cy="4572000"/>
          </a:xfrm>
        </p:spPr>
      </p:pic>
    </p:spTree>
    <p:extLst>
      <p:ext uri="{BB962C8B-B14F-4D97-AF65-F5344CB8AC3E}">
        <p14:creationId xmlns:p14="http://schemas.microsoft.com/office/powerpoint/2010/main" val="913817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ImplementEqualsExcept</a:t>
            </a:r>
            <a:r>
              <a:rPr lang="en-US" dirty="0">
                <a:latin typeface="Consolas" panose="020B0609020204030204" pitchFamily="49" charset="0"/>
              </a:rPr>
              <a:t>(M…)</a:t>
            </a:r>
            <a:endParaRPr lang="en-US" alt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67410C-78A9-42AB-B2C2-670991BBE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2" y="3033919"/>
            <a:ext cx="11650576" cy="4572000"/>
          </a:xfrm>
        </p:spPr>
      </p:pic>
    </p:spTree>
    <p:extLst>
      <p:ext uri="{BB962C8B-B14F-4D97-AF65-F5344CB8AC3E}">
        <p14:creationId xmlns:p14="http://schemas.microsoft.com/office/powerpoint/2010/main" val="3475407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r>
              <a:rPr lang="en-US" altLang="en-US" dirty="0"/>
              <a:t>Hashing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852B98-C3EE-4483-8D4A-D1F8D6016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63" y="1648239"/>
            <a:ext cx="12055128" cy="3562392"/>
          </a:xfr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B163BE2-AF04-4AFB-A647-9A8EFB5AC1C0}"/>
              </a:ext>
            </a:extLst>
          </p:cNvPr>
          <p:cNvSpPr txBox="1">
            <a:spLocks/>
          </p:cNvSpPr>
          <p:nvPr/>
        </p:nvSpPr>
        <p:spPr bwMode="auto">
          <a:xfrm>
            <a:off x="482600" y="5210632"/>
            <a:ext cx="12039600" cy="289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444500" indent="-444500" algn="l" defTabSz="584200" rtl="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889000" indent="-444500" algn="l" defTabSz="584200" rtl="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1333500" indent="-444500" algn="l" defTabSz="584200" rtl="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1778000" indent="-444500" algn="l" defTabSz="584200" rtl="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2222500" indent="-444500" algn="l" defTabSz="584200" rtl="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nsolas" panose="020B0609020204030204" pitchFamily="49" charset="0"/>
              </a:rPr>
              <a:t>ImplementHash</a:t>
            </a:r>
            <a:r>
              <a:rPr lang="en-US" dirty="0">
                <a:latin typeface="Consolas" panose="020B0609020204030204" pitchFamily="49" charset="0"/>
              </a:rPr>
              <a:t>(M…)</a:t>
            </a:r>
          </a:p>
          <a:p>
            <a:r>
              <a:rPr lang="en-US" dirty="0" err="1">
                <a:latin typeface="Consolas" panose="020B0609020204030204" pitchFamily="49" charset="0"/>
              </a:rPr>
              <a:t>ImplementHashExcept</a:t>
            </a:r>
            <a:r>
              <a:rPr lang="en-US" dirty="0">
                <a:latin typeface="Consolas" panose="020B0609020204030204" pitchFamily="49" charset="0"/>
              </a:rPr>
              <a:t>(M…)</a:t>
            </a:r>
          </a:p>
        </p:txBody>
      </p:sp>
    </p:spTree>
    <p:extLst>
      <p:ext uri="{BB962C8B-B14F-4D97-AF65-F5344CB8AC3E}">
        <p14:creationId xmlns:p14="http://schemas.microsoft.com/office/powerpoint/2010/main" val="224493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r>
              <a:rPr lang="en-US" altLang="en-US" dirty="0"/>
              <a:t>Stringifying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852B98-C3EE-4483-8D4A-D1F8D6016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63" y="2400993"/>
            <a:ext cx="12055128" cy="2056884"/>
          </a:xfr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B163BE2-AF04-4AFB-A647-9A8EFB5AC1C0}"/>
              </a:ext>
            </a:extLst>
          </p:cNvPr>
          <p:cNvSpPr txBox="1">
            <a:spLocks/>
          </p:cNvSpPr>
          <p:nvPr/>
        </p:nvSpPr>
        <p:spPr bwMode="auto">
          <a:xfrm>
            <a:off x="482600" y="5210632"/>
            <a:ext cx="12039600" cy="289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444500" indent="-444500" algn="l" defTabSz="584200" rtl="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889000" indent="-444500" algn="l" defTabSz="584200" rtl="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1333500" indent="-444500" algn="l" defTabSz="584200" rtl="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1778000" indent="-444500" algn="l" defTabSz="584200" rtl="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2222500" indent="-444500" algn="l" defTabSz="584200" rtl="0" eaLnBrk="0" fontAlgn="base" hangingPunct="0">
              <a:spcBef>
                <a:spcPts val="4200"/>
              </a:spcBef>
              <a:spcAft>
                <a:spcPct val="0"/>
              </a:spcAft>
              <a:buSzPct val="75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4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r>
              <a:rPr lang="en-US" altLang="en-US" dirty="0" err="1">
                <a:latin typeface="Consolas" panose="020B0609020204030204" pitchFamily="49" charset="0"/>
              </a:rPr>
              <a:t>object.Object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FC0E34-8FB2-46B8-A9E1-680EDBE8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905000"/>
            <a:ext cx="12039600" cy="160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class defined in the D language has </a:t>
            </a:r>
            <a:r>
              <a:rPr lang="en-US" dirty="0">
                <a:latin typeface="Consolas" panose="020B0609020204030204" pitchFamily="49" charset="0"/>
              </a:rPr>
              <a:t>`Object`</a:t>
            </a:r>
            <a:r>
              <a:rPr lang="en-US" dirty="0"/>
              <a:t> as the root ancestor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74DD65-8E16-4361-9480-84102D64E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75" y="4435390"/>
            <a:ext cx="11245050" cy="354082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113AA9-6EF2-4AFA-A2D2-77D1C4439B91}"/>
              </a:ext>
            </a:extLst>
          </p:cNvPr>
          <p:cNvGrpSpPr/>
          <p:nvPr/>
        </p:nvGrpSpPr>
        <p:grpSpPr>
          <a:xfrm>
            <a:off x="2463800" y="6099874"/>
            <a:ext cx="4038600" cy="575913"/>
            <a:chOff x="2844800" y="6781800"/>
            <a:chExt cx="7772400" cy="12192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C2C9CB-B035-45D3-B629-7608A8B47378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65C04EA-D7F5-4849-98D4-266829C76669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F83DB0B-0424-4207-9A6C-3E1BF293758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C2317F0-6E7B-4B19-8122-EC76A69111F6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FE6273-8699-4BD7-8DFD-F22E25705631}"/>
              </a:ext>
            </a:extLst>
          </p:cNvPr>
          <p:cNvGrpSpPr/>
          <p:nvPr/>
        </p:nvGrpSpPr>
        <p:grpSpPr>
          <a:xfrm>
            <a:off x="879874" y="4342803"/>
            <a:ext cx="5089111" cy="575913"/>
            <a:chOff x="2844800" y="6781800"/>
            <a:chExt cx="7772400" cy="12192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C377AAD-42EB-4D83-A4FD-8D9992969BB1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B11FA6-B786-458D-9990-27F36D1EA4DC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EFC210-6EAE-4C15-A0CF-CFD9903DFEC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B7AA04-E65C-42AF-9FC5-D768AE59CFBC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48288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74A6-3731-4240-B602-E0C40F65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29E18-0F9B-4F2D-A0FD-CA486EFB4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207AA-7105-45B9-A48F-29EEA313E676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4ED99-5B5C-4E8F-815B-A9C26D354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objects in attributed code</a:t>
            </a:r>
          </a:p>
          <a:p>
            <a:r>
              <a:rPr lang="en-US" dirty="0"/>
              <a:t>Increased flexibility</a:t>
            </a:r>
          </a:p>
          <a:p>
            <a:r>
              <a:rPr lang="en-US" dirty="0"/>
              <a:t>Less code bloat</a:t>
            </a:r>
          </a:p>
        </p:txBody>
      </p:sp>
    </p:spTree>
    <p:extLst>
      <p:ext uri="{BB962C8B-B14F-4D97-AF65-F5344CB8AC3E}">
        <p14:creationId xmlns:p14="http://schemas.microsoft.com/office/powerpoint/2010/main" val="1953221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41C4-CA48-43DD-9017-0FCE6DBE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ABF5-4A7D-4B9C-9DA0-5DA69D52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DIP</a:t>
            </a:r>
          </a:p>
          <a:p>
            <a:pPr lvl="1"/>
            <a:r>
              <a:rPr lang="en-US" dirty="0">
                <a:hlinkClick r:id="rId2"/>
              </a:rPr>
              <a:t>https://github.com/edi33416/DIPs/blob/ProtoObjectI/DIPs/DIPxxxx.md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Code</a:t>
            </a:r>
          </a:p>
          <a:p>
            <a:pPr lvl="1"/>
            <a:r>
              <a:rPr lang="en-US" dirty="0">
                <a:hlinkClick r:id="rId3"/>
              </a:rPr>
              <a:t>https://github.com/edi33416/dmd/tree/dip_ProtoObject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https://github.com/edi33416/druntime/tree/dip_ProtoObject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AEB8E-D635-4C91-BEAD-99665C74F1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E207AA-7105-45B9-A48F-29EEA313E676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117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r>
              <a:rPr lang="en-US" altLang="en-US" dirty="0" err="1">
                <a:latin typeface="Consolas" panose="020B0609020204030204" pitchFamily="49" charset="0"/>
              </a:rPr>
              <a:t>object.Object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FC0E34-8FB2-46B8-A9E1-680EDBE8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905000"/>
            <a:ext cx="12039600" cy="160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class defined in the D language has </a:t>
            </a:r>
            <a:r>
              <a:rPr lang="en-US" dirty="0">
                <a:latin typeface="Consolas" panose="020B0609020204030204" pitchFamily="49" charset="0"/>
              </a:rPr>
              <a:t>`Object`</a:t>
            </a:r>
            <a:r>
              <a:rPr lang="en-US" dirty="0"/>
              <a:t> as the root ancestor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74DD65-8E16-4361-9480-84102D64E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63" y="3767404"/>
            <a:ext cx="9421673" cy="48768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2B083BB-26FC-4880-BF4B-8BDFEB58A4B8}"/>
              </a:ext>
            </a:extLst>
          </p:cNvPr>
          <p:cNvGrpSpPr/>
          <p:nvPr/>
        </p:nvGrpSpPr>
        <p:grpSpPr>
          <a:xfrm>
            <a:off x="2844800" y="6781800"/>
            <a:ext cx="7772400" cy="1219200"/>
            <a:chOff x="2844800" y="6781800"/>
            <a:chExt cx="7772400" cy="1219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A461FB-033A-4A9A-89A1-4ED58A5FAEAB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F51AC8C-E750-4BCA-A86A-AFD4982E6E18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954595-12C7-4435-B3EB-A501D6351B1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B510A1-22F1-4954-8889-DD5EAA380B40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115803-7BD2-43B5-AE29-9508F332B17F}"/>
              </a:ext>
            </a:extLst>
          </p:cNvPr>
          <p:cNvGrpSpPr/>
          <p:nvPr/>
        </p:nvGrpSpPr>
        <p:grpSpPr>
          <a:xfrm>
            <a:off x="2835564" y="5629891"/>
            <a:ext cx="5334000" cy="575913"/>
            <a:chOff x="2844800" y="6781800"/>
            <a:chExt cx="7772400" cy="12192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044972-C942-4265-9C83-6B9AC027A28B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7326AB9-D3CF-4F87-B178-AF46587E4B81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70F9DC-28BC-419C-AC60-10AD76E72C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81DC36-2E79-4454-ABBD-282D25501440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09011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r>
              <a:rPr lang="en-US" altLang="en-US" dirty="0" err="1">
                <a:latin typeface="Consolas" panose="020B0609020204030204" pitchFamily="49" charset="0"/>
              </a:rPr>
              <a:t>object.Object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FC0E34-8FB2-46B8-A9E1-680EDBE8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905000"/>
            <a:ext cx="12039600" cy="160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class defined in the D language has </a:t>
            </a:r>
            <a:r>
              <a:rPr lang="en-US" dirty="0">
                <a:latin typeface="Consolas" panose="020B0609020204030204" pitchFamily="49" charset="0"/>
              </a:rPr>
              <a:t>`Object`</a:t>
            </a:r>
            <a:r>
              <a:rPr lang="en-US" dirty="0"/>
              <a:t> as the root ancestor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74DD65-8E16-4361-9480-84102D64E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75" y="3767404"/>
            <a:ext cx="11245050" cy="4876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25BE16A-D01A-45C0-A1E3-E3567237B549}"/>
              </a:ext>
            </a:extLst>
          </p:cNvPr>
          <p:cNvGrpSpPr/>
          <p:nvPr/>
        </p:nvGrpSpPr>
        <p:grpSpPr>
          <a:xfrm>
            <a:off x="1930400" y="7315200"/>
            <a:ext cx="9906000" cy="685800"/>
            <a:chOff x="2844800" y="6781800"/>
            <a:chExt cx="7772400" cy="12192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A4DD5E-CBC9-4428-A3F8-90A45A0B9EF4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4C23B10-BB22-4988-ADE5-0D02BB841AE5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BD58BB-99FF-4604-8BEE-DD14AA4C2F6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0695B2-0A8F-48A2-93C0-9C4433E06060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E2BDC-A4A1-4363-AB2D-F6A3C6647EED}"/>
              </a:ext>
            </a:extLst>
          </p:cNvPr>
          <p:cNvGrpSpPr/>
          <p:nvPr/>
        </p:nvGrpSpPr>
        <p:grpSpPr>
          <a:xfrm>
            <a:off x="1954415" y="4738835"/>
            <a:ext cx="9906000" cy="685800"/>
            <a:chOff x="2844800" y="6781800"/>
            <a:chExt cx="7772400" cy="12192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3DA468-567E-4821-A1F5-7DE8A646C7C4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9BA0B24-731C-4CD7-870E-9B98F2490602}"/>
                </a:ext>
              </a:extLst>
            </p:cNvPr>
            <p:cNvCxnSpPr/>
            <p:nvPr/>
          </p:nvCxnSpPr>
          <p:spPr bwMode="auto">
            <a:xfrm>
              <a:off x="2844800" y="8001000"/>
              <a:ext cx="77724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D54469-4F9E-482A-8A7C-08A6F3572BE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172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6883C77-528D-4CF2-B5E4-76547EC84324}"/>
                </a:ext>
              </a:extLst>
            </p:cNvPr>
            <p:cNvCxnSpPr/>
            <p:nvPr/>
          </p:nvCxnSpPr>
          <p:spPr bwMode="auto">
            <a:xfrm>
              <a:off x="2844800" y="6781800"/>
              <a:ext cx="0" cy="121920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5400" cap="flat" cmpd="sng" algn="ctr">
              <a:solidFill>
                <a:srgbClr val="FF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71316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r>
              <a:rPr lang="en-US" altLang="en-US" dirty="0" err="1">
                <a:latin typeface="Consolas" panose="020B0609020204030204" pitchFamily="49" charset="0"/>
              </a:rPr>
              <a:t>object.Object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C428-5A73-4663-B361-6ABEF53E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must be allowed to chose what methods he or she desires to implement</a:t>
            </a:r>
          </a:p>
          <a:p>
            <a:r>
              <a:rPr lang="en-US" dirty="0"/>
              <a:t>Root objects must work in attributed code without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7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r>
              <a:rPr lang="en-US" altLang="en-US" dirty="0"/>
              <a:t>The Search of a Good Design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7EFAA9-9618-4547-9E82-61C24856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905000"/>
            <a:ext cx="12039600" cy="99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peek at Java’s </a:t>
            </a:r>
            <a:r>
              <a:rPr lang="en-US" dirty="0" err="1">
                <a:latin typeface="Consolas" panose="020B0609020204030204" pitchFamily="49" charset="0"/>
              </a:rPr>
              <a:t>java.lang.Object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35F4B0-A5C7-425A-A175-7591C750A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94008"/>
              </p:ext>
            </p:extLst>
          </p:nvPr>
        </p:nvGraphicFramePr>
        <p:xfrm>
          <a:off x="939800" y="3149600"/>
          <a:ext cx="11582400" cy="5486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90347">
                  <a:extLst>
                    <a:ext uri="{9D8B030D-6E8A-4147-A177-3AD203B41FA5}">
                      <a16:colId xmlns:a16="http://schemas.microsoft.com/office/drawing/2014/main" val="812027134"/>
                    </a:ext>
                  </a:extLst>
                </a:gridCol>
                <a:gridCol w="6692053">
                  <a:extLst>
                    <a:ext uri="{9D8B030D-6E8A-4147-A177-3AD203B41FA5}">
                      <a16:colId xmlns:a16="http://schemas.microsoft.com/office/drawing/2014/main" val="674858484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r>
                        <a:rPr lang="en-US" dirty="0"/>
                        <a:t>Method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779247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equals(Object o);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Gives generic way to compare objects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274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hashCode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hash value that is used to search objects in a collection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12609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Class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gives us more information about the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53115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used to convert the object to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89988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protected Object clone() throws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CloneNotSupportedException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a new object that are exactly the same as the current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441591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wait();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in synchronizing threads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059457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notify();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in synchronizing threads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307304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in synchronizing threads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15779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protected void finalize() throws Throwable;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method is called just before an object is garbage collected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534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86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r>
              <a:rPr lang="en-US" altLang="en-US" dirty="0"/>
              <a:t>The Search of a Good Design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FC0E34-8FB2-46B8-A9E1-680EDBE86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peek at Java’s </a:t>
            </a:r>
            <a:r>
              <a:rPr lang="en-US" dirty="0" err="1">
                <a:latin typeface="Consolas" panose="020B0609020204030204" pitchFamily="49" charset="0"/>
              </a:rPr>
              <a:t>java.lang.Object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The root of all classes</a:t>
            </a:r>
          </a:p>
          <a:p>
            <a:pPr lvl="1"/>
            <a:r>
              <a:rPr lang="en-US" dirty="0"/>
              <a:t>Defines </a:t>
            </a:r>
            <a:r>
              <a:rPr lang="en-US" dirty="0">
                <a:latin typeface="Consolas" panose="020B0609020204030204" pitchFamily="49" charset="0"/>
              </a:rPr>
              <a:t>equals(Object), </a:t>
            </a:r>
            <a:r>
              <a:rPr lang="en-US" dirty="0" err="1">
                <a:latin typeface="Consolas" panose="020B0609020204030204" pitchFamily="49" charset="0"/>
              </a:rPr>
              <a:t>hashCode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Defines </a:t>
            </a:r>
            <a:r>
              <a:rPr lang="en-US" dirty="0" err="1">
                <a:latin typeface="Consolas" panose="020B0609020204030204" pitchFamily="49" charset="0"/>
              </a:rPr>
              <a:t>getClass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typeid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Defines a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clone()</a:t>
            </a:r>
            <a:r>
              <a:rPr lang="en-US" dirty="0">
                <a:sym typeface="Wingdings" panose="05000000000000000000" pitchFamily="2" charset="2"/>
              </a:rPr>
              <a:t> method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Has an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object monitor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08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859638-3C0E-484B-BB0A-F07FDC8F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78239"/>
            <a:ext cx="12039600" cy="1155700"/>
          </a:xfrm>
        </p:spPr>
        <p:txBody>
          <a:bodyPr/>
          <a:lstStyle/>
          <a:p>
            <a:r>
              <a:rPr lang="en-US" altLang="en-US" dirty="0"/>
              <a:t>The Search of a Good Design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EC315EB-F787-4034-891A-89907A90E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/>
          <a:lstStyle/>
          <a:p>
            <a:fld id="{DB2F0FBF-8EC2-4D6C-9684-A54C6583ED2B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FC0E34-8FB2-46B8-A9E1-680EDBE86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peek at C#’s </a:t>
            </a:r>
            <a:r>
              <a:rPr lang="en-US" dirty="0" err="1">
                <a:latin typeface="Consolas" panose="020B0609020204030204" pitchFamily="49" charset="0"/>
              </a:rPr>
              <a:t>System.Object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The root of all classes</a:t>
            </a:r>
          </a:p>
          <a:p>
            <a:pPr lvl="1"/>
            <a:r>
              <a:rPr lang="en-US" dirty="0"/>
              <a:t>Defines </a:t>
            </a:r>
            <a:r>
              <a:rPr lang="en-US" dirty="0" err="1">
                <a:latin typeface="Consolas" panose="020B0609020204030204" pitchFamily="49" charset="0"/>
              </a:rPr>
              <a:t>GetHashCode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GetType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Defines </a:t>
            </a:r>
            <a:r>
              <a:rPr lang="en-US" dirty="0" err="1">
                <a:latin typeface="Consolas" panose="020B0609020204030204" pitchFamily="49" charset="0"/>
              </a:rPr>
              <a:t>System.Threading.Monitor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95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4210</TotalTime>
  <Words>973</Words>
  <Application>Microsoft Office PowerPoint</Application>
  <PresentationFormat>Custom</PresentationFormat>
  <Paragraphs>162</Paragraphs>
  <Slides>31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Consolas</vt:lpstr>
      <vt:lpstr>Helvetica Light</vt:lpstr>
      <vt:lpstr>Helvetica Neue</vt:lpstr>
      <vt:lpstr>White</vt:lpstr>
      <vt:lpstr>Rethinking the Default Class Hierarchy: an Object’s Tale</vt:lpstr>
      <vt:lpstr>object.Object</vt:lpstr>
      <vt:lpstr>object.Object</vt:lpstr>
      <vt:lpstr>object.Object</vt:lpstr>
      <vt:lpstr>object.Object</vt:lpstr>
      <vt:lpstr>object.Object</vt:lpstr>
      <vt:lpstr>The Search of a Good Design</vt:lpstr>
      <vt:lpstr>The Search of a Good Design</vt:lpstr>
      <vt:lpstr>The Search of a Good Design</vt:lpstr>
      <vt:lpstr>The Search of a Good Design</vt:lpstr>
      <vt:lpstr>Proposed Design</vt:lpstr>
      <vt:lpstr>object.ProtoObject</vt:lpstr>
      <vt:lpstr>object.ProtoObject</vt:lpstr>
      <vt:lpstr>Interfaces Introduced</vt:lpstr>
      <vt:lpstr>Ordering</vt:lpstr>
      <vt:lpstr>Ordering</vt:lpstr>
      <vt:lpstr>Ordering</vt:lpstr>
      <vt:lpstr>Ordering</vt:lpstr>
      <vt:lpstr>ImplementOrdered(M…)</vt:lpstr>
      <vt:lpstr>ImplementOrdered(M…)</vt:lpstr>
      <vt:lpstr>ImplementOrdered(M…)</vt:lpstr>
      <vt:lpstr>ImplementOrderedExcept(M…)</vt:lpstr>
      <vt:lpstr>Improving the Ordered interface</vt:lpstr>
      <vt:lpstr>Equality</vt:lpstr>
      <vt:lpstr>Equality</vt:lpstr>
      <vt:lpstr>ImplementEquals(M…)</vt:lpstr>
      <vt:lpstr>ImplementEqualsExcept(M…)</vt:lpstr>
      <vt:lpstr>Hashing</vt:lpstr>
      <vt:lpstr>Stringifying</vt:lpstr>
      <vt:lpstr>Conclusion</vt:lpstr>
      <vt:lpstr>Check it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 Title</dc:title>
  <dc:creator>Eddie</dc:creator>
  <cp:lastModifiedBy>Eddie</cp:lastModifiedBy>
  <cp:revision>141</cp:revision>
  <dcterms:modified xsi:type="dcterms:W3CDTF">2019-05-09T13:34:50Z</dcterms:modified>
</cp:coreProperties>
</file>