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4" r:id="rId6"/>
    <p:sldId id="265" r:id="rId7"/>
    <p:sldId id="266" r:id="rId8"/>
    <p:sldId id="272" r:id="rId9"/>
    <p:sldId id="267" r:id="rId10"/>
    <p:sldId id="268" r:id="rId11"/>
    <p:sldId id="273" r:id="rId12"/>
    <p:sldId id="269" r:id="rId13"/>
    <p:sldId id="274" r:id="rId14"/>
    <p:sldId id="275" r:id="rId15"/>
    <p:sldId id="270" r:id="rId16"/>
    <p:sldId id="271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71914"/>
  </p:normalViewPr>
  <p:slideViewPr>
    <p:cSldViewPr snapToGrid="0">
      <p:cViewPr varScale="1">
        <p:scale>
          <a:sx n="78" d="100"/>
          <a:sy n="78" d="100"/>
        </p:scale>
        <p:origin x="1608" y="184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26091-B673-5A4C-8615-6513EA65CB35}" type="datetimeFigureOut">
              <a:rPr lang="en-RO" smtClean="0"/>
              <a:t>20/11/2020</a:t>
            </a:fld>
            <a:endParaRPr lang="en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2D84A-A9E6-7F4B-AC7D-53A7075E683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85820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2D84A-A9E6-7F4B-AC7D-53A7075E6835}" type="slidenum">
              <a:rPr lang="en-RO" smtClean="0"/>
              <a:t>1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78175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2D84A-A9E6-7F4B-AC7D-53A7075E6835}" type="slidenum">
              <a:rPr lang="en-RO" smtClean="0"/>
              <a:t>10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725033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2D84A-A9E6-7F4B-AC7D-53A7075E6835}" type="slidenum">
              <a:rPr lang="en-RO" smtClean="0"/>
              <a:t>11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888606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2D84A-A9E6-7F4B-AC7D-53A7075E6835}" type="slidenum">
              <a:rPr lang="en-RO" smtClean="0"/>
              <a:t>12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82923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2D84A-A9E6-7F4B-AC7D-53A7075E6835}" type="slidenum">
              <a:rPr lang="en-RO" smtClean="0"/>
              <a:t>13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748150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2D84A-A9E6-7F4B-AC7D-53A7075E6835}" type="slidenum">
              <a:rPr lang="en-RO" smtClean="0"/>
              <a:t>14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160955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2D84A-A9E6-7F4B-AC7D-53A7075E6835}" type="slidenum">
              <a:rPr lang="en-RO" smtClean="0"/>
              <a:t>15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69854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2D84A-A9E6-7F4B-AC7D-53A7075E6835}" type="slidenum">
              <a:rPr lang="en-RO" smtClean="0"/>
              <a:t>16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052517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2D84A-A9E6-7F4B-AC7D-53A7075E6835}" type="slidenum">
              <a:rPr lang="en-RO" smtClean="0"/>
              <a:t>17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054135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2D84A-A9E6-7F4B-AC7D-53A7075E6835}" type="slidenum">
              <a:rPr lang="en-RO" smtClean="0"/>
              <a:t>2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454585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2D84A-A9E6-7F4B-AC7D-53A7075E6835}" type="slidenum">
              <a:rPr lang="en-RO" smtClean="0"/>
              <a:t>3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81846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2D84A-A9E6-7F4B-AC7D-53A7075E6835}" type="slidenum">
              <a:rPr lang="en-RO" smtClean="0"/>
              <a:t>4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461407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2D84A-A9E6-7F4B-AC7D-53A7075E6835}" type="slidenum">
              <a:rPr lang="en-RO" smtClean="0"/>
              <a:t>5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781048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2D84A-A9E6-7F4B-AC7D-53A7075E6835}" type="slidenum">
              <a:rPr lang="en-RO" smtClean="0"/>
              <a:t>6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82418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2D84A-A9E6-7F4B-AC7D-53A7075E6835}" type="slidenum">
              <a:rPr lang="en-RO" smtClean="0"/>
              <a:t>7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523652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2D84A-A9E6-7F4B-AC7D-53A7075E6835}" type="slidenum">
              <a:rPr lang="en-RO" smtClean="0"/>
              <a:t>8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034864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2D84A-A9E6-7F4B-AC7D-53A7075E6835}" type="slidenum">
              <a:rPr lang="en-RO" smtClean="0"/>
              <a:t>9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6917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1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4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7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0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8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0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9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4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3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1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69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ycombinator.com/item?id=2404800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sil</a:t>
            </a:r>
            <a:r>
              <a:rPr lang="en-US" dirty="0">
                <a:ea typeface="+mj-lt"/>
                <a:cs typeface="+mj-lt"/>
              </a:rPr>
              <a:t>-cling: A Story of Three Languages</a:t>
            </a:r>
            <a:r>
              <a:rPr lang="en-US" dirty="0">
                <a:cs typeface="Calibri Light"/>
              </a:rPr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0001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Alexandru Militaru</a:t>
            </a:r>
          </a:p>
          <a:p>
            <a:r>
              <a:rPr lang="en-US" dirty="0">
                <a:cs typeface="Calibri"/>
              </a:rPr>
              <a:t>alexandru.cmilitaru@gmail.com</a:t>
            </a:r>
          </a:p>
          <a:p>
            <a:r>
              <a:rPr lang="en-US" dirty="0" err="1">
                <a:cs typeface="Calibri"/>
              </a:rPr>
              <a:t>DConf</a:t>
            </a:r>
            <a:r>
              <a:rPr lang="en-US" dirty="0">
                <a:cs typeface="Calibri"/>
              </a:rPr>
              <a:t> 2020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7B264EB9-1449-BF47-9D53-FD6F898B8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66" y="5355772"/>
            <a:ext cx="2896553" cy="104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5C09-D564-5349-9BF3-9D3DDC01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sil</a:t>
            </a:r>
            <a:r>
              <a:rPr lang="en-GB" dirty="0"/>
              <a:t>-cling: Calling Interface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99AA-A76C-0949-8D3B-81905A9F5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9455"/>
          </a:xfrm>
        </p:spPr>
        <p:txBody>
          <a:bodyPr>
            <a:normAutofit lnSpcReduction="10000"/>
          </a:bodyPr>
          <a:lstStyle/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object construction, method calling, and function calling – all are done through the same interface</a:t>
            </a:r>
          </a:p>
          <a:p>
            <a:endParaRPr lang="en-RO" dirty="0"/>
          </a:p>
          <a:p>
            <a:endParaRPr lang="en-RO" dirty="0"/>
          </a:p>
          <a:p>
            <a:endParaRPr lang="en-RO" dirty="0"/>
          </a:p>
          <a:p>
            <a:endParaRPr lang="en-RO" dirty="0"/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t</a:t>
            </a:r>
            <a:r>
              <a:rPr lang="en-RO" dirty="0"/>
              <a:t>he procedure is divided into three separate phases:</a:t>
            </a:r>
          </a:p>
          <a:p>
            <a:pPr marL="914400" lvl="1" indent="-457200">
              <a:buClr>
                <a:srgbClr val="00B0F0"/>
              </a:buClr>
              <a:buFont typeface="+mj-lt"/>
              <a:buAutoNum type="arabicPeriod"/>
            </a:pPr>
            <a:r>
              <a:rPr lang="en-GB" dirty="0"/>
              <a:t>Overload resolution</a:t>
            </a:r>
          </a:p>
          <a:p>
            <a:pPr marL="914400" lvl="1" indent="-457200">
              <a:buClr>
                <a:srgbClr val="00B0F0"/>
              </a:buClr>
              <a:buFont typeface="+mj-lt"/>
              <a:buAutoNum type="arabicPeriod"/>
            </a:pPr>
            <a:r>
              <a:rPr lang="en-GB" dirty="0"/>
              <a:t>Argument conversion</a:t>
            </a:r>
          </a:p>
          <a:p>
            <a:pPr marL="914400" lvl="1" indent="-457200">
              <a:buClr>
                <a:srgbClr val="00B0F0"/>
              </a:buClr>
              <a:buFont typeface="+mj-lt"/>
              <a:buAutoNum type="arabicPeriod"/>
            </a:pPr>
            <a:r>
              <a:rPr lang="en-RO" dirty="0"/>
              <a:t>Calling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441B22B-AC7C-4849-BDD6-D0184D8BA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2787650"/>
            <a:ext cx="8502650" cy="1589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37A9FB-F40D-BE4F-9C5B-B45A80CD2A56}"/>
              </a:ext>
            </a:extLst>
          </p:cNvPr>
          <p:cNvSpPr txBox="1"/>
          <p:nvPr/>
        </p:nvSpPr>
        <p:spPr>
          <a:xfrm>
            <a:off x="7452360" y="53835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9520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8E3A-FDCF-BA4D-974A-609B6B31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sil</a:t>
            </a:r>
            <a:r>
              <a:rPr lang="en-GB" dirty="0"/>
              <a:t>-cling: Overload Resolution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2AC46-39D3-D84E-922B-12436A50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for a given object or namespace, fetch all the method/function overloads with the given name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endParaRPr lang="en-GB" dirty="0"/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it’s a match:</a:t>
            </a:r>
          </a:p>
          <a:p>
            <a:pPr lvl="1"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a method overload with the right number of arguments</a:t>
            </a:r>
          </a:p>
          <a:p>
            <a:pPr lvl="1"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each SIL Variable provided must have a valid type conversion to its corresponding parameter</a:t>
            </a:r>
          </a:p>
          <a:p>
            <a:pPr lvl="1">
              <a:buClr>
                <a:srgbClr val="00B0F0"/>
              </a:buClr>
              <a:buFont typeface="Wingdings" pitchFamily="2" charset="2"/>
              <a:buChar char="Ø"/>
            </a:pPr>
            <a:endParaRPr lang="en-RO" dirty="0"/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two iterations:</a:t>
            </a:r>
          </a:p>
          <a:p>
            <a:pPr lvl="1"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first, we allow only ‘exact’ conversions      (e.g. long Variable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C++ long)</a:t>
            </a:r>
          </a:p>
          <a:p>
            <a:pPr lvl="1"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then we include ‘lossy’ conversions too    (e.g. long Variable </a:t>
            </a:r>
            <a:r>
              <a:rPr lang="en-GB" dirty="0">
                <a:sym typeface="Wingdings" pitchFamily="2" charset="2"/>
              </a:rPr>
              <a:t> C++ int)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5C09-D564-5349-9BF3-9D3DDC01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sil</a:t>
            </a:r>
            <a:r>
              <a:rPr lang="en-GB" dirty="0"/>
              <a:t>-cling: Argument Conversion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99AA-A76C-0949-8D3B-81905A9F5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d</a:t>
            </a:r>
            <a:r>
              <a:rPr lang="en-RO" dirty="0"/>
              <a:t>epends on whether the SIL Variables provided as arguments hold a a SIL primitive type or a ClingObj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endParaRPr lang="en-RO" dirty="0"/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dirty="0" err="1"/>
              <a:t>ClingObj</a:t>
            </a:r>
            <a:r>
              <a:rPr lang="en-GB" dirty="0"/>
              <a:t> -&gt; string comparisons between the type of the C++ object that it wraps and the type of the overload’s parameter</a:t>
            </a:r>
          </a:p>
          <a:p>
            <a:pPr marL="0" indent="0">
              <a:buClr>
                <a:srgbClr val="00B0F0"/>
              </a:buClr>
              <a:buNone/>
            </a:pPr>
            <a:endParaRPr lang="en-GB" dirty="0"/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SIL primitive type -&gt; must match one of the predefined </a:t>
            </a:r>
            <a:r>
              <a:rPr lang="en-GB" dirty="0" err="1">
                <a:solidFill>
                  <a:srgbClr val="00B0F0"/>
                </a:solidFill>
                <a:cs typeface="Consolas" panose="020B0609020204030204" pitchFamily="49" charset="0"/>
              </a:rPr>
              <a:t>TypeCoercion</a:t>
            </a:r>
            <a:r>
              <a:rPr lang="en-GB" dirty="0"/>
              <a:t> rules</a:t>
            </a:r>
          </a:p>
          <a:p>
            <a:endParaRPr lang="en-GB" dirty="0"/>
          </a:p>
          <a:p>
            <a:endParaRPr lang="en-RO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4EF3AE9-2660-5A41-ADEE-A4AA10C3F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7917180" cy="375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0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5C09-D564-5349-9BF3-9D3DDC01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4320"/>
            <a:ext cx="3807187" cy="2228074"/>
          </a:xfrm>
        </p:spPr>
        <p:txBody>
          <a:bodyPr>
            <a:normAutofit/>
          </a:bodyPr>
          <a:lstStyle/>
          <a:p>
            <a:r>
              <a:rPr lang="en-GB" sz="4000" dirty="0" err="1"/>
              <a:t>sil</a:t>
            </a:r>
            <a:r>
              <a:rPr lang="en-GB" sz="4000" dirty="0"/>
              <a:t>-cling: Calling</a:t>
            </a:r>
            <a:endParaRPr lang="en-RO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99AA-A76C-0949-8D3B-81905A9F5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60270"/>
            <a:ext cx="4645385" cy="4423410"/>
          </a:xfrm>
        </p:spPr>
        <p:txBody>
          <a:bodyPr>
            <a:noAutofit/>
          </a:bodyPr>
          <a:lstStyle/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GB" sz="2400" dirty="0"/>
              <a:t> </a:t>
            </a:r>
            <a:r>
              <a:rPr lang="en-GB" dirty="0"/>
              <a:t>examine the return value of the selected overload figure out what SIL type should it be converted to</a:t>
            </a:r>
          </a:p>
          <a:p>
            <a:pPr marL="0" indent="0">
              <a:buClr>
                <a:srgbClr val="00B0F0"/>
              </a:buClr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distinguish between primitive types, types that should be wrapped as </a:t>
            </a:r>
            <a:r>
              <a:rPr lang="en-GB" dirty="0" err="1"/>
              <a:t>ClingObjs</a:t>
            </a:r>
            <a:r>
              <a:rPr lang="en-GB" dirty="0"/>
              <a:t>, and types not supported yet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6AAB3C4-1C4E-5E49-8198-AA94E809C6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"/>
          <a:stretch/>
        </p:blipFill>
        <p:spPr>
          <a:xfrm>
            <a:off x="5966460" y="880110"/>
            <a:ext cx="6092411" cy="581787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8737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5C09-D564-5349-9BF3-9D3DDC01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GB" sz="4000" dirty="0" err="1"/>
              <a:t>sil</a:t>
            </a:r>
            <a:r>
              <a:rPr lang="en-GB" sz="4000" dirty="0"/>
              <a:t>-cling: Data Members</a:t>
            </a:r>
            <a:endParaRPr lang="en-RO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99AA-A76C-0949-8D3B-81905A9F5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667250"/>
          </a:xfrm>
        </p:spPr>
        <p:txBody>
          <a:bodyPr anchor="t">
            <a:normAutofit/>
          </a:bodyPr>
          <a:lstStyle/>
          <a:p>
            <a:pPr>
              <a:buClr>
                <a:srgbClr val="00B0F0"/>
              </a:buClr>
              <a:buFont typeface="Wingdings" pitchFamily="2" charset="2"/>
              <a:buChar char="Ø"/>
            </a:pPr>
            <a:endParaRPr lang="en-GB" sz="2600" dirty="0"/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endParaRPr lang="en-GB" sz="2600" dirty="0"/>
          </a:p>
          <a:p>
            <a:pPr marL="0" indent="0">
              <a:buClr>
                <a:srgbClr val="00B0F0"/>
              </a:buClr>
              <a:buNone/>
            </a:pPr>
            <a:endParaRPr lang="en-GB" dirty="0"/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involves an offset calculation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9D20A2A-FD64-3A44-A2B7-548EBE9957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2" r="1985" b="-1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7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698F-BCA7-BE45-AD1B-6658513D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GB" sz="4000" dirty="0" err="1"/>
              <a:t>sil</a:t>
            </a:r>
            <a:r>
              <a:rPr lang="en-GB" sz="4000" dirty="0"/>
              <a:t>-cling: What’s next?</a:t>
            </a:r>
            <a:endParaRPr lang="en-RO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B6FB-852A-C44E-B612-428C395AB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itchFamily="2" charset="2"/>
              <a:buChar char="Ø"/>
            </a:pPr>
            <a:endParaRPr lang="en-GB" dirty="0"/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 automatic instantiation of templates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endParaRPr lang="en-GB" dirty="0"/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direct conversions to/from SIL arrays and std::vector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endParaRPr lang="en-GB" dirty="0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237D84CF-0240-7946-95BB-388FF42096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" r="2" b="1477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4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698F-BCA7-BE45-AD1B-6658513DC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sil</a:t>
            </a:r>
            <a:r>
              <a:rPr lang="en-GB" dirty="0"/>
              <a:t>-cling: Summary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B6FB-852A-C44E-B612-428C395AB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00B0F0"/>
              </a:buClr>
              <a:buNone/>
            </a:pPr>
            <a:endParaRPr lang="en-RO" dirty="0"/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RO" dirty="0"/>
              <a:t> a </a:t>
            </a:r>
            <a:r>
              <a:rPr lang="en-GB" dirty="0"/>
              <a:t>SIL plugin that allows transparent calling of C++ libraries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endParaRPr lang="en-GB" dirty="0"/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built using Cling and </a:t>
            </a:r>
            <a:r>
              <a:rPr lang="en-GB" dirty="0" err="1"/>
              <a:t>cppyy</a:t>
            </a:r>
            <a:endParaRPr lang="en-GB" dirty="0"/>
          </a:p>
          <a:p>
            <a:pPr marL="0" indent="0">
              <a:buClr>
                <a:srgbClr val="00B0F0"/>
              </a:buClr>
              <a:buNone/>
            </a:pPr>
            <a:endParaRPr lang="en-GB" dirty="0"/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works with C++ Standard Library, </a:t>
            </a:r>
            <a:r>
              <a:rPr lang="en-GB" dirty="0" err="1"/>
              <a:t>Boost.Asio</a:t>
            </a:r>
            <a:r>
              <a:rPr lang="en-GB" dirty="0"/>
              <a:t>, </a:t>
            </a:r>
            <a:r>
              <a:rPr lang="en-GB" dirty="0" err="1"/>
              <a:t>dlib</a:t>
            </a:r>
            <a:r>
              <a:rPr lang="en-GB" dirty="0"/>
              <a:t>, </a:t>
            </a:r>
            <a:r>
              <a:rPr lang="en-GB" dirty="0" err="1"/>
              <a:t>Xapian</a:t>
            </a:r>
            <a:r>
              <a:rPr lang="en-GB" dirty="0"/>
              <a:t>, etc. </a:t>
            </a:r>
          </a:p>
        </p:txBody>
      </p:sp>
    </p:spTree>
    <p:extLst>
      <p:ext uri="{BB962C8B-B14F-4D97-AF65-F5344CB8AC3E}">
        <p14:creationId xmlns:p14="http://schemas.microsoft.com/office/powerpoint/2010/main" val="145637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292F-DCB7-5E44-97A3-DD1E51A5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…one last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7A7E0-C166-F94E-B4BC-BC84ACFF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RO" sz="4800" dirty="0"/>
              <a:t>Symmetry Investments is hiring D programmers!</a:t>
            </a:r>
          </a:p>
          <a:p>
            <a:pPr marL="0" indent="0" algn="ctr">
              <a:buNone/>
            </a:pPr>
            <a:endParaRPr lang="en-RO" sz="4800" dirty="0"/>
          </a:p>
          <a:p>
            <a:pPr marL="0" indent="0" algn="ctr">
              <a:buNone/>
            </a:pPr>
            <a:r>
              <a:rPr lang="en-GB" sz="4800" dirty="0"/>
              <a:t>M</a:t>
            </a:r>
            <a:r>
              <a:rPr lang="en-RO" sz="4800" dirty="0"/>
              <a:t>ore details </a:t>
            </a:r>
            <a:r>
              <a:rPr lang="en-RO" sz="4800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RO" sz="4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362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FBFE-3E7F-43F0-B0B5-738AB51A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Symmetry Integration Language (SIL)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FA0F5-2085-4591-8EEC-C0995B8A2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00B0F0"/>
              </a:buClr>
              <a:buNone/>
            </a:pPr>
            <a:endParaRPr lang="en-GB" dirty="0"/>
          </a:p>
          <a:p>
            <a:pPr marL="0" indent="0">
              <a:buClr>
                <a:srgbClr val="00B0F0"/>
              </a:buClr>
              <a:buNone/>
            </a:pPr>
            <a:r>
              <a:rPr lang="en-GB" dirty="0"/>
              <a:t> 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D-based domain specific language of functional flavour</a:t>
            </a:r>
          </a:p>
          <a:p>
            <a:pPr marL="0" indent="0">
              <a:buClr>
                <a:srgbClr val="00B0F0"/>
              </a:buClr>
              <a:buNone/>
            </a:pPr>
            <a:endParaRPr lang="en-GB" dirty="0"/>
          </a:p>
          <a:p>
            <a:pPr marL="0" indent="0">
              <a:buClr>
                <a:srgbClr val="00B0F0"/>
              </a:buClr>
              <a:buNone/>
            </a:pPr>
            <a:endParaRPr lang="en-GB" dirty="0"/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designed from the ground up to be easily interoperable with other languages and systems</a:t>
            </a:r>
          </a:p>
        </p:txBody>
      </p:sp>
    </p:spTree>
    <p:extLst>
      <p:ext uri="{BB962C8B-B14F-4D97-AF65-F5344CB8AC3E}">
        <p14:creationId xmlns:p14="http://schemas.microsoft.com/office/powerpoint/2010/main" val="371462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CD45-8FB1-46B4-9A30-FD602F6E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sil</a:t>
            </a:r>
            <a:r>
              <a:rPr lang="en-US" dirty="0">
                <a:cs typeface="Calibri Light"/>
              </a:rPr>
              <a:t>-cling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65E7D44-CFAB-4A18-8931-52FB77F7A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GB" sz="3600" dirty="0"/>
              <a:t> SIL plugin that allows transparent calling of C++ libraries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377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E3B371-32AD-9645-842D-3909C283104E}"/>
              </a:ext>
            </a:extLst>
          </p:cNvPr>
          <p:cNvSpPr txBox="1"/>
          <p:nvPr/>
        </p:nvSpPr>
        <p:spPr>
          <a:xfrm>
            <a:off x="-22860" y="12115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O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61D8D2-A219-9844-A247-5F9D1509FD24}"/>
              </a:ext>
            </a:extLst>
          </p:cNvPr>
          <p:cNvSpPr/>
          <p:nvPr/>
        </p:nvSpPr>
        <p:spPr>
          <a:xfrm>
            <a:off x="3595303" y="3078479"/>
            <a:ext cx="5001394" cy="36622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GB" dirty="0" err="1"/>
              <a:t>sil</a:t>
            </a:r>
            <a:r>
              <a:rPr lang="en-RO" dirty="0"/>
              <a:t>-cling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44C5A4-0B26-D34E-B177-538CA04D501C}"/>
              </a:ext>
            </a:extLst>
          </p:cNvPr>
          <p:cNvSpPr/>
          <p:nvPr/>
        </p:nvSpPr>
        <p:spPr>
          <a:xfrm>
            <a:off x="3913320" y="3550920"/>
            <a:ext cx="4276592" cy="31898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GB" dirty="0"/>
              <a:t>c</a:t>
            </a:r>
            <a:r>
              <a:rPr lang="en-RO" dirty="0"/>
              <a:t>ppyy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2638C6-23F3-5648-8F70-70EF44731404}"/>
              </a:ext>
            </a:extLst>
          </p:cNvPr>
          <p:cNvSpPr/>
          <p:nvPr/>
        </p:nvSpPr>
        <p:spPr>
          <a:xfrm>
            <a:off x="4281348" y="4069079"/>
            <a:ext cx="3540535" cy="267168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RO" dirty="0"/>
              <a:t>Cling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5025F1-937C-0746-B644-0198450F802F}"/>
              </a:ext>
            </a:extLst>
          </p:cNvPr>
          <p:cNvSpPr/>
          <p:nvPr/>
        </p:nvSpPr>
        <p:spPr>
          <a:xfrm>
            <a:off x="4693920" y="4571999"/>
            <a:ext cx="2804160" cy="216876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RO" dirty="0"/>
              <a:t>Clang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A0F89D-B2FE-4649-9636-8CAF4D94A9A0}"/>
              </a:ext>
            </a:extLst>
          </p:cNvPr>
          <p:cNvSpPr/>
          <p:nvPr/>
        </p:nvSpPr>
        <p:spPr>
          <a:xfrm>
            <a:off x="5155153" y="5010903"/>
            <a:ext cx="1860407" cy="17298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LLVM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C5EE5F-33C2-324C-BD99-E0F92033F9C0}"/>
              </a:ext>
            </a:extLst>
          </p:cNvPr>
          <p:cNvSpPr/>
          <p:nvPr/>
        </p:nvSpPr>
        <p:spPr>
          <a:xfrm>
            <a:off x="3595302" y="1211581"/>
            <a:ext cx="5001394" cy="1866898"/>
          </a:xfrm>
          <a:prstGeom prst="rect">
            <a:avLst/>
          </a:prstGeom>
          <a:solidFill>
            <a:schemeClr val="accent2">
              <a:lumMod val="75000"/>
            </a:schemeClr>
          </a:solidFill>
          <a:ln cap="rnd" cmpd="sng">
            <a:solidFill>
              <a:schemeClr val="accent1">
                <a:shade val="50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001394"/>
                      <a:gd name="connsiteY0" fmla="*/ 0 h 1866898"/>
                      <a:gd name="connsiteX1" fmla="*/ 605724 w 5001394"/>
                      <a:gd name="connsiteY1" fmla="*/ 0 h 1866898"/>
                      <a:gd name="connsiteX2" fmla="*/ 1011393 w 5001394"/>
                      <a:gd name="connsiteY2" fmla="*/ 0 h 1866898"/>
                      <a:gd name="connsiteX3" fmla="*/ 1517090 w 5001394"/>
                      <a:gd name="connsiteY3" fmla="*/ 0 h 1866898"/>
                      <a:gd name="connsiteX4" fmla="*/ 2172828 w 5001394"/>
                      <a:gd name="connsiteY4" fmla="*/ 0 h 1866898"/>
                      <a:gd name="connsiteX5" fmla="*/ 2728538 w 5001394"/>
                      <a:gd name="connsiteY5" fmla="*/ 0 h 1866898"/>
                      <a:gd name="connsiteX6" fmla="*/ 3334263 w 5001394"/>
                      <a:gd name="connsiteY6" fmla="*/ 0 h 1866898"/>
                      <a:gd name="connsiteX7" fmla="*/ 3839959 w 5001394"/>
                      <a:gd name="connsiteY7" fmla="*/ 0 h 1866898"/>
                      <a:gd name="connsiteX8" fmla="*/ 4395670 w 5001394"/>
                      <a:gd name="connsiteY8" fmla="*/ 0 h 1866898"/>
                      <a:gd name="connsiteX9" fmla="*/ 5001394 w 5001394"/>
                      <a:gd name="connsiteY9" fmla="*/ 0 h 1866898"/>
                      <a:gd name="connsiteX10" fmla="*/ 5001394 w 5001394"/>
                      <a:gd name="connsiteY10" fmla="*/ 429387 h 1866898"/>
                      <a:gd name="connsiteX11" fmla="*/ 5001394 w 5001394"/>
                      <a:gd name="connsiteY11" fmla="*/ 840104 h 1866898"/>
                      <a:gd name="connsiteX12" fmla="*/ 5001394 w 5001394"/>
                      <a:gd name="connsiteY12" fmla="*/ 1269491 h 1866898"/>
                      <a:gd name="connsiteX13" fmla="*/ 5001394 w 5001394"/>
                      <a:gd name="connsiteY13" fmla="*/ 1866898 h 1866898"/>
                      <a:gd name="connsiteX14" fmla="*/ 4445684 w 5001394"/>
                      <a:gd name="connsiteY14" fmla="*/ 1866898 h 1866898"/>
                      <a:gd name="connsiteX15" fmla="*/ 3889973 w 5001394"/>
                      <a:gd name="connsiteY15" fmla="*/ 1866898 h 1866898"/>
                      <a:gd name="connsiteX16" fmla="*/ 3434291 w 5001394"/>
                      <a:gd name="connsiteY16" fmla="*/ 1866898 h 1866898"/>
                      <a:gd name="connsiteX17" fmla="*/ 2878580 w 5001394"/>
                      <a:gd name="connsiteY17" fmla="*/ 1866898 h 1866898"/>
                      <a:gd name="connsiteX18" fmla="*/ 2322870 w 5001394"/>
                      <a:gd name="connsiteY18" fmla="*/ 1866898 h 1866898"/>
                      <a:gd name="connsiteX19" fmla="*/ 1767159 w 5001394"/>
                      <a:gd name="connsiteY19" fmla="*/ 1866898 h 1866898"/>
                      <a:gd name="connsiteX20" fmla="*/ 1211449 w 5001394"/>
                      <a:gd name="connsiteY20" fmla="*/ 1866898 h 1866898"/>
                      <a:gd name="connsiteX21" fmla="*/ 705752 w 5001394"/>
                      <a:gd name="connsiteY21" fmla="*/ 1866898 h 1866898"/>
                      <a:gd name="connsiteX22" fmla="*/ 0 w 5001394"/>
                      <a:gd name="connsiteY22" fmla="*/ 1866898 h 1866898"/>
                      <a:gd name="connsiteX23" fmla="*/ 0 w 5001394"/>
                      <a:gd name="connsiteY23" fmla="*/ 1400174 h 1866898"/>
                      <a:gd name="connsiteX24" fmla="*/ 0 w 5001394"/>
                      <a:gd name="connsiteY24" fmla="*/ 914780 h 1866898"/>
                      <a:gd name="connsiteX25" fmla="*/ 0 w 5001394"/>
                      <a:gd name="connsiteY25" fmla="*/ 429387 h 1866898"/>
                      <a:gd name="connsiteX26" fmla="*/ 0 w 5001394"/>
                      <a:gd name="connsiteY26" fmla="*/ 0 h 18668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5001394" h="1866898" fill="none" extrusionOk="0">
                        <a:moveTo>
                          <a:pt x="0" y="0"/>
                        </a:moveTo>
                        <a:cubicBezTo>
                          <a:pt x="129930" y="-69087"/>
                          <a:pt x="391733" y="30476"/>
                          <a:pt x="605724" y="0"/>
                        </a:cubicBezTo>
                        <a:cubicBezTo>
                          <a:pt x="819715" y="-30476"/>
                          <a:pt x="921055" y="38728"/>
                          <a:pt x="1011393" y="0"/>
                        </a:cubicBezTo>
                        <a:cubicBezTo>
                          <a:pt x="1101731" y="-38728"/>
                          <a:pt x="1378100" y="57193"/>
                          <a:pt x="1517090" y="0"/>
                        </a:cubicBezTo>
                        <a:cubicBezTo>
                          <a:pt x="1656080" y="-57193"/>
                          <a:pt x="1934705" y="32655"/>
                          <a:pt x="2172828" y="0"/>
                        </a:cubicBezTo>
                        <a:cubicBezTo>
                          <a:pt x="2410951" y="-32655"/>
                          <a:pt x="2505827" y="44350"/>
                          <a:pt x="2728538" y="0"/>
                        </a:cubicBezTo>
                        <a:cubicBezTo>
                          <a:pt x="2951249" y="-44350"/>
                          <a:pt x="3137663" y="45034"/>
                          <a:pt x="3334263" y="0"/>
                        </a:cubicBezTo>
                        <a:cubicBezTo>
                          <a:pt x="3530863" y="-45034"/>
                          <a:pt x="3692251" y="37198"/>
                          <a:pt x="3839959" y="0"/>
                        </a:cubicBezTo>
                        <a:cubicBezTo>
                          <a:pt x="3987667" y="-37198"/>
                          <a:pt x="4190022" y="10257"/>
                          <a:pt x="4395670" y="0"/>
                        </a:cubicBezTo>
                        <a:cubicBezTo>
                          <a:pt x="4601318" y="-10257"/>
                          <a:pt x="4707213" y="42664"/>
                          <a:pt x="5001394" y="0"/>
                        </a:cubicBezTo>
                        <a:cubicBezTo>
                          <a:pt x="5042834" y="120457"/>
                          <a:pt x="4983284" y="218855"/>
                          <a:pt x="5001394" y="429387"/>
                        </a:cubicBezTo>
                        <a:cubicBezTo>
                          <a:pt x="5019504" y="639919"/>
                          <a:pt x="4961530" y="679945"/>
                          <a:pt x="5001394" y="840104"/>
                        </a:cubicBezTo>
                        <a:cubicBezTo>
                          <a:pt x="5041258" y="1000263"/>
                          <a:pt x="4992083" y="1078267"/>
                          <a:pt x="5001394" y="1269491"/>
                        </a:cubicBezTo>
                        <a:cubicBezTo>
                          <a:pt x="5010705" y="1460715"/>
                          <a:pt x="4964525" y="1597194"/>
                          <a:pt x="5001394" y="1866898"/>
                        </a:cubicBezTo>
                        <a:cubicBezTo>
                          <a:pt x="4782524" y="1905436"/>
                          <a:pt x="4720104" y="1851507"/>
                          <a:pt x="4445684" y="1866898"/>
                        </a:cubicBezTo>
                        <a:cubicBezTo>
                          <a:pt x="4171264" y="1882289"/>
                          <a:pt x="4159513" y="1824267"/>
                          <a:pt x="3889973" y="1866898"/>
                        </a:cubicBezTo>
                        <a:cubicBezTo>
                          <a:pt x="3620433" y="1909529"/>
                          <a:pt x="3592454" y="1833493"/>
                          <a:pt x="3434291" y="1866898"/>
                        </a:cubicBezTo>
                        <a:cubicBezTo>
                          <a:pt x="3276128" y="1900303"/>
                          <a:pt x="3004355" y="1823176"/>
                          <a:pt x="2878580" y="1866898"/>
                        </a:cubicBezTo>
                        <a:cubicBezTo>
                          <a:pt x="2752805" y="1910620"/>
                          <a:pt x="2494247" y="1819861"/>
                          <a:pt x="2322870" y="1866898"/>
                        </a:cubicBezTo>
                        <a:cubicBezTo>
                          <a:pt x="2151493" y="1913935"/>
                          <a:pt x="1897290" y="1839712"/>
                          <a:pt x="1767159" y="1866898"/>
                        </a:cubicBezTo>
                        <a:cubicBezTo>
                          <a:pt x="1637028" y="1894084"/>
                          <a:pt x="1367152" y="1832398"/>
                          <a:pt x="1211449" y="1866898"/>
                        </a:cubicBezTo>
                        <a:cubicBezTo>
                          <a:pt x="1055746" y="1901398"/>
                          <a:pt x="915715" y="1859608"/>
                          <a:pt x="705752" y="1866898"/>
                        </a:cubicBezTo>
                        <a:cubicBezTo>
                          <a:pt x="495789" y="1874188"/>
                          <a:pt x="188714" y="1828590"/>
                          <a:pt x="0" y="1866898"/>
                        </a:cubicBezTo>
                        <a:cubicBezTo>
                          <a:pt x="-47163" y="1744928"/>
                          <a:pt x="25591" y="1510105"/>
                          <a:pt x="0" y="1400174"/>
                        </a:cubicBezTo>
                        <a:cubicBezTo>
                          <a:pt x="-25591" y="1290243"/>
                          <a:pt x="36393" y="1034632"/>
                          <a:pt x="0" y="914780"/>
                        </a:cubicBezTo>
                        <a:cubicBezTo>
                          <a:pt x="-36393" y="794928"/>
                          <a:pt x="6945" y="647822"/>
                          <a:pt x="0" y="429387"/>
                        </a:cubicBezTo>
                        <a:cubicBezTo>
                          <a:pt x="-6945" y="210952"/>
                          <a:pt x="49875" y="158542"/>
                          <a:pt x="0" y="0"/>
                        </a:cubicBezTo>
                        <a:close/>
                      </a:path>
                      <a:path w="5001394" h="1866898" stroke="0" extrusionOk="0">
                        <a:moveTo>
                          <a:pt x="0" y="0"/>
                        </a:moveTo>
                        <a:cubicBezTo>
                          <a:pt x="185922" y="-51803"/>
                          <a:pt x="307224" y="9580"/>
                          <a:pt x="505697" y="0"/>
                        </a:cubicBezTo>
                        <a:cubicBezTo>
                          <a:pt x="704170" y="-9580"/>
                          <a:pt x="825254" y="5537"/>
                          <a:pt x="911365" y="0"/>
                        </a:cubicBezTo>
                        <a:cubicBezTo>
                          <a:pt x="997476" y="-5537"/>
                          <a:pt x="1257640" y="21188"/>
                          <a:pt x="1567103" y="0"/>
                        </a:cubicBezTo>
                        <a:cubicBezTo>
                          <a:pt x="1876566" y="-21188"/>
                          <a:pt x="1870276" y="9492"/>
                          <a:pt x="2072800" y="0"/>
                        </a:cubicBezTo>
                        <a:cubicBezTo>
                          <a:pt x="2275324" y="-9492"/>
                          <a:pt x="2392794" y="46308"/>
                          <a:pt x="2578496" y="0"/>
                        </a:cubicBezTo>
                        <a:cubicBezTo>
                          <a:pt x="2764198" y="-46308"/>
                          <a:pt x="3100135" y="21540"/>
                          <a:pt x="3234235" y="0"/>
                        </a:cubicBezTo>
                        <a:cubicBezTo>
                          <a:pt x="3368335" y="-21540"/>
                          <a:pt x="3501837" y="28761"/>
                          <a:pt x="3689917" y="0"/>
                        </a:cubicBezTo>
                        <a:cubicBezTo>
                          <a:pt x="3877997" y="-28761"/>
                          <a:pt x="4209417" y="58485"/>
                          <a:pt x="4345656" y="0"/>
                        </a:cubicBezTo>
                        <a:cubicBezTo>
                          <a:pt x="4481895" y="-58485"/>
                          <a:pt x="4736381" y="78498"/>
                          <a:pt x="5001394" y="0"/>
                        </a:cubicBezTo>
                        <a:cubicBezTo>
                          <a:pt x="5004477" y="150458"/>
                          <a:pt x="4946590" y="329366"/>
                          <a:pt x="5001394" y="466725"/>
                        </a:cubicBezTo>
                        <a:cubicBezTo>
                          <a:pt x="5056198" y="604084"/>
                          <a:pt x="4961747" y="813304"/>
                          <a:pt x="5001394" y="933449"/>
                        </a:cubicBezTo>
                        <a:cubicBezTo>
                          <a:pt x="5041041" y="1053594"/>
                          <a:pt x="4972086" y="1286657"/>
                          <a:pt x="5001394" y="1418842"/>
                        </a:cubicBezTo>
                        <a:cubicBezTo>
                          <a:pt x="5030702" y="1551027"/>
                          <a:pt x="4976139" y="1669144"/>
                          <a:pt x="5001394" y="1866898"/>
                        </a:cubicBezTo>
                        <a:cubicBezTo>
                          <a:pt x="4788400" y="1896455"/>
                          <a:pt x="4557542" y="1843906"/>
                          <a:pt x="4445684" y="1866898"/>
                        </a:cubicBezTo>
                        <a:cubicBezTo>
                          <a:pt x="4333826" y="1889890"/>
                          <a:pt x="4165255" y="1823137"/>
                          <a:pt x="3990001" y="1866898"/>
                        </a:cubicBezTo>
                        <a:cubicBezTo>
                          <a:pt x="3814747" y="1910659"/>
                          <a:pt x="3597208" y="1827942"/>
                          <a:pt x="3434291" y="1866898"/>
                        </a:cubicBezTo>
                        <a:cubicBezTo>
                          <a:pt x="3271374" y="1905854"/>
                          <a:pt x="2921524" y="1811180"/>
                          <a:pt x="2778552" y="1866898"/>
                        </a:cubicBezTo>
                        <a:cubicBezTo>
                          <a:pt x="2635580" y="1922616"/>
                          <a:pt x="2336525" y="1854737"/>
                          <a:pt x="2222842" y="1866898"/>
                        </a:cubicBezTo>
                        <a:cubicBezTo>
                          <a:pt x="2109159" y="1879059"/>
                          <a:pt x="1946016" y="1855359"/>
                          <a:pt x="1817173" y="1866898"/>
                        </a:cubicBezTo>
                        <a:cubicBezTo>
                          <a:pt x="1688330" y="1878437"/>
                          <a:pt x="1504176" y="1846148"/>
                          <a:pt x="1361491" y="1866898"/>
                        </a:cubicBezTo>
                        <a:cubicBezTo>
                          <a:pt x="1218806" y="1887648"/>
                          <a:pt x="946716" y="1795908"/>
                          <a:pt x="705752" y="1866898"/>
                        </a:cubicBezTo>
                        <a:cubicBezTo>
                          <a:pt x="464788" y="1937888"/>
                          <a:pt x="213983" y="1847356"/>
                          <a:pt x="0" y="1866898"/>
                        </a:cubicBezTo>
                        <a:cubicBezTo>
                          <a:pt x="-1434" y="1688451"/>
                          <a:pt x="20472" y="1524952"/>
                          <a:pt x="0" y="1437511"/>
                        </a:cubicBezTo>
                        <a:cubicBezTo>
                          <a:pt x="-20472" y="1350070"/>
                          <a:pt x="37169" y="1082068"/>
                          <a:pt x="0" y="989456"/>
                        </a:cubicBezTo>
                        <a:cubicBezTo>
                          <a:pt x="-37169" y="896845"/>
                          <a:pt x="29123" y="749991"/>
                          <a:pt x="0" y="578738"/>
                        </a:cubicBezTo>
                        <a:cubicBezTo>
                          <a:pt x="-29123" y="407485"/>
                          <a:pt x="46322" y="21666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sx="1000" sy="1000" algn="ctr" rotWithShape="0">
              <a:srgbClr val="000000"/>
            </a:outerShdw>
            <a:softEdge rad="0"/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O" dirty="0"/>
              <a:t>SIL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5BE526-80E0-3144-9017-EEDBD856E56E}"/>
              </a:ext>
            </a:extLst>
          </p:cNvPr>
          <p:cNvSpPr txBox="1"/>
          <p:nvPr/>
        </p:nvSpPr>
        <p:spPr>
          <a:xfrm>
            <a:off x="9509760" y="2893813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/>
              <a:t>D’s reflection mechanism</a:t>
            </a:r>
          </a:p>
        </p:txBody>
      </p:sp>
      <p:sp>
        <p:nvSpPr>
          <p:cNvPr id="53" name="Right Bracket 52">
            <a:extLst>
              <a:ext uri="{FF2B5EF4-FFF2-40B4-BE49-F238E27FC236}">
                <a16:creationId xmlns:a16="http://schemas.microsoft.com/office/drawing/2014/main" id="{2AB0D264-CC44-734B-BC56-90495CCD6D45}"/>
              </a:ext>
            </a:extLst>
          </p:cNvPr>
          <p:cNvSpPr/>
          <p:nvPr/>
        </p:nvSpPr>
        <p:spPr>
          <a:xfrm>
            <a:off x="8174672" y="3645300"/>
            <a:ext cx="1106488" cy="3095460"/>
          </a:xfrm>
          <a:prstGeom prst="righ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62D7D9-B0E1-7A4A-BE3B-93649EC0A5AC}"/>
              </a:ext>
            </a:extLst>
          </p:cNvPr>
          <p:cNvSpPr txBox="1"/>
          <p:nvPr/>
        </p:nvSpPr>
        <p:spPr>
          <a:xfrm>
            <a:off x="9163718" y="4822674"/>
            <a:ext cx="268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dirty="0"/>
              <a:t>ROOT project (CERN)</a:t>
            </a:r>
          </a:p>
          <a:p>
            <a:pPr algn="ctr"/>
            <a:r>
              <a:rPr lang="en-GB" dirty="0"/>
              <a:t>w</a:t>
            </a:r>
            <a:r>
              <a:rPr lang="en-RO" dirty="0"/>
              <a:t>ritten in C++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3AA42ECB-7707-5543-BD52-04E88746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6686"/>
            <a:ext cx="10515600" cy="1325563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sil</a:t>
            </a:r>
            <a:r>
              <a:rPr lang="en-US" dirty="0">
                <a:cs typeface="Calibri Light"/>
              </a:rPr>
              <a:t>-cling: Architecture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6992FDB-4160-024E-9E7F-0B81DF4BB514}"/>
              </a:ext>
            </a:extLst>
          </p:cNvPr>
          <p:cNvCxnSpPr>
            <a:cxnSpLocks/>
          </p:cNvCxnSpPr>
          <p:nvPr/>
        </p:nvCxnSpPr>
        <p:spPr>
          <a:xfrm>
            <a:off x="3595302" y="3078479"/>
            <a:ext cx="5259138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F74ACCB-AD30-5D44-BC78-1E0C0658C93E}"/>
              </a:ext>
            </a:extLst>
          </p:cNvPr>
          <p:cNvCxnSpPr>
            <a:cxnSpLocks/>
          </p:cNvCxnSpPr>
          <p:nvPr/>
        </p:nvCxnSpPr>
        <p:spPr>
          <a:xfrm>
            <a:off x="3913320" y="3550920"/>
            <a:ext cx="494112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659BBBE-ABAA-244F-90E8-21360A0CEDC2}"/>
              </a:ext>
            </a:extLst>
          </p:cNvPr>
          <p:cNvSpPr txBox="1"/>
          <p:nvPr/>
        </p:nvSpPr>
        <p:spPr>
          <a:xfrm>
            <a:off x="9509760" y="3366253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/>
              <a:t>C API</a:t>
            </a:r>
          </a:p>
        </p:txBody>
      </p:sp>
      <p:sp>
        <p:nvSpPr>
          <p:cNvPr id="70" name="Left Bracket 69">
            <a:extLst>
              <a:ext uri="{FF2B5EF4-FFF2-40B4-BE49-F238E27FC236}">
                <a16:creationId xmlns:a16="http://schemas.microsoft.com/office/drawing/2014/main" id="{8D18F161-ED68-CB47-825C-1CDACC3FD8D8}"/>
              </a:ext>
            </a:extLst>
          </p:cNvPr>
          <p:cNvSpPr/>
          <p:nvPr/>
        </p:nvSpPr>
        <p:spPr>
          <a:xfrm>
            <a:off x="2727960" y="1211580"/>
            <a:ext cx="867342" cy="2339339"/>
          </a:xfrm>
          <a:prstGeom prst="lef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6779B12-3EEA-8243-A80F-8E56F54271EA}"/>
              </a:ext>
            </a:extLst>
          </p:cNvPr>
          <p:cNvSpPr txBox="1"/>
          <p:nvPr/>
        </p:nvSpPr>
        <p:spPr>
          <a:xfrm>
            <a:off x="655318" y="214503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</a:t>
            </a:r>
            <a:r>
              <a:rPr lang="en-RO" dirty="0"/>
              <a:t>ritten in D</a:t>
            </a:r>
          </a:p>
        </p:txBody>
      </p:sp>
    </p:spTree>
    <p:extLst>
      <p:ext uri="{BB962C8B-B14F-4D97-AF65-F5344CB8AC3E}">
        <p14:creationId xmlns:p14="http://schemas.microsoft.com/office/powerpoint/2010/main" val="133095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26" grpId="0" animBg="1"/>
      <p:bldP spid="25" grpId="0" animBg="1"/>
      <p:bldP spid="24" grpId="0" animBg="1"/>
      <p:bldP spid="33" grpId="0" animBg="1"/>
      <p:bldP spid="50" grpId="0"/>
      <p:bldP spid="53" grpId="0" animBg="1"/>
      <p:bldP spid="54" grpId="0"/>
      <p:bldP spid="65" grpId="0"/>
      <p:bldP spid="70" grpId="0" animBg="1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6AD7-EEAD-4842-BD65-FF2D1B10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88F96-3342-764A-A717-999B3320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C++ interactive compiler, built on top of LLVM and Clang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endParaRPr lang="en-GB" dirty="0"/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extends C++ to allow expressions and statements at the global namespace level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endParaRPr lang="en-GB" dirty="0"/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can be used as a reflection system</a:t>
            </a:r>
          </a:p>
          <a:p>
            <a:endParaRPr lang="en-GB" dirty="0"/>
          </a:p>
          <a:p>
            <a:pPr marL="0" indent="0">
              <a:buNone/>
            </a:pP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3242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0758-C073-284F-8823-3F907383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RO" dirty="0"/>
              <a:t>ppyy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74BB-E7B9-D143-B960-01F078983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Clr>
                <a:srgbClr val="00B0F0"/>
              </a:buClr>
              <a:buNone/>
            </a:pPr>
            <a:endParaRPr lang="en-GB" dirty="0"/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C/C++ wrapper around Cling - originally created for calling C++ from Python</a:t>
            </a:r>
          </a:p>
          <a:p>
            <a:pPr marL="0" indent="0">
              <a:buClr>
                <a:srgbClr val="00B0F0"/>
              </a:buClr>
              <a:buNone/>
            </a:pPr>
            <a:endParaRPr lang="en-GB" sz="1100" dirty="0"/>
          </a:p>
          <a:p>
            <a:pPr marL="0" indent="0">
              <a:buClr>
                <a:srgbClr val="00B0F0"/>
              </a:buClr>
              <a:buNone/>
            </a:pPr>
            <a:r>
              <a:rPr lang="en-GB" dirty="0"/>
              <a:t>Provides:</a:t>
            </a:r>
            <a:endParaRPr lang="en-GB" sz="800" dirty="0"/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stable C and C++ reflection APIs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direct interpreter access to compile C++ code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object construction support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generic wrappers for method/function dispatching</a:t>
            </a:r>
          </a:p>
          <a:p>
            <a:endParaRPr lang="en-RO" dirty="0"/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72549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0758-C073-284F-8823-3F907383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sil</a:t>
            </a:r>
            <a:r>
              <a:rPr lang="en-US" dirty="0"/>
              <a:t>-cling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74BB-E7B9-D143-B960-01F078983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4660" cy="4351338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SIL plugin, allows interfacing between </a:t>
            </a:r>
            <a:r>
              <a:rPr lang="en-GB" dirty="0" err="1"/>
              <a:t>cppyy</a:t>
            </a:r>
            <a:r>
              <a:rPr lang="en-GB" dirty="0"/>
              <a:t> and SIL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endParaRPr lang="en-GB" dirty="0"/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binds with </a:t>
            </a:r>
            <a:r>
              <a:rPr lang="en-GB" dirty="0" err="1"/>
              <a:t>cppyy</a:t>
            </a:r>
            <a:r>
              <a:rPr lang="en-GB" dirty="0"/>
              <a:t> through the direct inclusion of the latter’s C header using </a:t>
            </a:r>
            <a:r>
              <a:rPr lang="en-GB" dirty="0" err="1"/>
              <a:t>dpp</a:t>
            </a:r>
            <a:endParaRPr lang="en-GB" dirty="0"/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endParaRPr lang="en-GB" dirty="0"/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exposes wrappers of C++ entities to SIL through D’s reflection mechanism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endParaRPr lang="en-GB" dirty="0"/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~ 2.5k </a:t>
            </a:r>
            <a:r>
              <a:rPr lang="en-GB" dirty="0" err="1"/>
              <a:t>SLoC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23296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D289-2F0D-DC4E-9830-17AF6F22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sil</a:t>
            </a:r>
            <a:r>
              <a:rPr lang="en-GB" dirty="0"/>
              <a:t>-cling: Interface with SIL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B401-D835-D140-9CED-5A636EA28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two core types: 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dirty="0" err="1"/>
              <a:t>CPPNamespace</a:t>
            </a:r>
            <a:endParaRPr lang="en-GB" dirty="0"/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dirty="0" err="1"/>
              <a:t>ClingObj</a:t>
            </a:r>
            <a:endParaRPr lang="en-GB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multiple functions exposed (e.g.):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dirty="0" err="1"/>
              <a:t>cppCompile</a:t>
            </a:r>
            <a:r>
              <a:rPr lang="en-GB" dirty="0"/>
              <a:t>(code) – compile C++ code using Cling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dirty="0" err="1"/>
              <a:t>cppLoadLibrary</a:t>
            </a:r>
            <a:r>
              <a:rPr lang="en-GB" dirty="0"/>
              <a:t>(path) – loads a shared library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dirty="0" err="1"/>
              <a:t>cppNamespaceInfo</a:t>
            </a:r>
            <a:r>
              <a:rPr lang="en-GB" dirty="0"/>
              <a:t>(name) – provides namespace summary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Ø"/>
            </a:pPr>
            <a:endParaRPr lang="en-GB" dirty="0"/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Ø"/>
            </a:pPr>
            <a:endParaRPr lang="en-GB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Ø"/>
            </a:pPr>
            <a:endParaRPr lang="en-GB" dirty="0"/>
          </a:p>
          <a:p>
            <a:pPr marL="457200" lvl="1" indent="0">
              <a:buClr>
                <a:srgbClr val="00B0F0"/>
              </a:buClr>
              <a:buNone/>
            </a:pPr>
            <a:endParaRPr lang="en-GB" dirty="0"/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43353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5C09-D564-5349-9BF3-9D3DDC01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sil</a:t>
            </a:r>
            <a:r>
              <a:rPr lang="en-GB" dirty="0"/>
              <a:t>-cling: Reflection Information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99AA-A76C-0949-8D3B-81905A9F5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215"/>
          </a:xfrm>
        </p:spPr>
        <p:txBody>
          <a:bodyPr>
            <a:normAutofit/>
          </a:bodyPr>
          <a:lstStyle/>
          <a:p>
            <a:endParaRPr lang="en-GB" dirty="0"/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/>
              <a:t> </a:t>
            </a:r>
            <a:r>
              <a:rPr lang="en-GB" dirty="0" err="1"/>
              <a:t>cppyy</a:t>
            </a:r>
            <a:r>
              <a:rPr lang="en-GB" dirty="0"/>
              <a:t> represents C++ classes, structs, and namespaces as ‘scopes’</a:t>
            </a:r>
          </a:p>
          <a:p>
            <a:pPr marL="0" indent="0">
              <a:buClr>
                <a:srgbClr val="00B0F0"/>
              </a:buClr>
              <a:buNone/>
            </a:pPr>
            <a:endParaRPr lang="en-GB" sz="2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cs typeface="Consolas" panose="020B0609020204030204" pitchFamily="49" charset="0"/>
              </a:rPr>
              <a:t> a scope object provides a full description of the C++ entity associated with it</a:t>
            </a:r>
          </a:p>
          <a:p>
            <a:pPr marL="0" indent="0">
              <a:buClr>
                <a:srgbClr val="00B0F0"/>
              </a:buClr>
              <a:buNone/>
            </a:pP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cs typeface="Consolas" panose="020B0609020204030204" pitchFamily="49" charset="0"/>
            </a:endParaRP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cs typeface="Consolas" panose="020B0609020204030204" pitchFamily="49" charset="0"/>
              </a:rPr>
              <a:t> both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cs typeface="Consolas" panose="020B0609020204030204" pitchFamily="49" charset="0"/>
              </a:rPr>
              <a:t>CPPNamespace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cs typeface="Consolas" panose="020B0609020204030204" pitchFamily="49" charset="0"/>
              </a:rPr>
              <a:t> and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cs typeface="Consolas" panose="020B0609020204030204" pitchFamily="49" charset="0"/>
              </a:rPr>
              <a:t>ClingObj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cs typeface="Consolas" panose="020B0609020204030204" pitchFamily="49" charset="0"/>
              </a:rPr>
              <a:t> classes have a data member that holds a reference to their associated scope object 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endParaRPr lang="en-GB" sz="2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400" dirty="0">
              <a:solidFill>
                <a:schemeClr val="tx1">
                  <a:lumMod val="95000"/>
                  <a:lumOff val="5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16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3629</TotalTime>
  <Words>669</Words>
  <Application>Microsoft Macintosh PowerPoint</Application>
  <PresentationFormat>Widescreen</PresentationFormat>
  <Paragraphs>140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Wingdings</vt:lpstr>
      <vt:lpstr>Office Theme</vt:lpstr>
      <vt:lpstr>sil-cling: A Story of Three Languages </vt:lpstr>
      <vt:lpstr>Symmetry Integration Language (SIL)</vt:lpstr>
      <vt:lpstr>sil-cling</vt:lpstr>
      <vt:lpstr>sil-cling: Architecture</vt:lpstr>
      <vt:lpstr>Cling</vt:lpstr>
      <vt:lpstr>cppyy</vt:lpstr>
      <vt:lpstr>sil-cling</vt:lpstr>
      <vt:lpstr>sil-cling: Interface with SIL</vt:lpstr>
      <vt:lpstr>sil-cling: Reflection Information</vt:lpstr>
      <vt:lpstr>sil-cling: Calling Interface</vt:lpstr>
      <vt:lpstr>sil-cling: Overload Resolution</vt:lpstr>
      <vt:lpstr>sil-cling: Argument Conversion</vt:lpstr>
      <vt:lpstr>sil-cling: Calling</vt:lpstr>
      <vt:lpstr>sil-cling: Data Members</vt:lpstr>
      <vt:lpstr>sil-cling: What’s next?</vt:lpstr>
      <vt:lpstr>sil-cling: Summary</vt:lpstr>
      <vt:lpstr>…one last thing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sil-cling: A Story of Three Languages </dc:title>
  <dc:creator>Constantin-Alexandru MILITARU (78410)</dc:creator>
  <cp:lastModifiedBy>Constantin-Alexandru MILITARU (78410)</cp:lastModifiedBy>
  <cp:revision>45</cp:revision>
  <dcterms:created xsi:type="dcterms:W3CDTF">2020-11-09T21:22:07Z</dcterms:created>
  <dcterms:modified xsi:type="dcterms:W3CDTF">2020-11-20T17:36:11Z</dcterms:modified>
</cp:coreProperties>
</file>