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0" d="100"/>
          <a:sy n="230" d="100"/>
        </p:scale>
        <p:origin x="402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594" y="885085"/>
            <a:ext cx="50966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64"/>
                </a:lnTo>
                <a:lnTo>
                  <a:pt x="5759996" y="376364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283" y="805990"/>
            <a:ext cx="4793233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13133" y="3015307"/>
            <a:ext cx="196850" cy="128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594" y="885085"/>
            <a:ext cx="1887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b="1" spc="125" dirty="0">
                <a:solidFill>
                  <a:srgbClr val="22373A"/>
                </a:solidFill>
                <a:latin typeface="Arial"/>
                <a:cs typeface="Arial"/>
              </a:rPr>
              <a:t>D</a:t>
            </a:r>
            <a:r>
              <a:rPr sz="1400" b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400" b="1" spc="1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400" b="1" spc="1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Arial"/>
                <a:cs typeface="Arial"/>
              </a:rPr>
              <a:t>21</a:t>
            </a:r>
            <a:r>
              <a:rPr sz="1500" b="1" spc="-22" baseline="27777" dirty="0">
                <a:solidFill>
                  <a:srgbClr val="22373A"/>
                </a:solidFill>
                <a:latin typeface="Arial"/>
                <a:cs typeface="Arial"/>
              </a:rPr>
              <a:t>st</a:t>
            </a:r>
            <a:r>
              <a:rPr sz="1500" b="1" spc="434" baseline="27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2373A"/>
                </a:solidFill>
                <a:latin typeface="Arial"/>
                <a:cs typeface="Arial"/>
              </a:rPr>
              <a:t>century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19362"/>
            <a:ext cx="2268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22373A"/>
                </a:solidFill>
                <a:latin typeface="Calibri"/>
                <a:cs typeface="Calibri"/>
              </a:rPr>
              <a:t>Moving</a:t>
            </a:r>
            <a:r>
              <a:rPr sz="1200" spc="1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fast</a:t>
            </a:r>
            <a:r>
              <a:rPr sz="1200" spc="1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without</a:t>
            </a:r>
            <a:r>
              <a:rPr sz="1200" spc="1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2373A"/>
                </a:solidFill>
                <a:latin typeface="Calibri"/>
                <a:cs typeface="Calibri"/>
              </a:rPr>
              <a:t>breaking</a:t>
            </a:r>
            <a:r>
              <a:rPr sz="1200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things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510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1890134"/>
            <a:ext cx="109347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5300"/>
              </a:lnSpc>
              <a:spcBef>
                <a:spcPts val="100"/>
              </a:spcBef>
            </a:pPr>
            <a:r>
              <a:rPr sz="1000" spc="-52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500" spc="44" baseline="13888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tila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Neves,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Ph.D. 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DConf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Online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2021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ransition advTm="25702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441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Breaking</a:t>
            </a:r>
            <a:r>
              <a:rPr spc="95" dirty="0"/>
              <a:t> </a:t>
            </a:r>
            <a:r>
              <a:rPr spc="-55" dirty="0"/>
              <a:t>language</a:t>
            </a:r>
            <a:r>
              <a:rPr spc="95" dirty="0"/>
              <a:t> </a:t>
            </a:r>
            <a:r>
              <a:rPr spc="-80" dirty="0"/>
              <a:t>changes</a:t>
            </a:r>
            <a:r>
              <a:rPr spc="100" dirty="0"/>
              <a:t> </a:t>
            </a:r>
            <a:r>
              <a:rPr spc="114" dirty="0"/>
              <a:t>—</a:t>
            </a:r>
            <a:r>
              <a:rPr spc="100" dirty="0"/>
              <a:t> </a:t>
            </a:r>
            <a:r>
              <a:rPr spc="-50" dirty="0"/>
              <a:t>Editions</a:t>
            </a:r>
            <a:r>
              <a:rPr spc="95" dirty="0"/>
              <a:t> </a:t>
            </a:r>
            <a:r>
              <a:rPr spc="320" dirty="0"/>
              <a:t>/</a:t>
            </a:r>
            <a:r>
              <a:rPr spc="100" dirty="0"/>
              <a:t> </a:t>
            </a:r>
            <a:r>
              <a:rPr spc="-70" dirty="0"/>
              <a:t>Epochs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805990"/>
            <a:ext cx="2562225" cy="18844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Rust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editions:</a:t>
            </a:r>
            <a:r>
              <a:rPr sz="11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2015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2018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2373A"/>
                </a:solidFill>
                <a:latin typeface="PMingLiU"/>
                <a:cs typeface="PMingLiU"/>
              </a:rPr>
              <a:t>++</a:t>
            </a:r>
            <a:r>
              <a:rPr sz="1100" spc="7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proposal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epochs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(P1881R0)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module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Opt-in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Interoperability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between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editions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Automated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migration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tool</a:t>
            </a:r>
            <a:endParaRPr lang="en-GB" sz="1100" spc="-1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lang="en-GB" sz="1100" spc="-15" dirty="0">
                <a:solidFill>
                  <a:srgbClr val="22373A"/>
                </a:solidFill>
                <a:latin typeface="Tahoma"/>
                <a:cs typeface="Tahoma"/>
              </a:rPr>
              <a:t>Frontend implementation issues?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What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kind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fixes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possible?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advTm="17531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058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Possible</a:t>
            </a:r>
            <a:r>
              <a:rPr spc="95" dirty="0"/>
              <a:t> </a:t>
            </a:r>
            <a:r>
              <a:rPr spc="-35" dirty="0"/>
              <a:t>fix:</a:t>
            </a:r>
            <a:r>
              <a:rPr spc="240" dirty="0"/>
              <a:t> </a:t>
            </a:r>
            <a:r>
              <a:rPr b="0" spc="135" dirty="0">
                <a:latin typeface="PMingLiU"/>
                <a:cs typeface="PMingLiU"/>
              </a:rPr>
              <a:t>const</a:t>
            </a:r>
            <a:r>
              <a:rPr b="0" spc="114" dirty="0">
                <a:latin typeface="PMingLiU"/>
                <a:cs typeface="PMingLiU"/>
              </a:rPr>
              <a:t> </a:t>
            </a:r>
            <a:r>
              <a:rPr spc="-90" dirty="0"/>
              <a:t>by</a:t>
            </a:r>
            <a:r>
              <a:rPr spc="100" dirty="0"/>
              <a:t> </a:t>
            </a:r>
            <a:r>
              <a:rPr spc="-25" dirty="0"/>
              <a:t>default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159774"/>
            <a:ext cx="3881754" cy="95090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Mutability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couples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Mutability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makes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harder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reason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about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currently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programmer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add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5" dirty="0">
                <a:solidFill>
                  <a:srgbClr val="22373A"/>
                </a:solidFill>
                <a:latin typeface="PMingLiU"/>
                <a:cs typeface="PMingLiU"/>
              </a:rPr>
              <a:t>const</a:t>
            </a:r>
            <a:endParaRPr lang="en-GB" sz="1100" spc="135" dirty="0">
              <a:solidFill>
                <a:srgbClr val="22373A"/>
              </a:solidFill>
              <a:latin typeface="PMingLiU"/>
              <a:cs typeface="PMingLiU"/>
            </a:endParaRPr>
          </a:p>
          <a:p>
            <a:pPr marL="150495" indent="-138430"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lang="en-GB" sz="1100" spc="135" dirty="0" err="1">
                <a:solidFill>
                  <a:srgbClr val="22373A"/>
                </a:solidFill>
                <a:latin typeface="PMingLiU"/>
                <a:cs typeface="PMingLiU"/>
              </a:rPr>
              <a:t>const</a:t>
            </a:r>
            <a:r>
              <a:rPr lang="en-GB" sz="1100" spc="7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lang="en-GB" sz="1100" spc="-60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lang="en-GB"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GB" sz="1100" spc="80" dirty="0">
                <a:solidFill>
                  <a:srgbClr val="22373A"/>
                </a:solidFill>
                <a:latin typeface="PMingLiU"/>
                <a:cs typeface="PMingLiU"/>
              </a:rPr>
              <a:t>immutable</a:t>
            </a:r>
            <a:r>
              <a:rPr lang="en-GB" sz="1100" spc="7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lang="en-GB"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lang="en-GB"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GB" sz="1100" spc="-20" dirty="0">
                <a:solidFill>
                  <a:srgbClr val="22373A"/>
                </a:solidFill>
                <a:latin typeface="Tahoma"/>
                <a:cs typeface="Tahoma"/>
              </a:rPr>
              <a:t>too</a:t>
            </a:r>
            <a:r>
              <a:rPr lang="en-GB"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GB" sz="1100" spc="-30" dirty="0">
                <a:solidFill>
                  <a:srgbClr val="22373A"/>
                </a:solidFill>
                <a:latin typeface="Tahoma"/>
                <a:cs typeface="Tahoma"/>
              </a:rPr>
              <a:t>restrictive</a:t>
            </a:r>
            <a:endParaRPr lang="en-GB"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advTm="125013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795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Possible</a:t>
            </a:r>
            <a:r>
              <a:rPr spc="100" dirty="0"/>
              <a:t> </a:t>
            </a:r>
            <a:r>
              <a:rPr spc="-35" dirty="0"/>
              <a:t>fix:</a:t>
            </a:r>
            <a:r>
              <a:rPr spc="250" dirty="0"/>
              <a:t> </a:t>
            </a:r>
            <a:r>
              <a:rPr b="0" spc="40" dirty="0">
                <a:latin typeface="PMingLiU"/>
                <a:cs typeface="PMingLiU"/>
              </a:rPr>
              <a:t>@safe</a:t>
            </a:r>
            <a:r>
              <a:rPr b="0" spc="300" dirty="0">
                <a:latin typeface="PMingLiU"/>
                <a:cs typeface="PMingLiU"/>
              </a:rPr>
              <a:t> </a:t>
            </a:r>
            <a:r>
              <a:rPr b="0" spc="-35" dirty="0">
                <a:latin typeface="PMingLiU"/>
                <a:cs typeface="PMingLiU"/>
              </a:rPr>
              <a:t>@nogc</a:t>
            </a:r>
            <a:r>
              <a:rPr b="0" spc="300" dirty="0">
                <a:latin typeface="PMingLiU"/>
                <a:cs typeface="PMingLiU"/>
              </a:rPr>
              <a:t> </a:t>
            </a:r>
            <a:r>
              <a:rPr b="0" spc="110" dirty="0">
                <a:latin typeface="PMingLiU"/>
                <a:cs typeface="PMingLiU"/>
              </a:rPr>
              <a:t>pure</a:t>
            </a:r>
            <a:r>
              <a:rPr b="0" spc="300" dirty="0">
                <a:latin typeface="PMingLiU"/>
                <a:cs typeface="PMingLiU"/>
              </a:rPr>
              <a:t> </a:t>
            </a:r>
            <a:r>
              <a:rPr b="0" spc="75" dirty="0">
                <a:latin typeface="PMingLiU"/>
                <a:cs typeface="PMingLiU"/>
              </a:rPr>
              <a:t>nothrow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923935"/>
            <a:ext cx="2861310" cy="14408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A.K.A.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attribute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soup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@safe</a:t>
            </a:r>
            <a:r>
              <a:rPr sz="1100" spc="2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ecome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nothrow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require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alternate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handling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Attribute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negation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attributes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could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start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8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endParaRPr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Namespaced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attributes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advTm="128859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90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Possible</a:t>
            </a:r>
            <a:r>
              <a:rPr spc="80" dirty="0"/>
              <a:t> </a:t>
            </a:r>
            <a:r>
              <a:rPr spc="-35" dirty="0"/>
              <a:t>fix:</a:t>
            </a:r>
            <a:r>
              <a:rPr spc="225" dirty="0"/>
              <a:t> </a:t>
            </a:r>
            <a:r>
              <a:rPr b="0" spc="110" dirty="0">
                <a:latin typeface="PMingLiU"/>
                <a:cs typeface="PMingLiU"/>
              </a:rPr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157831"/>
            <a:ext cx="3725545" cy="969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complicate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hierarchy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PMingLiU"/>
                <a:cs typeface="PMingLiU"/>
              </a:rPr>
              <a:t>ProtoObject</a:t>
            </a:r>
            <a:endParaRPr sz="1100" dirty="0">
              <a:latin typeface="PMingLiU"/>
              <a:cs typeface="PMingLiU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monitor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Improved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layout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opEquals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PMingLiU"/>
                <a:cs typeface="PMingLiU"/>
              </a:rPr>
              <a:t>@saf</a:t>
            </a:r>
            <a:r>
              <a:rPr lang="en-GB" sz="1100" spc="45" dirty="0">
                <a:solidFill>
                  <a:srgbClr val="22373A"/>
                </a:solidFill>
                <a:latin typeface="PMingLiU"/>
                <a:cs typeface="PMingLiU"/>
              </a:rPr>
              <a:t>e </a:t>
            </a:r>
            <a:r>
              <a:rPr sz="1100" spc="-20" dirty="0">
                <a:solidFill>
                  <a:srgbClr val="22373A"/>
                </a:solidFill>
                <a:latin typeface="PMingLiU"/>
                <a:cs typeface="PMingLiU"/>
              </a:rPr>
              <a:t>@nogc</a:t>
            </a:r>
            <a:r>
              <a:rPr sz="1100" spc="2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PMingLiU"/>
                <a:cs typeface="PMingLiU"/>
              </a:rPr>
              <a:t>pure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 advTm="65781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95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Possible</a:t>
            </a:r>
            <a:r>
              <a:rPr spc="90" dirty="0"/>
              <a:t> </a:t>
            </a:r>
            <a:r>
              <a:rPr spc="-35" dirty="0"/>
              <a:t>fix:</a:t>
            </a:r>
            <a:r>
              <a:rPr spc="235" dirty="0"/>
              <a:t> </a:t>
            </a:r>
            <a:r>
              <a:rPr spc="-100" dirty="0"/>
              <a:t>class</a:t>
            </a:r>
            <a:r>
              <a:rPr spc="95" dirty="0"/>
              <a:t> </a:t>
            </a:r>
            <a:r>
              <a:rPr spc="-6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14944"/>
            <a:ext cx="5044440" cy="1486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I’ve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lost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count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how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many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times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I’ve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written:</a:t>
            </a:r>
            <a:endParaRPr sz="1100" dirty="0">
              <a:latin typeface="Tahoma"/>
              <a:cs typeface="Tahoma"/>
            </a:endParaRPr>
          </a:p>
          <a:p>
            <a:pPr marL="448945" marR="3205480" indent="-291465">
              <a:lnSpc>
                <a:spcPct val="118000"/>
              </a:lnSpc>
              <a:spcBef>
                <a:spcPts val="844"/>
              </a:spcBef>
            </a:pP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static</a:t>
            </a:r>
            <a:r>
              <a:rPr sz="1100" spc="260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if</a:t>
            </a:r>
            <a:r>
              <a:rPr sz="1100" spc="204" dirty="0">
                <a:solidFill>
                  <a:srgbClr val="22373A"/>
                </a:solidFill>
                <a:latin typeface="PMingLiU"/>
                <a:cs typeface="PMingLiU"/>
              </a:rPr>
              <a:t>(</a:t>
            </a: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is</a:t>
            </a:r>
            <a:r>
              <a:rPr sz="1100" spc="204" dirty="0">
                <a:solidFill>
                  <a:srgbClr val="22373A"/>
                </a:solidFill>
                <a:latin typeface="PMingLiU"/>
                <a:cs typeface="PMingLiU"/>
              </a:rPr>
              <a:t>(T:</a:t>
            </a:r>
            <a:r>
              <a:rPr sz="1100" spc="265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85" dirty="0">
                <a:solidFill>
                  <a:srgbClr val="007F00"/>
                </a:solidFill>
                <a:latin typeface="PMingLiU"/>
                <a:cs typeface="PMingLiU"/>
              </a:rPr>
              <a:t>class</a:t>
            </a:r>
            <a:r>
              <a:rPr sz="1100" spc="185" dirty="0">
                <a:solidFill>
                  <a:srgbClr val="22373A"/>
                </a:solidFill>
                <a:latin typeface="PMingLiU"/>
                <a:cs typeface="PMingLiU"/>
              </a:rPr>
              <a:t>)) </a:t>
            </a:r>
            <a:r>
              <a:rPr sz="1100" spc="-27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90" dirty="0">
                <a:solidFill>
                  <a:srgbClr val="007F00"/>
                </a:solidFill>
                <a:latin typeface="PMingLiU"/>
                <a:cs typeface="PMingLiU"/>
              </a:rPr>
              <a:t>alias</a:t>
            </a:r>
            <a:r>
              <a:rPr sz="1100" spc="275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170" dirty="0">
                <a:solidFill>
                  <a:srgbClr val="22373A"/>
                </a:solidFill>
                <a:latin typeface="PMingLiU"/>
                <a:cs typeface="PMingLiU"/>
              </a:rPr>
              <a:t>Ptr</a:t>
            </a:r>
            <a:r>
              <a:rPr sz="1100" spc="28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MingLiU"/>
                <a:cs typeface="PMingLiU"/>
              </a:rPr>
              <a:t>=</a:t>
            </a:r>
            <a:r>
              <a:rPr sz="1100" spc="1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PMingLiU"/>
                <a:cs typeface="PMingLiU"/>
              </a:rPr>
              <a:t>T;</a:t>
            </a:r>
            <a:endParaRPr sz="1100" dirty="0">
              <a:latin typeface="PMingLiU"/>
              <a:cs typeface="PMingLiU"/>
            </a:endParaRPr>
          </a:p>
          <a:p>
            <a:pPr marL="448945" marR="2768600" indent="-291465">
              <a:lnSpc>
                <a:spcPct val="118000"/>
              </a:lnSpc>
            </a:pPr>
            <a:r>
              <a:rPr sz="1100" spc="170" dirty="0">
                <a:solidFill>
                  <a:srgbClr val="007F00"/>
                </a:solidFill>
                <a:latin typeface="PMingLiU"/>
                <a:cs typeface="PMingLiU"/>
              </a:rPr>
              <a:t>else</a:t>
            </a:r>
            <a:r>
              <a:rPr sz="1100" spc="275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static</a:t>
            </a:r>
            <a:r>
              <a:rPr sz="1100" spc="280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if</a:t>
            </a:r>
            <a:r>
              <a:rPr sz="1100" spc="204" dirty="0">
                <a:solidFill>
                  <a:srgbClr val="22373A"/>
                </a:solidFill>
                <a:latin typeface="PMingLiU"/>
                <a:cs typeface="PMingLiU"/>
              </a:rPr>
              <a:t>(</a:t>
            </a: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is</a:t>
            </a:r>
            <a:r>
              <a:rPr sz="1100" spc="204" dirty="0">
                <a:solidFill>
                  <a:srgbClr val="22373A"/>
                </a:solidFill>
                <a:latin typeface="PMingLiU"/>
                <a:cs typeface="PMingLiU"/>
              </a:rPr>
              <a:t>(T:</a:t>
            </a:r>
            <a:r>
              <a:rPr sz="1100" spc="28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95" dirty="0">
                <a:solidFill>
                  <a:srgbClr val="007F00"/>
                </a:solidFill>
                <a:latin typeface="PMingLiU"/>
                <a:cs typeface="PMingLiU"/>
              </a:rPr>
              <a:t>struct</a:t>
            </a:r>
            <a:r>
              <a:rPr sz="1100" spc="195" dirty="0">
                <a:solidFill>
                  <a:srgbClr val="22373A"/>
                </a:solidFill>
                <a:latin typeface="PMingLiU"/>
                <a:cs typeface="PMingLiU"/>
              </a:rPr>
              <a:t>)) </a:t>
            </a:r>
            <a:r>
              <a:rPr sz="1100" spc="-27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190" dirty="0">
                <a:solidFill>
                  <a:srgbClr val="007F00"/>
                </a:solidFill>
                <a:latin typeface="PMingLiU"/>
                <a:cs typeface="PMingLiU"/>
              </a:rPr>
              <a:t>alias</a:t>
            </a:r>
            <a:r>
              <a:rPr sz="1100" spc="280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170" dirty="0">
                <a:solidFill>
                  <a:srgbClr val="22373A"/>
                </a:solidFill>
                <a:latin typeface="PMingLiU"/>
                <a:cs typeface="PMingLiU"/>
              </a:rPr>
              <a:t>Ptr</a:t>
            </a:r>
            <a:r>
              <a:rPr sz="1100" spc="280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MingLiU"/>
                <a:cs typeface="PMingLiU"/>
              </a:rPr>
              <a:t>=</a:t>
            </a:r>
            <a:r>
              <a:rPr sz="1100" spc="15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PMingLiU"/>
                <a:cs typeface="PMingLiU"/>
              </a:rPr>
              <a:t>T*;</a:t>
            </a:r>
            <a:endParaRPr sz="1100" dirty="0">
              <a:latin typeface="PMingLiU"/>
              <a:cs typeface="PMingLiU"/>
            </a:endParaRPr>
          </a:p>
          <a:p>
            <a:pPr marL="158115">
              <a:lnSpc>
                <a:spcPct val="100000"/>
              </a:lnSpc>
              <a:spcBef>
                <a:spcPts val="240"/>
              </a:spcBef>
            </a:pPr>
            <a:r>
              <a:rPr sz="1100" spc="170" dirty="0">
                <a:solidFill>
                  <a:srgbClr val="007F00"/>
                </a:solidFill>
                <a:latin typeface="PMingLiU"/>
                <a:cs typeface="PMingLiU"/>
              </a:rPr>
              <a:t>else</a:t>
            </a:r>
            <a:endParaRPr sz="1100" dirty="0">
              <a:latin typeface="PMingLiU"/>
              <a:cs typeface="PMingLiU"/>
            </a:endParaRPr>
          </a:p>
          <a:p>
            <a:pPr marL="448945">
              <a:lnSpc>
                <a:spcPct val="100000"/>
              </a:lnSpc>
              <a:spcBef>
                <a:spcPts val="235"/>
              </a:spcBef>
            </a:pPr>
            <a:r>
              <a:rPr sz="1100" spc="204" dirty="0">
                <a:solidFill>
                  <a:srgbClr val="007F00"/>
                </a:solidFill>
                <a:latin typeface="PMingLiU"/>
                <a:cs typeface="PMingLiU"/>
              </a:rPr>
              <a:t>static</a:t>
            </a:r>
            <a:r>
              <a:rPr sz="1100" spc="280" dirty="0">
                <a:solidFill>
                  <a:srgbClr val="007F00"/>
                </a:solidFill>
                <a:latin typeface="PMingLiU"/>
                <a:cs typeface="PMingLiU"/>
              </a:rPr>
              <a:t> </a:t>
            </a:r>
            <a:r>
              <a:rPr sz="1100" spc="195" dirty="0">
                <a:solidFill>
                  <a:srgbClr val="007F00"/>
                </a:solidFill>
                <a:latin typeface="PMingLiU"/>
                <a:cs typeface="PMingLiU"/>
              </a:rPr>
              <a:t>assert</a:t>
            </a:r>
            <a:r>
              <a:rPr sz="1100" spc="195" dirty="0">
                <a:solidFill>
                  <a:srgbClr val="22373A"/>
                </a:solidFill>
                <a:latin typeface="PMingLiU"/>
                <a:cs typeface="PMingLiU"/>
              </a:rPr>
              <a:t>(</a:t>
            </a:r>
            <a:r>
              <a:rPr sz="1100" spc="195" dirty="0">
                <a:solidFill>
                  <a:srgbClr val="007F00"/>
                </a:solidFill>
                <a:latin typeface="PMingLiU"/>
                <a:cs typeface="PMingLiU"/>
              </a:rPr>
              <a:t>false</a:t>
            </a:r>
            <a:r>
              <a:rPr sz="1100" spc="195" dirty="0">
                <a:solidFill>
                  <a:srgbClr val="22373A"/>
                </a:solidFill>
                <a:latin typeface="PMingLiU"/>
                <a:cs typeface="PMingLiU"/>
              </a:rPr>
              <a:t>,</a:t>
            </a:r>
            <a:r>
              <a:rPr sz="1100" spc="285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BA2121"/>
                </a:solidFill>
                <a:latin typeface="PMingLiU"/>
                <a:cs typeface="PMingLiU"/>
              </a:rPr>
              <a:t>"Only</a:t>
            </a:r>
            <a:r>
              <a:rPr sz="1100" spc="280" dirty="0">
                <a:solidFill>
                  <a:srgbClr val="BA2121"/>
                </a:solidFill>
                <a:latin typeface="PMingLiU"/>
                <a:cs typeface="PMingLiU"/>
              </a:rPr>
              <a:t> </a:t>
            </a:r>
            <a:r>
              <a:rPr sz="1100" spc="160" dirty="0">
                <a:solidFill>
                  <a:srgbClr val="BA2121"/>
                </a:solidFill>
                <a:latin typeface="PMingLiU"/>
                <a:cs typeface="PMingLiU"/>
              </a:rPr>
              <a:t>classes</a:t>
            </a:r>
            <a:r>
              <a:rPr sz="1100" spc="285" dirty="0">
                <a:solidFill>
                  <a:srgbClr val="BA2121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BA2121"/>
                </a:solidFill>
                <a:latin typeface="PMingLiU"/>
                <a:cs typeface="PMingLiU"/>
              </a:rPr>
              <a:t>and</a:t>
            </a:r>
            <a:r>
              <a:rPr sz="1100" spc="285" dirty="0">
                <a:solidFill>
                  <a:srgbClr val="BA2121"/>
                </a:solidFill>
                <a:latin typeface="PMingLiU"/>
                <a:cs typeface="PMingLiU"/>
              </a:rPr>
              <a:t> </a:t>
            </a:r>
            <a:r>
              <a:rPr sz="1100" spc="185" dirty="0">
                <a:solidFill>
                  <a:srgbClr val="BA2121"/>
                </a:solidFill>
                <a:latin typeface="PMingLiU"/>
                <a:cs typeface="PMingLiU"/>
              </a:rPr>
              <a:t>structs</a:t>
            </a:r>
            <a:r>
              <a:rPr sz="1100" spc="280" dirty="0">
                <a:solidFill>
                  <a:srgbClr val="BA2121"/>
                </a:solidFill>
                <a:latin typeface="PMingLiU"/>
                <a:cs typeface="PMingLiU"/>
              </a:rPr>
              <a:t> </a:t>
            </a:r>
            <a:r>
              <a:rPr sz="1100" spc="150" dirty="0">
                <a:solidFill>
                  <a:srgbClr val="BA2121"/>
                </a:solidFill>
                <a:latin typeface="PMingLiU"/>
                <a:cs typeface="PMingLiU"/>
              </a:rPr>
              <a:t>are</a:t>
            </a:r>
            <a:r>
              <a:rPr sz="1100" spc="285" dirty="0">
                <a:solidFill>
                  <a:srgbClr val="BA2121"/>
                </a:solidFill>
                <a:latin typeface="PMingLiU"/>
                <a:cs typeface="PMingLiU"/>
              </a:rPr>
              <a:t> </a:t>
            </a:r>
            <a:r>
              <a:rPr sz="1100" spc="145" dirty="0">
                <a:solidFill>
                  <a:srgbClr val="BA2121"/>
                </a:solidFill>
                <a:latin typeface="PMingLiU"/>
                <a:cs typeface="PMingLiU"/>
              </a:rPr>
              <a:t>supported"</a:t>
            </a:r>
            <a:r>
              <a:rPr sz="1100" spc="145" dirty="0">
                <a:solidFill>
                  <a:srgbClr val="22373A"/>
                </a:solidFill>
                <a:latin typeface="PMingLiU"/>
                <a:cs typeface="PMingLiU"/>
              </a:rPr>
              <a:t>);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 advTm="56011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98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Possible</a:t>
            </a:r>
            <a:r>
              <a:rPr spc="105" dirty="0"/>
              <a:t> </a:t>
            </a:r>
            <a:r>
              <a:rPr spc="-35" dirty="0"/>
              <a:t>fix:</a:t>
            </a:r>
            <a:r>
              <a:rPr spc="245" dirty="0"/>
              <a:t> </a:t>
            </a:r>
            <a:r>
              <a:rPr spc="-60" dirty="0"/>
              <a:t>exception-less</a:t>
            </a:r>
            <a:r>
              <a:rPr spc="100" dirty="0"/>
              <a:t> </a:t>
            </a:r>
            <a:r>
              <a:rPr spc="-50" dirty="0"/>
              <a:t>error</a:t>
            </a:r>
            <a:r>
              <a:rPr spc="100" dirty="0"/>
              <a:t> </a:t>
            </a:r>
            <a:r>
              <a:rPr spc="-55" dirty="0"/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273845"/>
            <a:ext cx="3002915" cy="733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Sum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pattern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matching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Railway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Oriented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Programming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Zero-overhead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deterministic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exceptions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(ZODE?)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49621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498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Summary</a:t>
            </a:r>
            <a:r>
              <a:rPr spc="95" dirty="0"/>
              <a:t> </a:t>
            </a:r>
            <a:r>
              <a:rPr dirty="0"/>
              <a:t>(all</a:t>
            </a:r>
            <a:r>
              <a:rPr spc="95" dirty="0"/>
              <a:t> </a:t>
            </a:r>
            <a:r>
              <a:rPr spc="-70" dirty="0"/>
              <a:t>opinions</a:t>
            </a:r>
            <a:r>
              <a:rPr spc="95" dirty="0"/>
              <a:t> </a:t>
            </a:r>
            <a:r>
              <a:rPr spc="-55" dirty="0"/>
              <a:t>are</a:t>
            </a:r>
            <a:r>
              <a:rPr spc="90" dirty="0"/>
              <a:t> </a:t>
            </a:r>
            <a:r>
              <a:rPr spc="-55" dirty="0"/>
              <a:t>my</a:t>
            </a:r>
            <a:r>
              <a:rPr spc="95" dirty="0"/>
              <a:t> </a:t>
            </a:r>
            <a:r>
              <a:rPr spc="-30" dirty="0"/>
              <a:t>own)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805990"/>
            <a:ext cx="3883660" cy="16764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can’t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afford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should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finish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features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before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adding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ones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way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embrace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future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without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breaking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move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proven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preview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switches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revert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move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modules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out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PMingLiU"/>
                <a:cs typeface="PMingLiU"/>
              </a:rPr>
              <a:t>std.experimental</a:t>
            </a:r>
            <a:endParaRPr sz="1100">
              <a:latin typeface="PMingLiU"/>
              <a:cs typeface="PMingLiU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Finalise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MingLiU"/>
                <a:cs typeface="PMingLiU"/>
              </a:rPr>
              <a:t>shared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?</a:t>
            </a:r>
            <a:r>
              <a:rPr sz="1100" spc="1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Phobos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solution?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Help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wanted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—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action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214894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784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583117"/>
            <a:ext cx="16471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Slide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intentionally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left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blank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16473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792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The</a:t>
            </a:r>
            <a:r>
              <a:rPr spc="105" dirty="0"/>
              <a:t> </a:t>
            </a:r>
            <a:r>
              <a:rPr spc="-40" dirty="0"/>
              <a:t>6-year-old</a:t>
            </a:r>
            <a:r>
              <a:rPr spc="100" dirty="0"/>
              <a:t> </a:t>
            </a:r>
            <a:r>
              <a:rPr spc="-70" dirty="0"/>
              <a:t>slide</a:t>
            </a:r>
            <a:r>
              <a:rPr spc="105" dirty="0"/>
              <a:t> </a:t>
            </a:r>
            <a:r>
              <a:rPr spc="-40" dirty="0"/>
              <a:t>(why?  </a:t>
            </a:r>
            <a:r>
              <a:rPr spc="-75" dirty="0"/>
              <a:t>why?</a:t>
            </a:r>
            <a:r>
              <a:rPr spc="250" dirty="0"/>
              <a:t> </a:t>
            </a:r>
            <a:r>
              <a:rPr spc="-40" dirty="0"/>
              <a:t>why?)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041854"/>
            <a:ext cx="3279775" cy="12052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Why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stay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relevant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Why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backwards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compatibility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important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What’s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stalling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progress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Why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Phobos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v2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would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good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idea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Why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breaking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language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changes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could</a:t>
            </a:r>
            <a:r>
              <a:rPr sz="1100" i="1" spc="1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good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idea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47067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34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D</a:t>
            </a:r>
            <a:r>
              <a:rPr spc="85" dirty="0"/>
              <a:t> </a:t>
            </a:r>
            <a:r>
              <a:rPr spc="-85" dirty="0"/>
              <a:t>needs</a:t>
            </a:r>
            <a:r>
              <a:rPr spc="85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spc="-65" dirty="0"/>
              <a:t>change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173223"/>
            <a:ext cx="2725420" cy="969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languages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aren’t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standing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still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programming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landscape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keeps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changing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Features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finishing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Awesome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become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“awesomer”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advTm="111519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11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But</a:t>
            </a:r>
            <a:r>
              <a:rPr spc="95" dirty="0"/>
              <a:t> </a:t>
            </a:r>
            <a:r>
              <a:rPr spc="-75" dirty="0"/>
              <a:t>we</a:t>
            </a:r>
            <a:r>
              <a:rPr spc="100" dirty="0"/>
              <a:t> </a:t>
            </a:r>
            <a:r>
              <a:rPr spc="-15" dirty="0"/>
              <a:t>can’t</a:t>
            </a:r>
            <a:r>
              <a:rPr spc="100" dirty="0"/>
              <a:t> </a:t>
            </a:r>
            <a:r>
              <a:rPr spc="-25" dirty="0"/>
              <a:t>(shouldn’t?)</a:t>
            </a:r>
            <a:r>
              <a:rPr spc="245" dirty="0"/>
              <a:t> </a:t>
            </a:r>
            <a:r>
              <a:rPr spc="-55" dirty="0"/>
              <a:t>break</a:t>
            </a:r>
            <a:r>
              <a:rPr spc="95" dirty="0"/>
              <a:t> </a:t>
            </a:r>
            <a:r>
              <a:rPr spc="-65" dirty="0"/>
              <a:t>code</a:t>
            </a:r>
            <a:r>
              <a:rPr spc="100" dirty="0"/>
              <a:t> </a:t>
            </a:r>
            <a:r>
              <a:rPr spc="-25" dirty="0"/>
              <a:t>either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778914"/>
            <a:ext cx="3580129" cy="1731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industry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Users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don’t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like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their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longer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compiles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35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Backwards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compatibility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decreases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risk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drives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adoption</a:t>
            </a:r>
            <a:endParaRPr sz="1100">
              <a:latin typeface="Tahoma"/>
              <a:cs typeface="Tahoma"/>
            </a:endParaRPr>
          </a:p>
          <a:p>
            <a:pPr marL="427355" lvl="1" indent="-132715">
              <a:lnSpc>
                <a:spcPct val="100000"/>
              </a:lnSpc>
              <a:spcBef>
                <a:spcPts val="350"/>
              </a:spcBef>
              <a:buFont typeface="Calibri"/>
              <a:buChar char="•"/>
              <a:tabLst>
                <a:tab pos="42799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Windows</a:t>
            </a:r>
            <a:endParaRPr sz="1000">
              <a:latin typeface="Tahoma"/>
              <a:cs typeface="Tahoma"/>
            </a:endParaRPr>
          </a:p>
          <a:p>
            <a:pPr marL="427355" lvl="1" indent="-132715">
              <a:lnSpc>
                <a:spcPct val="100000"/>
              </a:lnSpc>
              <a:spcBef>
                <a:spcPts val="175"/>
              </a:spcBef>
              <a:buFont typeface="Calibri"/>
              <a:buChar char="•"/>
              <a:tabLst>
                <a:tab pos="427990" algn="l"/>
              </a:tabLst>
            </a:pP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Intel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x86</a:t>
            </a:r>
            <a:endParaRPr sz="1000">
              <a:latin typeface="Tahoma"/>
              <a:cs typeface="Tahoma"/>
            </a:endParaRPr>
          </a:p>
          <a:p>
            <a:pPr marL="427355" lvl="1" indent="-132715">
              <a:lnSpc>
                <a:spcPct val="100000"/>
              </a:lnSpc>
              <a:spcBef>
                <a:spcPts val="175"/>
              </a:spcBef>
              <a:buFont typeface="Calibri"/>
              <a:buChar char="•"/>
              <a:tabLst>
                <a:tab pos="427990" algn="l"/>
              </a:tabLst>
            </a:pP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000" spc="5" dirty="0">
                <a:solidFill>
                  <a:srgbClr val="22373A"/>
                </a:solidFill>
                <a:latin typeface="PMingLiU"/>
                <a:cs typeface="PMingLiU"/>
              </a:rPr>
              <a:t>++</a:t>
            </a:r>
            <a:endParaRPr sz="1000">
              <a:latin typeface="PMingLiU"/>
              <a:cs typeface="PMingLiU"/>
            </a:endParaRPr>
          </a:p>
          <a:p>
            <a:pPr marL="150495" indent="-138430">
              <a:lnSpc>
                <a:spcPct val="100000"/>
              </a:lnSpc>
              <a:spcBef>
                <a:spcPts val="56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Stability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important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Learn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Python3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2198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321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Stalled</a:t>
            </a:r>
            <a:r>
              <a:rPr spc="95" dirty="0"/>
              <a:t> </a:t>
            </a:r>
            <a:r>
              <a:rPr spc="-90" dirty="0"/>
              <a:t>progress</a:t>
            </a:r>
            <a:r>
              <a:rPr spc="100" dirty="0"/>
              <a:t> </a:t>
            </a:r>
            <a:r>
              <a:rPr spc="114" dirty="0"/>
              <a:t>—</a:t>
            </a:r>
            <a:r>
              <a:rPr spc="90" dirty="0"/>
              <a:t> </a:t>
            </a:r>
            <a:r>
              <a:rPr spc="-55" dirty="0"/>
              <a:t>preview</a:t>
            </a:r>
            <a:r>
              <a:rPr spc="100" dirty="0"/>
              <a:t> </a:t>
            </a:r>
            <a:r>
              <a:rPr spc="-55" dirty="0"/>
              <a:t>and</a:t>
            </a:r>
            <a:r>
              <a:rPr spc="95" dirty="0"/>
              <a:t> </a:t>
            </a:r>
            <a:r>
              <a:rPr spc="-25" dirty="0"/>
              <a:t>revert</a:t>
            </a:r>
            <a:r>
              <a:rPr spc="95" dirty="0"/>
              <a:t> </a:t>
            </a:r>
            <a:r>
              <a:rPr spc="-65" dirty="0"/>
              <a:t>switches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155926"/>
            <a:ext cx="3433445" cy="969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Hasn’t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w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k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w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ell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w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w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ould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li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k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ed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Many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more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previews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reverts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Implementation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issues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DIP1000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should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go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“nag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mode”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(dmd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PR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#12578)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121698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547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Stalled</a:t>
            </a:r>
            <a:r>
              <a:rPr spc="100" dirty="0"/>
              <a:t> </a:t>
            </a:r>
            <a:r>
              <a:rPr spc="-90" dirty="0"/>
              <a:t>progress</a:t>
            </a:r>
            <a:r>
              <a:rPr spc="105" dirty="0"/>
              <a:t> </a:t>
            </a:r>
            <a:r>
              <a:rPr spc="114" dirty="0"/>
              <a:t>—</a:t>
            </a:r>
            <a:r>
              <a:rPr spc="100" dirty="0"/>
              <a:t> </a:t>
            </a:r>
            <a:r>
              <a:rPr spc="-35" dirty="0"/>
              <a:t>std.experimental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277694"/>
            <a:ext cx="4364355" cy="733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Nothing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migrated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out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experimental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yet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Efforts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being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move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current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modules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70" dirty="0">
                <a:solidFill>
                  <a:srgbClr val="22373A"/>
                </a:solidFill>
                <a:latin typeface="PMingLiU"/>
                <a:cs typeface="PMingLiU"/>
              </a:rPr>
              <a:t>std</a:t>
            </a:r>
            <a:r>
              <a:rPr sz="1100" spc="75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package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Probably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best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experiment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first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dub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package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126809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13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Stalled</a:t>
            </a:r>
            <a:r>
              <a:rPr spc="95" dirty="0"/>
              <a:t> </a:t>
            </a:r>
            <a:r>
              <a:rPr spc="-90" dirty="0"/>
              <a:t>progress</a:t>
            </a:r>
            <a:r>
              <a:rPr spc="95" dirty="0"/>
              <a:t> </a:t>
            </a:r>
            <a:r>
              <a:rPr spc="114" dirty="0"/>
              <a:t>—</a:t>
            </a:r>
            <a:r>
              <a:rPr spc="90" dirty="0"/>
              <a:t> </a:t>
            </a:r>
            <a:r>
              <a:rPr spc="-65" dirty="0"/>
              <a:t>Phobos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1159774"/>
            <a:ext cx="2813685" cy="9690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Phobos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isn’t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versioned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(dub?)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Once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Phobos,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mistakes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set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stone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add,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subtract</a:t>
            </a:r>
            <a:endParaRPr sz="110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part,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can’t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behaviour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advTm="97973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313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Phobos</a:t>
            </a:r>
            <a:r>
              <a:rPr spc="65" dirty="0"/>
              <a:t> </a:t>
            </a:r>
            <a:r>
              <a:rPr spc="-40" dirty="0"/>
              <a:t>v2</a:t>
            </a:r>
            <a:r>
              <a:rPr spc="75" dirty="0"/>
              <a:t> </a:t>
            </a:r>
            <a:r>
              <a:rPr spc="-55" dirty="0"/>
              <a:t>wishlist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6283" y="937397"/>
            <a:ext cx="4257675" cy="14408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6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autodecoding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range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PMingLiU"/>
                <a:cs typeface="PMingLiU"/>
              </a:rPr>
              <a:t>char</a:t>
            </a:r>
            <a:r>
              <a:rPr sz="1100" spc="75" dirty="0">
                <a:solidFill>
                  <a:srgbClr val="22373A"/>
                </a:solidFill>
                <a:latin typeface="PMingLiU"/>
                <a:cs typeface="PMingLiU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string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(convert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from/to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{w,d}string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included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batteries:</a:t>
            </a:r>
            <a:r>
              <a:rPr sz="1100" spc="1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replacements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std.xml,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std.json,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etc.</a:t>
            </a:r>
            <a:endParaRPr sz="1100" dirty="0">
              <a:latin typeface="Tahoma"/>
              <a:cs typeface="Tahoma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45" dirty="0">
                <a:solidFill>
                  <a:srgbClr val="22373A"/>
                </a:solidFill>
                <a:latin typeface="PMingLiU"/>
                <a:cs typeface="PMingLiU"/>
              </a:rPr>
              <a:t>@safe</a:t>
            </a:r>
            <a:endParaRPr sz="1100" dirty="0">
              <a:latin typeface="PMingLiU"/>
              <a:cs typeface="PMingLiU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-20" dirty="0">
                <a:solidFill>
                  <a:srgbClr val="22373A"/>
                </a:solidFill>
                <a:latin typeface="PMingLiU"/>
                <a:cs typeface="PMingLiU"/>
              </a:rPr>
              <a:t>@nogc</a:t>
            </a:r>
            <a:endParaRPr sz="1100" dirty="0">
              <a:latin typeface="PMingLiU"/>
              <a:cs typeface="PMingLiU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151130" algn="l"/>
              </a:tabLst>
            </a:pPr>
            <a:r>
              <a:rPr sz="1100" spc="80" dirty="0">
                <a:solidFill>
                  <a:srgbClr val="22373A"/>
                </a:solidFill>
                <a:latin typeface="PMingLiU"/>
                <a:cs typeface="PMingLiU"/>
              </a:rPr>
              <a:t>nothrow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 advTm="138496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320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Phobos</a:t>
            </a:r>
            <a:r>
              <a:rPr spc="95" dirty="0"/>
              <a:t> </a:t>
            </a:r>
            <a:r>
              <a:rPr spc="-60" dirty="0"/>
              <a:t>vx:</a:t>
            </a:r>
            <a:r>
              <a:rPr spc="245" dirty="0"/>
              <a:t> </a:t>
            </a:r>
            <a:r>
              <a:rPr spc="-50" dirty="0"/>
              <a:t>looking</a:t>
            </a:r>
            <a:r>
              <a:rPr spc="105" dirty="0"/>
              <a:t> </a:t>
            </a:r>
            <a:r>
              <a:rPr spc="-70" dirty="0"/>
              <a:t>beyond</a:t>
            </a:r>
            <a:r>
              <a:rPr spc="100" dirty="0"/>
              <a:t> </a:t>
            </a:r>
            <a:r>
              <a:rPr spc="-35" dirty="0"/>
              <a:t>just</a:t>
            </a:r>
            <a:r>
              <a:rPr spc="100" dirty="0"/>
              <a:t> </a:t>
            </a:r>
            <a:r>
              <a:rPr spc="-40" dirty="0"/>
              <a:t>a</a:t>
            </a:r>
            <a:r>
              <a:rPr spc="100" dirty="0"/>
              <a:t> </a:t>
            </a:r>
            <a:r>
              <a:rPr spc="-35" dirty="0"/>
              <a:t>2</a:t>
            </a:r>
            <a:r>
              <a:rPr sz="1200" spc="-52" baseline="31250" dirty="0"/>
              <a:t>nd</a:t>
            </a:r>
            <a:r>
              <a:rPr sz="1200" spc="390" baseline="31250" dirty="0"/>
              <a:t> </a:t>
            </a:r>
            <a:r>
              <a:rPr sz="1200" spc="-70" dirty="0"/>
              <a:t>version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94904"/>
            <a:ext cx="3800475" cy="17581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How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maintain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multiple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versions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going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forward?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Tahoma"/>
              <a:cs typeface="Tahoma"/>
            </a:endParaRPr>
          </a:p>
          <a:p>
            <a:pPr marL="289560" indent="-139065">
              <a:lnSpc>
                <a:spcPct val="100000"/>
              </a:lnSpc>
              <a:buFont typeface="Calibri"/>
              <a:buChar char="•"/>
              <a:tabLst>
                <a:tab pos="290195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Copy/paste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non-starter</a:t>
            </a:r>
            <a:endParaRPr sz="1100" dirty="0">
              <a:latin typeface="Tahoma"/>
              <a:cs typeface="Tahoma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Calibri"/>
              <a:buChar char="•"/>
              <a:tabLst>
                <a:tab pos="29019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Cherry-pick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bug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fixes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versions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N-1..1</a:t>
            </a:r>
            <a:endParaRPr sz="1100" dirty="0">
              <a:latin typeface="Tahoma"/>
              <a:cs typeface="Tahoma"/>
            </a:endParaRPr>
          </a:p>
          <a:p>
            <a:pPr marL="289560" indent="-139065">
              <a:lnSpc>
                <a:spcPct val="100000"/>
              </a:lnSpc>
              <a:spcBef>
                <a:spcPts val="350"/>
              </a:spcBef>
              <a:buFont typeface="Calibri"/>
              <a:buChar char="•"/>
              <a:tabLst>
                <a:tab pos="290195" algn="l"/>
              </a:tabLst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Reuse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older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versions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newer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version</a:t>
            </a:r>
            <a:endParaRPr sz="1100" dirty="0">
              <a:latin typeface="Tahoma"/>
              <a:cs typeface="Tahoma"/>
            </a:endParaRPr>
          </a:p>
          <a:p>
            <a:pPr marL="566420" lvl="1" indent="-132715">
              <a:lnSpc>
                <a:spcPct val="100000"/>
              </a:lnSpc>
              <a:spcBef>
                <a:spcPts val="355"/>
              </a:spcBef>
              <a:buFont typeface="Calibri"/>
              <a:buChar char="•"/>
              <a:tabLst>
                <a:tab pos="567055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template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mixin:</a:t>
            </a:r>
            <a:r>
              <a:rPr sz="1000" spc="1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issues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module-scope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symbols</a:t>
            </a:r>
            <a:endParaRPr sz="1000" dirty="0">
              <a:latin typeface="Tahoma"/>
              <a:cs typeface="Tahoma"/>
            </a:endParaRPr>
          </a:p>
          <a:p>
            <a:pPr marL="566420" lvl="1" indent="-132715">
              <a:lnSpc>
                <a:spcPct val="100000"/>
              </a:lnSpc>
              <a:spcBef>
                <a:spcPts val="175"/>
              </a:spcBef>
              <a:buFont typeface="Calibri"/>
              <a:buChar char="•"/>
              <a:tabLst>
                <a:tab pos="567055" algn="l"/>
              </a:tabLst>
            </a:pP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Andrei’s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idea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Phobos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ahoma"/>
                <a:cs typeface="Tahoma"/>
              </a:rPr>
              <a:t>PR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#8309</a:t>
            </a:r>
            <a:endParaRPr sz="1000" dirty="0">
              <a:latin typeface="Tahoma"/>
              <a:cs typeface="Tahoma"/>
            </a:endParaRPr>
          </a:p>
          <a:p>
            <a:pPr marL="566420" lvl="1" indent="-132715">
              <a:lnSpc>
                <a:spcPct val="100000"/>
              </a:lnSpc>
              <a:spcBef>
                <a:spcPts val="175"/>
              </a:spcBef>
              <a:buFont typeface="Calibri"/>
              <a:buChar char="•"/>
              <a:tabLst>
                <a:tab pos="567055" algn="l"/>
              </a:tabLst>
            </a:pP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Publicly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import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older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Phobos:</a:t>
            </a:r>
            <a:r>
              <a:rPr sz="10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namespacing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issues</a:t>
            </a:r>
            <a:endParaRPr sz="1000" dirty="0">
              <a:latin typeface="Tahoma"/>
              <a:cs typeface="Tahoma"/>
            </a:endParaRPr>
          </a:p>
          <a:p>
            <a:pPr marL="289560" indent="-139065">
              <a:lnSpc>
                <a:spcPct val="100000"/>
              </a:lnSpc>
              <a:spcBef>
                <a:spcPts val="555"/>
              </a:spcBef>
              <a:buFont typeface="Calibri"/>
              <a:buChar char="•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H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w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li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k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GB" sz="1100" spc="-110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80" dirty="0">
                <a:solidFill>
                  <a:srgbClr val="22373A"/>
                </a:solidFill>
                <a:latin typeface="Calibri"/>
                <a:cs typeface="Calibri"/>
              </a:rPr>
              <a:t>w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ant</a:t>
            </a:r>
            <a:r>
              <a:rPr sz="1100" i="1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reuse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advTm="248332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669</Words>
  <Application>Microsoft Office PowerPoint</Application>
  <PresentationFormat>Custom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PMingLiU</vt:lpstr>
      <vt:lpstr>Arial</vt:lpstr>
      <vt:lpstr>Calibri</vt:lpstr>
      <vt:lpstr>Courier New</vt:lpstr>
      <vt:lpstr>Tahoma</vt:lpstr>
      <vt:lpstr>Trebuchet MS</vt:lpstr>
      <vt:lpstr>Office Theme</vt:lpstr>
      <vt:lpstr>PowerPoint Presentation</vt:lpstr>
      <vt:lpstr>The 6-year-old slide (why?  why? why?)</vt:lpstr>
      <vt:lpstr>D needs to change</vt:lpstr>
      <vt:lpstr>But we can’t (shouldn’t?) break code either</vt:lpstr>
      <vt:lpstr>Stalled progress — preview and revert switches</vt:lpstr>
      <vt:lpstr>Stalled progress — std.experimental</vt:lpstr>
      <vt:lpstr>Stalled progress — Phobos</vt:lpstr>
      <vt:lpstr>Phobos v2 wishlist</vt:lpstr>
      <vt:lpstr>Phobos vx: looking beyond just a 2nd version</vt:lpstr>
      <vt:lpstr>Breaking language changes — Editions / Epochs</vt:lpstr>
      <vt:lpstr>Possible fix: const by default</vt:lpstr>
      <vt:lpstr>Possible fix: @safe @nogc pure nothrow</vt:lpstr>
      <vt:lpstr>Possible fix: Object</vt:lpstr>
      <vt:lpstr>Possible fix: class references</vt:lpstr>
      <vt:lpstr>Possible fix: exception-less error handling</vt:lpstr>
      <vt:lpstr>Summary (all opinions are my own)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for the 21st century - Moving fast without breaking things</dc:title>
  <dc:creator>Átila Neves, Ph.D.</dc:creator>
  <cp:lastModifiedBy>Michael Parker</cp:lastModifiedBy>
  <cp:revision>5</cp:revision>
  <dcterms:created xsi:type="dcterms:W3CDTF">2021-11-10T09:25:29Z</dcterms:created>
  <dcterms:modified xsi:type="dcterms:W3CDTF">2021-11-20T11:24:37Z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2021-11-10T00:00:00Z</vt:filetime>
  </property>
</Properties>
</file>