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7" r:id="rId5"/>
    <p:sldId id="256" r:id="rId6"/>
    <p:sldId id="257" r:id="rId7"/>
    <p:sldId id="258" r:id="rId8"/>
    <p:sldId id="259" r:id="rId9"/>
    <p:sldId id="260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78" r:id="rId22"/>
    <p:sldId id="284" r:id="rId23"/>
    <p:sldId id="271" r:id="rId24"/>
    <p:sldId id="272" r:id="rId25"/>
    <p:sldId id="274" r:id="rId26"/>
    <p:sldId id="279" r:id="rId27"/>
    <p:sldId id="273" r:id="rId28"/>
    <p:sldId id="275" r:id="rId29"/>
    <p:sldId id="282" r:id="rId30"/>
    <p:sldId id="276" r:id="rId31"/>
    <p:sldId id="277" r:id="rId32"/>
  </p:sldIdLst>
  <p:sldSz cx="9144000" cy="6858000" type="screen4x3"/>
  <p:notesSz cx="6858000" cy="9144000"/>
  <p:custDataLst>
    <p:tags r:id="rId3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>
      <p:cViewPr varScale="1">
        <p:scale>
          <a:sx n="83" d="100"/>
          <a:sy n="83" d="100"/>
        </p:scale>
        <p:origin x="137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8B88-4004-4E5C-A879-D3741BF5EFD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9CCAC-B055-45F6-A5E8-31E4193D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692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7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7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217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51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32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11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02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824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470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5288297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53" imgH="353" progId="TCLayout.ActiveDocument.1">
                  <p:embed/>
                </p:oleObj>
              </mc:Choice>
              <mc:Fallback>
                <p:oleObj name="think-cell Slide" r:id="rId1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75E4-DDE0-4BC0-9FB7-24674E8068D9}" type="datetimeFigureOut">
              <a:rPr lang="de-AT" smtClean="0"/>
              <a:t>03.08.2022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D85E-9563-4D56-9701-49B17D6064F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58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6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6" Type="http://schemas.openxmlformats.org/officeDocument/2006/relationships/image" Target="../media/image3.jp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19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hyperlink" Target="https://github.com/Dlang-UPB/D-scanner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7524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ullsizeoutput_2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3610">
            <a:off x="2026847" y="549807"/>
            <a:ext cx="2147157" cy="15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683671" y="3140968"/>
            <a:ext cx="8405032" cy="66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Integrating D Language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Compiler in D-Scanner</a:t>
            </a:r>
          </a:p>
        </p:txBody>
      </p:sp>
      <p:sp>
        <p:nvSpPr>
          <p:cNvPr id="7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611560" y="4033592"/>
            <a:ext cx="8405032" cy="979584"/>
          </a:xfrm>
        </p:spPr>
        <p:txBody>
          <a:bodyPr anchor="t" anchorCtr="1">
            <a:noAutofit/>
          </a:bodyPr>
          <a:lstStyle/>
          <a:p>
            <a:pPr marL="0" lvl="0" indent="0" algn="ctr">
              <a:spcBef>
                <a:spcPts val="0"/>
              </a:spcBef>
              <a:buNone/>
              <a:tabLst>
                <a:tab pos="0" algn="l"/>
                <a:tab pos="583917" algn="l"/>
                <a:tab pos="1168200" algn="l"/>
                <a:tab pos="1752475" algn="l"/>
                <a:tab pos="2336758" algn="l"/>
                <a:tab pos="2920675" algn="l"/>
                <a:tab pos="3504959" algn="l"/>
                <a:tab pos="4089242" algn="l"/>
                <a:tab pos="4673516" algn="l"/>
                <a:tab pos="5257800" algn="l"/>
                <a:tab pos="5841717" algn="l"/>
                <a:tab pos="6426000" algn="l"/>
                <a:tab pos="7010284" algn="l"/>
                <a:tab pos="7594558" algn="l"/>
                <a:tab pos="8178475" algn="l"/>
                <a:tab pos="8762759" algn="l"/>
                <a:tab pos="9347042" algn="l"/>
                <a:tab pos="9931316" algn="l"/>
                <a:tab pos="1051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Danescu Lucian</a:t>
            </a:r>
          </a:p>
          <a:p>
            <a:pPr marL="0" lvl="0" indent="0" algn="ctr">
              <a:spcBef>
                <a:spcPts val="0"/>
              </a:spcBef>
              <a:buNone/>
              <a:tabLst>
                <a:tab pos="0" algn="l"/>
                <a:tab pos="583917" algn="l"/>
                <a:tab pos="1168200" algn="l"/>
                <a:tab pos="1752475" algn="l"/>
                <a:tab pos="2336758" algn="l"/>
                <a:tab pos="2920675" algn="l"/>
                <a:tab pos="3504959" algn="l"/>
                <a:tab pos="4089242" algn="l"/>
                <a:tab pos="4673516" algn="l"/>
                <a:tab pos="5257800" algn="l"/>
                <a:tab pos="5841717" algn="l"/>
                <a:tab pos="6426000" algn="l"/>
                <a:tab pos="7010284" algn="l"/>
                <a:tab pos="7594558" algn="l"/>
                <a:tab pos="8178475" algn="l"/>
                <a:tab pos="8762759" algn="l"/>
                <a:tab pos="9347042" algn="l"/>
                <a:tab pos="9931316" algn="l"/>
                <a:tab pos="1051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POLITEHNICA of Bucharest</a:t>
            </a:r>
          </a:p>
        </p:txBody>
      </p:sp>
      <p:sp>
        <p:nvSpPr>
          <p:cNvPr id="8" name="Rectangle 4"/>
          <p:cNvSpPr/>
          <p:nvPr/>
        </p:nvSpPr>
        <p:spPr>
          <a:xfrm>
            <a:off x="2339752" y="5152184"/>
            <a:ext cx="4343044" cy="84117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50758" tIns="50758" rIns="50758" bIns="50758" anchor="ctr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83917" algn="l"/>
                <a:tab pos="1168200" algn="l"/>
                <a:tab pos="1752475" algn="l"/>
                <a:tab pos="2336758" algn="l"/>
                <a:tab pos="2920675" algn="l"/>
                <a:tab pos="3504959" algn="l"/>
                <a:tab pos="4089242" algn="l"/>
                <a:tab pos="4673516" algn="l"/>
                <a:tab pos="5257800" algn="l"/>
                <a:tab pos="5841717" algn="l"/>
                <a:tab pos="6426000" algn="l"/>
                <a:tab pos="7010284" algn="l"/>
                <a:tab pos="7594558" algn="l"/>
                <a:tab pos="8178475" algn="l"/>
                <a:tab pos="8762759" algn="l"/>
                <a:tab pos="9347042" algn="l"/>
                <a:tab pos="9931316" algn="l"/>
                <a:tab pos="105156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Helvetica Light" pitchFamily="2"/>
                <a:cs typeface="Arial" panose="020B0604020202020204" pitchFamily="34" charset="0"/>
              </a:rPr>
              <a:t>DConf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Helvetica Light" pitchFamily="2"/>
                <a:cs typeface="Arial" panose="020B0604020202020204" pitchFamily="34" charset="0"/>
              </a:rPr>
              <a:t> 2022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583917" algn="l"/>
                <a:tab pos="1168200" algn="l"/>
                <a:tab pos="1752475" algn="l"/>
                <a:tab pos="2336758" algn="l"/>
                <a:tab pos="2920675" algn="l"/>
                <a:tab pos="3504959" algn="l"/>
                <a:tab pos="4089242" algn="l"/>
                <a:tab pos="4673516" algn="l"/>
                <a:tab pos="5257800" algn="l"/>
                <a:tab pos="5841717" algn="l"/>
                <a:tab pos="6426000" algn="l"/>
                <a:tab pos="7010284" algn="l"/>
                <a:tab pos="7594558" algn="l"/>
                <a:tab pos="8178475" algn="l"/>
                <a:tab pos="8762759" algn="l"/>
                <a:tab pos="9347042" algn="l"/>
                <a:tab pos="9931316" algn="l"/>
                <a:tab pos="105156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Helvetica Light" pitchFamily="2"/>
                <a:cs typeface="Arial" panose="020B0604020202020204" pitchFamily="34" charset="0"/>
              </a:rPr>
              <a:t>London, August 1-4, 2022</a:t>
            </a:r>
          </a:p>
        </p:txBody>
      </p:sp>
      <p:pic>
        <p:nvPicPr>
          <p:cNvPr id="9" name="Picture 8" descr="fullsizeoutput_1.jpeg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08104" y="553359"/>
            <a:ext cx="1629304" cy="151704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5612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5092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ASTBase vs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ASTCodegen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1207963"/>
            <a:ext cx="4567920" cy="446686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8521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8451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ASTBase vs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ASTCodegen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"/>
          <p:cNvSpPr txBox="1"/>
          <p:nvPr/>
        </p:nvSpPr>
        <p:spPr>
          <a:xfrm>
            <a:off x="576355" y="914381"/>
            <a:ext cx="8316125" cy="13264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0758" tIns="50758" rIns="50758" bIns="50758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following code exists both in </a:t>
            </a:r>
            <a:r>
              <a:rPr lang="en-US" sz="2800" b="0" i="0" u="none" strike="noStrike" kern="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anose="020B0604020202020204" pitchFamily="34" charset="0"/>
                <a:cs typeface="Arial" panose="020B0604020202020204" pitchFamily="34" charset="0"/>
              </a:rPr>
              <a:t>astbase.d</a:t>
            </a:r>
            <a:r>
              <a:rPr lang="en-US" sz="2800" b="0" i="0" u="none" strike="noStrike" kern="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0" i="0" u="none" strike="noStrike" kern="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anose="020B0604020202020204" pitchFamily="34" charset="0"/>
                <a:cs typeface="Arial" panose="020B0604020202020204" pitchFamily="34" charset="0"/>
              </a:rPr>
              <a:t>attrrib.d</a:t>
            </a:r>
            <a:r>
              <a:rPr lang="en-US" sz="2800" b="0" i="0" u="none" strike="noStrike" kern="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anose="020B0604020202020204" pitchFamily="34" charset="0"/>
                <a:cs typeface="Arial" panose="020B0604020202020204" pitchFamily="34" charset="0"/>
              </a:rPr>
              <a:t>, and there is a similar situation for all AST nodes.</a:t>
            </a:r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56" y="2328869"/>
            <a:ext cx="8471724" cy="347639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209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ASTBase vs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ASTCodegen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39552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"/>
          <p:cNvSpPr txBox="1"/>
          <p:nvPr/>
        </p:nvSpPr>
        <p:spPr>
          <a:xfrm>
            <a:off x="576355" y="1124743"/>
            <a:ext cx="8316125" cy="11161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0758" tIns="50758" rIns="50758" bIns="50758" anchor="t" anchorCtr="0" compatLnSpc="1">
            <a:noAutofit/>
          </a:bodyPr>
          <a:lstStyle/>
          <a:p>
            <a:pPr lvl="0" hangingPunct="0">
              <a:spcBef>
                <a:spcPts val="4200"/>
              </a:spcBef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Mixin templates to the rescue!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55" y="1961557"/>
            <a:ext cx="8014886" cy="333965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076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8352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Visitors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68816" y="1150823"/>
            <a:ext cx="7763623" cy="4366409"/>
          </a:xfrm>
        </p:spPr>
        <p:txBody>
          <a:bodyPr anchor="ctr"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Parse time visitor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Strict visitor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Permissive visitor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Transitive visitor</a:t>
            </a:r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time transitive visitor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time permissive visitor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0479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Time Visitor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"/>
          <p:cNvSpPr txBox="1"/>
          <p:nvPr/>
        </p:nvSpPr>
        <p:spPr>
          <a:xfrm>
            <a:off x="576355" y="1124743"/>
            <a:ext cx="8316125" cy="11161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0758" tIns="50758" rIns="50758" bIns="50758" anchor="t" anchorCtr="0" compatLnSpc="1">
            <a:noAutofit/>
          </a:bodyPr>
          <a:lstStyle/>
          <a:p>
            <a:pPr lvl="0" hangingPunct="0">
              <a:spcBef>
                <a:spcPts val="4200"/>
              </a:spcBef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Basic and dummy visitor which implements a visit method for each AST node implemented in 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CF13B-6D1D-017A-E08E-0F0C8D8E6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17" y="2636912"/>
            <a:ext cx="6354062" cy="1886213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99E658F7-DC3F-6DE0-2359-D30D0A270C28}"/>
              </a:ext>
            </a:extLst>
          </p:cNvPr>
          <p:cNvSpPr/>
          <p:nvPr/>
        </p:nvSpPr>
        <p:spPr>
          <a:xfrm>
            <a:off x="1026576" y="3068960"/>
            <a:ext cx="5838543" cy="344055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E647543-0268-28E2-E1EF-136EACF41920}"/>
              </a:ext>
            </a:extLst>
          </p:cNvPr>
          <p:cNvSpPr/>
          <p:nvPr/>
        </p:nvSpPr>
        <p:spPr>
          <a:xfrm>
            <a:off x="1022097" y="3272958"/>
            <a:ext cx="5838543" cy="344055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61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7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46763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 Visitor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"/>
          <p:cNvSpPr txBox="1"/>
          <p:nvPr/>
        </p:nvSpPr>
        <p:spPr>
          <a:xfrm>
            <a:off x="576355" y="1124743"/>
            <a:ext cx="8316125" cy="11161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0758" tIns="50758" rIns="50758" bIns="50758" anchor="t" anchorCtr="0" compatLnSpc="1">
            <a:noAutofit/>
          </a:bodyPr>
          <a:lstStyle/>
          <a:p>
            <a:pPr lvl="0" hangingPunct="0">
              <a:spcBef>
                <a:spcPts val="4200"/>
              </a:spcBef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Strict Visitor asserts 0 an all visiting functions in order to make sure all the nodes are visited.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8F80C-7C6D-E889-19DB-D17F07A4F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17" y="2649512"/>
            <a:ext cx="616353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852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Permissive Visitor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"/>
          <p:cNvSpPr txBox="1"/>
          <p:nvPr/>
        </p:nvSpPr>
        <p:spPr>
          <a:xfrm>
            <a:off x="576355" y="1124743"/>
            <a:ext cx="8316125" cy="11161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0758" tIns="50758" rIns="50758" bIns="50758" anchor="t" anchorCtr="0" compatLnSpc="1">
            <a:noAutofit/>
          </a:bodyPr>
          <a:lstStyle/>
          <a:p>
            <a:pPr lvl="0" hangingPunct="0">
              <a:spcBef>
                <a:spcPts val="4200"/>
              </a:spcBef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Permissive Visitor overrides all the visit methods in  the parent class that assert(0) in order to facilitate the traversal of subsets of the 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19171-EBA8-11D8-EA55-268662CC9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17" y="3171466"/>
            <a:ext cx="603016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4254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Transitive Visitor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"/>
          <p:cNvSpPr txBox="1"/>
          <p:nvPr/>
        </p:nvSpPr>
        <p:spPr>
          <a:xfrm>
            <a:off x="576355" y="1124743"/>
            <a:ext cx="8316125" cy="11161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0758" tIns="50758" rIns="50758" bIns="50758" anchor="t" anchorCtr="0" compatLnSpc="1">
            <a:noAutofit/>
          </a:bodyPr>
          <a:lstStyle/>
          <a:p>
            <a:pPr lvl="0" hangingPunct="0">
              <a:spcBef>
                <a:spcPts val="4200"/>
              </a:spcBef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Transitive Visitor implements the AST Traversal logic. Each node accepts it’s children.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1D007-18BE-DAD7-BFE3-2C9CE6949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86" y="2708920"/>
            <a:ext cx="694469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time visitors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"/>
          <p:cNvSpPr txBox="1"/>
          <p:nvPr/>
        </p:nvSpPr>
        <p:spPr>
          <a:xfrm>
            <a:off x="576355" y="1124743"/>
            <a:ext cx="8316125" cy="50405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0758" tIns="50758" rIns="50758" bIns="50758" anchor="t" anchorCtr="0" compatLnSpc="1">
            <a:noAutofit/>
          </a:bodyPr>
          <a:lstStyle/>
          <a:p>
            <a:pPr lvl="0" hangingPunct="0">
              <a:spcBef>
                <a:spcPts val="4200"/>
              </a:spcBef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Semantic time visitors offer the same functionalities, but are using </a:t>
            </a:r>
            <a:r>
              <a:rPr lang="en-US" sz="2800" kern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ASTCodegen</a:t>
            </a:r>
            <a:endParaRPr lang="en-US" sz="2800" kern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>
              <a:spcBef>
                <a:spcPts val="4200"/>
              </a:spcBef>
              <a:tabLst>
                <a:tab pos="139683" algn="l"/>
                <a:tab pos="723601" algn="l"/>
                <a:tab pos="1307875" algn="l"/>
                <a:tab pos="1892158" algn="l"/>
                <a:tab pos="2476442" algn="l"/>
                <a:tab pos="3060359" algn="l"/>
                <a:tab pos="3644642" algn="l"/>
                <a:tab pos="4228917" algn="l"/>
                <a:tab pos="4813200" algn="l"/>
                <a:tab pos="5397483" algn="l"/>
                <a:tab pos="5981401" algn="l"/>
                <a:tab pos="6565675" algn="l"/>
                <a:tab pos="7149958" algn="l"/>
                <a:tab pos="7734242" algn="l"/>
                <a:tab pos="8318159" algn="l"/>
                <a:tab pos="8902442" algn="l"/>
                <a:tab pos="9486717" algn="l"/>
                <a:tab pos="100710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Visitor : </a:t>
            </a:r>
            <a:r>
              <a:rPr lang="en-US" sz="1600" dirty="0" err="1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ParseTimeVisitor!ASTCodegen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{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		// …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}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SemanticTimePermissiveVisitor</a:t>
            </a: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 : Visitor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{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		// …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}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SemanticTimeTransitiveVisitor</a:t>
            </a: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SemanticTimePermissiveVisitor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{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		// …</a:t>
            </a:r>
            <a:b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  <a:t>}</a:t>
            </a:r>
            <a:br>
              <a:rPr lang="en-US" dirty="0">
                <a:highlight>
                  <a:scrgbClr r="0" g="0" b="0">
                    <a:alpha val="0"/>
                  </a:scrgbClr>
                </a:highlight>
                <a:latin typeface="Consolas" panose="020B0609020204030204" pitchFamily="49" charset="0"/>
              </a:rPr>
            </a:br>
            <a:endParaRPr lang="en-US" kern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Visitors limitations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57258" y="1340768"/>
            <a:ext cx="7826582" cy="2232248"/>
          </a:xfrm>
        </p:spPr>
        <p:txBody>
          <a:bodyPr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the mentioned visitors are in the shared frontend of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extern(C++)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needed.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2A790-6FC4-29C1-0FC8-32B28588D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58" y="3330640"/>
            <a:ext cx="67541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5932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858" y="2132856"/>
            <a:ext cx="7826582" cy="2520280"/>
          </a:xfrm>
        </p:spPr>
        <p:txBody>
          <a:bodyPr>
            <a:norm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need for development tools in the  ecosystem</a:t>
            </a:r>
          </a:p>
          <a:p>
            <a:pPr lvl="0" algn="l">
              <a:buClr>
                <a:srgbClr val="000000"/>
              </a:buClr>
              <a:buSzPct val="75000"/>
              <a:buFont typeface="Helvetica Light" pitchFamily="2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Helvetica Light" pitchFamily="2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proper compiler library encourages the development of such tools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58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511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 as a library in D-Scanner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2132856"/>
            <a:ext cx="7826582" cy="3384376"/>
          </a:xfrm>
        </p:spPr>
        <p:txBody>
          <a:bodyPr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updates needed for 3rd party software as the compiler evolves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Put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library to the test.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72144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so far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7998" y="1104732"/>
            <a:ext cx="8628498" cy="5132580"/>
          </a:xfrm>
        </p:spPr>
        <p:txBody>
          <a:bodyPr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Visitors for: imports,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array, delete keyword,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functions, default argument constructor, token dump.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 interface for the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ability to tokenize white spaces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Additions where the current interface was lacking(ex: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isStorageClassDeclaration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method, visit method in transitive visitor for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CtorDeclaration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so far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1248748"/>
            <a:ext cx="8330638" cy="956116"/>
          </a:xfrm>
        </p:spPr>
        <p:txBody>
          <a:bodyPr>
            <a:noAutofit/>
          </a:bodyPr>
          <a:lstStyle/>
          <a:p>
            <a:pPr lvl="0" algn="l">
              <a:buClr>
                <a:srgbClr val="000000"/>
              </a:buClr>
              <a:buSzPct val="75000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check warns against the usage of the delete keyword.</a:t>
            </a:r>
          </a:p>
        </p:txBody>
      </p:sp>
      <p:sp>
        <p:nvSpPr>
          <p:cNvPr id="19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21" name="Picture 2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CB044-2C89-C9FF-DFFE-C9A024445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48" y="3006333"/>
            <a:ext cx="7830643" cy="21910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A0D93A-EB7A-1FC7-CF21-902B72A4B453}"/>
              </a:ext>
            </a:extLst>
          </p:cNvPr>
          <p:cNvSpPr/>
          <p:nvPr/>
        </p:nvSpPr>
        <p:spPr>
          <a:xfrm>
            <a:off x="517554" y="3078342"/>
            <a:ext cx="6286693" cy="294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574717-35E6-23D9-3B42-43862628532E}"/>
              </a:ext>
            </a:extLst>
          </p:cNvPr>
          <p:cNvSpPr/>
          <p:nvPr/>
        </p:nvSpPr>
        <p:spPr>
          <a:xfrm>
            <a:off x="768817" y="3499702"/>
            <a:ext cx="3947199" cy="294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A2987E-534B-B63A-760E-093536BF7144}"/>
              </a:ext>
            </a:extLst>
          </p:cNvPr>
          <p:cNvSpPr/>
          <p:nvPr/>
        </p:nvSpPr>
        <p:spPr>
          <a:xfrm>
            <a:off x="1043608" y="3932920"/>
            <a:ext cx="6984776" cy="6078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5E0576-A538-2E19-C2A3-DE1B1AEBC51A}"/>
              </a:ext>
            </a:extLst>
          </p:cNvPr>
          <p:cNvSpPr/>
          <p:nvPr/>
        </p:nvSpPr>
        <p:spPr>
          <a:xfrm>
            <a:off x="1279123" y="4437112"/>
            <a:ext cx="1492678" cy="257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so far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1248748"/>
            <a:ext cx="8330638" cy="956116"/>
          </a:xfrm>
        </p:spPr>
        <p:txBody>
          <a:bodyPr>
            <a:noAutofit/>
          </a:bodyPr>
          <a:lstStyle/>
          <a:p>
            <a:pPr lvl="0" algn="l">
              <a:buClr>
                <a:srgbClr val="000000"/>
              </a:buClr>
              <a:buSzPct val="75000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check signals that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unittests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be annotated either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@safe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@system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21" name="Picture 2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4D906-E3E9-629A-6FDF-8EF0AADFA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55" y="2400875"/>
            <a:ext cx="8621328" cy="35723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C48351-BFF6-3394-3C76-C25D2408966C}"/>
              </a:ext>
            </a:extLst>
          </p:cNvPr>
          <p:cNvSpPr/>
          <p:nvPr/>
        </p:nvSpPr>
        <p:spPr>
          <a:xfrm>
            <a:off x="496742" y="2472884"/>
            <a:ext cx="7171602" cy="340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A4FE3-7605-7FE8-47B2-3C0C4872C8FF}"/>
              </a:ext>
            </a:extLst>
          </p:cNvPr>
          <p:cNvSpPr/>
          <p:nvPr/>
        </p:nvSpPr>
        <p:spPr>
          <a:xfrm>
            <a:off x="527581" y="2907763"/>
            <a:ext cx="7171602" cy="340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DDDDE-F9FD-6230-0290-8F4E196F9B74}"/>
              </a:ext>
            </a:extLst>
          </p:cNvPr>
          <p:cNvSpPr/>
          <p:nvPr/>
        </p:nvSpPr>
        <p:spPr>
          <a:xfrm>
            <a:off x="555290" y="3847774"/>
            <a:ext cx="7171602" cy="340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3149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so far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7998" y="1104732"/>
            <a:ext cx="8628498" cy="1964228"/>
          </a:xfrm>
        </p:spPr>
        <p:txBody>
          <a:bodyPr>
            <a:noAutofit/>
          </a:bodyPr>
          <a:lstStyle/>
          <a:p>
            <a:pPr lvl="0" algn="l">
              <a:buClr>
                <a:srgbClr val="000000"/>
              </a:buClr>
              <a:buSzPct val="75000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check signals unnecessary memory allocations in variables declared like:</a:t>
            </a:r>
          </a:p>
          <a:p>
            <a:pPr lvl="0" algn="l">
              <a:buClr>
                <a:srgbClr val="000000"/>
              </a:buClr>
              <a:buSzPct val="75000"/>
            </a:pP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enum a = [1, 2, 3];</a:t>
            </a:r>
            <a:endParaRPr lang="de-AT" sz="28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2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09" y="2741682"/>
            <a:ext cx="8508263" cy="32075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Rectangle 8"/>
          <p:cNvSpPr/>
          <p:nvPr/>
        </p:nvSpPr>
        <p:spPr>
          <a:xfrm>
            <a:off x="790195" y="3677786"/>
            <a:ext cx="8094012" cy="702226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790195" y="4541882"/>
            <a:ext cx="8094012" cy="186616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Rectangle 10"/>
          <p:cNvSpPr/>
          <p:nvPr/>
        </p:nvSpPr>
        <p:spPr>
          <a:xfrm>
            <a:off x="790195" y="4757906"/>
            <a:ext cx="8094012" cy="617783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90195" y="5405978"/>
            <a:ext cx="8094012" cy="192613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323528" y="2741682"/>
            <a:ext cx="8094012" cy="279668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21" name="Picture 20" descr="fullsizeoutput_1.jpeg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747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7862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Difficulties encountered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1150823"/>
            <a:ext cx="8114614" cy="4366409"/>
          </a:xfrm>
        </p:spPr>
        <p:txBody>
          <a:bodyPr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what we expected to find in the wild and this is why this project improves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library.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parser makes no difference between: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alias a b; and alias b = a;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Transitive visitor was lacking a visit method for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CtorDeclaration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 class of ASTBase lacks a `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toChars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method, which is fundamental in my opinion.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1150823"/>
            <a:ext cx="8114614" cy="1558097"/>
          </a:xfrm>
        </p:spPr>
        <p:txBody>
          <a:bodyPr>
            <a:noAutofit/>
          </a:bodyPr>
          <a:lstStyle/>
          <a:p>
            <a:pPr algn="l"/>
            <a:r>
              <a:rPr lang="de-A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how Expression is defined as part of the ASTCodegen family. Can we do the same for ASTBase?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9E8D6-EFC5-48ED-656E-9A10FE07E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17" y="2879015"/>
            <a:ext cx="5891415" cy="2909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509FFC-6567-6D1F-91C8-AC392AFCE779}"/>
              </a:ext>
            </a:extLst>
          </p:cNvPr>
          <p:cNvSpPr/>
          <p:nvPr/>
        </p:nvSpPr>
        <p:spPr>
          <a:xfrm>
            <a:off x="1619672" y="4330167"/>
            <a:ext cx="2290754" cy="267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3501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1222831"/>
            <a:ext cx="8114614" cy="4366409"/>
          </a:xfrm>
        </p:spPr>
        <p:txBody>
          <a:bodyPr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 the rest of the visitors in D-Scanner and fill in the gaps of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library where needed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importantly, reach a consensus at a community level on how the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should ideally look like, so that it can easily be used in other projects as well.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2988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1850484"/>
            <a:ext cx="8114614" cy="3738756"/>
          </a:xfrm>
        </p:spPr>
        <p:txBody>
          <a:bodyPr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are using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development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Contributions are always welcomed!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https://github.com/Dlang-UPB/D-scanner</a:t>
            </a:r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32585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16633"/>
            <a:ext cx="7340352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858" y="2132856"/>
            <a:ext cx="7826582" cy="2520280"/>
          </a:xfrm>
        </p:spPr>
        <p:txBody>
          <a:bodyPr>
            <a:norm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Improve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library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library in D-Scanner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170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6404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D-Scanner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858" y="2132856"/>
            <a:ext cx="7826582" cy="2520280"/>
          </a:xfrm>
        </p:spPr>
        <p:txBody>
          <a:bodyPr>
            <a:normAutofit fontScale="92500"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D-Scanner is a tool for analyzing D source code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D-Scanner is based on visitors that traverse an AST and do a specific check for a specific node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966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5169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D-Scanner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58" y="1484784"/>
            <a:ext cx="8114614" cy="36209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7"/>
          <p:cNvSpPr/>
          <p:nvPr/>
        </p:nvSpPr>
        <p:spPr>
          <a:xfrm>
            <a:off x="727458" y="3789040"/>
            <a:ext cx="8039730" cy="301665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732295" y="2450003"/>
            <a:ext cx="8039730" cy="301665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90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9043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 as a library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8351DCE-E343-B918-526A-BF69A934C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1" y="1298450"/>
            <a:ext cx="7448515" cy="3642718"/>
          </a:xfrm>
          <a:prstGeom prst="rect">
            <a:avLst/>
          </a:prstGeom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3E4A79DE-978C-9803-5ECA-0D572D974859}"/>
              </a:ext>
            </a:extLst>
          </p:cNvPr>
          <p:cNvSpPr/>
          <p:nvPr/>
        </p:nvSpPr>
        <p:spPr>
          <a:xfrm>
            <a:off x="1397402" y="2718926"/>
            <a:ext cx="6194511" cy="864096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09BBDFE-8A67-2F04-9EE3-B4EC6E4FECD5}"/>
              </a:ext>
            </a:extLst>
          </p:cNvPr>
          <p:cNvSpPr/>
          <p:nvPr/>
        </p:nvSpPr>
        <p:spPr>
          <a:xfrm>
            <a:off x="1375645" y="3828735"/>
            <a:ext cx="6194511" cy="864096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7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 as a library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3E6E3EC-7DE9-A779-C4EB-790660A89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28800"/>
            <a:ext cx="3456384" cy="4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9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Dmd as a library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257547-EB1E-58DE-0B28-CC9329F46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1662112"/>
            <a:ext cx="1440358" cy="41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6363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8" y="116633"/>
            <a:ext cx="7534086" cy="936104"/>
          </a:xfrm>
        </p:spPr>
        <p:txBody>
          <a:bodyPr vert="horz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ASTBase vs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ASTCodegen</a:t>
            </a:r>
            <a:endParaRPr lang="de-AT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12"/>
          <p:cNvCxnSpPr/>
          <p:nvPr/>
        </p:nvCxnSpPr>
        <p:spPr>
          <a:xfrm flipV="1">
            <a:off x="705858" y="914380"/>
            <a:ext cx="7754574" cy="66348"/>
          </a:xfrm>
          <a:prstGeom prst="line">
            <a:avLst/>
          </a:prstGeom>
          <a:noFill/>
          <a:ln w="38100" cap="flat" cmpd="sng" algn="ctr">
            <a:solidFill>
              <a:srgbClr val="FFEB00"/>
            </a:solidFill>
            <a:prstDash val="solid"/>
          </a:ln>
          <a:effectLst/>
        </p:spPr>
      </p:cxnSp>
      <p:sp>
        <p:nvSpPr>
          <p:cNvPr id="8" name="Foliennummernplatzhalter 5"/>
          <p:cNvSpPr txBox="1">
            <a:spLocks/>
          </p:cNvSpPr>
          <p:nvPr/>
        </p:nvSpPr>
        <p:spPr>
          <a:xfrm>
            <a:off x="517555" y="6365324"/>
            <a:ext cx="251262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6304" y="6409326"/>
            <a:ext cx="0" cy="183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oliennummernplatzhalter 5"/>
          <p:cNvSpPr txBox="1">
            <a:spLocks/>
          </p:cNvSpPr>
          <p:nvPr/>
        </p:nvSpPr>
        <p:spPr>
          <a:xfrm>
            <a:off x="873511" y="6365323"/>
            <a:ext cx="5097920" cy="246221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err="1"/>
              <a:t>DConf</a:t>
            </a:r>
            <a:r>
              <a:rPr lang="en-US" sz="1100" dirty="0"/>
              <a:t> 2022 London, August 1-4, 2022</a:t>
            </a:r>
          </a:p>
        </p:txBody>
      </p:sp>
      <p:pic>
        <p:nvPicPr>
          <p:cNvPr id="11" name="Picture 10" descr="fullsizeoutput_1.jpeg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84860" y="6041299"/>
            <a:ext cx="551143" cy="5516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05858" y="1150823"/>
            <a:ext cx="7826582" cy="4366409"/>
          </a:xfrm>
        </p:spPr>
        <p:txBody>
          <a:bodyPr>
            <a:noAutofit/>
          </a:bodyPr>
          <a:lstStyle/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ASTBase shall be used when parsing without extensive semantic analysis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ASTCodegen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shall be used when also performing semantic analysis</a:t>
            </a: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0" indent="-360000" algn="l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However, some might argue that ASTBase is only a bunch of duplicated code, without serving a specific purpose.</a:t>
            </a:r>
          </a:p>
          <a:p>
            <a:pPr algn="l"/>
            <a:endParaRPr lang="de-A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0B2C35C779C4D800DC6B757B2065F" ma:contentTypeVersion="11" ma:contentTypeDescription="Create a new document." ma:contentTypeScope="" ma:versionID="59a8f2f42c9ed19edd0653d71c19ef5a">
  <xsd:schema xmlns:xsd="http://www.w3.org/2001/XMLSchema" xmlns:xs="http://www.w3.org/2001/XMLSchema" xmlns:p="http://schemas.microsoft.com/office/2006/metadata/properties" xmlns:ns3="26da2bda-258e-43a3-b394-500317450661" targetNamespace="http://schemas.microsoft.com/office/2006/metadata/properties" ma:root="true" ma:fieldsID="fad770709b820d3438fdb379ec8b01dd" ns3:_="">
    <xsd:import namespace="26da2bda-258e-43a3-b394-5003174506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a2bda-258e-43a3-b394-500317450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F7AE2-7677-4953-A9CA-4521ED0AC407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6da2bda-258e-43a3-b394-50031745066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50BAF85-7B27-4A0D-A7B8-5D31AB6DD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da2bda-258e-43a3-b394-500317450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B7D63B-D024-488F-8330-B2A0A3F80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478</TotalTime>
  <Words>958</Words>
  <Application>Microsoft Office PowerPoint</Application>
  <PresentationFormat>On-screen Show (4:3)</PresentationFormat>
  <Paragraphs>142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Helvetica Light</vt:lpstr>
      <vt:lpstr>Office Theme</vt:lpstr>
      <vt:lpstr>think-cell Slide</vt:lpstr>
      <vt:lpstr>PowerPoint Presentation</vt:lpstr>
      <vt:lpstr>Introduction</vt:lpstr>
      <vt:lpstr>Goals</vt:lpstr>
      <vt:lpstr>D-Scanner</vt:lpstr>
      <vt:lpstr>D-Scanner</vt:lpstr>
      <vt:lpstr>Dmd as a library</vt:lpstr>
      <vt:lpstr>Dmd as a library</vt:lpstr>
      <vt:lpstr>Dmd as a library</vt:lpstr>
      <vt:lpstr>ASTBase vs ASTCodegen</vt:lpstr>
      <vt:lpstr>ASTBase vs ASTCodegen</vt:lpstr>
      <vt:lpstr>ASTBase vs ASTCodegen</vt:lpstr>
      <vt:lpstr>ASTBase vs ASTCodegen</vt:lpstr>
      <vt:lpstr>Visitors</vt:lpstr>
      <vt:lpstr>Parse Time Visitor</vt:lpstr>
      <vt:lpstr>Strict Visitor</vt:lpstr>
      <vt:lpstr>Permissive Visitor</vt:lpstr>
      <vt:lpstr>Transitive Visitor</vt:lpstr>
      <vt:lpstr>Semantic time visitors</vt:lpstr>
      <vt:lpstr>Visitors limitations</vt:lpstr>
      <vt:lpstr>Dmd as a library in D-Scanner</vt:lpstr>
      <vt:lpstr>What has been done so far</vt:lpstr>
      <vt:lpstr>What has been done so far</vt:lpstr>
      <vt:lpstr>What has been done so far</vt:lpstr>
      <vt:lpstr>What has been done so far</vt:lpstr>
      <vt:lpstr>Difficulties encountered</vt:lpstr>
      <vt:lpstr>Expression</vt:lpstr>
      <vt:lpstr>Next steps</vt:lpstr>
      <vt:lpstr>Conclusion</vt:lpstr>
    </vt:vector>
  </TitlesOfParts>
  <Company>Global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Danescu, Eugen-Sorin</dc:creator>
  <cp:lastModifiedBy>Lucian Danescu</cp:lastModifiedBy>
  <cp:revision>22</cp:revision>
  <dcterms:created xsi:type="dcterms:W3CDTF">2022-07-28T15:14:29Z</dcterms:created>
  <dcterms:modified xsi:type="dcterms:W3CDTF">2022-08-03T10:28:22Z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0x0101004A60B2C35C779C4D800DC6B757B2065F</vt:lpwstr>
  </property>
</Properties>
</file>