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1"/>
  </p:notesMasterIdLst>
  <p:sldIdLst>
    <p:sldId id="256" r:id="rId2"/>
    <p:sldId id="257" r:id="rId3"/>
    <p:sldId id="385" r:id="rId4"/>
    <p:sldId id="372" r:id="rId5"/>
    <p:sldId id="266" r:id="rId6"/>
    <p:sldId id="336" r:id="rId7"/>
    <p:sldId id="334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293" r:id="rId18"/>
    <p:sldId id="350" r:id="rId19"/>
    <p:sldId id="373" r:id="rId20"/>
    <p:sldId id="267" r:id="rId21"/>
    <p:sldId id="374" r:id="rId22"/>
    <p:sldId id="268" r:id="rId23"/>
    <p:sldId id="356" r:id="rId24"/>
    <p:sldId id="375" r:id="rId25"/>
    <p:sldId id="269" r:id="rId26"/>
    <p:sldId id="387" r:id="rId27"/>
    <p:sldId id="388" r:id="rId28"/>
    <p:sldId id="391" r:id="rId29"/>
    <p:sldId id="392" r:id="rId30"/>
    <p:sldId id="397" r:id="rId31"/>
    <p:sldId id="389" r:id="rId32"/>
    <p:sldId id="390" r:id="rId33"/>
    <p:sldId id="270" r:id="rId34"/>
    <p:sldId id="354" r:id="rId35"/>
    <p:sldId id="393" r:id="rId36"/>
    <p:sldId id="358" r:id="rId37"/>
    <p:sldId id="360" r:id="rId38"/>
    <p:sldId id="357" r:id="rId39"/>
    <p:sldId id="384" r:id="rId40"/>
    <p:sldId id="378" r:id="rId41"/>
    <p:sldId id="379" r:id="rId42"/>
    <p:sldId id="380" r:id="rId43"/>
    <p:sldId id="381" r:id="rId44"/>
    <p:sldId id="394" r:id="rId45"/>
    <p:sldId id="395" r:id="rId46"/>
    <p:sldId id="396" r:id="rId47"/>
    <p:sldId id="383" r:id="rId48"/>
    <p:sldId id="366" r:id="rId49"/>
    <p:sldId id="36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7CBF-387E-4826-87A3-5DE5CC4B9269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40D1C-4306-4BC1-8EA5-8A6AD9DD32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20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48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7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091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12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556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3667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362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1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523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18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695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14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70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55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4C3F-A8DB-462A-862B-B1D44ACAFCBC}" type="datetimeFigureOut">
              <a:rPr lang="en-IL" smtClean="0"/>
              <a:t>30/08/2023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301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~r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C647-2B96-424E-9780-BEDA0A6CB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I Cannot Dissuade You from Using Atomics, at least Do It Safely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87E36-3F2D-4238-81D7-AB884CF8F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Roy Margalit</a:t>
            </a:r>
          </a:p>
          <a:p>
            <a:endParaRPr lang="en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F798D0-7748-1D4F-FF9A-66CD8A1F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73" y="4515438"/>
            <a:ext cx="1983557" cy="198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2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073277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308159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134410" y="3227445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307527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05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05515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167904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096347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2876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05515" y="3227445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132662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134410" y="3180264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26508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F02BF-63F2-150E-3713-708F84A01875}"/>
              </a:ext>
            </a:extLst>
          </p:cNvPr>
          <p:cNvSpPr txBox="1"/>
          <p:nvPr/>
        </p:nvSpPr>
        <p:spPr>
          <a:xfrm>
            <a:off x="2083669" y="3112115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EB55E-6DF7-F363-D831-56B105C73068}"/>
              </a:ext>
            </a:extLst>
          </p:cNvPr>
          <p:cNvSpPr txBox="1"/>
          <p:nvPr/>
        </p:nvSpPr>
        <p:spPr>
          <a:xfrm>
            <a:off x="3673896" y="3124055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A8DD4D-3CC4-F48B-C640-2E84E717E1F7}"/>
              </a:ext>
            </a:extLst>
          </p:cNvPr>
          <p:cNvGrpSpPr/>
          <p:nvPr/>
        </p:nvGrpSpPr>
        <p:grpSpPr>
          <a:xfrm>
            <a:off x="3438027" y="2800242"/>
            <a:ext cx="113601" cy="1873453"/>
            <a:chOff x="5511567" y="1891444"/>
            <a:chExt cx="113601" cy="127959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8AFD4E-0F2B-3223-5A9D-6D0E8699022D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A827B9-DCB2-E7D2-8BAF-992759013D13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7495CE-E8A1-3B06-0C4D-64D9B76B5DA6}"/>
              </a:ext>
            </a:extLst>
          </p:cNvPr>
          <p:cNvSpPr txBox="1"/>
          <p:nvPr/>
        </p:nvSpPr>
        <p:spPr>
          <a:xfrm>
            <a:off x="2202417" y="1921173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24854B6F-8FBE-1FF2-015F-BD8C0DB3C97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65055" y="1828800"/>
          <a:ext cx="4333876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675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65305371"/>
                    </a:ext>
                  </a:extLst>
                </a:gridCol>
                <a:gridCol w="2905124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Possible?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L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L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L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L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9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0C52-4EB6-D849-D16B-4711A9BA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Read-Modify-Write (RMW)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3FF5-36DE-87BE-621E-BF6D6A2D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Atomically read the current value and write a new one</a:t>
            </a:r>
          </a:p>
          <a:p>
            <a:pPr lvl="1"/>
            <a:r>
              <a:rPr lang="en-US" dirty="0"/>
              <a:t>Exchange, Fetch &amp; Add, Compare &amp; Swap</a:t>
            </a:r>
          </a:p>
          <a:p>
            <a:endParaRPr lang="en-US" dirty="0"/>
          </a:p>
          <a:p>
            <a:r>
              <a:rPr lang="en-US" dirty="0"/>
              <a:t>A write cannot interject between reading the variable and before it is overwritten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EF0E1-044C-D43A-8952-882F40EC27C9}"/>
              </a:ext>
            </a:extLst>
          </p:cNvPr>
          <p:cNvSpPr txBox="1"/>
          <p:nvPr/>
        </p:nvSpPr>
        <p:spPr>
          <a:xfrm>
            <a:off x="4160940" y="5382888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x++</a:t>
            </a:r>
            <a:r>
              <a:rPr lang="en-US" sz="3600" dirty="0"/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766D3-BB75-B67E-73AB-30DEBECBBE58}"/>
              </a:ext>
            </a:extLst>
          </p:cNvPr>
          <p:cNvSpPr txBox="1"/>
          <p:nvPr/>
        </p:nvSpPr>
        <p:spPr>
          <a:xfrm>
            <a:off x="6358647" y="5111571"/>
            <a:ext cx="1809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a+1;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E1AC51-5A81-91DA-905B-B9C25ACADB70}"/>
                  </a:ext>
                </a:extLst>
              </p:cNvPr>
              <p:cNvSpPr txBox="1"/>
              <p:nvPr/>
            </p:nvSpPr>
            <p:spPr>
              <a:xfrm>
                <a:off x="5457175" y="5351485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E1AC51-5A81-91DA-905B-B9C25ACA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175" y="5351485"/>
                <a:ext cx="54983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254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9B76-70A7-E07D-EFC2-9605CA29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Access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4709-3E90-7300-AD30-87751CEF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considered in terms of interleaving the statements from various threads.</a:t>
            </a:r>
          </a:p>
          <a:p>
            <a:r>
              <a:rPr lang="en-US" dirty="0"/>
              <a:t>Read-Modify-Write operations</a:t>
            </a:r>
          </a:p>
          <a:p>
            <a:r>
              <a:rPr lang="en-US" dirty="0"/>
              <a:t>Total order over all memory accesses to atomic locations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4021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554C-1225-40E9-BE3C-4672F1F2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Races Prior To Atomics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0B77-D02F-4337-A9DE-97501032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same memory location from 2 threads where one of them writes is undefined behavior</a:t>
            </a:r>
          </a:p>
          <a:p>
            <a:r>
              <a:rPr lang="en-US" dirty="0"/>
              <a:t>Undefined behavior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Optimizations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5BFE9-EBDD-A2B5-6E0B-6D19DA36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399" y="2635285"/>
            <a:ext cx="4279401" cy="41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91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9663-C160-C68E-A2B2-82A3596F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Performance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8C4F-4A41-0D2A-6776-F82F646A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 forces cache flushes </a:t>
            </a:r>
          </a:p>
          <a:p>
            <a:r>
              <a:rPr lang="en-US" dirty="0"/>
              <a:t>SC prevents reordering of statements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556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5EC-4472-5953-4BFC-8857C36A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Low Level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4F46A-E246-2A69-DFD4-478CD5FAF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937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Memory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Weaker memory access that is cheaper</a:t>
            </a:r>
          </a:p>
          <a:p>
            <a:r>
              <a:rPr lang="en-US" dirty="0"/>
              <a:t>Races are still defined</a:t>
            </a:r>
          </a:p>
          <a:p>
            <a:r>
              <a:rPr lang="en-US" dirty="0"/>
              <a:t>Price to pay: Less synchronization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mix these with SC access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5566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3084-A82C-BDDA-3C94-9A3BDBC0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drm.atomic</a:t>
            </a:r>
            <a:r>
              <a:rPr lang="en-US" dirty="0"/>
              <a:t> explicit access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F73F6-1370-7770-37DB-260630435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 load(</a:t>
            </a:r>
            <a:r>
              <a:rPr lang="en-US" dirty="0" err="1"/>
              <a:t>MemoryOrder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= </a:t>
            </a:r>
            <a:r>
              <a:rPr lang="en-US" dirty="0" err="1"/>
              <a:t>MemoryOrder.seq</a:t>
            </a:r>
            <a:r>
              <a:rPr lang="en-US" dirty="0"/>
              <a:t>)() shared;</a:t>
            </a:r>
          </a:p>
          <a:p>
            <a:r>
              <a:rPr lang="en-US" dirty="0"/>
              <a:t>void store(</a:t>
            </a:r>
            <a:r>
              <a:rPr lang="en-US" dirty="0" err="1"/>
              <a:t>MemoryOrder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= </a:t>
            </a:r>
            <a:r>
              <a:rPr lang="en-US" dirty="0" err="1"/>
              <a:t>MemoryOrder.seq</a:t>
            </a:r>
            <a:r>
              <a:rPr lang="en-US" dirty="0"/>
              <a:t>)(T </a:t>
            </a:r>
            <a:r>
              <a:rPr lang="en-US" dirty="0" err="1"/>
              <a:t>newVal</a:t>
            </a:r>
            <a:r>
              <a:rPr lang="en-US" dirty="0"/>
              <a:t>) shared;</a:t>
            </a:r>
          </a:p>
          <a:p>
            <a:r>
              <a:rPr lang="en-US" dirty="0"/>
              <a:t>T </a:t>
            </a:r>
            <a:r>
              <a:rPr lang="en-US" dirty="0" err="1"/>
              <a:t>fadd</a:t>
            </a:r>
            <a:r>
              <a:rPr lang="en-US" dirty="0"/>
              <a:t>(</a:t>
            </a:r>
            <a:r>
              <a:rPr lang="en-US" dirty="0" err="1"/>
              <a:t>MemoryOrder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= </a:t>
            </a:r>
            <a:r>
              <a:rPr lang="en-US" dirty="0" err="1"/>
              <a:t>MemoryOrder.seq</a:t>
            </a:r>
            <a:r>
              <a:rPr lang="en-US" dirty="0"/>
              <a:t>)(T mod) shared;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738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61D761-E113-AF30-1C51-020C888C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/ Acquire fragment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AF175-0063-354E-4583-638E937BF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Total order for writes; each location by itself</a:t>
            </a:r>
          </a:p>
          <a:p>
            <a:r>
              <a:rPr lang="en-US" dirty="0"/>
              <a:t>Free compilation on x86-TSO</a:t>
            </a:r>
          </a:p>
        </p:txBody>
      </p:sp>
    </p:spTree>
    <p:extLst>
      <p:ext uri="{BB962C8B-B14F-4D97-AF65-F5344CB8AC3E}">
        <p14:creationId xmlns:p14="http://schemas.microsoft.com/office/powerpoint/2010/main" val="77305267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/ Acquire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Synchronizes threads.</a:t>
            </a:r>
          </a:p>
          <a:p>
            <a:r>
              <a:rPr lang="en-US" dirty="0"/>
              <a:t>Things before the </a:t>
            </a:r>
            <a:r>
              <a:rPr lang="en-US" dirty="0">
                <a:solidFill>
                  <a:schemeClr val="tx2"/>
                </a:solidFill>
              </a:rPr>
              <a:t>release</a:t>
            </a:r>
            <a:r>
              <a:rPr lang="en-US" dirty="0"/>
              <a:t> happened before the </a:t>
            </a:r>
            <a:r>
              <a:rPr lang="en-US" dirty="0">
                <a:solidFill>
                  <a:schemeClr val="tx2"/>
                </a:solidFill>
              </a:rPr>
              <a:t>acquire</a:t>
            </a:r>
            <a:r>
              <a:rPr lang="en-US" dirty="0"/>
              <a:t>.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918-5A79-AB00-F860-5E47B3935BE6}"/>
              </a:ext>
            </a:extLst>
          </p:cNvPr>
          <p:cNvSpPr txBox="1"/>
          <p:nvPr/>
        </p:nvSpPr>
        <p:spPr>
          <a:xfrm>
            <a:off x="6172202" y="2551255"/>
            <a:ext cx="162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08909-D8F7-B1E9-53DE-48315FC5C214}"/>
              </a:ext>
            </a:extLst>
          </p:cNvPr>
          <p:cNvSpPr txBox="1"/>
          <p:nvPr/>
        </p:nvSpPr>
        <p:spPr>
          <a:xfrm>
            <a:off x="8027218" y="2551255"/>
            <a:ext cx="225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3"/>
                </a:solidFill>
              </a:rPr>
              <a:t>// 1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3"/>
                </a:solidFill>
              </a:rPr>
              <a:t>//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C371A-0D9A-CD7C-11C6-DCF953FDC442}"/>
              </a:ext>
            </a:extLst>
          </p:cNvPr>
          <p:cNvGrpSpPr/>
          <p:nvPr/>
        </p:nvGrpSpPr>
        <p:grpSpPr>
          <a:xfrm>
            <a:off x="7592376" y="2471956"/>
            <a:ext cx="155207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3FC084-EC1D-33FA-63B9-DA889E5791F5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B8260A-4699-6300-DAC2-9A70D4DE5E1D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70DF12-CED4-25DC-8F40-EDBFDAD09018}"/>
              </a:ext>
            </a:extLst>
          </p:cNvPr>
          <p:cNvSpPr txBox="1"/>
          <p:nvPr/>
        </p:nvSpPr>
        <p:spPr>
          <a:xfrm>
            <a:off x="6484625" y="1797806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29F3CB-34B7-8640-DC25-8C6CAF8AF253}"/>
              </a:ext>
            </a:extLst>
          </p:cNvPr>
          <p:cNvCxnSpPr/>
          <p:nvPr/>
        </p:nvCxnSpPr>
        <p:spPr>
          <a:xfrm flipV="1">
            <a:off x="7277100" y="2924175"/>
            <a:ext cx="838200" cy="504825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46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/ Acquire – Message Perspective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918-5A79-AB00-F860-5E47B3935BE6}"/>
              </a:ext>
            </a:extLst>
          </p:cNvPr>
          <p:cNvSpPr txBox="1"/>
          <p:nvPr/>
        </p:nvSpPr>
        <p:spPr>
          <a:xfrm>
            <a:off x="6172202" y="2551255"/>
            <a:ext cx="162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08909-D8F7-B1E9-53DE-48315FC5C214}"/>
              </a:ext>
            </a:extLst>
          </p:cNvPr>
          <p:cNvSpPr txBox="1"/>
          <p:nvPr/>
        </p:nvSpPr>
        <p:spPr>
          <a:xfrm>
            <a:off x="8027218" y="2551255"/>
            <a:ext cx="225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endParaRPr lang="en-US" sz="3600" dirty="0">
              <a:solidFill>
                <a:schemeClr val="accent3"/>
              </a:solidFill>
            </a:endParaRP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 </a:t>
            </a:r>
            <a:endParaRPr lang="en-US" sz="3600" dirty="0">
              <a:solidFill>
                <a:schemeClr val="accent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C371A-0D9A-CD7C-11C6-DCF953FDC442}"/>
              </a:ext>
            </a:extLst>
          </p:cNvPr>
          <p:cNvGrpSpPr/>
          <p:nvPr/>
        </p:nvGrpSpPr>
        <p:grpSpPr>
          <a:xfrm>
            <a:off x="7592376" y="2471956"/>
            <a:ext cx="155207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3FC084-EC1D-33FA-63B9-DA889E5791F5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B8260A-4699-6300-DAC2-9A70D4DE5E1D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70DF12-CED4-25DC-8F40-EDBFDAD09018}"/>
              </a:ext>
            </a:extLst>
          </p:cNvPr>
          <p:cNvSpPr txBox="1"/>
          <p:nvPr/>
        </p:nvSpPr>
        <p:spPr>
          <a:xfrm>
            <a:off x="6484625" y="1797806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942A4125-3944-26CB-E32D-CA61982C50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3785053"/>
              </p:ext>
            </p:extLst>
          </p:nvPr>
        </p:nvGraphicFramePr>
        <p:xfrm>
          <a:off x="838200" y="1825625"/>
          <a:ext cx="4317995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3599">
                  <a:extLst>
                    <a:ext uri="{9D8B030D-6E8A-4147-A177-3AD203B41FA5}">
                      <a16:colId xmlns:a16="http://schemas.microsoft.com/office/drawing/2014/main" val="391653376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323282623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703144359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84735064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421140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4564"/>
                  </a:ext>
                </a:extLst>
              </a:tr>
            </a:tbl>
          </a:graphicData>
        </a:graphic>
      </p:graphicFrame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8B0C60BF-4FDA-348F-17AC-1646987B9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104201"/>
              </p:ext>
            </p:extLst>
          </p:nvPr>
        </p:nvGraphicFramePr>
        <p:xfrm>
          <a:off x="838200" y="4135688"/>
          <a:ext cx="414527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3916533765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323282623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703144359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34614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7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4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9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/ Acquire – Message Perspective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918-5A79-AB00-F860-5E47B3935BE6}"/>
              </a:ext>
            </a:extLst>
          </p:cNvPr>
          <p:cNvSpPr txBox="1"/>
          <p:nvPr/>
        </p:nvSpPr>
        <p:spPr>
          <a:xfrm>
            <a:off x="6172202" y="2551255"/>
            <a:ext cx="162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08909-D8F7-B1E9-53DE-48315FC5C214}"/>
              </a:ext>
            </a:extLst>
          </p:cNvPr>
          <p:cNvSpPr txBox="1"/>
          <p:nvPr/>
        </p:nvSpPr>
        <p:spPr>
          <a:xfrm>
            <a:off x="8027218" y="2551255"/>
            <a:ext cx="225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endParaRPr lang="en-US" sz="3600" dirty="0">
              <a:solidFill>
                <a:schemeClr val="accent3"/>
              </a:solidFill>
            </a:endParaRP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 </a:t>
            </a:r>
            <a:endParaRPr lang="en-US" sz="3600" dirty="0">
              <a:solidFill>
                <a:schemeClr val="accent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C371A-0D9A-CD7C-11C6-DCF953FDC442}"/>
              </a:ext>
            </a:extLst>
          </p:cNvPr>
          <p:cNvGrpSpPr/>
          <p:nvPr/>
        </p:nvGrpSpPr>
        <p:grpSpPr>
          <a:xfrm>
            <a:off x="7592376" y="2471956"/>
            <a:ext cx="155207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3FC084-EC1D-33FA-63B9-DA889E5791F5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B8260A-4699-6300-DAC2-9A70D4DE5E1D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70DF12-CED4-25DC-8F40-EDBFDAD09018}"/>
              </a:ext>
            </a:extLst>
          </p:cNvPr>
          <p:cNvSpPr txBox="1"/>
          <p:nvPr/>
        </p:nvSpPr>
        <p:spPr>
          <a:xfrm>
            <a:off x="6484625" y="1797806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942A4125-3944-26CB-E32D-CA61982C50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2405275"/>
              </p:ext>
            </p:extLst>
          </p:nvPr>
        </p:nvGraphicFramePr>
        <p:xfrm>
          <a:off x="838200" y="1825625"/>
          <a:ext cx="4317995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3599">
                  <a:extLst>
                    <a:ext uri="{9D8B030D-6E8A-4147-A177-3AD203B41FA5}">
                      <a16:colId xmlns:a16="http://schemas.microsoft.com/office/drawing/2014/main" val="391653376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323282623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703144359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84735064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421140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456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B5083B-C5CA-AA96-92A0-B1ED7EB986CC}"/>
              </a:ext>
            </a:extLst>
          </p:cNvPr>
          <p:cNvSpPr/>
          <p:nvPr/>
        </p:nvSpPr>
        <p:spPr>
          <a:xfrm>
            <a:off x="6193794" y="2623123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2718B219-7F96-A394-F7E6-CB2A00093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234701"/>
              </p:ext>
            </p:extLst>
          </p:nvPr>
        </p:nvGraphicFramePr>
        <p:xfrm>
          <a:off x="838200" y="4135688"/>
          <a:ext cx="4145276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3916533765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323282623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703144359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34614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7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 = 1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5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/ Acquire – Message Perspective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918-5A79-AB00-F860-5E47B3935BE6}"/>
              </a:ext>
            </a:extLst>
          </p:cNvPr>
          <p:cNvSpPr txBox="1"/>
          <p:nvPr/>
        </p:nvSpPr>
        <p:spPr>
          <a:xfrm>
            <a:off x="6172202" y="2551255"/>
            <a:ext cx="162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08909-D8F7-B1E9-53DE-48315FC5C214}"/>
              </a:ext>
            </a:extLst>
          </p:cNvPr>
          <p:cNvSpPr txBox="1"/>
          <p:nvPr/>
        </p:nvSpPr>
        <p:spPr>
          <a:xfrm>
            <a:off x="8027218" y="2551255"/>
            <a:ext cx="225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endParaRPr lang="en-US" sz="3600" dirty="0">
              <a:solidFill>
                <a:schemeClr val="accent3"/>
              </a:solidFill>
            </a:endParaRP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 </a:t>
            </a:r>
            <a:endParaRPr lang="en-US" sz="3600" dirty="0">
              <a:solidFill>
                <a:schemeClr val="accent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C371A-0D9A-CD7C-11C6-DCF953FDC442}"/>
              </a:ext>
            </a:extLst>
          </p:cNvPr>
          <p:cNvGrpSpPr/>
          <p:nvPr/>
        </p:nvGrpSpPr>
        <p:grpSpPr>
          <a:xfrm>
            <a:off x="7592376" y="2471956"/>
            <a:ext cx="155207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3FC084-EC1D-33FA-63B9-DA889E5791F5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B8260A-4699-6300-DAC2-9A70D4DE5E1D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70DF12-CED4-25DC-8F40-EDBFDAD09018}"/>
              </a:ext>
            </a:extLst>
          </p:cNvPr>
          <p:cNvSpPr txBox="1"/>
          <p:nvPr/>
        </p:nvSpPr>
        <p:spPr>
          <a:xfrm>
            <a:off x="6484625" y="1797806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942A4125-3944-26CB-E32D-CA61982C50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7979126"/>
              </p:ext>
            </p:extLst>
          </p:nvPr>
        </p:nvGraphicFramePr>
        <p:xfrm>
          <a:off x="838200" y="1825625"/>
          <a:ext cx="4317995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3599">
                  <a:extLst>
                    <a:ext uri="{9D8B030D-6E8A-4147-A177-3AD203B41FA5}">
                      <a16:colId xmlns:a16="http://schemas.microsoft.com/office/drawing/2014/main" val="391653376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323282623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703144359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84735064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421140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456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B5083B-C5CA-AA96-92A0-B1ED7EB986CC}"/>
              </a:ext>
            </a:extLst>
          </p:cNvPr>
          <p:cNvSpPr/>
          <p:nvPr/>
        </p:nvSpPr>
        <p:spPr>
          <a:xfrm>
            <a:off x="6193794" y="3164852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2718B219-7F96-A394-F7E6-CB2A00093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563200"/>
              </p:ext>
            </p:extLst>
          </p:nvPr>
        </p:nvGraphicFramePr>
        <p:xfrm>
          <a:off x="838200" y="4135688"/>
          <a:ext cx="4145276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3916533765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323282623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703144359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34614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7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 = 1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2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389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/ Acquire – Message Perspective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918-5A79-AB00-F860-5E47B3935BE6}"/>
              </a:ext>
            </a:extLst>
          </p:cNvPr>
          <p:cNvSpPr txBox="1"/>
          <p:nvPr/>
        </p:nvSpPr>
        <p:spPr>
          <a:xfrm>
            <a:off x="6172202" y="2551255"/>
            <a:ext cx="162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08909-D8F7-B1E9-53DE-48315FC5C214}"/>
              </a:ext>
            </a:extLst>
          </p:cNvPr>
          <p:cNvSpPr txBox="1"/>
          <p:nvPr/>
        </p:nvSpPr>
        <p:spPr>
          <a:xfrm>
            <a:off x="8027218" y="2551255"/>
            <a:ext cx="225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endParaRPr lang="en-US" sz="3600" dirty="0">
              <a:solidFill>
                <a:schemeClr val="accent3"/>
              </a:solidFill>
            </a:endParaRP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 </a:t>
            </a:r>
            <a:endParaRPr lang="en-US" sz="3600" dirty="0">
              <a:solidFill>
                <a:schemeClr val="accent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C371A-0D9A-CD7C-11C6-DCF953FDC442}"/>
              </a:ext>
            </a:extLst>
          </p:cNvPr>
          <p:cNvGrpSpPr/>
          <p:nvPr/>
        </p:nvGrpSpPr>
        <p:grpSpPr>
          <a:xfrm>
            <a:off x="7592376" y="2471956"/>
            <a:ext cx="155207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3FC084-EC1D-33FA-63B9-DA889E5791F5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B8260A-4699-6300-DAC2-9A70D4DE5E1D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70DF12-CED4-25DC-8F40-EDBFDAD09018}"/>
              </a:ext>
            </a:extLst>
          </p:cNvPr>
          <p:cNvSpPr txBox="1"/>
          <p:nvPr/>
        </p:nvSpPr>
        <p:spPr>
          <a:xfrm>
            <a:off x="6484625" y="1797806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942A4125-3944-26CB-E32D-CA61982C50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3311616"/>
              </p:ext>
            </p:extLst>
          </p:nvPr>
        </p:nvGraphicFramePr>
        <p:xfrm>
          <a:off x="838200" y="1825625"/>
          <a:ext cx="4317995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3599">
                  <a:extLst>
                    <a:ext uri="{9D8B030D-6E8A-4147-A177-3AD203B41FA5}">
                      <a16:colId xmlns:a16="http://schemas.microsoft.com/office/drawing/2014/main" val="391653376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323282623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703144359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84735064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421140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456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B5083B-C5CA-AA96-92A0-B1ED7EB986CC}"/>
              </a:ext>
            </a:extLst>
          </p:cNvPr>
          <p:cNvSpPr/>
          <p:nvPr/>
        </p:nvSpPr>
        <p:spPr>
          <a:xfrm>
            <a:off x="8028659" y="2673997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2718B219-7F96-A394-F7E6-CB2A00093AF1}"/>
              </a:ext>
            </a:extLst>
          </p:cNvPr>
          <p:cNvGraphicFramePr>
            <a:graphicFrameLocks/>
          </p:cNvGraphicFramePr>
          <p:nvPr/>
        </p:nvGraphicFramePr>
        <p:xfrm>
          <a:off x="838200" y="4135688"/>
          <a:ext cx="4145276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3916533765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323282623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703144359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34614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7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2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1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D66-9701-45D1-86FA-A150C924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core.atomic</a:t>
            </a:r>
            <a:r>
              <a:rPr lang="en-US" dirty="0"/>
              <a:t> To The Rescue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C9A8-49AE-432B-AEA9-CEC9647E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behavior for race</a:t>
            </a:r>
          </a:p>
          <a:p>
            <a:r>
              <a:rPr lang="en-US" dirty="0"/>
              <a:t>Sequential Consistency</a:t>
            </a:r>
          </a:p>
          <a:p>
            <a:endParaRPr lang="en-US" dirty="0"/>
          </a:p>
          <a:p>
            <a:r>
              <a:rPr lang="en-US" dirty="0" err="1"/>
              <a:t>atomicLoad</a:t>
            </a:r>
            <a:r>
              <a:rPr lang="en-US" dirty="0"/>
              <a:t>(foo);</a:t>
            </a:r>
          </a:p>
          <a:p>
            <a:r>
              <a:rPr lang="en-US" dirty="0" err="1"/>
              <a:t>atomicStore</a:t>
            </a:r>
            <a:r>
              <a:rPr lang="en-US" dirty="0"/>
              <a:t>(foo);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50D01-C69D-58CA-638A-7E834F71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24" y="1748330"/>
            <a:ext cx="3566953" cy="33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48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/ Acquire – Message Perspective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918-5A79-AB00-F860-5E47B3935BE6}"/>
              </a:ext>
            </a:extLst>
          </p:cNvPr>
          <p:cNvSpPr txBox="1"/>
          <p:nvPr/>
        </p:nvSpPr>
        <p:spPr>
          <a:xfrm>
            <a:off x="6172202" y="2551255"/>
            <a:ext cx="162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08909-D8F7-B1E9-53DE-48315FC5C214}"/>
              </a:ext>
            </a:extLst>
          </p:cNvPr>
          <p:cNvSpPr txBox="1"/>
          <p:nvPr/>
        </p:nvSpPr>
        <p:spPr>
          <a:xfrm>
            <a:off x="8027218" y="2551255"/>
            <a:ext cx="225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endParaRPr lang="en-US" sz="3600" dirty="0">
              <a:solidFill>
                <a:schemeClr val="accent3"/>
              </a:solidFill>
            </a:endParaRP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 </a:t>
            </a:r>
            <a:endParaRPr lang="en-US" sz="3600" dirty="0">
              <a:solidFill>
                <a:schemeClr val="accent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C371A-0D9A-CD7C-11C6-DCF953FDC442}"/>
              </a:ext>
            </a:extLst>
          </p:cNvPr>
          <p:cNvGrpSpPr/>
          <p:nvPr/>
        </p:nvGrpSpPr>
        <p:grpSpPr>
          <a:xfrm>
            <a:off x="7592376" y="2471956"/>
            <a:ext cx="155207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3FC084-EC1D-33FA-63B9-DA889E5791F5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B8260A-4699-6300-DAC2-9A70D4DE5E1D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70DF12-CED4-25DC-8F40-EDBFDAD09018}"/>
              </a:ext>
            </a:extLst>
          </p:cNvPr>
          <p:cNvSpPr txBox="1"/>
          <p:nvPr/>
        </p:nvSpPr>
        <p:spPr>
          <a:xfrm>
            <a:off x="6484625" y="1797806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942A4125-3944-26CB-E32D-CA61982C501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4317995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3599">
                  <a:extLst>
                    <a:ext uri="{9D8B030D-6E8A-4147-A177-3AD203B41FA5}">
                      <a16:colId xmlns:a16="http://schemas.microsoft.com/office/drawing/2014/main" val="391653376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323282623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703144359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84735064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421140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456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B5083B-C5CA-AA96-92A0-B1ED7EB986CC}"/>
              </a:ext>
            </a:extLst>
          </p:cNvPr>
          <p:cNvSpPr/>
          <p:nvPr/>
        </p:nvSpPr>
        <p:spPr>
          <a:xfrm>
            <a:off x="8027218" y="3164852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2718B219-7F96-A394-F7E6-CB2A00093AF1}"/>
              </a:ext>
            </a:extLst>
          </p:cNvPr>
          <p:cNvGraphicFramePr>
            <a:graphicFrameLocks/>
          </p:cNvGraphicFramePr>
          <p:nvPr/>
        </p:nvGraphicFramePr>
        <p:xfrm>
          <a:off x="838200" y="4135688"/>
          <a:ext cx="4145276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3916533765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323282623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703144359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34614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7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2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598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ABF8-2EA7-5F66-BD1A-B50B45CD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Divergence from SC</a:t>
            </a:r>
            <a:br>
              <a:rPr lang="en-US" dirty="0"/>
            </a:b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D3CA4-5727-F1EB-DD6B-141B7054DDF3}"/>
              </a:ext>
            </a:extLst>
          </p:cNvPr>
          <p:cNvSpPr txBox="1"/>
          <p:nvPr/>
        </p:nvSpPr>
        <p:spPr>
          <a:xfrm>
            <a:off x="902369" y="3318298"/>
            <a:ext cx="1983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/>
                </a:solidFill>
              </a:rPr>
              <a:t>// 0</a:t>
            </a: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519F7-DBDC-3068-9090-691FB207C0B8}"/>
              </a:ext>
            </a:extLst>
          </p:cNvPr>
          <p:cNvSpPr txBox="1"/>
          <p:nvPr/>
        </p:nvSpPr>
        <p:spPr>
          <a:xfrm>
            <a:off x="3220206" y="3330238"/>
            <a:ext cx="1983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/>
                </a:solidFill>
              </a:rPr>
              <a:t>// 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29907E-3D91-F63F-1238-0E7E80979A98}"/>
              </a:ext>
            </a:extLst>
          </p:cNvPr>
          <p:cNvGrpSpPr/>
          <p:nvPr/>
        </p:nvGrpSpPr>
        <p:grpSpPr>
          <a:xfrm>
            <a:off x="2984337" y="3354704"/>
            <a:ext cx="113601" cy="1873453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7F6C45B-A797-6F1A-31BF-C1CF5EE6255A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27C968-9359-C8CE-A64A-6E70094933A6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0F03D4-4642-AAE6-FE42-9E00BAB513FF}"/>
              </a:ext>
            </a:extLst>
          </p:cNvPr>
          <p:cNvSpPr txBox="1"/>
          <p:nvPr/>
        </p:nvSpPr>
        <p:spPr>
          <a:xfrm>
            <a:off x="1748727" y="2475635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EF443-8D7A-39E4-45A6-5CA255F99A4F}"/>
              </a:ext>
            </a:extLst>
          </p:cNvPr>
          <p:cNvSpPr txBox="1"/>
          <p:nvPr/>
        </p:nvSpPr>
        <p:spPr>
          <a:xfrm>
            <a:off x="9493686" y="3387758"/>
            <a:ext cx="2432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/>
                </a:solidFill>
              </a:rPr>
              <a:t>// 1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/>
                </a:solidFill>
              </a:rPr>
              <a:t>// 2</a:t>
            </a:r>
          </a:p>
          <a:p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F36E1-C655-8DD2-DED3-D4D571DCBBE0}"/>
              </a:ext>
            </a:extLst>
          </p:cNvPr>
          <p:cNvSpPr txBox="1"/>
          <p:nvPr/>
        </p:nvSpPr>
        <p:spPr>
          <a:xfrm>
            <a:off x="7214208" y="3387758"/>
            <a:ext cx="1983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2;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/>
                </a:solidFill>
              </a:rPr>
              <a:t>// 0</a:t>
            </a:r>
          </a:p>
          <a:p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62738A-B249-541D-D01D-551A7F1FEB4B}"/>
              </a:ext>
            </a:extLst>
          </p:cNvPr>
          <p:cNvGrpSpPr/>
          <p:nvPr/>
        </p:nvGrpSpPr>
        <p:grpSpPr>
          <a:xfrm>
            <a:off x="7031346" y="3412223"/>
            <a:ext cx="113601" cy="1873453"/>
            <a:chOff x="5511567" y="1891444"/>
            <a:chExt cx="113601" cy="127959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976D32-415E-D045-3841-0C83A4F4466F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6FC18C-7F80-8A05-DBF7-EA99FB6D8DCC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F85B2A-FA25-EBE3-9583-FDEEDA6997B8}"/>
              </a:ext>
            </a:extLst>
          </p:cNvPr>
          <p:cNvSpPr txBox="1"/>
          <p:nvPr/>
        </p:nvSpPr>
        <p:spPr>
          <a:xfrm>
            <a:off x="7491016" y="2475634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5CF506-ACF3-CEF5-DC85-07048F1D09BF}"/>
              </a:ext>
            </a:extLst>
          </p:cNvPr>
          <p:cNvGrpSpPr/>
          <p:nvPr/>
        </p:nvGrpSpPr>
        <p:grpSpPr>
          <a:xfrm>
            <a:off x="9266484" y="3486520"/>
            <a:ext cx="113601" cy="1873453"/>
            <a:chOff x="5511567" y="1891444"/>
            <a:chExt cx="113601" cy="127959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8C410D-A244-28E7-AD38-72D7C37AE180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2D3ED3-4ED7-3296-F8A5-657253B08E16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2AA22F4-990A-BC94-612D-779ECFD5BEB8}"/>
              </a:ext>
            </a:extLst>
          </p:cNvPr>
          <p:cNvSpPr txBox="1"/>
          <p:nvPr/>
        </p:nvSpPr>
        <p:spPr>
          <a:xfrm>
            <a:off x="5834576" y="3387758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3015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DDF77D-CE67-59E3-8191-B60B6B2E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Fence</a:t>
            </a:r>
            <a:endParaRPr lang="en-IL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B266FA-C143-85B3-C328-F1401D487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two SC fences will be ordered and synchronize in one direction</a:t>
            </a:r>
            <a:endParaRPr lang="en-US" sz="2800" dirty="0">
              <a:effectLst/>
            </a:endParaRPr>
          </a:p>
          <a:p>
            <a:endParaRPr lang="en-US" altLang="en-IL" dirty="0"/>
          </a:p>
          <a:p>
            <a:r>
              <a:rPr lang="en-US" altLang="en-IL" dirty="0"/>
              <a:t>SC fence is not equal to flush all buffers. It needs to synchronize with something.</a:t>
            </a:r>
          </a:p>
          <a:p>
            <a:endParaRPr lang="en-US" altLang="en-IL" dirty="0"/>
          </a:p>
          <a:p>
            <a:pPr lvl="0"/>
            <a:r>
              <a:rPr lang="en-US" altLang="en-IL" dirty="0"/>
              <a:t>Putting an SC fence between every two (atomic) statements restores sequentially consistency</a:t>
            </a:r>
          </a:p>
          <a:p>
            <a:pPr lvl="0"/>
            <a:endParaRPr lang="en-US" altLang="en-IL" dirty="0"/>
          </a:p>
          <a:p>
            <a:r>
              <a:rPr lang="en-US" altLang="en-IL" dirty="0" err="1"/>
              <a:t>atomicFence</a:t>
            </a:r>
            <a:r>
              <a:rPr lang="en-US" altLang="en-IL" dirty="0"/>
              <a:t> ();</a:t>
            </a:r>
          </a:p>
          <a:p>
            <a:pPr lvl="0"/>
            <a:endParaRPr lang="en-IL" altLang="en-IL" dirty="0"/>
          </a:p>
        </p:txBody>
      </p:sp>
    </p:spTree>
    <p:extLst>
      <p:ext uri="{BB962C8B-B14F-4D97-AF65-F5344CB8AC3E}">
        <p14:creationId xmlns:p14="http://schemas.microsoft.com/office/powerpoint/2010/main" val="24241687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(raw in D)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Cheapest atomic</a:t>
            </a:r>
          </a:p>
          <a:p>
            <a:r>
              <a:rPr lang="en-US" dirty="0"/>
              <a:t>No synchronization</a:t>
            </a:r>
          </a:p>
          <a:p>
            <a:r>
              <a:rPr lang="en-US" dirty="0"/>
              <a:t>Monotonic (Total order over writes to </a:t>
            </a:r>
            <a:r>
              <a:rPr lang="en-US" sz="2800" dirty="0">
                <a:solidFill>
                  <a:schemeClr val="accent1"/>
                </a:solidFill>
              </a:rPr>
              <a:t>x</a:t>
            </a:r>
            <a:r>
              <a:rPr lang="en-US" dirty="0"/>
              <a:t>)</a:t>
            </a:r>
          </a:p>
          <a:p>
            <a:r>
              <a:rPr lang="en-US" dirty="0"/>
              <a:t>Can be reordered between different variables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E97F-4F24-9E66-55B4-001BD9C574DE}"/>
              </a:ext>
            </a:extLst>
          </p:cNvPr>
          <p:cNvSpPr txBox="1"/>
          <p:nvPr/>
        </p:nvSpPr>
        <p:spPr>
          <a:xfrm>
            <a:off x="6172202" y="2559644"/>
            <a:ext cx="159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373F8-AF86-6F7A-89F2-67098AA5917A}"/>
              </a:ext>
            </a:extLst>
          </p:cNvPr>
          <p:cNvSpPr txBox="1"/>
          <p:nvPr/>
        </p:nvSpPr>
        <p:spPr>
          <a:xfrm>
            <a:off x="8027218" y="2559644"/>
            <a:ext cx="287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  <a:p>
            <a:r>
              <a:rPr lang="en-US" sz="3600" dirty="0"/>
              <a:t>assert(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&gt;= a);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027F23-13C6-FCD0-A549-68FBD9F5EEEB}"/>
              </a:ext>
            </a:extLst>
          </p:cNvPr>
          <p:cNvGrpSpPr/>
          <p:nvPr/>
        </p:nvGrpSpPr>
        <p:grpSpPr>
          <a:xfrm>
            <a:off x="7617750" y="2520011"/>
            <a:ext cx="152385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7DD7E3-21E5-AAA4-9E8F-A55CF48C7D48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4DF1D2-CE9B-BF63-9BA7-2C59062FF5CB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29217AD-5CB1-9E9E-7C7B-4022CCAEFA6B}"/>
              </a:ext>
            </a:extLst>
          </p:cNvPr>
          <p:cNvSpPr txBox="1"/>
          <p:nvPr/>
        </p:nvSpPr>
        <p:spPr>
          <a:xfrm>
            <a:off x="7150456" y="1825625"/>
            <a:ext cx="123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4227712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– No Synchronization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918-5A79-AB00-F860-5E47B3935BE6}"/>
              </a:ext>
            </a:extLst>
          </p:cNvPr>
          <p:cNvSpPr txBox="1"/>
          <p:nvPr/>
        </p:nvSpPr>
        <p:spPr>
          <a:xfrm>
            <a:off x="4182038" y="3295325"/>
            <a:ext cx="162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08909-D8F7-B1E9-53DE-48315FC5C214}"/>
              </a:ext>
            </a:extLst>
          </p:cNvPr>
          <p:cNvSpPr txBox="1"/>
          <p:nvPr/>
        </p:nvSpPr>
        <p:spPr>
          <a:xfrm>
            <a:off x="6037054" y="3295325"/>
            <a:ext cx="225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3"/>
                </a:solidFill>
              </a:rPr>
              <a:t>// 1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3"/>
                </a:solidFill>
              </a:rPr>
              <a:t>// 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C371A-0D9A-CD7C-11C6-DCF953FDC442}"/>
              </a:ext>
            </a:extLst>
          </p:cNvPr>
          <p:cNvGrpSpPr/>
          <p:nvPr/>
        </p:nvGrpSpPr>
        <p:grpSpPr>
          <a:xfrm>
            <a:off x="5602212" y="3216026"/>
            <a:ext cx="155207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3FC084-EC1D-33FA-63B9-DA889E5791F5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B8260A-4699-6300-DAC2-9A70D4DE5E1D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70DF12-CED4-25DC-8F40-EDBFDAD09018}"/>
              </a:ext>
            </a:extLst>
          </p:cNvPr>
          <p:cNvSpPr txBox="1"/>
          <p:nvPr/>
        </p:nvSpPr>
        <p:spPr>
          <a:xfrm>
            <a:off x="4494461" y="2541876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  </a:t>
            </a:r>
            <a:r>
              <a:rPr lang="en-US" sz="3600" dirty="0">
                <a:solidFill>
                  <a:schemeClr val="accent1"/>
                </a:solidFill>
              </a:rPr>
              <a:t>x </a:t>
            </a:r>
            <a:r>
              <a:rPr lang="en-US" sz="3600" dirty="0"/>
              <a:t>= 0;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29F3CB-34B7-8640-DC25-8C6CAF8AF253}"/>
              </a:ext>
            </a:extLst>
          </p:cNvPr>
          <p:cNvCxnSpPr/>
          <p:nvPr/>
        </p:nvCxnSpPr>
        <p:spPr>
          <a:xfrm flipV="1">
            <a:off x="5286936" y="3668245"/>
            <a:ext cx="838200" cy="504825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">
            <a:extLst>
              <a:ext uri="{FF2B5EF4-FFF2-40B4-BE49-F238E27FC236}">
                <a16:creationId xmlns:a16="http://schemas.microsoft.com/office/drawing/2014/main" id="{AF11192E-CFD1-7CAE-4DA2-BEF8DE239D60}"/>
              </a:ext>
            </a:extLst>
          </p:cNvPr>
          <p:cNvSpPr/>
          <p:nvPr/>
        </p:nvSpPr>
        <p:spPr>
          <a:xfrm rot="2237021">
            <a:off x="6299167" y="2447201"/>
            <a:ext cx="2251086" cy="1046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40" extrusionOk="0">
                <a:moveTo>
                  <a:pt x="0" y="19040"/>
                </a:moveTo>
                <a:cubicBezTo>
                  <a:pt x="4115" y="3762"/>
                  <a:pt x="8813" y="-2560"/>
                  <a:pt x="13450" y="941"/>
                </a:cubicBezTo>
                <a:cubicBezTo>
                  <a:pt x="16311" y="3101"/>
                  <a:pt x="19079" y="8985"/>
                  <a:pt x="21600" y="18273"/>
                </a:cubicBezTo>
              </a:path>
            </a:pathLst>
          </a:custGeom>
          <a:noFill/>
          <a:ln w="50800" cap="flat">
            <a:solidFill>
              <a:srgbClr val="00B050"/>
            </a:solidFill>
            <a:custDash>
              <a:ds d="200000" sp="200000"/>
            </a:custDash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041572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DDF77D-CE67-59E3-8191-B60B6B2E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 fences</a:t>
            </a:r>
            <a:endParaRPr lang="en-IL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B266FA-C143-85B3-C328-F1401D487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The semantics of whether two SC fences synchronize are more complicated</a:t>
            </a:r>
          </a:p>
          <a:p>
            <a:endParaRPr lang="en-US" sz="2800" dirty="0">
              <a:effectLst/>
            </a:endParaRPr>
          </a:p>
          <a:p>
            <a:r>
              <a:rPr lang="en-US" altLang="en-IL" dirty="0"/>
              <a:t>pure </a:t>
            </a:r>
            <a:r>
              <a:rPr lang="en-US" altLang="en-IL" dirty="0" err="1"/>
              <a:t>nothrow</a:t>
            </a:r>
            <a:r>
              <a:rPr lang="en-US" altLang="en-IL" dirty="0"/>
              <a:t> @nogc @safe void </a:t>
            </a:r>
            <a:r>
              <a:rPr lang="en-US" altLang="en-IL" dirty="0" err="1"/>
              <a:t>atomicFence</a:t>
            </a:r>
            <a:r>
              <a:rPr lang="en-US" altLang="en-IL" dirty="0"/>
              <a:t>(</a:t>
            </a:r>
            <a:r>
              <a:rPr lang="en-US" altLang="en-IL" dirty="0" err="1"/>
              <a:t>MemoryOrder</a:t>
            </a:r>
            <a:r>
              <a:rPr lang="en-US" altLang="en-IL" dirty="0"/>
              <a:t> order = </a:t>
            </a:r>
            <a:r>
              <a:rPr lang="en-US" altLang="en-IL" dirty="0" err="1"/>
              <a:t>MemoryOrder.seq</a:t>
            </a:r>
            <a:r>
              <a:rPr lang="en-US" altLang="en-IL" dirty="0"/>
              <a:t>)();</a:t>
            </a:r>
          </a:p>
        </p:txBody>
      </p:sp>
    </p:spTree>
    <p:extLst>
      <p:ext uri="{BB962C8B-B14F-4D97-AF65-F5344CB8AC3E}">
        <p14:creationId xmlns:p14="http://schemas.microsoft.com/office/powerpoint/2010/main" val="377554479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DDF77D-CE67-59E3-8191-B60B6B2E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/ Acquire fences</a:t>
            </a:r>
            <a:endParaRPr lang="en-IL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B266FA-C143-85B3-C328-F1401D487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Synchronize threads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sz="2800" dirty="0">
                <a:effectLst/>
              </a:rPr>
              <a:t>Generally stronger than the equivalent operation over atomic variable</a:t>
            </a:r>
          </a:p>
        </p:txBody>
      </p:sp>
    </p:spTree>
    <p:extLst>
      <p:ext uri="{BB962C8B-B14F-4D97-AF65-F5344CB8AC3E}">
        <p14:creationId xmlns:p14="http://schemas.microsoft.com/office/powerpoint/2010/main" val="343532051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9D11-3CD2-BC2D-849E-84AD8099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Release/Acquire Fences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66E09-A824-DE4F-E2E8-74C23EC43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past a </a:t>
            </a:r>
            <a:r>
              <a:rPr lang="en-US" i="1" dirty="0">
                <a:solidFill>
                  <a:schemeClr val="tx2"/>
                </a:solidFill>
              </a:rPr>
              <a:t>release</a:t>
            </a:r>
            <a:r>
              <a:rPr lang="en-US" dirty="0"/>
              <a:t> fence, releases everything above the fence</a:t>
            </a:r>
          </a:p>
          <a:p>
            <a:r>
              <a:rPr lang="en-US" dirty="0"/>
              <a:t>Everything before an </a:t>
            </a:r>
            <a:r>
              <a:rPr lang="en-US" i="1" dirty="0">
                <a:solidFill>
                  <a:schemeClr val="tx2"/>
                </a:solidFill>
              </a:rPr>
              <a:t>acquire</a:t>
            </a:r>
            <a:r>
              <a:rPr lang="en-US" dirty="0"/>
              <a:t> fence, will acquire at the point of the fence</a:t>
            </a:r>
          </a:p>
          <a:p>
            <a:r>
              <a:rPr lang="en-US" i="1" dirty="0" err="1">
                <a:solidFill>
                  <a:schemeClr val="tx2"/>
                </a:solidFill>
              </a:rPr>
              <a:t>acq_rel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/>
              <a:t>fence both acquires and releases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041C6F-FB2F-440C-0CE0-49F609368110}"/>
                  </a:ext>
                </a:extLst>
              </p:cNvPr>
              <p:cNvSpPr txBox="1"/>
              <p:nvPr/>
            </p:nvSpPr>
            <p:spPr>
              <a:xfrm>
                <a:off x="3349757" y="4430099"/>
                <a:ext cx="25259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x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1;</a:t>
                </a:r>
              </a:p>
              <a:p>
                <a:r>
                  <a:rPr lang="en-US" sz="3600" dirty="0"/>
                  <a:t>fence(</a:t>
                </a:r>
                <a:r>
                  <a:rPr lang="en-US" sz="3600" dirty="0" err="1"/>
                  <a:t>rel</a:t>
                </a:r>
                <a:r>
                  <a:rPr lang="en-US" sz="3600" dirty="0"/>
                  <a:t>);</a:t>
                </a:r>
              </a:p>
              <a:p>
                <a:r>
                  <a:rPr lang="en-US" sz="3600" dirty="0">
                    <a:solidFill>
                      <a:schemeClr val="accent1"/>
                    </a:solidFill>
                  </a:rPr>
                  <a:t>y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1;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041C6F-FB2F-440C-0CE0-49F609368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57" y="4430099"/>
                <a:ext cx="2525915" cy="1754326"/>
              </a:xfrm>
              <a:prstGeom prst="rect">
                <a:avLst/>
              </a:prstGeom>
              <a:blipFill>
                <a:blip r:embed="rId2"/>
                <a:stretch>
                  <a:fillRect l="-7488" t="-5556" b="-121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1CFDA-AA34-5299-5F9C-6E1DF88F0D20}"/>
                  </a:ext>
                </a:extLst>
              </p:cNvPr>
              <p:cNvSpPr txBox="1"/>
              <p:nvPr/>
            </p:nvSpPr>
            <p:spPr>
              <a:xfrm>
                <a:off x="6103168" y="4430099"/>
                <a:ext cx="320275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y</a:t>
                </a:r>
                <a:r>
                  <a:rPr lang="en-US" sz="3600" dirty="0"/>
                  <a:t>; </a:t>
                </a:r>
                <a:r>
                  <a:rPr lang="en-US" sz="3600" dirty="0">
                    <a:solidFill>
                      <a:schemeClr val="accent3"/>
                    </a:solidFill>
                  </a:rPr>
                  <a:t>// 1</a:t>
                </a:r>
              </a:p>
              <a:p>
                <a:r>
                  <a:rPr lang="en-US" sz="3600" dirty="0"/>
                  <a:t>fence(</a:t>
                </a:r>
                <a:r>
                  <a:rPr lang="en-US" sz="3600" dirty="0" err="1"/>
                  <a:t>acq</a:t>
                </a:r>
                <a:r>
                  <a:rPr lang="en-US" sz="3600" dirty="0"/>
                  <a:t>);</a:t>
                </a:r>
              </a:p>
              <a:p>
                <a:r>
                  <a:rPr lang="en-US" sz="3600" dirty="0"/>
                  <a:t>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x</a:t>
                </a:r>
                <a:r>
                  <a:rPr lang="en-US" sz="3600" dirty="0"/>
                  <a:t>; </a:t>
                </a:r>
                <a:r>
                  <a:rPr lang="en-US" sz="3600" dirty="0">
                    <a:solidFill>
                      <a:schemeClr val="accent3"/>
                    </a:solidFill>
                  </a:rPr>
                  <a:t>// 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1CFDA-AA34-5299-5F9C-6E1DF88F0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68" y="4430099"/>
                <a:ext cx="3202757" cy="1754326"/>
              </a:xfrm>
              <a:prstGeom prst="rect">
                <a:avLst/>
              </a:prstGeom>
              <a:blipFill>
                <a:blip r:embed="rId3"/>
                <a:stretch>
                  <a:fillRect l="-5703" t="-5556" b="-121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7420BE2-E323-3598-5340-4865DD0CFF16}"/>
              </a:ext>
            </a:extLst>
          </p:cNvPr>
          <p:cNvGrpSpPr/>
          <p:nvPr/>
        </p:nvGrpSpPr>
        <p:grpSpPr>
          <a:xfrm>
            <a:off x="5610226" y="4350799"/>
            <a:ext cx="213308" cy="1833625"/>
            <a:chOff x="5511567" y="1891444"/>
            <a:chExt cx="113601" cy="12795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2D9CE9-33EF-1F6A-E6AD-7467B0C29A97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D0B150-64A9-B106-7BFD-54FF17AFA0B2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095F13-9441-0935-6E89-704193A61D5E}"/>
              </a:ext>
            </a:extLst>
          </p:cNvPr>
          <p:cNvSpPr txBox="1"/>
          <p:nvPr/>
        </p:nvSpPr>
        <p:spPr>
          <a:xfrm>
            <a:off x="4560575" y="3676650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06422-62A5-AC18-68CA-05929C214B41}"/>
              </a:ext>
            </a:extLst>
          </p:cNvPr>
          <p:cNvCxnSpPr>
            <a:cxnSpLocks/>
          </p:cNvCxnSpPr>
          <p:nvPr/>
        </p:nvCxnSpPr>
        <p:spPr>
          <a:xfrm flipV="1">
            <a:off x="5162550" y="4964944"/>
            <a:ext cx="940618" cy="883406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811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3647F2-B425-E93F-E324-93FD1985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access types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F47778-193A-6B07-3741-D769BDA28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mix SC access with release / acquire / relaxed accesses</a:t>
            </a:r>
          </a:p>
          <a:p>
            <a:endParaRPr lang="en-US" dirty="0"/>
          </a:p>
          <a:p>
            <a:r>
              <a:rPr lang="en-US" dirty="0"/>
              <a:t>As soon as you have SC access and non-SC access to the same variable, things get even more complicated</a:t>
            </a:r>
          </a:p>
        </p:txBody>
      </p:sp>
      <p:sp>
        <p:nvSpPr>
          <p:cNvPr id="2" name="Action Button: Get Information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F6F2F21-0D9D-EB2E-96BA-71DFC412CB4D}"/>
              </a:ext>
            </a:extLst>
          </p:cNvPr>
          <p:cNvSpPr/>
          <p:nvPr/>
        </p:nvSpPr>
        <p:spPr>
          <a:xfrm>
            <a:off x="11353800" y="6492875"/>
            <a:ext cx="838200" cy="377505"/>
          </a:xfrm>
          <a:prstGeom prst="actionButtonInform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576404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AD3F-CA22-F492-A1AC-F81E81CF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27025"/>
            <a:ext cx="11449050" cy="1325563"/>
          </a:xfrm>
        </p:spPr>
        <p:txBody>
          <a:bodyPr/>
          <a:lstStyle/>
          <a:p>
            <a:r>
              <a:rPr lang="en-US" dirty="0"/>
              <a:t>Be afraid of incorrect usage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7C016-B628-6E85-00E9-3CAC1B9D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976438"/>
            <a:ext cx="42291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3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A2B-C2A5-E55C-6B5A-1E5CBAA7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drm.atomic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AD58-E4A2-7602-C569-4A280837E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 dirty="0" err="1"/>
              <a:t>Atomic!int</a:t>
            </a:r>
            <a:r>
              <a:rPr lang="en-US" dirty="0"/>
              <a:t> a;</a:t>
            </a:r>
          </a:p>
          <a:p>
            <a:r>
              <a:rPr lang="pt-BR" dirty="0"/>
              <a:t>a = 32;</a:t>
            </a:r>
          </a:p>
          <a:p>
            <a:r>
              <a:rPr lang="pt-BR" dirty="0"/>
              <a:t>a += 5;</a:t>
            </a:r>
            <a:endParaRPr lang="en-US" dirty="0"/>
          </a:p>
          <a:p>
            <a:r>
              <a:rPr lang="pt-BR" dirty="0"/>
              <a:t>assert(a == 37);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7539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7AF8-0B53-D7FA-5E5D-3212A9833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Places to use safely</a:t>
            </a:r>
            <a:endParaRPr lang="en-IL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B06C5A-FEC4-8588-DBB2-F8E17D802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Sinclair, Matthew D., Johnathan Alsop, and Sarita V. </a:t>
            </a:r>
            <a:r>
              <a:rPr lang="en-US" dirty="0" err="1"/>
              <a:t>Adve</a:t>
            </a:r>
            <a:r>
              <a:rPr lang="en-US" dirty="0"/>
              <a:t>. "Chasing away </a:t>
            </a:r>
            <a:r>
              <a:rPr lang="en-US" dirty="0" err="1"/>
              <a:t>RAts</a:t>
            </a:r>
            <a:r>
              <a:rPr lang="en-US" dirty="0"/>
              <a:t>: Semantics and evaluation for relaxed atomics on heterogeneous systems." Proceedings of the 44th Annual International Symposium on Computer Architecture. 2017.‏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22A686-172B-FCFA-9E6A-6F6B3A06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629" y="4892258"/>
            <a:ext cx="1686757" cy="168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68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F923-D9EE-C853-64C8-8EC81853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Unpaired Atomics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5786A-6F11-276F-8189-7E48583AE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081103"/>
          </a:xfrm>
        </p:spPr>
        <p:txBody>
          <a:bodyPr/>
          <a:lstStyle/>
          <a:p>
            <a:r>
              <a:rPr lang="en-US" dirty="0"/>
              <a:t>Wait for jobs with low activity queue</a:t>
            </a:r>
          </a:p>
          <a:p>
            <a:r>
              <a:rPr lang="en-US" dirty="0"/>
              <a:t>Load relaxed until something is there and only then synchronize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6DAF2B-C593-9AC4-880B-8861E372F51E}"/>
                  </a:ext>
                </a:extLst>
              </p:cNvPr>
              <p:cNvSpPr txBox="1"/>
              <p:nvPr/>
            </p:nvSpPr>
            <p:spPr>
              <a:xfrm>
                <a:off x="3342589" y="3471948"/>
                <a:ext cx="25259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x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1;</a:t>
                </a:r>
              </a:p>
              <a:p>
                <a:r>
                  <a:rPr lang="en-US" sz="3600" dirty="0"/>
                  <a:t>fence(</a:t>
                </a:r>
                <a:r>
                  <a:rPr lang="en-US" sz="3600" dirty="0" err="1"/>
                  <a:t>rel</a:t>
                </a:r>
                <a:r>
                  <a:rPr lang="en-US" sz="3600" dirty="0"/>
                  <a:t>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accent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accent1"/>
                            </a:solidFill>
                          </a:rPr>
                          <m:t>++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;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6DAF2B-C593-9AC4-880B-8861E372F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89" y="3471948"/>
                <a:ext cx="2525915" cy="1754326"/>
              </a:xfrm>
              <a:prstGeom prst="rect">
                <a:avLst/>
              </a:prstGeom>
              <a:blipFill>
                <a:blip r:embed="rId2"/>
                <a:stretch>
                  <a:fillRect l="-7229" t="-5575" b="-125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CEAD9F-AF2A-FF4E-7669-30F8B8FE4DFE}"/>
                  </a:ext>
                </a:extLst>
              </p:cNvPr>
              <p:cNvSpPr txBox="1"/>
              <p:nvPr/>
            </p:nvSpPr>
            <p:spPr>
              <a:xfrm>
                <a:off x="6096000" y="3471948"/>
                <a:ext cx="320275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do{ </a:t>
                </a:r>
              </a:p>
              <a:p>
                <a:r>
                  <a:rPr lang="en-US" sz="3600" dirty="0"/>
                  <a:t> 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y</a:t>
                </a:r>
                <a:r>
                  <a:rPr lang="en-US" sz="3600" dirty="0"/>
                  <a:t>;</a:t>
                </a:r>
              </a:p>
              <a:p>
                <a:r>
                  <a:rPr lang="en-US" sz="3600" dirty="0"/>
                  <a:t>} while (a == 0); fence(</a:t>
                </a:r>
                <a:r>
                  <a:rPr lang="en-US" sz="3600" dirty="0" err="1"/>
                  <a:t>acq</a:t>
                </a:r>
                <a:r>
                  <a:rPr lang="en-US" sz="3600" dirty="0"/>
                  <a:t>);</a:t>
                </a:r>
              </a:p>
              <a:p>
                <a:r>
                  <a:rPr lang="en-US" sz="3600" dirty="0"/>
                  <a:t>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x</a:t>
                </a:r>
                <a:r>
                  <a:rPr lang="en-US" sz="3600" dirty="0"/>
                  <a:t>; </a:t>
                </a:r>
                <a:r>
                  <a:rPr lang="en-US" sz="3600" dirty="0">
                    <a:solidFill>
                      <a:schemeClr val="accent3"/>
                    </a:solidFill>
                  </a:rPr>
                  <a:t>// 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CEAD9F-AF2A-FF4E-7669-30F8B8FE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71948"/>
                <a:ext cx="3202757" cy="2862322"/>
              </a:xfrm>
              <a:prstGeom prst="rect">
                <a:avLst/>
              </a:prstGeom>
              <a:blipFill>
                <a:blip r:embed="rId3"/>
                <a:stretch>
                  <a:fillRect l="-5714" t="-3412" r="-4190" b="-72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213C2BC-55D8-2A32-73BF-8D7F05E1B731}"/>
              </a:ext>
            </a:extLst>
          </p:cNvPr>
          <p:cNvGrpSpPr/>
          <p:nvPr/>
        </p:nvGrpSpPr>
        <p:grpSpPr>
          <a:xfrm>
            <a:off x="5603058" y="3392648"/>
            <a:ext cx="213308" cy="2941622"/>
            <a:chOff x="5511567" y="1891444"/>
            <a:chExt cx="113601" cy="12795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E0DA82-D62A-C672-CCF0-2182904AF3F2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C03FBDD-1EEC-1950-CC36-CC5AC5AF25B7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3C8C3D-5D60-B095-3720-D373C27BAAAC}"/>
              </a:ext>
            </a:extLst>
          </p:cNvPr>
          <p:cNvSpPr txBox="1"/>
          <p:nvPr/>
        </p:nvSpPr>
        <p:spPr>
          <a:xfrm>
            <a:off x="4553407" y="2718499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37D1C4-4F5A-E6DC-A22B-80013E6A5B15}"/>
              </a:ext>
            </a:extLst>
          </p:cNvPr>
          <p:cNvCxnSpPr>
            <a:cxnSpLocks/>
          </p:cNvCxnSpPr>
          <p:nvPr/>
        </p:nvCxnSpPr>
        <p:spPr>
          <a:xfrm flipV="1">
            <a:off x="4882718" y="4366016"/>
            <a:ext cx="1213282" cy="561091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8514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1F8E-EFF0-5299-AC05-A8C4E1C3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 Atomic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2460F-4407-5894-C0FF-9E9C094D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060397"/>
          </a:xfrm>
        </p:spPr>
        <p:txBody>
          <a:bodyPr/>
          <a:lstStyle/>
          <a:p>
            <a:r>
              <a:rPr lang="en-US" dirty="0"/>
              <a:t>Event counter that doesn't get optimized away.</a:t>
            </a:r>
          </a:p>
          <a:p>
            <a:r>
              <a:rPr lang="en-US" dirty="0"/>
              <a:t>Only read the final result after full synchronization.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775EB-EA9D-F1F2-82A0-967FA3F533F8}"/>
                  </a:ext>
                </a:extLst>
              </p:cNvPr>
              <p:cNvSpPr txBox="1"/>
              <p:nvPr/>
            </p:nvSpPr>
            <p:spPr>
              <a:xfrm>
                <a:off x="1802168" y="2886022"/>
                <a:ext cx="15624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600" b="0" i="0" dirty="0" smtClean="0">
                            <a:solidFill>
                              <a:schemeClr val="accent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accent1"/>
                            </a:solidFill>
                          </a:rPr>
                          <m:t>++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;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775EB-EA9D-F1F2-82A0-967FA3F53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168" y="2886022"/>
                <a:ext cx="1562470" cy="646331"/>
              </a:xfrm>
              <a:prstGeom prst="rect">
                <a:avLst/>
              </a:prstGeom>
              <a:blipFill>
                <a:blip r:embed="rId2"/>
                <a:stretch>
                  <a:fillRect t="-14151" r="-6250" b="-349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CCF520F-C4FF-4E21-FE47-17BBABD61C5A}"/>
              </a:ext>
            </a:extLst>
          </p:cNvPr>
          <p:cNvGrpSpPr/>
          <p:nvPr/>
        </p:nvGrpSpPr>
        <p:grpSpPr>
          <a:xfrm>
            <a:off x="3507928" y="3020960"/>
            <a:ext cx="213308" cy="511394"/>
            <a:chOff x="5511567" y="1891444"/>
            <a:chExt cx="113601" cy="127959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C9F9EF-F011-8F6B-2BBB-6E38760E1D99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32D14F-045D-1911-32E6-81FE327F78A5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B9515A-F2C2-F867-5A9C-7B7A3DB686DA}"/>
                  </a:ext>
                </a:extLst>
              </p:cNvPr>
              <p:cNvSpPr txBox="1"/>
              <p:nvPr/>
            </p:nvSpPr>
            <p:spPr>
              <a:xfrm>
                <a:off x="3818879" y="2953491"/>
                <a:ext cx="15624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600" b="0" i="0" dirty="0" smtClean="0">
                            <a:solidFill>
                              <a:schemeClr val="accent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accent1"/>
                            </a:solidFill>
                          </a:rPr>
                          <m:t>++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;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B9515A-F2C2-F867-5A9C-7B7A3DB6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79" y="2953491"/>
                <a:ext cx="1562470" cy="646331"/>
              </a:xfrm>
              <a:prstGeom prst="rect">
                <a:avLst/>
              </a:prstGeom>
              <a:blipFill>
                <a:blip r:embed="rId3"/>
                <a:stretch>
                  <a:fillRect t="-14019" r="-6226" b="-336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59B37BF-5022-7D38-B139-5E559972A201}"/>
              </a:ext>
            </a:extLst>
          </p:cNvPr>
          <p:cNvGrpSpPr/>
          <p:nvPr/>
        </p:nvGrpSpPr>
        <p:grpSpPr>
          <a:xfrm>
            <a:off x="5471594" y="3020960"/>
            <a:ext cx="213308" cy="5113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DA8130-44B0-8D8B-A3C2-B195A87ECE2E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EDF2FF-E078-3E9A-5104-953EFD3E9CE6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ADE9D6-5266-8060-41EB-70DD08473F44}"/>
                  </a:ext>
                </a:extLst>
              </p:cNvPr>
              <p:cNvSpPr txBox="1"/>
              <p:nvPr/>
            </p:nvSpPr>
            <p:spPr>
              <a:xfrm>
                <a:off x="5782545" y="2953491"/>
                <a:ext cx="15624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600" b="0" i="0" dirty="0" smtClean="0">
                            <a:solidFill>
                              <a:schemeClr val="accent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accent1"/>
                            </a:solidFill>
                          </a:rPr>
                          <m:t>++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;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ADE9D6-5266-8060-41EB-70DD08473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545" y="2953491"/>
                <a:ext cx="1562470" cy="646331"/>
              </a:xfrm>
              <a:prstGeom prst="rect">
                <a:avLst/>
              </a:prstGeom>
              <a:blipFill>
                <a:blip r:embed="rId4"/>
                <a:stretch>
                  <a:fillRect t="-14019" r="-6250" b="-336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68B5892-2837-8F32-7279-9F75F5C3966F}"/>
              </a:ext>
            </a:extLst>
          </p:cNvPr>
          <p:cNvGrpSpPr/>
          <p:nvPr/>
        </p:nvGrpSpPr>
        <p:grpSpPr>
          <a:xfrm rot="5400000">
            <a:off x="4713920" y="2186183"/>
            <a:ext cx="213308" cy="3728621"/>
            <a:chOff x="5511567" y="1891444"/>
            <a:chExt cx="113601" cy="127959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AB84768-2697-CF01-2593-A9CB6B2C8429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B6CD25-FA4C-8307-5C82-31B4DB9AF12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9CB639-73DB-EE46-6C4E-7B3FABA9F155}"/>
                  </a:ext>
                </a:extLst>
              </p:cNvPr>
              <p:cNvSpPr txBox="1"/>
              <p:nvPr/>
            </p:nvSpPr>
            <p:spPr>
              <a:xfrm>
                <a:off x="3721236" y="4287857"/>
                <a:ext cx="206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600" b="0" i="0" dirty="0" smtClean="0">
                            <a:solidFill>
                              <a:schemeClr val="accent1"/>
                            </a:solidFill>
                          </a:rPr>
                          <m:t>x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;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9CB639-73DB-EE46-6C4E-7B3FABA9F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236" y="4287857"/>
                <a:ext cx="2061309" cy="646331"/>
              </a:xfrm>
              <a:prstGeom prst="rect">
                <a:avLst/>
              </a:prstGeom>
              <a:blipFill>
                <a:blip r:embed="rId5"/>
                <a:stretch>
                  <a:fillRect t="-14151" r="-5015" b="-349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88462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C084-AFE0-3C52-784E-41ADF946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Non-Ordering Atomics (different variables)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3D7E-8177-24BC-4AFD-4420D032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417"/>
            <a:ext cx="1825101" cy="562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Workers: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77C717-A949-8278-7A75-650BCAA03AFD}"/>
                  </a:ext>
                </a:extLst>
              </p:cNvPr>
              <p:cNvSpPr txBox="1"/>
              <p:nvPr/>
            </p:nvSpPr>
            <p:spPr>
              <a:xfrm>
                <a:off x="1390835" y="2263805"/>
                <a:ext cx="362504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stop</a:t>
                </a:r>
                <a:r>
                  <a:rPr lang="en-US" sz="3600" dirty="0"/>
                  <a:t>;</a:t>
                </a:r>
                <a:br>
                  <a:rPr lang="en-US" sz="3600" dirty="0"/>
                </a:br>
                <a:r>
                  <a:rPr lang="en-US" sz="3600" dirty="0"/>
                  <a:t>while (!a){  </a:t>
                </a:r>
              </a:p>
              <a:p>
                <a:r>
                  <a:rPr lang="en-US" sz="3600" dirty="0"/>
                  <a:t> 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stop</a:t>
                </a:r>
                <a:r>
                  <a:rPr lang="en-US" sz="3600" dirty="0"/>
                  <a:t>;</a:t>
                </a:r>
              </a:p>
              <a:p>
                <a:r>
                  <a:rPr lang="en-US" sz="3600" dirty="0"/>
                  <a:t>  if (…)</a:t>
                </a:r>
              </a:p>
              <a:p>
                <a:r>
                  <a:rPr lang="en-US" sz="3600" dirty="0"/>
                  <a:t>   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dirty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true;</a:t>
                </a:r>
              </a:p>
              <a:p>
                <a:r>
                  <a:rPr lang="en-US" sz="3600" dirty="0"/>
                  <a:t>}</a:t>
                </a:r>
                <a:endParaRPr lang="en-U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77C717-A949-8278-7A75-650BCAA03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35" y="2263805"/>
                <a:ext cx="3625048" cy="3416320"/>
              </a:xfrm>
              <a:prstGeom prst="rect">
                <a:avLst/>
              </a:prstGeom>
              <a:blipFill>
                <a:blip r:embed="rId2"/>
                <a:stretch>
                  <a:fillRect l="-5042" t="-2674" b="-57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5D4CB4-F975-0010-2943-D91F4D2FE187}"/>
                  </a:ext>
                </a:extLst>
              </p:cNvPr>
              <p:cNvSpPr txBox="1"/>
              <p:nvPr/>
            </p:nvSpPr>
            <p:spPr>
              <a:xfrm>
                <a:off x="6585752" y="2263805"/>
                <a:ext cx="312789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/>
                  <a:t>init_workers</a:t>
                </a:r>
                <a:r>
                  <a:rPr lang="en-US" sz="3600" dirty="0"/>
                  <a:t>();</a:t>
                </a:r>
              </a:p>
              <a:p>
                <a:r>
                  <a:rPr lang="en-US" sz="3600" dirty="0"/>
                  <a:t>…</a:t>
                </a:r>
              </a:p>
              <a:p>
                <a:r>
                  <a:rPr lang="en-US" sz="3600" dirty="0">
                    <a:solidFill>
                      <a:schemeClr val="accent1"/>
                    </a:solidFill>
                  </a:rPr>
                  <a:t>stop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true;</a:t>
                </a:r>
              </a:p>
              <a:p>
                <a:r>
                  <a:rPr lang="en-US" sz="3600" dirty="0" err="1"/>
                  <a:t>join_workers</a:t>
                </a:r>
                <a:r>
                  <a:rPr lang="en-US" sz="3600" dirty="0"/>
                  <a:t>();</a:t>
                </a:r>
              </a:p>
              <a:p>
                <a:r>
                  <a:rPr lang="en-US" sz="3600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dirty</a:t>
                </a:r>
                <a:r>
                  <a:rPr lang="en-US" sz="3600" dirty="0"/>
                  <a:t>;</a:t>
                </a:r>
                <a:br>
                  <a:rPr lang="en-US" sz="3600" dirty="0"/>
                </a:br>
                <a:r>
                  <a:rPr lang="en-US" sz="3600" dirty="0"/>
                  <a:t>if (a)</a:t>
                </a:r>
              </a:p>
              <a:p>
                <a:r>
                  <a:rPr lang="en-US" sz="3600" dirty="0"/>
                  <a:t>  cleanup();</a:t>
                </a:r>
                <a:endParaRPr lang="en-U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5D4CB4-F975-0010-2943-D91F4D2FE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52" y="2263805"/>
                <a:ext cx="3127899" cy="3970318"/>
              </a:xfrm>
              <a:prstGeom prst="rect">
                <a:avLst/>
              </a:prstGeom>
              <a:blipFill>
                <a:blip r:embed="rId3"/>
                <a:stretch>
                  <a:fillRect l="-5848" t="-2301" r="-1365" b="-47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8168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CED6-671F-DFE0-9A23-8E295351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Counter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17E31-C155-8417-2012-4D22B99B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23602"/>
          </a:xfrm>
        </p:spPr>
        <p:txBody>
          <a:bodyPr>
            <a:normAutofit/>
          </a:bodyPr>
          <a:lstStyle/>
          <a:p>
            <a:r>
              <a:rPr lang="en-US" dirty="0"/>
              <a:t>Per thread progress counter</a:t>
            </a:r>
          </a:p>
          <a:p>
            <a:r>
              <a:rPr lang="en-US" dirty="0"/>
              <a:t>Stale values are fine</a:t>
            </a:r>
          </a:p>
          <a:p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373694-14FD-C10F-440F-B7407693D602}"/>
                  </a:ext>
                </a:extLst>
              </p:cNvPr>
              <p:cNvSpPr txBox="1"/>
              <p:nvPr/>
            </p:nvSpPr>
            <p:spPr>
              <a:xfrm>
                <a:off x="1612777" y="3966398"/>
                <a:ext cx="448322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each</m:t>
                      </m:r>
                      <m:r>
                        <m:rPr>
                          <m:nor/>
                        </m:rPr>
                        <a:rPr lang="en-US" sz="36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3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   work(j);</a:t>
                </a:r>
              </a:p>
              <a:p>
                <a:r>
                  <a:rPr lang="en-US" sz="3600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accent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>
                            <a:solidFill>
                              <a:schemeClr val="accent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accent1"/>
                            </a:solidFill>
                          </a:rPr>
                          <m:t>++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;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373694-14FD-C10F-440F-B7407693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77" y="3966398"/>
                <a:ext cx="4483223" cy="1754326"/>
              </a:xfrm>
              <a:prstGeom prst="rect">
                <a:avLst/>
              </a:prstGeom>
              <a:blipFill>
                <a:blip r:embed="rId2"/>
                <a:stretch>
                  <a:fillRect b="-125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90153B3-7808-7808-0068-8E17AC0D18F0}"/>
              </a:ext>
            </a:extLst>
          </p:cNvPr>
          <p:cNvSpPr txBox="1"/>
          <p:nvPr/>
        </p:nvSpPr>
        <p:spPr>
          <a:xfrm>
            <a:off x="1179252" y="3429000"/>
            <a:ext cx="19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Thread 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702902-B653-5E34-884F-9549D497AB46}"/>
                  </a:ext>
                </a:extLst>
              </p:cNvPr>
              <p:cNvSpPr txBox="1"/>
              <p:nvPr/>
            </p:nvSpPr>
            <p:spPr>
              <a:xfrm>
                <a:off x="6747031" y="3756605"/>
                <a:ext cx="45512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Cambria Math" panose="02040503050406030204" pitchFamily="18" charset="0"/>
                  </a:rPr>
                  <a:t>a = 0;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oreach</m:t>
                    </m:r>
                    <m:r>
                      <m:rPr>
                        <m:nor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𝑟𝑒𝑎𝑑𝑠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;</a:t>
                </a:r>
              </a:p>
              <a:p>
                <a:r>
                  <a:rPr lang="en-US" sz="3600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+=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accent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>
                            <a:solidFill>
                              <a:schemeClr val="accent1"/>
                            </a:solidFill>
                          </a:rPr>
                          <m:t>i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3600" dirty="0"/>
                  <a:t>;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702902-B653-5E34-884F-9549D497A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1" y="3756605"/>
                <a:ext cx="4551284" cy="1754326"/>
              </a:xfrm>
              <a:prstGeom prst="rect">
                <a:avLst/>
              </a:prstGeom>
              <a:blipFill>
                <a:blip r:embed="rId3"/>
                <a:stretch>
                  <a:fillRect l="-4155" t="-5208" r="-1475" b="-121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2387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73BB-C142-86CF-4F2B-120BE7DA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Counter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3AE4-404F-B372-63F5-A790516C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8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Reference Counter: Counting usage of (read-only) data.</a:t>
            </a:r>
          </a:p>
          <a:p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AC3E7-A366-8D2C-6A1F-DA7CB061BA64}"/>
                  </a:ext>
                </a:extLst>
              </p:cNvPr>
              <p:cNvSpPr txBox="1"/>
              <p:nvPr/>
            </p:nvSpPr>
            <p:spPr>
              <a:xfrm>
                <a:off x="1390835" y="2263805"/>
                <a:ext cx="417546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/>
                            </a:solidFill>
                          </a:rPr>
                          <m:t>++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accent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/>
                            </a:solidFill>
                          </a:rPr>
                          <m:t>++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barrier();</a:t>
                </a:r>
              </a:p>
              <a:p>
                <a:r>
                  <a:rPr lang="en-US" sz="2400" dirty="0"/>
                  <a:t>…</a:t>
                </a:r>
              </a:p>
              <a:p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/>
                            </a:solidFill>
                          </a:rPr>
                          <m:t>−−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/>
                            </a:solidFill>
                          </a:rPr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if (a == 0)</a:t>
                </a:r>
                <a:br>
                  <a:rPr lang="en-US" sz="2400" dirty="0"/>
                </a:br>
                <a:r>
                  <a:rPr lang="en-US" sz="2400" dirty="0"/>
                  <a:t>  mark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</a:t>
                </a:r>
                <a:r>
                  <a:rPr lang="en-US" sz="2400" dirty="0"/>
                  <a:t> for deletion;</a:t>
                </a:r>
              </a:p>
              <a:p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/>
                            </a:solidFill>
                          </a:rPr>
                          <m:t>−−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accent1"/>
                            </a:solidFill>
                          </a:rPr>
                          <m:t>y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if (a == 0)</a:t>
                </a:r>
                <a:br>
                  <a:rPr lang="en-US" sz="2400" dirty="0"/>
                </a:br>
                <a:r>
                  <a:rPr lang="en-US" sz="2400" dirty="0"/>
                  <a:t>  mark </a:t>
                </a:r>
                <a:r>
                  <a:rPr lang="en-US" sz="2400" dirty="0">
                    <a:solidFill>
                      <a:srgbClr val="FF0000"/>
                    </a:solidFill>
                  </a:rPr>
                  <a:t>Y</a:t>
                </a:r>
                <a:r>
                  <a:rPr lang="en-US" sz="2400" dirty="0"/>
                  <a:t> for deletion;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AC3E7-A366-8D2C-6A1F-DA7CB061B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35" y="2263805"/>
                <a:ext cx="4175464" cy="3785652"/>
              </a:xfrm>
              <a:prstGeom prst="rect">
                <a:avLst/>
              </a:prstGeom>
              <a:blipFill>
                <a:blip r:embed="rId2"/>
                <a:stretch>
                  <a:fillRect l="-2190" t="-1288" b="-27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1C47BD-8A22-77E1-885A-D03482ABC3C8}"/>
                  </a:ext>
                </a:extLst>
              </p:cNvPr>
              <p:cNvSpPr txBox="1"/>
              <p:nvPr/>
            </p:nvSpPr>
            <p:spPr>
              <a:xfrm>
                <a:off x="6096000" y="2265576"/>
                <a:ext cx="417546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accent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/>
                            </a:solidFill>
                          </a:rPr>
                          <m:t>++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accent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/>
                            </a:solidFill>
                          </a:rPr>
                          <m:t>++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barrier();</a:t>
                </a:r>
              </a:p>
              <a:p>
                <a:r>
                  <a:rPr lang="en-US" sz="2400" dirty="0"/>
                  <a:t>…</a:t>
                </a:r>
              </a:p>
              <a:p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/>
                            </a:solidFill>
                          </a:rPr>
                          <m:t>−−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accent1"/>
                            </a:solidFill>
                          </a:rPr>
                          <m:t>y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if (a == 0)</a:t>
                </a:r>
                <a:br>
                  <a:rPr lang="en-US" sz="2400" dirty="0"/>
                </a:br>
                <a:r>
                  <a:rPr lang="en-US" sz="2400" dirty="0"/>
                  <a:t>  mark </a:t>
                </a:r>
                <a:r>
                  <a:rPr lang="en-US" sz="2400" dirty="0">
                    <a:solidFill>
                      <a:srgbClr val="FF0000"/>
                    </a:solidFill>
                  </a:rPr>
                  <a:t>Y</a:t>
                </a:r>
                <a:r>
                  <a:rPr lang="en-US" sz="2400" dirty="0"/>
                  <a:t> for deletion;</a:t>
                </a:r>
              </a:p>
              <a:p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/>
                            </a:solidFill>
                          </a:rPr>
                          <m:t>−−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accent1"/>
                            </a:solidFill>
                          </a:rPr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if (a == 0)</a:t>
                </a:r>
                <a:br>
                  <a:rPr lang="en-US" sz="2400" dirty="0"/>
                </a:br>
                <a:r>
                  <a:rPr lang="en-US" sz="2400" dirty="0"/>
                  <a:t>  mark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</a:t>
                </a:r>
                <a:r>
                  <a:rPr lang="en-US" sz="2400" dirty="0"/>
                  <a:t> for deletion;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1C47BD-8A22-77E1-885A-D03482ABC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65576"/>
                <a:ext cx="4175464" cy="3785652"/>
              </a:xfrm>
              <a:prstGeom prst="rect">
                <a:avLst/>
              </a:prstGeom>
              <a:blipFill>
                <a:blip r:embed="rId3"/>
                <a:stretch>
                  <a:fillRect l="-2190" t="-1288" b="-27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7503774-A670-5B10-F4BB-5E892E8072F3}"/>
              </a:ext>
            </a:extLst>
          </p:cNvPr>
          <p:cNvGrpSpPr/>
          <p:nvPr/>
        </p:nvGrpSpPr>
        <p:grpSpPr>
          <a:xfrm>
            <a:off x="5105909" y="2771211"/>
            <a:ext cx="213308" cy="2941622"/>
            <a:chOff x="5511567" y="1891444"/>
            <a:chExt cx="113601" cy="12795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462AC8-891F-5529-6575-F61995C2DD75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4D4ABA-12DD-DDBD-9063-9199201DA2DD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73747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9E6A-B5C2-B58C-17D0-BD7FD2A0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data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2224-C630-FF5C-EAD9-B4CEC0E4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050740"/>
          </a:xfrm>
        </p:spPr>
        <p:txBody>
          <a:bodyPr/>
          <a:lstStyle/>
          <a:p>
            <a:r>
              <a:rPr lang="en-US" dirty="0"/>
              <a:t>When random unique number might work just as well!</a:t>
            </a:r>
          </a:p>
          <a:p>
            <a:r>
              <a:rPr lang="en-US" dirty="0"/>
              <a:t>Atomic relaxed Fetch &amp; Add</a:t>
            </a:r>
            <a:endParaRPr lang="en-IL" dirty="0"/>
          </a:p>
          <a:p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51DF01-E35A-301A-6779-AE33232E2996}"/>
                  </a:ext>
                </a:extLst>
              </p:cNvPr>
              <p:cNvSpPr txBox="1"/>
              <p:nvPr/>
            </p:nvSpPr>
            <p:spPr>
              <a:xfrm>
                <a:off x="1188129" y="3310890"/>
                <a:ext cx="44832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51DF01-E35A-301A-6779-AE33232E2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29" y="3310890"/>
                <a:ext cx="448322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39E423-4F8D-76BE-A7B9-CD5A2AE25448}"/>
                  </a:ext>
                </a:extLst>
              </p:cNvPr>
              <p:cNvSpPr txBox="1"/>
              <p:nvPr/>
            </p:nvSpPr>
            <p:spPr>
              <a:xfrm>
                <a:off x="6520650" y="3302011"/>
                <a:ext cx="292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600" b="0" i="0" dirty="0" smtClean="0">
                              <a:solidFill>
                                <a:schemeClr val="accent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chemeClr val="accent1"/>
                              </a:solidFill>
                            </a:rPr>
                            <m:t>++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𝑟𝑙𝑥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600" dirty="0"/>
                        <m:t>;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39E423-4F8D-76BE-A7B9-CD5A2AE25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650" y="3302011"/>
                <a:ext cx="292815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86874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16E2-ED26-C3A3-434D-80FDA0CE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Speculative Atomics: </a:t>
            </a:r>
            <a:r>
              <a:rPr lang="en-US" dirty="0" err="1"/>
              <a:t>Seqlock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6F33A-DEA3-C733-0D25-3EEE5FD08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831" y="1611224"/>
            <a:ext cx="10105938" cy="4077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Discard results if the condition is not met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1C5610-9E72-D689-A3FE-B7FA9DE45A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8940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/>
                  <a:t>Write(v</a:t>
                </a:r>
                <a:r>
                  <a:rPr lang="en-US" sz="2200" baseline="-25000" dirty="0"/>
                  <a:t>1,</a:t>
                </a:r>
                <a:r>
                  <a:rPr lang="en-US" sz="2200" dirty="0"/>
                  <a:t> v</a:t>
                </a:r>
                <a:r>
                  <a:rPr lang="en-US" sz="2200" baseline="-25000" dirty="0"/>
                  <a:t>2 </a:t>
                </a:r>
                <a:r>
                  <a:rPr lang="en-US" sz="2200" dirty="0"/>
                  <a:t>) {</a:t>
                </a: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seq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200" dirty="0"/>
                  <a:t> c+1;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/>
                  <a:t>	fence(release);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	x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200" dirty="0"/>
                  <a:t> v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;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	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200" dirty="0"/>
                  <a:t> v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;</a:t>
                </a:r>
              </a:p>
              <a:p>
                <a:pPr marL="0" indent="0">
                  <a:buNone/>
                </a:pPr>
                <a:r>
                  <a:rPr lang="en-US" sz="2200" dirty="0"/>
                  <a:t>	c+=2;</a:t>
                </a: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seq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sz="2200" dirty="0"/>
                  <a:t> c;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/>
                  <a:t>}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1C5610-9E72-D689-A3FE-B7FA9DE45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8940"/>
                <a:ext cx="5181600" cy="4351338"/>
              </a:xfrm>
              <a:prstGeom prst="rect">
                <a:avLst/>
              </a:prstGeom>
              <a:blipFill>
                <a:blip r:embed="rId2"/>
                <a:stretch>
                  <a:fillRect l="-1529" t="-18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4C4EC8D7-6F61-B919-9D9A-8C499AD3CF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5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r" defTabSz="4572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200" dirty="0">
                    <a:solidFill>
                      <a:schemeClr val="tx1"/>
                    </a:solidFill>
                  </a:rPr>
                  <a:t>Read() {</a:t>
                </a:r>
              </a:p>
              <a:p>
                <a:pPr algn="l"/>
                <a:r>
                  <a:rPr lang="en-US" sz="2200" dirty="0">
                    <a:solidFill>
                      <a:schemeClr val="tx1"/>
                    </a:solidFill>
                  </a:rPr>
                  <a:t>	START:</a:t>
                </a:r>
              </a:p>
              <a:p>
                <a:pPr algn="l"/>
                <a:r>
                  <a:rPr lang="en-US" sz="2200" dirty="0">
                    <a:solidFill>
                      <a:schemeClr val="tx1"/>
                    </a:solidFill>
                  </a:rPr>
                  <a:t>	c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seq</a:t>
                </a:r>
                <a:r>
                  <a:rPr lang="en-US" sz="2200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sz="2200" dirty="0">
                    <a:solidFill>
                      <a:schemeClr val="tx1"/>
                    </a:solidFill>
                  </a:rPr>
                  <a:t>	if (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isOdd</a:t>
                </a:r>
                <a:r>
                  <a:rPr lang="en-US" sz="2200" dirty="0">
                    <a:solidFill>
                      <a:schemeClr val="tx1"/>
                    </a:solidFill>
                  </a:rPr>
                  <a:t>(c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</a:rPr>
                  <a:t>))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goto</a:t>
                </a:r>
                <a:r>
                  <a:rPr lang="en-US" sz="2200" dirty="0">
                    <a:solidFill>
                      <a:schemeClr val="tx1"/>
                    </a:solidFill>
                  </a:rPr>
                  <a:t> START;</a:t>
                </a:r>
              </a:p>
              <a:p>
                <a:pPr algn="l"/>
                <a:r>
                  <a:rPr lang="en-US" sz="2200" dirty="0">
                    <a:solidFill>
                      <a:schemeClr val="tx1"/>
                    </a:solidFill>
                  </a:rPr>
                  <a:t>	fence(acquire);</a:t>
                </a:r>
              </a:p>
              <a:p>
                <a:pPr algn="l"/>
                <a:r>
                  <a:rPr lang="en-US" sz="2200" dirty="0">
                    <a:solidFill>
                      <a:schemeClr val="tx1"/>
                    </a:solidFill>
                  </a:rPr>
                  <a:t>	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x</a:t>
                </a:r>
                <a:r>
                  <a:rPr lang="en-US" sz="2200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sz="2200" dirty="0">
                    <a:solidFill>
                      <a:schemeClr val="tx1"/>
                    </a:solidFill>
                  </a:rPr>
                  <a:t>	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y</a:t>
                </a:r>
                <a:r>
                  <a:rPr lang="en-US" sz="2200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sz="2200" b="1" dirty="0">
                    <a:solidFill>
                      <a:schemeClr val="tx1"/>
                    </a:solidFill>
                  </a:rPr>
                  <a:t>	</a:t>
                </a:r>
                <a:r>
                  <a:rPr lang="en-US" sz="2200" dirty="0">
                    <a:solidFill>
                      <a:schemeClr val="tx1"/>
                    </a:solidFill>
                  </a:rPr>
                  <a:t>fence(acquire);</a:t>
                </a:r>
              </a:p>
              <a:p>
                <a:pPr algn="l"/>
                <a:r>
                  <a:rPr lang="en-US" sz="2200" dirty="0">
                    <a:solidFill>
                      <a:schemeClr val="tx1"/>
                    </a:solidFill>
                  </a:rPr>
                  <a:t>	c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𝑟𝑙𝑥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seq</a:t>
                </a:r>
                <a:r>
                  <a:rPr lang="en-US" sz="2200" dirty="0">
                    <a:solidFill>
                      <a:schemeClr val="tx1"/>
                    </a:solidFill>
                  </a:rPr>
                  <a:t>;</a:t>
                </a:r>
              </a:p>
              <a:p>
                <a:pPr algn="l"/>
                <a:r>
                  <a:rPr lang="en-US" sz="2200" dirty="0">
                    <a:solidFill>
                      <a:schemeClr val="tx1"/>
                    </a:solidFill>
                  </a:rPr>
                  <a:t>	if (c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</a:rPr>
                  <a:t> != c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200" dirty="0">
                    <a:solidFill>
                      <a:schemeClr val="tx1"/>
                    </a:solidFill>
                  </a:rPr>
                  <a:t>)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goto</a:t>
                </a:r>
                <a:r>
                  <a:rPr lang="en-US" sz="2200" dirty="0">
                    <a:solidFill>
                      <a:schemeClr val="tx1"/>
                    </a:solidFill>
                  </a:rPr>
                  <a:t> START;</a:t>
                </a:r>
              </a:p>
              <a:p>
                <a:pPr algn="l"/>
                <a:r>
                  <a:rPr lang="en-US" sz="2200" dirty="0">
                    <a:solidFill>
                      <a:schemeClr val="tx1"/>
                    </a:solidFill>
                  </a:rPr>
                  <a:t>	return a, b;</a:t>
                </a:r>
              </a:p>
              <a:p>
                <a:pPr algn="l"/>
                <a:r>
                  <a:rPr lang="en-US" sz="2200" dirty="0">
                    <a:solidFill>
                      <a:schemeClr val="tx1"/>
                    </a:solidFill>
                  </a:rPr>
                  <a:t>}</a:t>
                </a:r>
                <a:endParaRPr lang="en-IL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4C4EC8D7-6F61-B919-9D9A-8C499AD3C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5"/>
                <a:ext cx="5181600" cy="4351338"/>
              </a:xfrm>
              <a:prstGeom prst="rect">
                <a:avLst/>
              </a:prstGeom>
              <a:blipFill>
                <a:blip r:embed="rId3"/>
                <a:stretch>
                  <a:fillRect l="-1529" b="-14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0A2BA5-DCF0-8539-4DD0-08CEFA60CCDA}"/>
              </a:ext>
            </a:extLst>
          </p:cNvPr>
          <p:cNvSpPr txBox="1"/>
          <p:nvPr/>
        </p:nvSpPr>
        <p:spPr>
          <a:xfrm>
            <a:off x="458355" y="6060227"/>
            <a:ext cx="11122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Boehm, Hans-J. "Can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seqlocks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get along with programming language memory models?."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2012 ACM SIGPLAN Workshop on Memory Systems Performance and Correctness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2012.‏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8055082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A10DE-43E1-4CDB-9688-099B58EC7E95}"/>
              </a:ext>
            </a:extLst>
          </p:cNvPr>
          <p:cNvSpPr txBox="1"/>
          <p:nvPr/>
        </p:nvSpPr>
        <p:spPr>
          <a:xfrm>
            <a:off x="3691916" y="2105561"/>
            <a:ext cx="4808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solidFill>
                  <a:srgbClr val="00B0F0"/>
                </a:solidFill>
              </a:rPr>
              <a:t>Thank you!</a:t>
            </a:r>
            <a:endParaRPr lang="en-IL" sz="8000" i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1926F-A5B2-DE44-F78A-BEA68E81363B}"/>
              </a:ext>
            </a:extLst>
          </p:cNvPr>
          <p:cNvSpPr txBox="1"/>
          <p:nvPr/>
        </p:nvSpPr>
        <p:spPr>
          <a:xfrm>
            <a:off x="463488" y="520823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https://cs.tau.ac.il/~rm/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79082877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IRIW SC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BD6F56-DA60-FA64-65D4-2E041661C627}"/>
                  </a:ext>
                </a:extLst>
              </p:cNvPr>
              <p:cNvSpPr txBox="1"/>
              <p:nvPr/>
            </p:nvSpPr>
            <p:spPr>
              <a:xfrm>
                <a:off x="3228508" y="2537828"/>
                <a:ext cx="2867492" cy="1285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𝑎𝑐𝑞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x</a:t>
                </a:r>
                <a:r>
                  <a:rPr lang="en-US" sz="3600" dirty="0"/>
                  <a:t>; </a:t>
                </a:r>
                <a:r>
                  <a:rPr lang="en-US" sz="3600" dirty="0">
                    <a:solidFill>
                      <a:schemeClr val="accent3"/>
                    </a:solidFill>
                  </a:rPr>
                  <a:t>//1</a:t>
                </a:r>
              </a:p>
              <a:p>
                <a:r>
                  <a:rPr lang="en-US" sz="3600" dirty="0"/>
                  <a:t>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y</a:t>
                </a:r>
                <a:r>
                  <a:rPr lang="en-US" sz="3600" dirty="0"/>
                  <a:t>; </a:t>
                </a:r>
                <a:r>
                  <a:rPr lang="en-US" sz="3600" dirty="0">
                    <a:solidFill>
                      <a:schemeClr val="accent3"/>
                    </a:solidFill>
                  </a:rPr>
                  <a:t>//0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BD6F56-DA60-FA64-65D4-2E041661C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08" y="2537828"/>
                <a:ext cx="2867492" cy="1285865"/>
              </a:xfrm>
              <a:prstGeom prst="rect">
                <a:avLst/>
              </a:prstGeom>
              <a:blipFill>
                <a:blip r:embed="rId2"/>
                <a:stretch>
                  <a:fillRect l="-6596" t="-6635" b="-137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F367A-EDF3-19BA-3F8C-BEDF1C88FD79}"/>
                  </a:ext>
                </a:extLst>
              </p:cNvPr>
              <p:cNvSpPr txBox="1"/>
              <p:nvPr/>
            </p:nvSpPr>
            <p:spPr>
              <a:xfrm>
                <a:off x="6375634" y="2537828"/>
                <a:ext cx="2862559" cy="1285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𝑎𝑐𝑞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y</a:t>
                </a:r>
                <a:r>
                  <a:rPr lang="en-US" sz="3600" dirty="0"/>
                  <a:t>; </a:t>
                </a:r>
                <a:r>
                  <a:rPr lang="en-US" sz="3600" dirty="0">
                    <a:solidFill>
                      <a:schemeClr val="accent3"/>
                    </a:solidFill>
                  </a:rPr>
                  <a:t>//1</a:t>
                </a:r>
              </a:p>
              <a:p>
                <a:r>
                  <a:rPr lang="en-US" sz="3600" dirty="0"/>
                  <a:t>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x</a:t>
                </a:r>
                <a:r>
                  <a:rPr lang="en-US" sz="3600" dirty="0"/>
                  <a:t>; </a:t>
                </a:r>
                <a:r>
                  <a:rPr lang="en-US" sz="3600" dirty="0">
                    <a:solidFill>
                      <a:schemeClr val="accent3"/>
                    </a:solidFill>
                  </a:rPr>
                  <a:t>//0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F367A-EDF3-19BA-3F8C-BEDF1C88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34" y="2537828"/>
                <a:ext cx="2862559" cy="1285865"/>
              </a:xfrm>
              <a:prstGeom prst="rect">
                <a:avLst/>
              </a:prstGeom>
              <a:blipFill>
                <a:blip r:embed="rId3"/>
                <a:stretch>
                  <a:fillRect l="-6610" t="-6635" b="-137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68E9B-E6EB-A500-7868-4510D46347D9}"/>
              </a:ext>
            </a:extLst>
          </p:cNvPr>
          <p:cNvGrpSpPr/>
          <p:nvPr/>
        </p:nvGrpSpPr>
        <p:grpSpPr>
          <a:xfrm>
            <a:off x="6016460" y="2458563"/>
            <a:ext cx="155207" cy="1279594"/>
            <a:chOff x="5511567" y="1891444"/>
            <a:chExt cx="113601" cy="127959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89F429-7937-4A8C-AECC-065A81BE67C0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473791-B5D2-2255-84A1-47AA75A65CB1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6C0775-4C1B-3750-009B-1AE8FF865A0F}"/>
              </a:ext>
            </a:extLst>
          </p:cNvPr>
          <p:cNvSpPr txBox="1"/>
          <p:nvPr/>
        </p:nvSpPr>
        <p:spPr>
          <a:xfrm>
            <a:off x="4833042" y="1784379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C3E9DC-C1D4-C987-F813-C0407D3DAF03}"/>
                  </a:ext>
                </a:extLst>
              </p:cNvPr>
              <p:cNvSpPr txBox="1"/>
              <p:nvPr/>
            </p:nvSpPr>
            <p:spPr>
              <a:xfrm>
                <a:off x="1091932" y="2537828"/>
                <a:ext cx="16621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x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3600" dirty="0"/>
                  <a:t> 1;</a:t>
                </a:r>
                <a:endParaRPr lang="en-U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C3E9DC-C1D4-C987-F813-C0407D3DA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32" y="2537828"/>
                <a:ext cx="1662164" cy="646331"/>
              </a:xfrm>
              <a:prstGeom prst="rect">
                <a:avLst/>
              </a:prstGeom>
              <a:blipFill>
                <a:blip r:embed="rId4"/>
                <a:stretch>
                  <a:fillRect l="-10989" t="-14151" r="-9890" b="-349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F6933E-69B2-EB5B-98B8-4C784A22AAE5}"/>
                  </a:ext>
                </a:extLst>
              </p:cNvPr>
              <p:cNvSpPr txBox="1"/>
              <p:nvPr/>
            </p:nvSpPr>
            <p:spPr>
              <a:xfrm>
                <a:off x="9297036" y="2487298"/>
                <a:ext cx="16621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y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3600" dirty="0"/>
                  <a:t> 1;</a:t>
                </a:r>
                <a:endParaRPr lang="en-U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F6933E-69B2-EB5B-98B8-4C784A22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036" y="2487298"/>
                <a:ext cx="1662164" cy="646331"/>
              </a:xfrm>
              <a:prstGeom prst="rect">
                <a:avLst/>
              </a:prstGeom>
              <a:blipFill>
                <a:blip r:embed="rId5"/>
                <a:stretch>
                  <a:fillRect l="-10989" t="-14151" r="-10623" b="-349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5E598-9FC9-335D-BE48-30DDEEE82890}"/>
              </a:ext>
            </a:extLst>
          </p:cNvPr>
          <p:cNvGrpSpPr/>
          <p:nvPr/>
        </p:nvGrpSpPr>
        <p:grpSpPr>
          <a:xfrm>
            <a:off x="2935400" y="2486709"/>
            <a:ext cx="155207" cy="1279594"/>
            <a:chOff x="5511567" y="1891444"/>
            <a:chExt cx="113601" cy="127959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0593B4-1FE7-4D76-D309-AF327ECD29D3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73C48C-93BD-66A1-4A40-92E01496AC4B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61B02F-DF6E-5B6C-10B1-6027EC92F7B9}"/>
              </a:ext>
            </a:extLst>
          </p:cNvPr>
          <p:cNvGrpSpPr/>
          <p:nvPr/>
        </p:nvGrpSpPr>
        <p:grpSpPr>
          <a:xfrm>
            <a:off x="8986622" y="2458563"/>
            <a:ext cx="155207" cy="1279594"/>
            <a:chOff x="5511567" y="1891444"/>
            <a:chExt cx="113601" cy="127959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77605C-A872-29F9-A61C-49CBF62AB876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E5A986-84B5-7AA2-5D15-6330CE19BBF1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Action Button: Return 2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72D24D9-8758-920A-EEEE-780D0CEB071D}"/>
              </a:ext>
            </a:extLst>
          </p:cNvPr>
          <p:cNvSpPr/>
          <p:nvPr/>
        </p:nvSpPr>
        <p:spPr>
          <a:xfrm>
            <a:off x="11353101" y="6531033"/>
            <a:ext cx="838899" cy="326967"/>
          </a:xfrm>
          <a:prstGeom prst="actionButtonRetur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063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(SC) Access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D599-A6B7-16C6-3451-1726906CF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considered in terms of interleaving the statements from various threads.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9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01321" cy="1325563"/>
          </a:xfrm>
        </p:spPr>
        <p:txBody>
          <a:bodyPr/>
          <a:lstStyle/>
          <a:p>
            <a:r>
              <a:rPr lang="en-US" dirty="0"/>
              <a:t>Sequential Consistency Example (Store-Buffer)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4645894" y="3233753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6236121" y="3245693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3B641-382D-BD9C-1CB9-F10CAC555C7E}"/>
              </a:ext>
            </a:extLst>
          </p:cNvPr>
          <p:cNvSpPr txBox="1"/>
          <p:nvPr/>
        </p:nvSpPr>
        <p:spPr>
          <a:xfrm>
            <a:off x="4764642" y="2042811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DAA00F-F064-7170-4392-0BC66DDF9501}"/>
              </a:ext>
            </a:extLst>
          </p:cNvPr>
          <p:cNvGrpSpPr/>
          <p:nvPr/>
        </p:nvGrpSpPr>
        <p:grpSpPr>
          <a:xfrm>
            <a:off x="5979825" y="3100573"/>
            <a:ext cx="113601" cy="1873453"/>
            <a:chOff x="5511567" y="1891444"/>
            <a:chExt cx="113601" cy="127959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0ECB2A-0E03-497F-CD95-4CBBC6B79B54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3B6E21-5B80-F4AB-7F2C-BA1AFF419234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623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82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05515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188393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14787" y="3227445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76097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0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70471</TotalTime>
  <Words>2139</Words>
  <Application>Microsoft Office PowerPoint</Application>
  <PresentationFormat>Widescreen</PresentationFormat>
  <Paragraphs>607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If I Cannot Dissuade You from Using Atomics, at least Do It Safely</vt:lpstr>
      <vt:lpstr>Races Prior To Atomics</vt:lpstr>
      <vt:lpstr>core.atomic To The Rescue</vt:lpstr>
      <vt:lpstr>drm.atomic</vt:lpstr>
      <vt:lpstr>Sequential Consistency (SC) Access</vt:lpstr>
      <vt:lpstr>Sequential Consistency Example (Store-Buffer)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Read-Modify-Write (RMW)</vt:lpstr>
      <vt:lpstr>Sequential Consistency Access</vt:lpstr>
      <vt:lpstr>Lost Performance</vt:lpstr>
      <vt:lpstr>Going Low Level</vt:lpstr>
      <vt:lpstr>C++ Memory Model</vt:lpstr>
      <vt:lpstr>drm.atomic explicit access</vt:lpstr>
      <vt:lpstr>Release / Acquire fragment</vt:lpstr>
      <vt:lpstr>Release / Acquire</vt:lpstr>
      <vt:lpstr>Release / Acquire – Message Perspective</vt:lpstr>
      <vt:lpstr>Release / Acquire – Message Perspective</vt:lpstr>
      <vt:lpstr>Release / Acquire – Message Perspective</vt:lpstr>
      <vt:lpstr>Release / Acquire – Message Perspective</vt:lpstr>
      <vt:lpstr>Release / Acquire – Message Perspective</vt:lpstr>
      <vt:lpstr>Divergence from SC </vt:lpstr>
      <vt:lpstr>Sequential Consistency Fence</vt:lpstr>
      <vt:lpstr>Relaxed (raw in D)</vt:lpstr>
      <vt:lpstr>Relaxed – No Synchronization</vt:lpstr>
      <vt:lpstr>SC fences</vt:lpstr>
      <vt:lpstr>Release / Acquire fences</vt:lpstr>
      <vt:lpstr>Release/Acquire Fences</vt:lpstr>
      <vt:lpstr>Mixing access types</vt:lpstr>
      <vt:lpstr>Be afraid of incorrect usage</vt:lpstr>
      <vt:lpstr>Places to use safely</vt:lpstr>
      <vt:lpstr>Unpaired Atomics</vt:lpstr>
      <vt:lpstr>Commutative Atomic</vt:lpstr>
      <vt:lpstr>Non-Ordering Atomics (different variables)</vt:lpstr>
      <vt:lpstr>Split Counter</vt:lpstr>
      <vt:lpstr>Reference Counter</vt:lpstr>
      <vt:lpstr>Random data</vt:lpstr>
      <vt:lpstr>Speculative Atomics: Seqlock</vt:lpstr>
      <vt:lpstr>PowerPoint Presentation</vt:lpstr>
      <vt:lpstr>IRIW 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Atomics variables are not radioactive, but you probably still don’t want to touch them</dc:title>
  <dc:creator>Roy David Margalit</dc:creator>
  <cp:lastModifiedBy>Roy David Margalit</cp:lastModifiedBy>
  <cp:revision>233</cp:revision>
  <dcterms:created xsi:type="dcterms:W3CDTF">2022-05-12T20:00:37Z</dcterms:created>
  <dcterms:modified xsi:type="dcterms:W3CDTF">2023-08-30T09:46:42Z</dcterms:modified>
</cp:coreProperties>
</file>