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aleway ExtraBold"/>
      <p:bold r:id="rId28"/>
      <p:boldItalic r:id="rId29"/>
    </p:embeddedFont>
    <p:embeddedFont>
      <p:font typeface="Lato"/>
      <p:regular r:id="rId30"/>
      <p:bold r:id="rId31"/>
      <p:italic r:id="rId32"/>
      <p:boldItalic r:id="rId33"/>
    </p:embeddedFont>
    <p:embeddedFont>
      <p:font typeface="Corbel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8" roundtripDataSignature="AMtx7mintYmYiiG5K/lmTd9wdLSa2nN5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DCCD5DF-95EA-49EC-AB40-F64BB14F9091}">
  <a:tblStyle styleId="{3DCCD5DF-95EA-49EC-AB40-F64BB14F90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alewayExtraBold-bold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ExtraBold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5.xml"/><Relationship Id="rId33" Type="http://schemas.openxmlformats.org/officeDocument/2006/relationships/font" Target="fonts/Lato-boldItalic.fntdata"/><Relationship Id="rId10" Type="http://schemas.openxmlformats.org/officeDocument/2006/relationships/slide" Target="slides/slide4.xml"/><Relationship Id="rId32" Type="http://schemas.openxmlformats.org/officeDocument/2006/relationships/font" Target="fonts/Lato-italic.fntdata"/><Relationship Id="rId13" Type="http://schemas.openxmlformats.org/officeDocument/2006/relationships/slide" Target="slides/slide7.xml"/><Relationship Id="rId35" Type="http://schemas.openxmlformats.org/officeDocument/2006/relationships/font" Target="fonts/Corbel-bold.fntdata"/><Relationship Id="rId12" Type="http://schemas.openxmlformats.org/officeDocument/2006/relationships/slide" Target="slides/slide6.xml"/><Relationship Id="rId34" Type="http://schemas.openxmlformats.org/officeDocument/2006/relationships/font" Target="fonts/Corbel-regular.fntdata"/><Relationship Id="rId15" Type="http://schemas.openxmlformats.org/officeDocument/2006/relationships/slide" Target="slides/slide9.xml"/><Relationship Id="rId37" Type="http://schemas.openxmlformats.org/officeDocument/2006/relationships/font" Target="fonts/Corbel-boldItalic.fntdata"/><Relationship Id="rId14" Type="http://schemas.openxmlformats.org/officeDocument/2006/relationships/slide" Target="slides/slide8.xml"/><Relationship Id="rId36" Type="http://schemas.openxmlformats.org/officeDocument/2006/relationships/font" Target="fonts/Corbel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customschemas.google.com/relationships/presentationmetadata" Target="meta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This step involves identifying and removing features that might not be useful for the model. This is done by calculating the Variance Inflation Factor (VIF) for each feature. Features with a high VIF are highly correlated with other features and can cause problems in the model, so they are dropped.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This step involves identifying and handling outliers in the data. Outliers are extreme values that can skew the model’s performance. The data is also standardized to have a mean of 0 and a standard deviation of 1. This ensures that all features are on the same scale and helps the model to converge faster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This step involves identifying and handling outliers in the data. Outliers are extreme values that can skew the model’s performance. The data is also standardized to have a mean of 0 and a standard deviation of 1. This ensures that all features are on the same scale and helps the model to converge faster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623442a3db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623442a3d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623442a3db_0_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2623442a3d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623442a3db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623442a3d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623442a3db_0_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2623442a3d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Perform visualization of distribution of defective and non-defective programs in the training dataset. This helped understand the balance between the two classes in the dataset.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10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0" name="Google Shape;20;p10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Google Shape;21;p10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Google Shape;22;p10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Google Shape;23;p10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4" name="Google Shape;24;p10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5" name="Google Shape;25;p10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Google Shape;26;p10"/>
          <p:cNvSpPr txBox="1"/>
          <p:nvPr>
            <p:ph type="ctrTitle"/>
          </p:nvPr>
        </p:nvSpPr>
        <p:spPr>
          <a:xfrm>
            <a:off x="2196301" y="1035052"/>
            <a:ext cx="6430967" cy="19621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rbe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" type="subTitle"/>
          </p:nvPr>
        </p:nvSpPr>
        <p:spPr>
          <a:xfrm>
            <a:off x="3386533" y="2997200"/>
            <a:ext cx="5240734" cy="104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SzPts val="2284"/>
              <a:buNone/>
              <a:defRPr sz="1575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175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523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0"/>
          <p:cNvSpPr txBox="1"/>
          <p:nvPr>
            <p:ph idx="10" type="dt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1" type="ftr"/>
          </p:nvPr>
        </p:nvSpPr>
        <p:spPr>
          <a:xfrm>
            <a:off x="3999309" y="4412457"/>
            <a:ext cx="32430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2" type="sldNum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>
            <a:off x="1112043" y="1314449"/>
            <a:ext cx="4069619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rbel"/>
              <a:buNone/>
              <a:defRPr b="0"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/>
          <p:nvPr>
            <p:ph idx="2" type="pic"/>
          </p:nvPr>
        </p:nvSpPr>
        <p:spPr>
          <a:xfrm>
            <a:off x="5696011" y="685800"/>
            <a:ext cx="2460731" cy="3429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1112043" y="2343149"/>
            <a:ext cx="406961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958"/>
              <a:buNone/>
              <a:defRPr sz="1350"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88"/>
              <a:buNone/>
              <a:defRPr sz="750"/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979"/>
              <a:buNone/>
              <a:defRPr sz="675"/>
            </a:lvl9pPr>
          </a:lstStyle>
          <a:p/>
        </p:txBody>
      </p:sp>
      <p:sp>
        <p:nvSpPr>
          <p:cNvPr id="82" name="Google Shape;82;p21"/>
          <p:cNvSpPr txBox="1"/>
          <p:nvPr>
            <p:ph idx="10" type="dt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1" type="ftr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2" type="sldNum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type="title"/>
          </p:nvPr>
        </p:nvSpPr>
        <p:spPr>
          <a:xfrm>
            <a:off x="1113234" y="3549649"/>
            <a:ext cx="7514033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/>
          <p:nvPr>
            <p:ph idx="2" type="pic"/>
          </p:nvPr>
        </p:nvSpPr>
        <p:spPr>
          <a:xfrm>
            <a:off x="1789509" y="699084"/>
            <a:ext cx="6169458" cy="2373732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1113234" y="3974702"/>
            <a:ext cx="7514033" cy="370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SzPts val="1523"/>
              <a:buNone/>
              <a:defRPr sz="1050"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88"/>
              <a:buNone/>
              <a:defRPr sz="750"/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979"/>
              <a:buNone/>
              <a:defRPr sz="675"/>
            </a:lvl9pPr>
          </a:lstStyle>
          <a:p/>
        </p:txBody>
      </p:sp>
      <p:sp>
        <p:nvSpPr>
          <p:cNvPr id="89" name="Google Shape;89;p22"/>
          <p:cNvSpPr txBox="1"/>
          <p:nvPr>
            <p:ph idx="10" type="dt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1" type="ftr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type="title"/>
          </p:nvPr>
        </p:nvSpPr>
        <p:spPr>
          <a:xfrm>
            <a:off x="1113235" y="514350"/>
            <a:ext cx="7514033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" type="body"/>
          </p:nvPr>
        </p:nvSpPr>
        <p:spPr>
          <a:xfrm>
            <a:off x="1113234" y="3257550"/>
            <a:ext cx="7514035" cy="1085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5" name="Google Shape;95;p23"/>
          <p:cNvSpPr txBox="1"/>
          <p:nvPr>
            <p:ph idx="10" type="dt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1" type="ftr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4"/>
          <p:cNvSpPr txBox="1"/>
          <p:nvPr>
            <p:ph type="title"/>
          </p:nvPr>
        </p:nvSpPr>
        <p:spPr>
          <a:xfrm>
            <a:off x="1656159" y="514351"/>
            <a:ext cx="6742509" cy="2057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" type="body"/>
          </p:nvPr>
        </p:nvSpPr>
        <p:spPr>
          <a:xfrm>
            <a:off x="1827609" y="2571749"/>
            <a:ext cx="6399611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958"/>
              <a:buFont typeface="Corbel"/>
              <a:buNone/>
              <a:defRPr sz="1350"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175"/>
              <a:buFont typeface="Corbe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Font typeface="Corbe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Font typeface="Corbe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Font typeface="Corbel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2" type="body"/>
          </p:nvPr>
        </p:nvSpPr>
        <p:spPr>
          <a:xfrm>
            <a:off x="1113234" y="3257550"/>
            <a:ext cx="7514033" cy="1085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24"/>
          <p:cNvSpPr txBox="1"/>
          <p:nvPr>
            <p:ph idx="10" type="dt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4"/>
          <p:cNvSpPr txBox="1"/>
          <p:nvPr>
            <p:ph idx="11" type="ftr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/>
          <p:nvPr>
            <p:ph type="title"/>
          </p:nvPr>
        </p:nvSpPr>
        <p:spPr>
          <a:xfrm>
            <a:off x="1113235" y="2481436"/>
            <a:ext cx="7514032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1" type="body"/>
          </p:nvPr>
        </p:nvSpPr>
        <p:spPr>
          <a:xfrm>
            <a:off x="1113234" y="3583036"/>
            <a:ext cx="7514033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0" name="Google Shape;110;p25"/>
          <p:cNvSpPr txBox="1"/>
          <p:nvPr>
            <p:ph idx="10" type="dt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5"/>
          <p:cNvSpPr txBox="1"/>
          <p:nvPr>
            <p:ph idx="11" type="ftr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5"/>
          <p:cNvSpPr txBox="1"/>
          <p:nvPr>
            <p:ph idx="12" type="sldNum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6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6"/>
          <p:cNvSpPr txBox="1"/>
          <p:nvPr>
            <p:ph type="title"/>
          </p:nvPr>
        </p:nvSpPr>
        <p:spPr>
          <a:xfrm>
            <a:off x="1656159" y="514351"/>
            <a:ext cx="6742509" cy="2057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1" type="body"/>
          </p:nvPr>
        </p:nvSpPr>
        <p:spPr>
          <a:xfrm>
            <a:off x="1113235" y="2914650"/>
            <a:ext cx="7514033" cy="6667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b="0" sz="18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8" name="Google Shape;118;p26"/>
          <p:cNvSpPr txBox="1"/>
          <p:nvPr>
            <p:ph idx="2" type="body"/>
          </p:nvPr>
        </p:nvSpPr>
        <p:spPr>
          <a:xfrm>
            <a:off x="1113234" y="3581400"/>
            <a:ext cx="7514033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958"/>
              <a:buNone/>
              <a:defRPr sz="135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26"/>
          <p:cNvSpPr txBox="1"/>
          <p:nvPr>
            <p:ph idx="10" type="dt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6"/>
          <p:cNvSpPr txBox="1"/>
          <p:nvPr>
            <p:ph idx="11" type="ftr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6"/>
          <p:cNvSpPr txBox="1"/>
          <p:nvPr>
            <p:ph idx="12" type="sldNum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1113235" y="514350"/>
            <a:ext cx="7514034" cy="2045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1113234" y="2628900"/>
            <a:ext cx="7514035" cy="628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b="0" sz="21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5" name="Google Shape;125;p27"/>
          <p:cNvSpPr txBox="1"/>
          <p:nvPr>
            <p:ph idx="2" type="body"/>
          </p:nvPr>
        </p:nvSpPr>
        <p:spPr>
          <a:xfrm>
            <a:off x="1113234" y="3257550"/>
            <a:ext cx="7514035" cy="1085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958"/>
              <a:buNone/>
              <a:defRPr sz="135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6" name="Google Shape;126;p27"/>
          <p:cNvSpPr txBox="1"/>
          <p:nvPr>
            <p:ph idx="10" type="dt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7"/>
          <p:cNvSpPr txBox="1"/>
          <p:nvPr>
            <p:ph idx="11" type="ftr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7"/>
          <p:cNvSpPr txBox="1"/>
          <p:nvPr>
            <p:ph idx="12" type="sldNum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8"/>
          <p:cNvSpPr txBox="1"/>
          <p:nvPr>
            <p:ph idx="1" type="body"/>
          </p:nvPr>
        </p:nvSpPr>
        <p:spPr>
          <a:xfrm rot="5400000">
            <a:off x="3698675" y="-585192"/>
            <a:ext cx="2343151" cy="7514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2" name="Google Shape;132;p28"/>
          <p:cNvSpPr txBox="1"/>
          <p:nvPr>
            <p:ph idx="10" type="dt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8"/>
          <p:cNvSpPr txBox="1"/>
          <p:nvPr>
            <p:ph idx="11" type="ftr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8"/>
          <p:cNvSpPr txBox="1"/>
          <p:nvPr>
            <p:ph idx="12" type="sldNum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>
            <p:ph type="title"/>
          </p:nvPr>
        </p:nvSpPr>
        <p:spPr>
          <a:xfrm rot="5400000">
            <a:off x="6048856" y="1764986"/>
            <a:ext cx="3829050" cy="132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9"/>
          <p:cNvSpPr txBox="1"/>
          <p:nvPr>
            <p:ph idx="1" type="body"/>
          </p:nvPr>
        </p:nvSpPr>
        <p:spPr>
          <a:xfrm rot="5400000">
            <a:off x="2206112" y="-578528"/>
            <a:ext cx="3829050" cy="6014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8" name="Google Shape;138;p29"/>
          <p:cNvSpPr txBox="1"/>
          <p:nvPr>
            <p:ph idx="10" type="dt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9"/>
          <p:cNvSpPr txBox="1"/>
          <p:nvPr>
            <p:ph idx="11" type="ftr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9"/>
          <p:cNvSpPr txBox="1"/>
          <p:nvPr>
            <p:ph idx="12" type="sldNum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/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" type="body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8213893" y="4400349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1929210" y="2000249"/>
            <a:ext cx="6698060" cy="1582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b="0" sz="3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1929209" y="3583036"/>
            <a:ext cx="6698061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15"/>
          <p:cNvSpPr txBox="1"/>
          <p:nvPr>
            <p:ph idx="10" type="dt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1" type="ftr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2" type="sldNum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" type="body"/>
          </p:nvPr>
        </p:nvSpPr>
        <p:spPr>
          <a:xfrm>
            <a:off x="1113235" y="2000250"/>
            <a:ext cx="3671291" cy="234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2933" lvl="0" marL="457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indent="-33909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indent="-32531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indent="-311467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indent="-311467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indent="-311467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indent="-311467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indent="-311467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indent="-311467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/>
        </p:txBody>
      </p:sp>
      <p:sp>
        <p:nvSpPr>
          <p:cNvPr id="49" name="Google Shape;49;p16"/>
          <p:cNvSpPr txBox="1"/>
          <p:nvPr>
            <p:ph idx="2" type="body"/>
          </p:nvPr>
        </p:nvSpPr>
        <p:spPr>
          <a:xfrm>
            <a:off x="4955975" y="2000250"/>
            <a:ext cx="3671292" cy="234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2933" lvl="0" marL="457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indent="-33909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indent="-32531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indent="-311467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indent="-311467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indent="-311467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indent="-311467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indent="-311467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indent="-311467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/>
        </p:txBody>
      </p:sp>
      <p:sp>
        <p:nvSpPr>
          <p:cNvPr id="50" name="Google Shape;50;p16"/>
          <p:cNvSpPr txBox="1"/>
          <p:nvPr>
            <p:ph idx="10" type="dt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1" type="ftr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" type="body"/>
          </p:nvPr>
        </p:nvSpPr>
        <p:spPr>
          <a:xfrm>
            <a:off x="1329134" y="1993900"/>
            <a:ext cx="3455391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b="0" sz="21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175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740"/>
              <a:buNone/>
              <a:defRPr b="1" sz="1200"/>
            </a:lvl9pPr>
          </a:lstStyle>
          <a:p/>
        </p:txBody>
      </p:sp>
      <p:sp>
        <p:nvSpPr>
          <p:cNvPr id="56" name="Google Shape;56;p17"/>
          <p:cNvSpPr txBox="1"/>
          <p:nvPr>
            <p:ph idx="2" type="body"/>
          </p:nvPr>
        </p:nvSpPr>
        <p:spPr>
          <a:xfrm>
            <a:off x="1113233" y="2501503"/>
            <a:ext cx="3671292" cy="1841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2933" lvl="0" marL="457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indent="-33909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indent="-32531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indent="-311467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indent="-311467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indent="-311467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indent="-311467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indent="-311467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indent="-311467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/>
        </p:txBody>
      </p:sp>
      <p:sp>
        <p:nvSpPr>
          <p:cNvPr id="57" name="Google Shape;57;p17"/>
          <p:cNvSpPr txBox="1"/>
          <p:nvPr>
            <p:ph idx="3" type="body"/>
          </p:nvPr>
        </p:nvSpPr>
        <p:spPr>
          <a:xfrm>
            <a:off x="5160366" y="2000250"/>
            <a:ext cx="3466903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b="0" sz="21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175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740"/>
              <a:buNone/>
              <a:defRPr b="1" sz="1200"/>
            </a:lvl9pPr>
          </a:lstStyle>
          <a:p/>
        </p:txBody>
      </p:sp>
      <p:sp>
        <p:nvSpPr>
          <p:cNvPr id="58" name="Google Shape;58;p17"/>
          <p:cNvSpPr txBox="1"/>
          <p:nvPr>
            <p:ph idx="4" type="body"/>
          </p:nvPr>
        </p:nvSpPr>
        <p:spPr>
          <a:xfrm>
            <a:off x="4955975" y="2501503"/>
            <a:ext cx="3671292" cy="1841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2933" lvl="0" marL="457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indent="-33909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indent="-32531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indent="-311467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indent="-311467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indent="-311467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indent="-311467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indent="-311467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indent="-311467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/>
        </p:txBody>
      </p:sp>
      <p:sp>
        <p:nvSpPr>
          <p:cNvPr id="59" name="Google Shape;59;p17"/>
          <p:cNvSpPr txBox="1"/>
          <p:nvPr>
            <p:ph idx="10" type="dt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1" type="ftr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0" type="dt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1" type="ftr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2" type="sldNum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/>
          <p:nvPr>
            <p:ph idx="10" type="dt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1" type="ftr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2" type="sldNum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/>
          <p:nvPr>
            <p:ph type="title"/>
          </p:nvPr>
        </p:nvSpPr>
        <p:spPr>
          <a:xfrm>
            <a:off x="1113234" y="1200150"/>
            <a:ext cx="2661841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" type="body"/>
          </p:nvPr>
        </p:nvSpPr>
        <p:spPr>
          <a:xfrm>
            <a:off x="3946525" y="514350"/>
            <a:ext cx="4680743" cy="38290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66712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175"/>
              <a:buChar char="•"/>
              <a:defRPr sz="1500"/>
            </a:lvl1pPr>
            <a:lvl2pPr indent="-352933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Char char="•"/>
              <a:defRPr sz="1350"/>
            </a:lvl2pPr>
            <a:lvl3pPr indent="-339089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3pPr>
            <a:lvl4pPr indent="-32531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4pPr>
            <a:lvl5pPr indent="-32531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5pPr>
            <a:lvl6pPr indent="-32531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6pPr>
            <a:lvl7pPr indent="-32531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7pPr>
            <a:lvl8pPr indent="-32531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8pPr>
            <a:lvl9pPr indent="-32531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523"/>
              <a:buChar char="•"/>
              <a:defRPr sz="1050"/>
            </a:lvl9pPr>
          </a:lstStyle>
          <a:p/>
        </p:txBody>
      </p:sp>
      <p:sp>
        <p:nvSpPr>
          <p:cNvPr id="74" name="Google Shape;74;p20"/>
          <p:cNvSpPr txBox="1"/>
          <p:nvPr>
            <p:ph idx="2" type="body"/>
          </p:nvPr>
        </p:nvSpPr>
        <p:spPr>
          <a:xfrm>
            <a:off x="1113234" y="2228850"/>
            <a:ext cx="266184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74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88"/>
              <a:buNone/>
              <a:defRPr sz="750"/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979"/>
              <a:buNone/>
              <a:defRPr sz="675"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9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7" name="Google Shape;7;p9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9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9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9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1" name="Google Shape;11;p9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2" name="Google Shape;12;p9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9"/>
          <p:cNvSpPr txBox="1"/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b="0" i="0" sz="3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" type="body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66712" lvl="1" marL="9144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2175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2933" lvl="2" marL="13716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95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9089" lvl="3" marL="18288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25310" lvl="4" marL="2286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25310" lvl="5" marL="27432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25310" lvl="6" marL="32004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25310" lvl="7" marL="36576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25310" lvl="8" marL="4114800" marR="0" rtl="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0" type="dt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1" type="ftr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" name="Google Shape;17;p9"/>
          <p:cNvSpPr txBox="1"/>
          <p:nvPr>
            <p:ph idx="12" type="sldNum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competitions/playground-series-s3e23/dat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/>
          <p:nvPr>
            <p:ph type="ctrTitle"/>
          </p:nvPr>
        </p:nvSpPr>
        <p:spPr>
          <a:xfrm>
            <a:off x="262042" y="1141876"/>
            <a:ext cx="8809075" cy="13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182875" spcFirstLastPara="1" rIns="182875" wrap="square" tIns="457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60"/>
              <a:buFont typeface="Raleway ExtraBold"/>
              <a:buNone/>
            </a:pPr>
            <a:r>
              <a:rPr b="0" lang="en-US" sz="36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Software Defects binary Classification using Machine Learning</a:t>
            </a:r>
            <a:r>
              <a:rPr b="0" lang="en-US" sz="36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	</a:t>
            </a:r>
            <a:br>
              <a:rPr b="0" lang="en-US" sz="36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</a:br>
            <a:r>
              <a:rPr lang="en-US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CS 584 – Machine Learning</a:t>
            </a:r>
            <a:endParaRPr sz="3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1"/>
          <p:cNvSpPr txBox="1"/>
          <p:nvPr/>
        </p:nvSpPr>
        <p:spPr>
          <a:xfrm>
            <a:off x="334925" y="2937052"/>
            <a:ext cx="3765900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Anthony Rodriguez (A20547980)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Deshon Langdon (A20503832 )</a:t>
            </a:r>
            <a:endParaRPr/>
          </a:p>
        </p:txBody>
      </p:sp>
      <p:pic>
        <p:nvPicPr>
          <p:cNvPr id="147" name="Google Shape;14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0825" y="1844957"/>
            <a:ext cx="5114813" cy="329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type="title"/>
          </p:nvPr>
        </p:nvSpPr>
        <p:spPr>
          <a:xfrm>
            <a:off x="1213232" y="9439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en-US"/>
              <a:t>Feature Selection </a:t>
            </a:r>
            <a:endParaRPr/>
          </a:p>
        </p:txBody>
      </p:sp>
      <p:sp>
        <p:nvSpPr>
          <p:cNvPr id="241" name="Google Shape;241;p35"/>
          <p:cNvSpPr txBox="1"/>
          <p:nvPr/>
        </p:nvSpPr>
        <p:spPr>
          <a:xfrm>
            <a:off x="1053248" y="853690"/>
            <a:ext cx="7037503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Perform variance Inflation Factor (VIF) for each feature.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Features with a high VIF are highly correlated with other features and can cause problems in the model, so they are dropped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53116"/>
            <a:ext cx="3276884" cy="3354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6884" y="1781568"/>
            <a:ext cx="5924141" cy="3497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118872" y="94390"/>
            <a:ext cx="878276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en-US"/>
              <a:t> Outlier Detection and Standardization (Before) </a:t>
            </a:r>
            <a:endParaRPr/>
          </a:p>
        </p:txBody>
      </p:sp>
      <p:sp>
        <p:nvSpPr>
          <p:cNvPr id="249" name="Google Shape;249;p36"/>
          <p:cNvSpPr txBox="1"/>
          <p:nvPr/>
        </p:nvSpPr>
        <p:spPr>
          <a:xfrm>
            <a:off x="1053248" y="853690"/>
            <a:ext cx="703750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400482"/>
            <a:ext cx="7327264" cy="3451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>
            <p:ph type="title"/>
          </p:nvPr>
        </p:nvSpPr>
        <p:spPr>
          <a:xfrm>
            <a:off x="192024" y="94390"/>
            <a:ext cx="8709608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en-US"/>
              <a:t>Outlier Detection and Standardization</a:t>
            </a:r>
            <a:br>
              <a:rPr lang="en-US"/>
            </a:br>
            <a:r>
              <a:rPr lang="en-US"/>
              <a:t> (After)</a:t>
            </a:r>
            <a:endParaRPr/>
          </a:p>
        </p:txBody>
      </p:sp>
      <p:sp>
        <p:nvSpPr>
          <p:cNvPr id="256" name="Google Shape;256;p37"/>
          <p:cNvSpPr txBox="1"/>
          <p:nvPr/>
        </p:nvSpPr>
        <p:spPr>
          <a:xfrm>
            <a:off x="861224" y="1612990"/>
            <a:ext cx="703750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460" y="1432658"/>
            <a:ext cx="8174736" cy="3616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766664" y="99706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en-US"/>
              <a:t>Data Modeling</a:t>
            </a:r>
            <a:endParaRPr/>
          </a:p>
        </p:txBody>
      </p:sp>
      <p:sp>
        <p:nvSpPr>
          <p:cNvPr id="263" name="Google Shape;263;p39"/>
          <p:cNvSpPr txBox="1"/>
          <p:nvPr/>
        </p:nvSpPr>
        <p:spPr>
          <a:xfrm>
            <a:off x="592530" y="808817"/>
            <a:ext cx="80367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 a Cross Validation Strategy for Evaluating Each Model: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Gaussian Naive Bayes</a:t>
            </a:r>
            <a:endParaRPr/>
          </a:p>
          <a:p>
            <a: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Bernoulli Naive Bayes                       </a:t>
            </a:r>
            <a:endParaRPr/>
          </a:p>
          <a:p>
            <a: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Decision Tree Classifier                     </a:t>
            </a:r>
            <a:endParaRPr>
              <a:solidFill>
                <a:schemeClr val="lt1"/>
              </a:solidFill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Classification Tree</a:t>
            </a:r>
            <a:endParaRPr/>
          </a:p>
          <a:p>
            <a: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K-Nearest Neighbors Classifier</a:t>
            </a:r>
            <a:endParaRPr/>
          </a:p>
          <a:p>
            <a: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Logistic Regression                 </a:t>
            </a:r>
            <a:endParaRPr/>
          </a:p>
          <a:p>
            <a: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CatBoost Classifier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Implemented Cross Validation using Repeated Stratified K Fold Sampling (5 folds and 5 Repeats)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Evaluated Each Model Based Upon: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>
                <a:solidFill>
                  <a:schemeClr val="lt1"/>
                </a:solidFill>
              </a:rPr>
              <a:t>Accuracy: </a:t>
            </a:r>
            <a:endParaRPr>
              <a:solidFill>
                <a:schemeClr val="lt1"/>
              </a:solidFill>
            </a:endParaRPr>
          </a:p>
          <a:p>
            <a: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>
                <a:solidFill>
                  <a:schemeClr val="lt1"/>
                </a:solidFill>
              </a:rPr>
              <a:t>Percentage of observations correctly classified.</a:t>
            </a:r>
            <a:endParaRPr>
              <a:solidFill>
                <a:schemeClr val="lt1"/>
              </a:solidFill>
            </a:endParaRPr>
          </a:p>
          <a:p>
            <a: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ROC AUC Score:</a:t>
            </a:r>
            <a:endParaRPr>
              <a:solidFill>
                <a:schemeClr val="lt1"/>
              </a:solidFill>
            </a:endParaRPr>
          </a:p>
          <a:p>
            <a: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>
                <a:solidFill>
                  <a:schemeClr val="lt1"/>
                </a:solidFill>
              </a:rPr>
              <a:t>P</a:t>
            </a:r>
            <a:r>
              <a:rPr lang="en-US">
                <a:solidFill>
                  <a:schemeClr val="lt1"/>
                </a:solidFill>
              </a:rPr>
              <a:t>robability</a:t>
            </a:r>
            <a:r>
              <a:rPr lang="en-US">
                <a:solidFill>
                  <a:schemeClr val="lt1"/>
                </a:solidFill>
              </a:rPr>
              <a:t> that the model can distinguish between </a:t>
            </a:r>
            <a:r>
              <a:rPr lang="en-US">
                <a:solidFill>
                  <a:schemeClr val="lt1"/>
                </a:solidFill>
              </a:rPr>
              <a:t>positive</a:t>
            </a:r>
            <a:r>
              <a:rPr lang="en-US">
                <a:solidFill>
                  <a:schemeClr val="lt1"/>
                </a:solidFill>
              </a:rPr>
              <a:t> and negative classes.</a:t>
            </a:r>
            <a:endParaRPr>
              <a:solidFill>
                <a:schemeClr val="lt1"/>
              </a:solidFill>
            </a:endParaRPr>
          </a:p>
          <a:p>
            <a: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-US">
                <a:solidFill>
                  <a:schemeClr val="lt1"/>
                </a:solidFill>
              </a:rPr>
              <a:t>F1 Score: </a:t>
            </a:r>
            <a:endParaRPr>
              <a:solidFill>
                <a:schemeClr val="lt1"/>
              </a:solidFill>
            </a:endParaRPr>
          </a:p>
          <a:p>
            <a: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>
                <a:solidFill>
                  <a:schemeClr val="lt1"/>
                </a:solidFill>
              </a:rPr>
              <a:t>Harmonic Mean of Precision and Recall Scores</a:t>
            </a:r>
            <a:endParaRPr>
              <a:solidFill>
                <a:schemeClr val="lt1"/>
              </a:solidFill>
            </a:endParaRPr>
          </a:p>
          <a:p>
            <a: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>
                <a:solidFill>
                  <a:schemeClr val="lt1"/>
                </a:solidFill>
              </a:rPr>
              <a:t>2*(Precision*Recall)/(Precision+Recall)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9"/>
          <p:cNvSpPr txBox="1"/>
          <p:nvPr/>
        </p:nvSpPr>
        <p:spPr>
          <a:xfrm>
            <a:off x="5008650" y="974400"/>
            <a:ext cx="3042000" cy="13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>
                <a:solidFill>
                  <a:schemeClr val="lt1"/>
                </a:solidFill>
              </a:rPr>
              <a:t>Random Forest Classifier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>
                <a:solidFill>
                  <a:schemeClr val="lt1"/>
                </a:solidFill>
              </a:rPr>
              <a:t>Gradient Boosting Classifier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>
                <a:solidFill>
                  <a:schemeClr val="lt1"/>
                </a:solidFill>
              </a:rPr>
              <a:t>Hist Gradient Boosting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>
                <a:solidFill>
                  <a:schemeClr val="lt1"/>
                </a:solidFill>
              </a:rPr>
              <a:t>Light Gradient Boosting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>
                <a:solidFill>
                  <a:schemeClr val="lt1"/>
                </a:solidFill>
              </a:rPr>
              <a:t>Extreme Gradient Boosting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41"/>
          <p:cNvPicPr preferRelativeResize="0"/>
          <p:nvPr/>
        </p:nvPicPr>
        <p:blipFill rotWithShape="1">
          <a:blip r:embed="rId3">
            <a:alphaModFix/>
          </a:blip>
          <a:srcRect b="75393" l="0" r="0" t="0"/>
          <a:stretch/>
        </p:blipFill>
        <p:spPr>
          <a:xfrm>
            <a:off x="0" y="978475"/>
            <a:ext cx="4537151" cy="1646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1"/>
          <p:cNvPicPr preferRelativeResize="0"/>
          <p:nvPr/>
        </p:nvPicPr>
        <p:blipFill rotWithShape="1">
          <a:blip r:embed="rId3">
            <a:alphaModFix/>
          </a:blip>
          <a:srcRect b="50255" l="0" r="0" t="25137"/>
          <a:stretch/>
        </p:blipFill>
        <p:spPr>
          <a:xfrm>
            <a:off x="4537150" y="978475"/>
            <a:ext cx="4606801" cy="1646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1"/>
          <p:cNvPicPr preferRelativeResize="0"/>
          <p:nvPr/>
        </p:nvPicPr>
        <p:blipFill rotWithShape="1">
          <a:blip r:embed="rId3">
            <a:alphaModFix/>
          </a:blip>
          <a:srcRect b="24980" l="0" r="0" t="50413"/>
          <a:stretch/>
        </p:blipFill>
        <p:spPr>
          <a:xfrm>
            <a:off x="0" y="2616575"/>
            <a:ext cx="4537151" cy="1646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41"/>
          <p:cNvPicPr preferRelativeResize="0"/>
          <p:nvPr/>
        </p:nvPicPr>
        <p:blipFill rotWithShape="1">
          <a:blip r:embed="rId3">
            <a:alphaModFix/>
          </a:blip>
          <a:srcRect b="0" l="0" r="0" t="75393"/>
          <a:stretch/>
        </p:blipFill>
        <p:spPr>
          <a:xfrm>
            <a:off x="4537150" y="2625000"/>
            <a:ext cx="4606801" cy="16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1"/>
          <p:cNvSpPr txBox="1"/>
          <p:nvPr>
            <p:ph type="title"/>
          </p:nvPr>
        </p:nvSpPr>
        <p:spPr>
          <a:xfrm>
            <a:off x="766664" y="99706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en-US"/>
              <a:t>Base Model Results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8" name="Google Shape;278;g2623442a3db_0_18"/>
          <p:cNvGraphicFramePr/>
          <p:nvPr/>
        </p:nvGraphicFramePr>
        <p:xfrm>
          <a:off x="897225" y="63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{3DCCD5DF-95EA-49EC-AB40-F64BB14F9091}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29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chemeClr val="lt1"/>
                          </a:solidFill>
                        </a:rPr>
                        <a:t>Model Name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chemeClr val="lt1"/>
                          </a:solidFill>
                        </a:rPr>
                        <a:t>Ave. Training ROC AUC Score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chemeClr val="lt1"/>
                          </a:solidFill>
                        </a:rPr>
                        <a:t>Ave. Validation ROC AUC Score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chemeClr val="lt1"/>
                          </a:solidFill>
                        </a:rPr>
                        <a:t>Ave. Accuracy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chemeClr val="lt1"/>
                          </a:solidFill>
                        </a:rPr>
                        <a:t>Ave. F1 Score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4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lt1"/>
                          </a:solidFill>
                        </a:rPr>
                        <a:t>Gaussian NB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DADADA"/>
                          </a:solidFill>
                        </a:rPr>
                        <a:t>0.7671589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DADADA"/>
                          </a:solidFill>
                        </a:rPr>
                        <a:t>0.7671437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DADADA"/>
                          </a:solidFill>
                        </a:rPr>
                        <a:t>0.8006672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DADADA"/>
                          </a:solidFill>
                        </a:rPr>
                        <a:t>0.3837027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36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lt1"/>
                          </a:solidFill>
                        </a:rPr>
                        <a:t>Bernoulli NB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DADADA"/>
                          </a:solidFill>
                        </a:rPr>
                        <a:t>0.760931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DADADA"/>
                          </a:solidFill>
                        </a:rPr>
                        <a:t>0.7608771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DADADA"/>
                          </a:solidFill>
                        </a:rPr>
                        <a:t>0.7692737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DADADA"/>
                          </a:solidFill>
                        </a:rPr>
                        <a:t>0.5317257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lt1"/>
                          </a:solidFill>
                        </a:rPr>
                        <a:t>Decision Tree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DADADA"/>
                          </a:solidFill>
                        </a:rPr>
                        <a:t>0.9995711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DADADA"/>
                          </a:solidFill>
                        </a:rPr>
                        <a:t>0.6138554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DADADA"/>
                          </a:solidFill>
                        </a:rPr>
                        <a:t>0.7248548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DADADA"/>
                          </a:solidFill>
                        </a:rPr>
                        <a:t>0.3985115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lt1"/>
                          </a:solidFill>
                        </a:rPr>
                        <a:t>KNN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DADADA"/>
                          </a:solidFill>
                        </a:rPr>
                        <a:t>0.884046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DADADA"/>
                          </a:solidFill>
                        </a:rPr>
                        <a:t>0.7194356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DADADA"/>
                          </a:solidFill>
                        </a:rPr>
                        <a:t>0.7890225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DADADA"/>
                          </a:solidFill>
                        </a:rPr>
                        <a:t>0.4495136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5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lt1"/>
                          </a:solidFill>
                        </a:rPr>
                        <a:t>Logistic Regression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DADADA"/>
                          </a:solidFill>
                        </a:rPr>
                        <a:t>0.7781648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DADADA"/>
                          </a:solidFill>
                        </a:rPr>
                        <a:t>0.7780576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DADADA"/>
                          </a:solidFill>
                        </a:rPr>
                        <a:t>0.8067461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DADADA"/>
                          </a:solidFill>
                        </a:rPr>
                        <a:t>0.3711798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7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lt1"/>
                          </a:solidFill>
                        </a:rPr>
                        <a:t>Random Forest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DADADA"/>
                          </a:solidFill>
                        </a:rPr>
                        <a:t>0.9985411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DADADA"/>
                          </a:solidFill>
                        </a:rPr>
                        <a:t>0.759114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DADADA"/>
                          </a:solidFill>
                        </a:rPr>
                        <a:t>0.8024754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DADADA"/>
                          </a:solidFill>
                        </a:rPr>
                        <a:t>0.461492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1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lt1"/>
                          </a:solidFill>
                        </a:rPr>
                        <a:t>Gradient Boosting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DADADA"/>
                          </a:solidFill>
                        </a:rPr>
                        <a:t>0.7948394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DADADA"/>
                          </a:solidFill>
                        </a:rPr>
                        <a:t>0.7906932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DADADA"/>
                          </a:solidFill>
                        </a:rPr>
                        <a:t>0.8146203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DADADA"/>
                          </a:solidFill>
                        </a:rPr>
                        <a:t>0.4898802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3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lt1"/>
                          </a:solidFill>
                        </a:rPr>
                        <a:t>Hist Gradient Boosting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DADADA"/>
                          </a:solidFill>
                        </a:rPr>
                        <a:t>0.8028327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DADADA"/>
                          </a:solidFill>
                        </a:rPr>
                        <a:t>0.7906572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DADADA"/>
                          </a:solidFill>
                        </a:rPr>
                        <a:t>0.8147686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DADADA"/>
                          </a:solidFill>
                        </a:rPr>
                        <a:t>0.4876493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1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lt1"/>
                          </a:solidFill>
                        </a:rPr>
                        <a:t>LGBM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DADADA"/>
                          </a:solidFill>
                        </a:rPr>
                        <a:t>0.810897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DADADA"/>
                          </a:solidFill>
                        </a:rPr>
                        <a:t>0.7903612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DADADA"/>
                          </a:solidFill>
                        </a:rPr>
                        <a:t>0.8147549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DADADA"/>
                          </a:solidFill>
                        </a:rPr>
                        <a:t>0.4881741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lt1"/>
                          </a:solidFill>
                        </a:rPr>
                        <a:t>XGB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DADADA"/>
                          </a:solidFill>
                        </a:rPr>
                        <a:t>0.8323212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DADADA"/>
                          </a:solidFill>
                        </a:rPr>
                        <a:t>0.7849803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DADADA"/>
                          </a:solidFill>
                        </a:rPr>
                        <a:t>0.8113244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DADADA"/>
                          </a:solidFill>
                        </a:rPr>
                        <a:t>0.4759125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1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lt1"/>
                          </a:solidFill>
                        </a:rPr>
                        <a:t>Cat Boost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DADADA"/>
                          </a:solidFill>
                        </a:rPr>
                        <a:t>0.8193732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DADADA"/>
                          </a:solidFill>
                        </a:rPr>
                        <a:t>0.7892677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DADADA"/>
                          </a:solidFill>
                        </a:rPr>
                        <a:t>0.8130283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DADADA"/>
                          </a:solidFill>
                        </a:rPr>
                        <a:t>0.4809887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9" name="Google Shape;279;g2623442a3db_0_18"/>
          <p:cNvSpPr txBox="1"/>
          <p:nvPr/>
        </p:nvSpPr>
        <p:spPr>
          <a:xfrm>
            <a:off x="257325" y="-50225"/>
            <a:ext cx="8518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Base Model Results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title"/>
          </p:nvPr>
        </p:nvSpPr>
        <p:spPr>
          <a:xfrm>
            <a:off x="766664" y="99706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en-US"/>
              <a:t>Hyper Parameter Tuning</a:t>
            </a:r>
            <a:endParaRPr/>
          </a:p>
        </p:txBody>
      </p:sp>
      <p:graphicFrame>
        <p:nvGraphicFramePr>
          <p:cNvPr id="285" name="Google Shape;285;p40"/>
          <p:cNvGraphicFramePr/>
          <p:nvPr/>
        </p:nvGraphicFramePr>
        <p:xfrm>
          <a:off x="991375" y="81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{3DCCD5DF-95EA-49EC-AB40-F64BB14F9091}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Char char="●"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Gaussian Naive Bayes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-3048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Char char="○"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Variance Smoothing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-304800" lvl="2" marL="1371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Char char="■"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Portion of the largest variance of all features that is added to variances.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Char char="●"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Decision Tree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-3048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Char char="○"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Criterion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-304800" lvl="2" marL="1371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Char char="■"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Function to Measure Quality of Split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-3048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Char char="○"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Max Tree Depth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Char char="●"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K Neighbor Classifier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-3048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Char char="○"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Neighbors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-304800" lvl="2" marL="1371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Char char="■"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Number of Neighbors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Char char="●"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Logistic Regression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-3048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Char char="○"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Solvers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-304800" lvl="2" marL="1371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Char char="■"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Optimization Algorithm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-3048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Char char="○"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C Values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-304800" lvl="2" marL="1371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Char char="■"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Inverse Regularization Strength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Char char="●"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Bernoulli Naive Bayes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-3048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Char char="○"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Alpha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-304800" lvl="2" marL="1371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Char char="■"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Additive Smoothing Parameter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Char char="●"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Random Forest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-3048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Char char="○"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Max Tree Depth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-3048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Char char="○"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Max Features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-304800" lvl="2" marL="1371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Char char="■"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Number of Features to Consider for Best Split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Char char="●"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Hist Gradient, Gradient Boosting, &amp; Extreme Gradient Boosting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-3048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Char char="○"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Max Tree Depth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-3048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Char char="○"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Learning Rate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Char char="●"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Cat Boosting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-304800" lvl="2" marL="1371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Char char="■"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Max Tree Depth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Light Gradient Boosting Machine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048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Char char="○"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Max Tree Depth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-3048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Char char="○"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Max Number of Leaves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-304800" lvl="2" marL="1371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Char char="■"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Max Number of Leaves Per Tree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623442a3db_0_73"/>
          <p:cNvSpPr txBox="1"/>
          <p:nvPr>
            <p:ph type="title"/>
          </p:nvPr>
        </p:nvSpPr>
        <p:spPr>
          <a:xfrm>
            <a:off x="766664" y="99706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en-US"/>
              <a:t>Optimized Model</a:t>
            </a:r>
            <a:r>
              <a:rPr lang="en-US"/>
              <a:t> Results</a:t>
            </a:r>
            <a:endParaRPr/>
          </a:p>
        </p:txBody>
      </p:sp>
      <p:pic>
        <p:nvPicPr>
          <p:cNvPr id="291" name="Google Shape;291;g2623442a3db_0_73"/>
          <p:cNvPicPr preferRelativeResize="0"/>
          <p:nvPr/>
        </p:nvPicPr>
        <p:blipFill rotWithShape="1">
          <a:blip r:embed="rId3">
            <a:alphaModFix/>
          </a:blip>
          <a:srcRect b="75094" l="0" r="0" t="0"/>
          <a:stretch/>
        </p:blipFill>
        <p:spPr>
          <a:xfrm>
            <a:off x="0" y="954875"/>
            <a:ext cx="4537149" cy="1616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g2623442a3db_0_73"/>
          <p:cNvPicPr preferRelativeResize="0"/>
          <p:nvPr/>
        </p:nvPicPr>
        <p:blipFill rotWithShape="1">
          <a:blip r:embed="rId3">
            <a:alphaModFix/>
          </a:blip>
          <a:srcRect b="0" l="0" r="0" t="75191"/>
          <a:stretch/>
        </p:blipFill>
        <p:spPr>
          <a:xfrm>
            <a:off x="4537125" y="2571750"/>
            <a:ext cx="4537149" cy="149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g2623442a3db_0_73"/>
          <p:cNvPicPr preferRelativeResize="0"/>
          <p:nvPr/>
        </p:nvPicPr>
        <p:blipFill rotWithShape="1">
          <a:blip r:embed="rId3">
            <a:alphaModFix/>
          </a:blip>
          <a:srcRect b="25031" l="0" r="0" t="50160"/>
          <a:stretch/>
        </p:blipFill>
        <p:spPr>
          <a:xfrm>
            <a:off x="0" y="2571750"/>
            <a:ext cx="4537149" cy="149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g2623442a3db_0_73"/>
          <p:cNvPicPr preferRelativeResize="0"/>
          <p:nvPr/>
        </p:nvPicPr>
        <p:blipFill rotWithShape="1">
          <a:blip r:embed="rId3">
            <a:alphaModFix/>
          </a:blip>
          <a:srcRect b="50153" l="0" r="0" t="25037"/>
          <a:stretch/>
        </p:blipFill>
        <p:spPr>
          <a:xfrm>
            <a:off x="4537150" y="954875"/>
            <a:ext cx="4537101" cy="1616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9" name="Google Shape;299;g2623442a3db_0_85"/>
          <p:cNvGraphicFramePr/>
          <p:nvPr/>
        </p:nvGraphicFramePr>
        <p:xfrm>
          <a:off x="627188" y="46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{3DCCD5DF-95EA-49EC-AB40-F64BB14F9091}</a:tableStyleId>
              </a:tblPr>
              <a:tblGrid>
                <a:gridCol w="1577925"/>
                <a:gridCol w="1577925"/>
                <a:gridCol w="1577925"/>
                <a:gridCol w="1577925"/>
                <a:gridCol w="1577925"/>
              </a:tblGrid>
              <a:tr h="29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>
                          <a:solidFill>
                            <a:schemeClr val="lt1"/>
                          </a:solidFill>
                        </a:rPr>
                        <a:t>Model Name</a:t>
                      </a:r>
                      <a:endParaRPr b="1" sz="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>
                          <a:solidFill>
                            <a:schemeClr val="lt1"/>
                          </a:solidFill>
                        </a:rPr>
                        <a:t>Ave. Training ROC AUC Score</a:t>
                      </a:r>
                      <a:endParaRPr b="1" sz="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>
                          <a:solidFill>
                            <a:schemeClr val="lt1"/>
                          </a:solidFill>
                        </a:rPr>
                        <a:t>Ave. Validation ROC AUC Score</a:t>
                      </a:r>
                      <a:endParaRPr b="1" sz="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>
                          <a:solidFill>
                            <a:schemeClr val="lt1"/>
                          </a:solidFill>
                        </a:rPr>
                        <a:t>Ave. Accuracy</a:t>
                      </a:r>
                      <a:endParaRPr b="1" sz="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>
                          <a:solidFill>
                            <a:schemeClr val="lt1"/>
                          </a:solidFill>
                        </a:rPr>
                        <a:t>Ave. F1 Score</a:t>
                      </a:r>
                      <a:endParaRPr b="1" sz="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9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DADADA"/>
                          </a:solidFill>
                        </a:rPr>
                        <a:t>GaussianNB_VS_1.0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DADADA"/>
                          </a:solidFill>
                        </a:rPr>
                        <a:t>0.7703925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DADADA"/>
                          </a:solidFill>
                        </a:rPr>
                        <a:t>0.7703802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DADADA"/>
                          </a:solidFill>
                        </a:rPr>
                        <a:t>0.7925759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DADADA"/>
                          </a:solidFill>
                        </a:rPr>
                        <a:t>0.2587808</a:t>
                      </a:r>
                      <a:endParaRPr b="1" sz="800"/>
                    </a:p>
                  </a:txBody>
                  <a:tcPr marT="91425" marB="91425" marR="91425" marL="91425"/>
                </a:tc>
              </a:tr>
              <a:tr h="32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DADADA"/>
                          </a:solidFill>
                        </a:rPr>
                        <a:t>BernoulliNB_Alpha_0.25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DADADA"/>
                          </a:solidFill>
                        </a:rPr>
                        <a:t>0.7609309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DADADA"/>
                          </a:solidFill>
                        </a:rPr>
                        <a:t>0.7608771</a:t>
                      </a:r>
                      <a:endParaRPr b="1"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DADADA"/>
                          </a:solidFill>
                        </a:rPr>
                        <a:t>0.7692737</a:t>
                      </a:r>
                      <a:endParaRPr b="1"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DADADA"/>
                          </a:solidFill>
                        </a:rPr>
                        <a:t>0.5317257</a:t>
                      </a:r>
                      <a:endParaRPr b="1"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DADADA"/>
                          </a:solidFill>
                        </a:rPr>
                        <a:t>decision_tree_log_loss_depth_6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DADADA"/>
                          </a:solidFill>
                        </a:rPr>
                        <a:t>0.7916948</a:t>
                      </a:r>
                      <a:endParaRPr b="1" sz="8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DADADA"/>
                          </a:solidFill>
                        </a:rPr>
                        <a:t>0.7865117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DADADA"/>
                          </a:solidFill>
                        </a:rPr>
                        <a:t>0.8135423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DADADA"/>
                          </a:solidFill>
                        </a:rPr>
                        <a:t>0.4824395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DADADA"/>
                          </a:solidFill>
                        </a:rPr>
                        <a:t>KNN_Neignbors_50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DADADA"/>
                          </a:solidFill>
                        </a:rPr>
                        <a:t>0.8051304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DADADA"/>
                          </a:solidFill>
                        </a:rPr>
                        <a:t>0.7781011</a:t>
                      </a:r>
                      <a:endParaRPr b="1"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DADADA"/>
                          </a:solidFill>
                        </a:rPr>
                        <a:t>0.8117106</a:t>
                      </a:r>
                      <a:endParaRPr b="1"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DADADA"/>
                          </a:solidFill>
                        </a:rPr>
                        <a:t>0.4686465</a:t>
                      </a:r>
                      <a:endParaRPr b="1"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1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DADADA"/>
                          </a:solidFill>
                        </a:rPr>
                        <a:t>logistic_regression_solver_liblinear_c_100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DADADA"/>
                          </a:solidFill>
                        </a:rPr>
                        <a:t>0.7781662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DADADA"/>
                          </a:solidFill>
                        </a:rPr>
                        <a:t>0.7780591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DADADA"/>
                          </a:solidFill>
                        </a:rPr>
                        <a:t>0.80675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DADADA"/>
                          </a:solidFill>
                        </a:rPr>
                        <a:t>0.3712207</a:t>
                      </a:r>
                      <a:endParaRPr b="1" sz="800"/>
                    </a:p>
                  </a:txBody>
                  <a:tcPr marT="91425" marB="91425" marR="91425" marL="91425"/>
                </a:tc>
              </a:tr>
              <a:tr h="41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DADADA"/>
                          </a:solidFill>
                        </a:rPr>
                        <a:t>random_forest_maxDepth_10_maxFeatures_sqrt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DADADA"/>
                          </a:solidFill>
                        </a:rPr>
                        <a:t>0.8188424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DADADA"/>
                          </a:solidFill>
                        </a:rPr>
                        <a:t>0.790596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DADADA"/>
                          </a:solidFill>
                        </a:rPr>
                        <a:t>0.8148463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DADADA"/>
                          </a:solidFill>
                        </a:rPr>
                        <a:t>0.4876912</a:t>
                      </a:r>
                      <a:endParaRPr b="1" sz="800"/>
                    </a:p>
                  </a:txBody>
                  <a:tcPr marT="91425" marB="91425" marR="91425" marL="91425"/>
                </a:tc>
              </a:tr>
              <a:tr h="53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DADADA"/>
                          </a:solidFill>
                        </a:rPr>
                        <a:t>hist_gradient_boosting_</a:t>
                      </a:r>
                      <a:endParaRPr b="1" sz="800">
                        <a:solidFill>
                          <a:srgbClr val="DADADA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DADADA"/>
                          </a:solidFill>
                        </a:rPr>
                        <a:t>lr_0.04941713361323833_depth_5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DADADA"/>
                          </a:solidFill>
                        </a:rPr>
                        <a:t>0.7995138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DADADA"/>
                          </a:solidFill>
                        </a:rPr>
                        <a:t>0.7910308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DADADA"/>
                          </a:solidFill>
                        </a:rPr>
                        <a:t>0.8148699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DADADA"/>
                          </a:solidFill>
                        </a:rPr>
                        <a:t>0.4870412</a:t>
                      </a:r>
                      <a:endParaRPr b="1" sz="800"/>
                    </a:p>
                  </a:txBody>
                  <a:tcPr marT="91425" marB="91425" marR="91425" marL="91425"/>
                </a:tc>
              </a:tr>
              <a:tr h="41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DADADA"/>
                          </a:solidFill>
                        </a:rPr>
                        <a:t>lgbm_maxDepth_4_leafNum_14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DADADA"/>
                          </a:solidFill>
                        </a:rPr>
                        <a:t>0.7983258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DADADA"/>
                          </a:solidFill>
                        </a:rPr>
                        <a:t>0.7911049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DADADA"/>
                          </a:solidFill>
                        </a:rPr>
                        <a:t>0.8146743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DADADA"/>
                          </a:solidFill>
                        </a:rPr>
                        <a:t>0.4876798</a:t>
                      </a:r>
                      <a:endParaRPr b="1" sz="800"/>
                    </a:p>
                  </a:txBody>
                  <a:tcPr marT="91425" marB="91425" marR="91425" marL="91425"/>
                </a:tc>
              </a:tr>
              <a:tr h="41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DADADA"/>
                          </a:solidFill>
                        </a:rPr>
                        <a:t>gradient_boosting_lr_0.07_depth_5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DADADA"/>
                          </a:solidFill>
                        </a:rPr>
                        <a:t>0.8023741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DADADA"/>
                          </a:solidFill>
                        </a:rPr>
                        <a:t>0.7909673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DADADA"/>
                          </a:solidFill>
                        </a:rPr>
                        <a:t>0.8146645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DADADA"/>
                          </a:solidFill>
                        </a:rPr>
                        <a:t>0.4877596</a:t>
                      </a:r>
                      <a:endParaRPr b="1" sz="800"/>
                    </a:p>
                  </a:txBody>
                  <a:tcPr marT="91425" marB="91425" marR="91425" marL="91425"/>
                </a:tc>
              </a:tr>
              <a:tr h="41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DADADA"/>
                          </a:solidFill>
                        </a:rPr>
                        <a:t>XGBoost_lr_0.04941713361323833_depth_5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DADADA"/>
                          </a:solidFill>
                        </a:rPr>
                        <a:t>0.800319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DADADA"/>
                          </a:solidFill>
                        </a:rPr>
                        <a:t>0.7911931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DADADA"/>
                          </a:solidFill>
                        </a:rPr>
                        <a:t>0.814921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DADADA"/>
                          </a:solidFill>
                        </a:rPr>
                        <a:t>0.4876838</a:t>
                      </a:r>
                      <a:endParaRPr b="1" sz="800"/>
                    </a:p>
                  </a:txBody>
                  <a:tcPr marT="91425" marB="91425" marR="91425" marL="91425"/>
                </a:tc>
              </a:tr>
              <a:tr h="29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DADADA"/>
                          </a:solidFill>
                        </a:rPr>
                        <a:t>CatBoost_depth_3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DADADA"/>
                          </a:solidFill>
                        </a:rPr>
                        <a:t>0.7994325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DADADA"/>
                          </a:solidFill>
                        </a:rPr>
                        <a:t>0.791019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DADADA"/>
                          </a:solidFill>
                        </a:rPr>
                        <a:t>0.8144041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DADADA"/>
                          </a:solidFill>
                        </a:rPr>
                        <a:t>0.4859718</a:t>
                      </a:r>
                      <a:endParaRPr b="1"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0" name="Google Shape;300;g2623442a3db_0_85"/>
          <p:cNvSpPr txBox="1"/>
          <p:nvPr/>
        </p:nvSpPr>
        <p:spPr>
          <a:xfrm>
            <a:off x="312600" y="-127950"/>
            <a:ext cx="8518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Optimized </a:t>
            </a:r>
            <a:r>
              <a:rPr lang="en-US" sz="29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Model Results</a:t>
            </a:r>
            <a:endParaRPr sz="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225" y="679100"/>
            <a:ext cx="5769548" cy="431657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2"/>
          <p:cNvSpPr txBox="1"/>
          <p:nvPr>
            <p:ph type="title"/>
          </p:nvPr>
        </p:nvSpPr>
        <p:spPr>
          <a:xfrm>
            <a:off x="766664" y="99706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en-US" sz="2800"/>
              <a:t>Optimized Model Testing Data Defect </a:t>
            </a:r>
            <a:r>
              <a:rPr lang="en-US" sz="2800"/>
              <a:t>Probabilities</a:t>
            </a:r>
            <a:r>
              <a:rPr lang="en-US" sz="2800"/>
              <a:t> 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/>
          <p:nvPr>
            <p:ph type="title"/>
          </p:nvPr>
        </p:nvSpPr>
        <p:spPr>
          <a:xfrm>
            <a:off x="766664" y="99706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53" name="Google Shape;153;p2"/>
          <p:cNvSpPr txBox="1"/>
          <p:nvPr/>
        </p:nvSpPr>
        <p:spPr>
          <a:xfrm>
            <a:off x="3115340" y="1107933"/>
            <a:ext cx="6028660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Software defects, also known as bugs, are a common occurrence in the software development process.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Early detection of these defects is crucial to prevent such failures and ensure the smooth operation of systems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Lack of detection might be detected until the software is in use.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Very time-consuming and labor-intensive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Difficult to effectively allocate resources for defect management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Scalability and Feasibility issues 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Expensive it is to fix after deployment</a:t>
            </a:r>
            <a:endParaRPr/>
          </a:p>
        </p:txBody>
      </p:sp>
      <p:pic>
        <p:nvPicPr>
          <p:cNvPr id="154" name="Google Shape;15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8" y="711580"/>
            <a:ext cx="2793488" cy="3749365"/>
          </a:xfrm>
          <a:prstGeom prst="rect">
            <a:avLst/>
          </a:prstGeom>
          <a:noFill/>
          <a:ln>
            <a:noFill/>
          </a:ln>
          <a:effectLst>
            <a:reflection blurRad="0" dir="5400000" dist="5000" endA="0" endPos="30000" kx="0" rotWithShape="0" algn="bl" stA="30000" stPos="0" sy="-100000" ky="0"/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623442a3db_0_123"/>
          <p:cNvSpPr txBox="1"/>
          <p:nvPr>
            <p:ph type="title"/>
          </p:nvPr>
        </p:nvSpPr>
        <p:spPr>
          <a:xfrm>
            <a:off x="766675" y="99703"/>
            <a:ext cx="76884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rbel"/>
              <a:buNone/>
            </a:pPr>
            <a:r>
              <a:rPr lang="en-US"/>
              <a:t>Planned Future Work</a:t>
            </a:r>
            <a:endParaRPr/>
          </a:p>
        </p:txBody>
      </p:sp>
      <p:sp>
        <p:nvSpPr>
          <p:cNvPr id="312" name="Google Shape;312;g2623442a3db_0_123"/>
          <p:cNvSpPr txBox="1"/>
          <p:nvPr/>
        </p:nvSpPr>
        <p:spPr>
          <a:xfrm>
            <a:off x="592530" y="808817"/>
            <a:ext cx="80367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8450" lvl="1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</a:rPr>
              <a:t>Implementing a Custom Classifier Ensemble Based Upon Our Data To Improve Results.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298450" lvl="1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>
                <a:solidFill>
                  <a:schemeClr val="lt1"/>
                </a:solidFill>
              </a:rPr>
              <a:t>Evaluate Our Data Preprocessing Methods To Better Optimize Our Models.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298450" lvl="1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>
                <a:solidFill>
                  <a:schemeClr val="lt1"/>
                </a:solidFill>
              </a:rPr>
              <a:t>Evaluate Our Model </a:t>
            </a:r>
            <a:r>
              <a:rPr lang="en-US" sz="1600">
                <a:solidFill>
                  <a:schemeClr val="lt1"/>
                </a:solidFill>
              </a:rPr>
              <a:t>Performance</a:t>
            </a:r>
            <a:r>
              <a:rPr lang="en-US" sz="1600">
                <a:solidFill>
                  <a:schemeClr val="lt1"/>
                </a:solidFill>
              </a:rPr>
              <a:t> Metrics For Better Selection and Optimization of Models. 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&#10;&#10;Description automatically generated" id="317" name="Google Shape;31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9204" y="1112743"/>
            <a:ext cx="5405591" cy="2918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/>
          <p:nvPr>
            <p:ph type="title"/>
          </p:nvPr>
        </p:nvSpPr>
        <p:spPr>
          <a:xfrm>
            <a:off x="766664" y="99706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en-US"/>
              <a:t>Proposed Solution &amp; Dataset</a:t>
            </a:r>
            <a:endParaRPr/>
          </a:p>
        </p:txBody>
      </p:sp>
      <p:sp>
        <p:nvSpPr>
          <p:cNvPr id="160" name="Google Shape;160;p4"/>
          <p:cNvSpPr txBox="1"/>
          <p:nvPr/>
        </p:nvSpPr>
        <p:spPr>
          <a:xfrm>
            <a:off x="995680" y="1032867"/>
            <a:ext cx="8036559" cy="418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 various machine learning models for binary classification of software defects. Models include : 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Gaussian Naive Bayes,                          Random Forest Classifier</a:t>
            </a:r>
            <a:endParaRPr/>
          </a:p>
          <a:p>
            <a:pPr indent="-285750" lvl="2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Bernoulli Naive Bayes,                          Gradient Boosting Classifier</a:t>
            </a:r>
            <a:endParaRPr/>
          </a:p>
          <a:p>
            <a:pPr indent="-285750" lvl="2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Decision Tree Classifier,                        Histogram-based Gradient Boosting Classification Tree  </a:t>
            </a:r>
            <a:endParaRPr/>
          </a:p>
          <a:p>
            <a:pPr indent="-285750" lvl="2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K-Nearest Neighbors Classifier,             Light Gradient Boosting Machine</a:t>
            </a:r>
            <a:endParaRPr/>
          </a:p>
          <a:p>
            <a:pPr indent="-285750" lvl="2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Logistic Regression,                                Extreme Gradient Boosting</a:t>
            </a:r>
            <a:endParaRPr/>
          </a:p>
          <a:p>
            <a:pPr indent="-285750" lvl="2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CatBoost Classifier.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Dataset: </a:t>
            </a:r>
            <a:r>
              <a:rPr b="0" i="0" lang="en-US" sz="1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Binary Classification with a Software Defects Dataset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initially containing 101,763 samples.  Dataset contained 21 predictors and 1 label column.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Contains 3,662 training (later split into 2,462 training samples, and 1,200 validation samples)</a:t>
            </a:r>
            <a:endParaRPr/>
          </a:p>
          <a:p>
            <a:pPr indent="-196850" lvl="2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Each row represents a software instance and is labeled under the ‘defects’ column as either ‘False’ (0) or ‘True’ (1), indicating the absence or presence of a software defect.</a:t>
            </a:r>
            <a:endParaRPr/>
          </a:p>
          <a:p>
            <a:pPr indent="-196850" lvl="8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 txBox="1"/>
          <p:nvPr>
            <p:ph type="title"/>
          </p:nvPr>
        </p:nvSpPr>
        <p:spPr>
          <a:xfrm>
            <a:off x="766664" y="99706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en-US"/>
              <a:t>Proposed Solution &amp; Dataset cont’d</a:t>
            </a:r>
            <a:endParaRPr/>
          </a:p>
        </p:txBody>
      </p:sp>
      <p:sp>
        <p:nvSpPr>
          <p:cNvPr id="166" name="Google Shape;166;p8"/>
          <p:cNvSpPr txBox="1"/>
          <p:nvPr/>
        </p:nvSpPr>
        <p:spPr>
          <a:xfrm>
            <a:off x="995680" y="1032867"/>
            <a:ext cx="8036559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endParaRPr/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8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Compare the performance of various models to find the most effective model for predicting software defects.</a:t>
            </a:r>
            <a:endParaRPr/>
          </a:p>
          <a:p>
            <a:pPr indent="-196850" lvl="8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8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the validation set as the test set to evaluate the models’ performances.</a:t>
            </a:r>
            <a:endParaRPr/>
          </a:p>
        </p:txBody>
      </p:sp>
      <p:pic>
        <p:nvPicPr>
          <p:cNvPr id="167" name="Google Shape;16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1604" y="2493879"/>
            <a:ext cx="5295355" cy="249265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748238" y="-49150"/>
            <a:ext cx="7042950" cy="6754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Corbel"/>
              <a:buNone/>
            </a:pPr>
            <a:r>
              <a:rPr lang="en-US"/>
              <a:t>Workflow</a:t>
            </a:r>
            <a:endParaRPr/>
          </a:p>
        </p:txBody>
      </p:sp>
      <p:grpSp>
        <p:nvGrpSpPr>
          <p:cNvPr id="173" name="Google Shape;173;p30"/>
          <p:cNvGrpSpPr/>
          <p:nvPr/>
        </p:nvGrpSpPr>
        <p:grpSpPr>
          <a:xfrm>
            <a:off x="742614" y="1218290"/>
            <a:ext cx="1797069" cy="582460"/>
            <a:chOff x="1283918" y="1227552"/>
            <a:chExt cx="1503124" cy="582460"/>
          </a:xfrm>
        </p:grpSpPr>
        <p:sp>
          <p:nvSpPr>
            <p:cNvPr id="174" name="Google Shape;174;p30"/>
            <p:cNvSpPr/>
            <p:nvPr/>
          </p:nvSpPr>
          <p:spPr>
            <a:xfrm>
              <a:off x="1283918" y="1227552"/>
              <a:ext cx="1503124" cy="58246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237D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0"/>
            <p:cNvSpPr txBox="1"/>
            <p:nvPr/>
          </p:nvSpPr>
          <p:spPr>
            <a:xfrm>
              <a:off x="1315233" y="1257172"/>
              <a:ext cx="1440493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Exploration </a:t>
              </a:r>
              <a:endParaRPr/>
            </a:p>
          </p:txBody>
        </p:sp>
      </p:grpSp>
      <p:grpSp>
        <p:nvGrpSpPr>
          <p:cNvPr id="176" name="Google Shape;176;p30"/>
          <p:cNvGrpSpPr/>
          <p:nvPr/>
        </p:nvGrpSpPr>
        <p:grpSpPr>
          <a:xfrm>
            <a:off x="2774972" y="1218290"/>
            <a:ext cx="1523167" cy="582460"/>
            <a:chOff x="1346549" y="1236098"/>
            <a:chExt cx="1523167" cy="582460"/>
          </a:xfrm>
        </p:grpSpPr>
        <p:sp>
          <p:nvSpPr>
            <p:cNvPr id="177" name="Google Shape;177;p30"/>
            <p:cNvSpPr/>
            <p:nvPr/>
          </p:nvSpPr>
          <p:spPr>
            <a:xfrm>
              <a:off x="1366592" y="1236098"/>
              <a:ext cx="1503124" cy="58246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237D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0"/>
            <p:cNvSpPr txBox="1"/>
            <p:nvPr/>
          </p:nvSpPr>
          <p:spPr>
            <a:xfrm>
              <a:off x="1346549" y="1265718"/>
              <a:ext cx="1440493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Pre-processing  </a:t>
              </a:r>
              <a:endParaRPr/>
            </a:p>
          </p:txBody>
        </p:sp>
      </p:grpSp>
      <p:grpSp>
        <p:nvGrpSpPr>
          <p:cNvPr id="179" name="Google Shape;179;p30"/>
          <p:cNvGrpSpPr/>
          <p:nvPr/>
        </p:nvGrpSpPr>
        <p:grpSpPr>
          <a:xfrm>
            <a:off x="4803382" y="1193157"/>
            <a:ext cx="1167826" cy="577891"/>
            <a:chOff x="1283918" y="1227552"/>
            <a:chExt cx="1503124" cy="582460"/>
          </a:xfrm>
        </p:grpSpPr>
        <p:sp>
          <p:nvSpPr>
            <p:cNvPr id="180" name="Google Shape;180;p30"/>
            <p:cNvSpPr/>
            <p:nvPr/>
          </p:nvSpPr>
          <p:spPr>
            <a:xfrm>
              <a:off x="1283918" y="1227552"/>
              <a:ext cx="1503124" cy="58246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237D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0"/>
            <p:cNvSpPr txBox="1"/>
            <p:nvPr/>
          </p:nvSpPr>
          <p:spPr>
            <a:xfrm>
              <a:off x="1292915" y="1280417"/>
              <a:ext cx="1440493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Modelling  </a:t>
              </a:r>
              <a:endParaRPr/>
            </a:p>
          </p:txBody>
        </p:sp>
      </p:grpSp>
      <p:cxnSp>
        <p:nvCxnSpPr>
          <p:cNvPr id="182" name="Google Shape;182;p30"/>
          <p:cNvCxnSpPr>
            <a:stCxn id="174" idx="3"/>
            <a:endCxn id="177" idx="1"/>
          </p:cNvCxnSpPr>
          <p:nvPr/>
        </p:nvCxnSpPr>
        <p:spPr>
          <a:xfrm>
            <a:off x="2539683" y="1509520"/>
            <a:ext cx="255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3" name="Google Shape;183;p30"/>
          <p:cNvCxnSpPr>
            <a:endCxn id="181" idx="1"/>
          </p:cNvCxnSpPr>
          <p:nvPr/>
        </p:nvCxnSpPr>
        <p:spPr>
          <a:xfrm flipH="1" rot="10800000">
            <a:off x="4305172" y="1505165"/>
            <a:ext cx="505200" cy="15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4" name="Google Shape;184;p30"/>
          <p:cNvCxnSpPr/>
          <p:nvPr/>
        </p:nvCxnSpPr>
        <p:spPr>
          <a:xfrm>
            <a:off x="873250" y="1734591"/>
            <a:ext cx="0" cy="1780917"/>
          </a:xfrm>
          <a:prstGeom prst="straightConnector1">
            <a:avLst/>
          </a:prstGeom>
          <a:noFill/>
          <a:ln cap="flat" cmpd="sng" w="12700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5" name="Google Shape;185;p30"/>
          <p:cNvSpPr txBox="1"/>
          <p:nvPr/>
        </p:nvSpPr>
        <p:spPr>
          <a:xfrm>
            <a:off x="802021" y="1896201"/>
            <a:ext cx="1954786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Checking Missing Values in entries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Checking Duplicates entries 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Distribution of features and label (defects)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Correlation Analysis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6" name="Google Shape;186;p30"/>
          <p:cNvCxnSpPr/>
          <p:nvPr/>
        </p:nvCxnSpPr>
        <p:spPr>
          <a:xfrm>
            <a:off x="2908126" y="1818558"/>
            <a:ext cx="0" cy="1907935"/>
          </a:xfrm>
          <a:prstGeom prst="straightConnector1">
            <a:avLst/>
          </a:prstGeom>
          <a:noFill/>
          <a:ln cap="flat" cmpd="sng" w="12700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" name="Google Shape;187;p30"/>
          <p:cNvSpPr txBox="1"/>
          <p:nvPr/>
        </p:nvSpPr>
        <p:spPr>
          <a:xfrm>
            <a:off x="2722984" y="1818558"/>
            <a:ext cx="192990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Feature selection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Outlier Detection and Standardization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Split dataset into training &amp; validation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0"/>
          <p:cNvSpPr txBox="1"/>
          <p:nvPr/>
        </p:nvSpPr>
        <p:spPr>
          <a:xfrm>
            <a:off x="4635736" y="1858483"/>
            <a:ext cx="1503119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Gaussian Naive Bayes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Bernoulli Naive Bayes 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Decision Tree Classifier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K-Nearest Neighbours Classifier 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InceptionV3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Google Shape;189;p30"/>
          <p:cNvCxnSpPr/>
          <p:nvPr/>
        </p:nvCxnSpPr>
        <p:spPr>
          <a:xfrm>
            <a:off x="4651589" y="1800750"/>
            <a:ext cx="0" cy="1925743"/>
          </a:xfrm>
          <a:prstGeom prst="straightConnector1">
            <a:avLst/>
          </a:prstGeom>
          <a:noFill/>
          <a:ln cap="flat" cmpd="sng" w="12700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0" name="Google Shape;190;p30"/>
          <p:cNvSpPr txBox="1"/>
          <p:nvPr/>
        </p:nvSpPr>
        <p:spPr>
          <a:xfrm>
            <a:off x="6177068" y="1771048"/>
            <a:ext cx="1900127" cy="418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Random Forest Classifier 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Gradient Boosting Classifier 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Histogram-based Gradient Boosting Classification Tree 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5280" y="77368"/>
            <a:ext cx="1900127" cy="1506684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1174958" y="61921"/>
            <a:ext cx="7042950" cy="6754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Corbel"/>
              <a:buNone/>
            </a:pPr>
            <a:r>
              <a:rPr lang="en-US"/>
              <a:t>Workflow cont’d</a:t>
            </a:r>
            <a:endParaRPr/>
          </a:p>
        </p:txBody>
      </p:sp>
      <p:grpSp>
        <p:nvGrpSpPr>
          <p:cNvPr id="197" name="Google Shape;197;p31"/>
          <p:cNvGrpSpPr/>
          <p:nvPr/>
        </p:nvGrpSpPr>
        <p:grpSpPr>
          <a:xfrm>
            <a:off x="934208" y="1112139"/>
            <a:ext cx="4570396" cy="603533"/>
            <a:chOff x="-3149208" y="1195332"/>
            <a:chExt cx="5882616" cy="608305"/>
          </a:xfrm>
        </p:grpSpPr>
        <p:sp>
          <p:nvSpPr>
            <p:cNvPr id="198" name="Google Shape;198;p31"/>
            <p:cNvSpPr/>
            <p:nvPr/>
          </p:nvSpPr>
          <p:spPr>
            <a:xfrm>
              <a:off x="-3149208" y="1195332"/>
              <a:ext cx="1503124" cy="58246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237D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Modelling </a:t>
              </a:r>
              <a:endParaRPr/>
            </a:p>
          </p:txBody>
        </p:sp>
        <p:sp>
          <p:nvSpPr>
            <p:cNvPr id="199" name="Google Shape;199;p31"/>
            <p:cNvSpPr txBox="1"/>
            <p:nvPr/>
          </p:nvSpPr>
          <p:spPr>
            <a:xfrm>
              <a:off x="1292915" y="1280417"/>
              <a:ext cx="1440493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Modelling  </a:t>
              </a:r>
              <a:endParaRPr/>
            </a:p>
          </p:txBody>
        </p:sp>
      </p:grpSp>
      <p:grpSp>
        <p:nvGrpSpPr>
          <p:cNvPr id="200" name="Google Shape;200;p31"/>
          <p:cNvGrpSpPr/>
          <p:nvPr/>
        </p:nvGrpSpPr>
        <p:grpSpPr>
          <a:xfrm>
            <a:off x="3170495" y="1137781"/>
            <a:ext cx="1167826" cy="577891"/>
            <a:chOff x="1283918" y="1227552"/>
            <a:chExt cx="1503124" cy="582460"/>
          </a:xfrm>
        </p:grpSpPr>
        <p:sp>
          <p:nvSpPr>
            <p:cNvPr id="201" name="Google Shape;201;p31"/>
            <p:cNvSpPr/>
            <p:nvPr/>
          </p:nvSpPr>
          <p:spPr>
            <a:xfrm>
              <a:off x="1283918" y="1227552"/>
              <a:ext cx="1503124" cy="58246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237D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1"/>
            <p:cNvSpPr txBox="1"/>
            <p:nvPr/>
          </p:nvSpPr>
          <p:spPr>
            <a:xfrm>
              <a:off x="1293570" y="1267298"/>
              <a:ext cx="1440493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Evaluate Results</a:t>
              </a:r>
              <a:endParaRPr/>
            </a:p>
          </p:txBody>
        </p:sp>
      </p:grpSp>
      <p:cxnSp>
        <p:nvCxnSpPr>
          <p:cNvPr id="203" name="Google Shape;203;p31"/>
          <p:cNvCxnSpPr>
            <a:stCxn id="198" idx="3"/>
          </p:cNvCxnSpPr>
          <p:nvPr/>
        </p:nvCxnSpPr>
        <p:spPr>
          <a:xfrm flipH="1" rot="10800000">
            <a:off x="2102034" y="1394484"/>
            <a:ext cx="1021200" cy="66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04" name="Google Shape;204;p31"/>
          <p:cNvGrpSpPr/>
          <p:nvPr/>
        </p:nvGrpSpPr>
        <p:grpSpPr>
          <a:xfrm>
            <a:off x="5316352" y="1107434"/>
            <a:ext cx="1179173" cy="864114"/>
            <a:chOff x="1347705" y="1114718"/>
            <a:chExt cx="1517729" cy="744504"/>
          </a:xfrm>
        </p:grpSpPr>
        <p:sp>
          <p:nvSpPr>
            <p:cNvPr id="205" name="Google Shape;205;p31"/>
            <p:cNvSpPr/>
            <p:nvPr/>
          </p:nvSpPr>
          <p:spPr>
            <a:xfrm>
              <a:off x="1347705" y="1115877"/>
              <a:ext cx="1503124" cy="58246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237D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1"/>
            <p:cNvSpPr txBox="1"/>
            <p:nvPr/>
          </p:nvSpPr>
          <p:spPr>
            <a:xfrm>
              <a:off x="1424941" y="1114718"/>
              <a:ext cx="1440493" cy="7445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Label validation  Data</a:t>
              </a:r>
              <a:endParaRPr/>
            </a:p>
          </p:txBody>
        </p:sp>
      </p:grpSp>
      <p:cxnSp>
        <p:nvCxnSpPr>
          <p:cNvPr id="207" name="Google Shape;207;p31"/>
          <p:cNvCxnSpPr>
            <a:stCxn id="202" idx="3"/>
            <a:endCxn id="205" idx="1"/>
          </p:cNvCxnSpPr>
          <p:nvPr/>
        </p:nvCxnSpPr>
        <p:spPr>
          <a:xfrm>
            <a:off x="4297160" y="1436773"/>
            <a:ext cx="1019100" cy="9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8" name="Google Shape;208;p31"/>
          <p:cNvSpPr txBox="1"/>
          <p:nvPr/>
        </p:nvSpPr>
        <p:spPr>
          <a:xfrm>
            <a:off x="2951994" y="1971548"/>
            <a:ext cx="1834779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Repeated K-Fold Cross Validation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Evaluation on baseline model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Hyperparameter tuning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Plotting loss and accuracy </a:t>
            </a:r>
            <a:endParaRPr/>
          </a:p>
        </p:txBody>
      </p:sp>
      <p:sp>
        <p:nvSpPr>
          <p:cNvPr id="209" name="Google Shape;209;p31"/>
          <p:cNvSpPr txBox="1"/>
          <p:nvPr/>
        </p:nvSpPr>
        <p:spPr>
          <a:xfrm>
            <a:off x="5051393" y="2014664"/>
            <a:ext cx="3056283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Predicting labels for validation data using each optimized  model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 Evaluation on the optimized models </a:t>
            </a:r>
            <a:endParaRPr/>
          </a:p>
        </p:txBody>
      </p:sp>
      <p:cxnSp>
        <p:nvCxnSpPr>
          <p:cNvPr id="210" name="Google Shape;210;p31"/>
          <p:cNvCxnSpPr/>
          <p:nvPr/>
        </p:nvCxnSpPr>
        <p:spPr>
          <a:xfrm>
            <a:off x="4820612" y="1985695"/>
            <a:ext cx="0" cy="1925743"/>
          </a:xfrm>
          <a:prstGeom prst="straightConnector1">
            <a:avLst/>
          </a:prstGeom>
          <a:noFill/>
          <a:ln cap="flat" cmpd="sng" w="12700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1" name="Google Shape;211;p31"/>
          <p:cNvSpPr txBox="1"/>
          <p:nvPr/>
        </p:nvSpPr>
        <p:spPr>
          <a:xfrm>
            <a:off x="831237" y="1985695"/>
            <a:ext cx="1986777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•Light Gradient Boosting Machine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Extreme Gradient Boosting 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CatBoost Classifier 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" name="Google Shape;212;p31"/>
          <p:cNvCxnSpPr/>
          <p:nvPr/>
        </p:nvCxnSpPr>
        <p:spPr>
          <a:xfrm>
            <a:off x="2818016" y="1971548"/>
            <a:ext cx="0" cy="1925743"/>
          </a:xfrm>
          <a:prstGeom prst="straightConnector1">
            <a:avLst/>
          </a:prstGeom>
          <a:noFill/>
          <a:ln cap="flat" cmpd="sng" w="12700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766664" y="99706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en-US"/>
              <a:t>Data Exploration</a:t>
            </a:r>
            <a:endParaRPr/>
          </a:p>
        </p:txBody>
      </p:sp>
      <p:sp>
        <p:nvSpPr>
          <p:cNvPr id="218" name="Google Shape;218;p32"/>
          <p:cNvSpPr txBox="1"/>
          <p:nvPr/>
        </p:nvSpPr>
        <p:spPr>
          <a:xfrm>
            <a:off x="2030819" y="812432"/>
            <a:ext cx="602866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Both checking missing values duplicates in entries  of the dataset   give 0 as the results</a:t>
            </a:r>
            <a:endParaRPr/>
          </a:p>
          <a:p>
            <a:pPr indent="-196850" lvl="8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582" y="1374466"/>
            <a:ext cx="3779258" cy="3525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05888" y="1618306"/>
            <a:ext cx="4541258" cy="1188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766664" y="99706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en-US"/>
              <a:t>Defects  Distribution </a:t>
            </a:r>
            <a:endParaRPr/>
          </a:p>
        </p:txBody>
      </p:sp>
      <p:sp>
        <p:nvSpPr>
          <p:cNvPr id="226" name="Google Shape;226;p33"/>
          <p:cNvSpPr txBox="1"/>
          <p:nvPr/>
        </p:nvSpPr>
        <p:spPr>
          <a:xfrm>
            <a:off x="1021976" y="812432"/>
            <a:ext cx="7037503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Perform visualization of distribution of defective and non-defective programs in the training dataset.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73.33% of data labeled not having defects were remaining 22.7% have defects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blue bar graph with numbers&#10;&#10;Description automatically generated" id="227" name="Google Shape;22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664" y="1981982"/>
            <a:ext cx="8072536" cy="2867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1213232" y="9439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en-US"/>
              <a:t>Correlation Analysis</a:t>
            </a:r>
            <a:endParaRPr/>
          </a:p>
        </p:txBody>
      </p:sp>
      <p:sp>
        <p:nvSpPr>
          <p:cNvPr id="233" name="Google Shape;233;p34"/>
          <p:cNvSpPr txBox="1"/>
          <p:nvPr/>
        </p:nvSpPr>
        <p:spPr>
          <a:xfrm>
            <a:off x="1021976" y="812432"/>
            <a:ext cx="703750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39740"/>
            <a:ext cx="4858871" cy="2781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8872" y="2139740"/>
            <a:ext cx="4222584" cy="2507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Girish Rajani</dc:creator>
</cp:coreProperties>
</file>