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9" r:id="rId4"/>
    <p:sldMasterId id="2147483717" r:id="rId5"/>
  </p:sldMasterIdLst>
  <p:notesMasterIdLst>
    <p:notesMasterId r:id="rId24"/>
  </p:notesMasterIdLst>
  <p:handoutMasterIdLst>
    <p:handoutMasterId r:id="rId25"/>
  </p:handoutMasterIdLst>
  <p:sldIdLst>
    <p:sldId id="268" r:id="rId6"/>
    <p:sldId id="287"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70"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9" autoAdjust="0"/>
    <p:restoredTop sz="94652" autoAdjust="0"/>
  </p:normalViewPr>
  <p:slideViewPr>
    <p:cSldViewPr snapToGrid="0">
      <p:cViewPr varScale="1">
        <p:scale>
          <a:sx n="82" d="100"/>
          <a:sy n="82" d="100"/>
        </p:scale>
        <p:origin x="91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 /><Relationship Id="rId13" Type="http://schemas.openxmlformats.org/officeDocument/2006/relationships/slide" Target="slides/slide8.xml" /><Relationship Id="rId18" Type="http://schemas.openxmlformats.org/officeDocument/2006/relationships/slide" Target="slides/slide13.xml" /><Relationship Id="rId26"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slide" Target="slides/slide16.xml" /><Relationship Id="rId7" Type="http://schemas.openxmlformats.org/officeDocument/2006/relationships/slide" Target="slides/slide2.xml" /><Relationship Id="rId12" Type="http://schemas.openxmlformats.org/officeDocument/2006/relationships/slide" Target="slides/slide7.xml" /><Relationship Id="rId17" Type="http://schemas.openxmlformats.org/officeDocument/2006/relationships/slide" Target="slides/slide12.xml" /><Relationship Id="rId25"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slide" Target="slides/slide11.xml" /><Relationship Id="rId20" Type="http://schemas.openxmlformats.org/officeDocument/2006/relationships/slide" Target="slides/slide15.xml" /><Relationship Id="rId29"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1.xml" /><Relationship Id="rId11" Type="http://schemas.openxmlformats.org/officeDocument/2006/relationships/slide" Target="slides/slide6.xml" /><Relationship Id="rId24" Type="http://schemas.openxmlformats.org/officeDocument/2006/relationships/notesMaster" Target="notesMasters/notesMaster1.xml" /><Relationship Id="rId5" Type="http://schemas.openxmlformats.org/officeDocument/2006/relationships/slideMaster" Target="slideMasters/slideMaster2.xml" /><Relationship Id="rId15" Type="http://schemas.openxmlformats.org/officeDocument/2006/relationships/slide" Target="slides/slide10.xml" /><Relationship Id="rId23" Type="http://schemas.openxmlformats.org/officeDocument/2006/relationships/slide" Target="slides/slide18.xml" /><Relationship Id="rId28" Type="http://schemas.openxmlformats.org/officeDocument/2006/relationships/theme" Target="theme/theme1.xml" /><Relationship Id="rId10" Type="http://schemas.openxmlformats.org/officeDocument/2006/relationships/slide" Target="slides/slide5.xml" /><Relationship Id="rId19" Type="http://schemas.openxmlformats.org/officeDocument/2006/relationships/slide" Target="slides/slide14.xml" /><Relationship Id="rId4" Type="http://schemas.openxmlformats.org/officeDocument/2006/relationships/slideMaster" Target="slideMasters/slideMaster1.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slide" Target="slides/slide17.xml" /><Relationship Id="rId27"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2/27/2023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D99DD2A-B520-4620-9B43-64B657BA2D42}" type="slidenum">
              <a:rPr lang="en-US" smtClean="0"/>
              <a:pPr/>
              <a:t>‹#›</a:t>
            </a:fld>
            <a:endParaRPr lang="en-US" dirty="0"/>
          </a:p>
        </p:txBody>
      </p:sp>
    </p:spTree>
    <p:extLst>
      <p:ext uri="{BB962C8B-B14F-4D97-AF65-F5344CB8AC3E}">
        <p14:creationId xmlns:p14="http://schemas.microsoft.com/office/powerpoint/2010/main" val="158994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878934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246373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9570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47695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867979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79009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31449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169815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E1518172-192C-4887-A31B-532D94559E34}"/>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9038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23A8-D8B7-4842-BFDB-D45734EDF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D6755-D4B5-4DCD-9023-D1667D19D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0461C1-FAD3-44D2-9C45-37B309B678E7}"/>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5" name="Footer Placeholder 4">
            <a:extLst>
              <a:ext uri="{FF2B5EF4-FFF2-40B4-BE49-F238E27FC236}">
                <a16:creationId xmlns:a16="http://schemas.microsoft.com/office/drawing/2014/main" id="{B653A1FF-B2A4-442A-BF72-CBC3D3E2A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83378-7BF4-4EA2-9BB8-8E88F3F7EB60}"/>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2191004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F35E-6781-4AE5-9053-8B3D3CAE8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011FC-AD14-422A-95BC-1D1774EC24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71C38-6835-4A02-8CF7-0D8833F31744}"/>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5" name="Footer Placeholder 4">
            <a:extLst>
              <a:ext uri="{FF2B5EF4-FFF2-40B4-BE49-F238E27FC236}">
                <a16:creationId xmlns:a16="http://schemas.microsoft.com/office/drawing/2014/main" id="{C3392046-F0ED-4DFC-9822-71AA1194C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B828D-7DE7-47C9-90A4-7F18A7609F13}"/>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1738860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6018-CFEA-49C1-BDF7-F1E89D291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2B57F-5287-44F6-89B2-4020130E5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2F767-1074-46C5-8E4A-1582B93FE646}"/>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5" name="Footer Placeholder 4">
            <a:extLst>
              <a:ext uri="{FF2B5EF4-FFF2-40B4-BE49-F238E27FC236}">
                <a16:creationId xmlns:a16="http://schemas.microsoft.com/office/drawing/2014/main" id="{E5FDFEC4-1C7D-4913-9D8D-BB35A759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13068-6D58-44C3-BBE7-A60B7741B8F3}"/>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2335469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21A2-7DF1-405A-88D9-64E233DED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C5994-68F2-4391-8AB2-9EB6B791FB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353EB5-99AA-4C15-9141-BC8E8D1FBD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A91409-7C68-40C1-88A4-180780AB2AEB}"/>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6" name="Footer Placeholder 5">
            <a:extLst>
              <a:ext uri="{FF2B5EF4-FFF2-40B4-BE49-F238E27FC236}">
                <a16:creationId xmlns:a16="http://schemas.microsoft.com/office/drawing/2014/main" id="{C51E3672-95A1-415E-874C-BA3B99F51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2CF6A-297B-4DD6-88FF-38A4ABABD5D1}"/>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1790066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CB02-800E-405A-AFC0-F9CC642414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57297-DEA6-436C-AAC9-197B1DCAE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1C4D68-2C6A-42C9-AE6C-4511FE8673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7D0A40-348B-42D7-8FEA-352E44BB9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948015-38E8-41F6-927F-C4E2218EE5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1F1C3-1B3E-46E9-BDE3-88A122004456}"/>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8" name="Footer Placeholder 7">
            <a:extLst>
              <a:ext uri="{FF2B5EF4-FFF2-40B4-BE49-F238E27FC236}">
                <a16:creationId xmlns:a16="http://schemas.microsoft.com/office/drawing/2014/main" id="{44851D6F-BAFE-48F5-89A5-3982F078E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0272B-F579-4E97-A4D7-312099BB084D}"/>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18863904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550C-301A-467E-AC82-34919E64A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7D09FA-D6B8-445E-8783-750E520F33E1}"/>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4" name="Footer Placeholder 3">
            <a:extLst>
              <a:ext uri="{FF2B5EF4-FFF2-40B4-BE49-F238E27FC236}">
                <a16:creationId xmlns:a16="http://schemas.microsoft.com/office/drawing/2014/main" id="{C157F41E-14CA-4FF4-B5A7-EEA170E63D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A8D42-208C-4B0C-8DE8-93550102D74F}"/>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21804944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1A517-756A-4027-ACCB-F9D11B7F20A9}"/>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3" name="Footer Placeholder 2">
            <a:extLst>
              <a:ext uri="{FF2B5EF4-FFF2-40B4-BE49-F238E27FC236}">
                <a16:creationId xmlns:a16="http://schemas.microsoft.com/office/drawing/2014/main" id="{F0377B64-0542-4C03-99AD-AAFE913B36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29233-26CA-433C-A44F-80A0647F224B}"/>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2830228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9414-104E-4368-8CC4-C0BA73A4A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F2BE51-6752-4BB8-9EB9-8EA927B38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C12142-2161-41CB-A1B6-58759A51D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E812D0-AB64-461C-B0C0-641EFB16AFE2}"/>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6" name="Footer Placeholder 5">
            <a:extLst>
              <a:ext uri="{FF2B5EF4-FFF2-40B4-BE49-F238E27FC236}">
                <a16:creationId xmlns:a16="http://schemas.microsoft.com/office/drawing/2014/main" id="{734380A6-9762-4328-8E97-2AFC81479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4A362-4AAF-4C51-AD43-A63490F1D0B6}"/>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27788693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98A4-F496-478A-941B-6970D60EA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9F5605-ECD6-46DA-9DDC-F382505D6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CCEAD3-707A-4CA9-8126-553AE47A5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CBB297-0C33-4F86-8482-87167D0701F0}"/>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6" name="Footer Placeholder 5">
            <a:extLst>
              <a:ext uri="{FF2B5EF4-FFF2-40B4-BE49-F238E27FC236}">
                <a16:creationId xmlns:a16="http://schemas.microsoft.com/office/drawing/2014/main" id="{7C5D1F22-1256-4D4C-8480-A7B52A305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6A32EB-F7D8-4213-AB16-76A45E07A048}"/>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123682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22185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844B-F358-43A3-86D4-2608B6276C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83587C-BD6E-444C-ABE3-CF19E6FA21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4AEB6-4FED-4C39-B736-14878618916D}"/>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5" name="Footer Placeholder 4">
            <a:extLst>
              <a:ext uri="{FF2B5EF4-FFF2-40B4-BE49-F238E27FC236}">
                <a16:creationId xmlns:a16="http://schemas.microsoft.com/office/drawing/2014/main" id="{52A28795-1B9A-491F-812A-936E0481B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F6E58-64F8-4C44-BFE1-31DFA176598E}"/>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1273873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8E772-B264-48B1-8B23-A76A761BC7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1D0043-6766-495E-A216-A05900318E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70DAF-78FA-4DE4-BC8E-355934D69FD9}"/>
              </a:ext>
            </a:extLst>
          </p:cNvPr>
          <p:cNvSpPr>
            <a:spLocks noGrp="1"/>
          </p:cNvSpPr>
          <p:nvPr>
            <p:ph type="dt" sz="half" idx="10"/>
          </p:nvPr>
        </p:nvSpPr>
        <p:spPr/>
        <p:txBody>
          <a:bodyPr/>
          <a:lstStyle/>
          <a:p>
            <a:fld id="{00664A18-5632-4697-AFEF-C358FC46D484}" type="datetimeFigureOut">
              <a:rPr lang="en-US" smtClean="0"/>
              <a:t>2/27/2023</a:t>
            </a:fld>
            <a:endParaRPr lang="en-US"/>
          </a:p>
        </p:txBody>
      </p:sp>
      <p:sp>
        <p:nvSpPr>
          <p:cNvPr id="5" name="Footer Placeholder 4">
            <a:extLst>
              <a:ext uri="{FF2B5EF4-FFF2-40B4-BE49-F238E27FC236}">
                <a16:creationId xmlns:a16="http://schemas.microsoft.com/office/drawing/2014/main" id="{81E7115C-E08D-4A40-ADB5-A1E8813FD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2CC41-9A38-4AA6-81F1-4DB43961223E}"/>
              </a:ext>
            </a:extLst>
          </p:cNvPr>
          <p:cNvSpPr>
            <a:spLocks noGrp="1"/>
          </p:cNvSpPr>
          <p:nvPr>
            <p:ph type="sldNum" sz="quarter" idx="12"/>
          </p:nvPr>
        </p:nvSpPr>
        <p:spPr/>
        <p:txBody>
          <a:bodyPr/>
          <a:lstStyle/>
          <a:p>
            <a:fld id="{3D5DCBC6-6529-483C-857A-842EE9AC6090}" type="slidenum">
              <a:rPr lang="en-US" smtClean="0"/>
              <a:t>‹#›</a:t>
            </a:fld>
            <a:endParaRPr lang="en-US"/>
          </a:p>
        </p:txBody>
      </p:sp>
    </p:spTree>
    <p:extLst>
      <p:ext uri="{BB962C8B-B14F-4D97-AF65-F5344CB8AC3E}">
        <p14:creationId xmlns:p14="http://schemas.microsoft.com/office/powerpoint/2010/main" val="73379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8" name="Rectangle: Rounded Corners 7">
            <a:extLst>
              <a:ext uri="{FF2B5EF4-FFF2-40B4-BE49-F238E27FC236}">
                <a16:creationId xmlns:a16="http://schemas.microsoft.com/office/drawing/2014/main" id="{F797AC74-4090-403B-8814-D6A5C7D44EC6}"/>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F2E35D7A-BBE8-4633-9284-F041AE454EF7}"/>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336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pic>
        <p:nvPicPr>
          <p:cNvPr id="10" name="Picture 9" descr="Celestia-R1---OverlayContentHD.png">
            <a:extLst>
              <a:ext uri="{FF2B5EF4-FFF2-40B4-BE49-F238E27FC236}">
                <a16:creationId xmlns:a16="http://schemas.microsoft.com/office/drawing/2014/main" id="{185BBF29-1B36-496C-A433-50CF6CABF0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1" name="Straight Connector 10">
            <a:extLst>
              <a:ext uri="{FF2B5EF4-FFF2-40B4-BE49-F238E27FC236}">
                <a16:creationId xmlns:a16="http://schemas.microsoft.com/office/drawing/2014/main" id="{529BF061-DE1D-4C7D-A8E4-EA22F612A292}"/>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8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44990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45546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0234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2/27/2023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4001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 /><Relationship Id="rId3" Type="http://schemas.openxmlformats.org/officeDocument/2006/relationships/slideLayout" Target="../slideLayouts/slideLayout23.xml" /><Relationship Id="rId7" Type="http://schemas.openxmlformats.org/officeDocument/2006/relationships/slideLayout" Target="../slideLayouts/slideLayout27.xml" /><Relationship Id="rId12" Type="http://schemas.openxmlformats.org/officeDocument/2006/relationships/theme" Target="../theme/theme2.xml" /><Relationship Id="rId2" Type="http://schemas.openxmlformats.org/officeDocument/2006/relationships/slideLayout" Target="../slideLayouts/slideLayout22.xml" /><Relationship Id="rId1" Type="http://schemas.openxmlformats.org/officeDocument/2006/relationships/slideLayout" Target="../slideLayouts/slideLayout21.xml" /><Relationship Id="rId6" Type="http://schemas.openxmlformats.org/officeDocument/2006/relationships/slideLayout" Target="../slideLayouts/slideLayout26.xml" /><Relationship Id="rId11" Type="http://schemas.openxmlformats.org/officeDocument/2006/relationships/slideLayout" Target="../slideLayouts/slideLayout31.xml" /><Relationship Id="rId5" Type="http://schemas.openxmlformats.org/officeDocument/2006/relationships/slideLayout" Target="../slideLayouts/slideLayout25.xml" /><Relationship Id="rId10" Type="http://schemas.openxmlformats.org/officeDocument/2006/relationships/slideLayout" Target="../slideLayouts/slideLayout30.xml" /><Relationship Id="rId4" Type="http://schemas.openxmlformats.org/officeDocument/2006/relationships/slideLayout" Target="../slideLayouts/slideLayout24.xml" /><Relationship Id="rId9" Type="http://schemas.openxmlformats.org/officeDocument/2006/relationships/slideLayout" Target="../slideLayouts/slideLayout2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84B7D2A-0DF8-424B-9572-B79AEBB2D9DC}" type="datetimeFigureOut">
              <a:rPr lang="en-US" noProof="0" smtClean="0"/>
              <a:t>2/27/2023</a:t>
            </a:fld>
            <a:endParaRPr lang="en-US" noProof="0"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24262837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679" r:id="rId18"/>
    <p:sldLayoutId id="2147483669" r:id="rId19"/>
    <p:sldLayoutId id="2147483680" r:id="rId20"/>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FDE199-CF92-4262-8C86-6B860E1BD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9B906E-2F3A-4052-B37F-85D5E47BB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3B2A4-3D57-4AFD-A6E8-C66BC9303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64A18-5632-4697-AFEF-C358FC46D484}" type="datetimeFigureOut">
              <a:rPr lang="en-US" smtClean="0"/>
              <a:t>2/27/2023</a:t>
            </a:fld>
            <a:endParaRPr lang="en-US"/>
          </a:p>
        </p:txBody>
      </p:sp>
      <p:sp>
        <p:nvSpPr>
          <p:cNvPr id="5" name="Footer Placeholder 4">
            <a:extLst>
              <a:ext uri="{FF2B5EF4-FFF2-40B4-BE49-F238E27FC236}">
                <a16:creationId xmlns:a16="http://schemas.microsoft.com/office/drawing/2014/main" id="{4B23E3C3-CC7F-4893-8D3B-2F371AB1B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6C3DB2-586E-43EE-B704-6544149CC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DCBC6-6529-483C-857A-842EE9AC6090}" type="slidenum">
              <a:rPr lang="en-US" smtClean="0"/>
              <a:t>‹#›</a:t>
            </a:fld>
            <a:endParaRPr lang="en-US"/>
          </a:p>
        </p:txBody>
      </p:sp>
    </p:spTree>
    <p:extLst>
      <p:ext uri="{BB962C8B-B14F-4D97-AF65-F5344CB8AC3E}">
        <p14:creationId xmlns:p14="http://schemas.microsoft.com/office/powerpoint/2010/main" val="336826954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8" Type="http://schemas.openxmlformats.org/officeDocument/2006/relationships/hyperlink" Target="https://youtu.be/MPTrbFzIn0Y" TargetMode="External" /><Relationship Id="rId3" Type="http://schemas.openxmlformats.org/officeDocument/2006/relationships/hyperlink" Target="https://youtu.be/YZRQpZPp4E4" TargetMode="External" /><Relationship Id="rId7" Type="http://schemas.openxmlformats.org/officeDocument/2006/relationships/hyperlink" Target="https://youtu.be/DfaN-YTDNyE" TargetMode="External" /><Relationship Id="rId12" Type="http://schemas.openxmlformats.org/officeDocument/2006/relationships/hyperlink" Target="https://youtu.be/0PoZA0r-r5c" TargetMode="External" /><Relationship Id="rId2" Type="http://schemas.openxmlformats.org/officeDocument/2006/relationships/hyperlink" Target="https://youtu.be/o3SEqMJEUKw" TargetMode="External" /><Relationship Id="rId1" Type="http://schemas.openxmlformats.org/officeDocument/2006/relationships/slideLayout" Target="../slideLayouts/slideLayout2.xml" /><Relationship Id="rId6" Type="http://schemas.openxmlformats.org/officeDocument/2006/relationships/hyperlink" Target="https://youtu.be/Oj3nFRphDgw" TargetMode="External" /><Relationship Id="rId11" Type="http://schemas.openxmlformats.org/officeDocument/2006/relationships/hyperlink" Target="https://youtu.be/U2Z61gkYoFs" TargetMode="External" /><Relationship Id="rId5" Type="http://schemas.openxmlformats.org/officeDocument/2006/relationships/hyperlink" Target="https://youtu.be/XQUF-fOXa3k" TargetMode="External" /><Relationship Id="rId10" Type="http://schemas.openxmlformats.org/officeDocument/2006/relationships/hyperlink" Target="https://youtu.be/JBxlOaDis8s" TargetMode="External" /><Relationship Id="rId4" Type="http://schemas.openxmlformats.org/officeDocument/2006/relationships/hyperlink" Target="https://youtu.be/E_EnH5DCHA8" TargetMode="External" /><Relationship Id="rId9" Type="http://schemas.openxmlformats.org/officeDocument/2006/relationships/hyperlink" Target="https://youtu.be/HWZ6_Z8bi2c" TargetMode="Externa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442669" y="4661647"/>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146556" y="1179226"/>
            <a:ext cx="9673986" cy="2623280"/>
          </a:xfrm>
        </p:spPr>
        <p:txBody>
          <a:bodyPr>
            <a:normAutofit/>
          </a:bodyPr>
          <a:lstStyle/>
          <a:p>
            <a:r>
              <a:rPr lang="en-US" sz="6900" b="1" dirty="0">
                <a:latin typeface="Bell MT" panose="02020503060305020303" pitchFamily="18" charset="0"/>
                <a:cs typeface="Calibri" panose="020F0502020204030204" pitchFamily="34" charset="0"/>
              </a:rPr>
              <a:t>School network system</a:t>
            </a:r>
            <a:endParaRPr lang="en-US" sz="6900" dirty="0">
              <a:latin typeface="Bell MT" panose="02020503060305020303" pitchFamily="18" charset="0"/>
              <a:cs typeface="Calibri" panose="020F0502020204030204" pitchFamily="34" charset="0"/>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5766319" y="5247727"/>
            <a:ext cx="5488490" cy="732840"/>
          </a:xfrm>
        </p:spPr>
        <p:txBody>
          <a:bodyPr/>
          <a:lstStyle/>
          <a:p>
            <a:r>
              <a:rPr lang="en-US" sz="2800" b="1" dirty="0">
                <a:solidFill>
                  <a:srgbClr val="FFFF66"/>
                </a:solidFill>
                <a:latin typeface="Candara" panose="020E0502030303020204" pitchFamily="34" charset="0"/>
                <a:cs typeface="Calibri" panose="020F0502020204030204" pitchFamily="34" charset="0"/>
              </a:rPr>
              <a:t>School Network Diagram</a:t>
            </a:r>
          </a:p>
          <a:p>
            <a:endParaRPr lang="en-US" dirty="0">
              <a:solidFill>
                <a:srgbClr val="FFFF66"/>
              </a:solidFill>
            </a:endParaRPr>
          </a:p>
        </p:txBody>
      </p:sp>
    </p:spTree>
    <p:extLst>
      <p:ext uri="{BB962C8B-B14F-4D97-AF65-F5344CB8AC3E}">
        <p14:creationId xmlns:p14="http://schemas.microsoft.com/office/powerpoint/2010/main" val="2352749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641" y="609600"/>
            <a:ext cx="10035915" cy="1326321"/>
          </a:xfrm>
        </p:spPr>
        <p:txBody>
          <a:bodyPr>
            <a:noAutofit/>
          </a:bodyPr>
          <a:lstStyle/>
          <a:p>
            <a:r>
              <a:rPr lang="en-US" sz="4800" b="0" dirty="0">
                <a:effectLst/>
                <a:latin typeface="Eras Bold ITC" panose="020B0907030504020204" pitchFamily="34" charset="0"/>
                <a:cs typeface="Calibri" panose="020F0502020204030204" pitchFamily="34" charset="0"/>
              </a:rPr>
              <a:t>INFORMATION GATHERING METHOD</a:t>
            </a:r>
          </a:p>
        </p:txBody>
      </p:sp>
      <p:sp>
        <p:nvSpPr>
          <p:cNvPr id="3" name="Content Placeholder 2"/>
          <p:cNvSpPr>
            <a:spLocks noGrp="1"/>
          </p:cNvSpPr>
          <p:nvPr>
            <p:ph idx="1"/>
          </p:nvPr>
        </p:nvSpPr>
        <p:spPr/>
        <p:txBody>
          <a:bodyPr/>
          <a:lstStyle/>
          <a:p>
            <a:pPr lvl="0"/>
            <a:r>
              <a:rPr lang="en-US" sz="2800" dirty="0">
                <a:latin typeface="Calibri" panose="020F0502020204030204" pitchFamily="34" charset="0"/>
                <a:cs typeface="Calibri" panose="020F0502020204030204" pitchFamily="34" charset="0"/>
              </a:rPr>
              <a:t>We researched the necessary topics, including network type, servers, operating systems, and other strategies.</a:t>
            </a:r>
          </a:p>
          <a:p>
            <a:pPr lvl="0"/>
            <a:endParaRPr lang="en-US" sz="2800" dirty="0">
              <a:latin typeface="Calibri" panose="020F0502020204030204" pitchFamily="34" charset="0"/>
              <a:cs typeface="Calibri" panose="020F0502020204030204" pitchFamily="34" charset="0"/>
            </a:endParaRPr>
          </a:p>
          <a:p>
            <a:pPr lvl="0"/>
            <a:r>
              <a:rPr lang="en-US" sz="2800" dirty="0">
                <a:latin typeface="Calibri" panose="020F0502020204030204" pitchFamily="34" charset="0"/>
                <a:cs typeface="Calibri" panose="020F0502020204030204" pitchFamily="34" charset="0"/>
              </a:rPr>
              <a:t>Obtain consent for the proposed network.</a:t>
            </a:r>
          </a:p>
          <a:p>
            <a:pPr lvl="0"/>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And get help of internet learning resources</a:t>
            </a:r>
          </a:p>
          <a:p>
            <a:pPr lvl="0"/>
            <a:endParaRPr lang="en-US" dirty="0"/>
          </a:p>
        </p:txBody>
      </p:sp>
    </p:spTree>
    <p:extLst>
      <p:ext uri="{BB962C8B-B14F-4D97-AF65-F5344CB8AC3E}">
        <p14:creationId xmlns:p14="http://schemas.microsoft.com/office/powerpoint/2010/main" val="4092261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89" y="249836"/>
            <a:ext cx="10840914" cy="1260000"/>
          </a:xfrm>
        </p:spPr>
        <p:txBody>
          <a:bodyPr>
            <a:normAutofit/>
          </a:bodyPr>
          <a:lstStyle/>
          <a:p>
            <a:r>
              <a:rPr lang="en-US" sz="5400" b="0" dirty="0">
                <a:effectLst/>
                <a:latin typeface="Eras Bold ITC" panose="020B0907030504020204" pitchFamily="34" charset="0"/>
                <a:cs typeface="Calibri" panose="020F0502020204030204" pitchFamily="34" charset="0"/>
              </a:rPr>
              <a:t>BUILDING PLAN</a:t>
            </a:r>
          </a:p>
        </p:txBody>
      </p:sp>
      <p:pic>
        <p:nvPicPr>
          <p:cNvPr id="12" name="Picture 11">
            <a:extLst>
              <a:ext uri="{FF2B5EF4-FFF2-40B4-BE49-F238E27FC236}">
                <a16:creationId xmlns:a16="http://schemas.microsoft.com/office/drawing/2014/main" id="{C45C8B31-D793-4851-AB7C-EEFEB205BBEA}"/>
              </a:ext>
            </a:extLst>
          </p:cNvPr>
          <p:cNvPicPr>
            <a:picLocks noChangeAspect="1"/>
          </p:cNvPicPr>
          <p:nvPr/>
        </p:nvPicPr>
        <p:blipFill>
          <a:blip r:embed="rId2"/>
          <a:stretch>
            <a:fillRect/>
          </a:stretch>
        </p:blipFill>
        <p:spPr>
          <a:xfrm>
            <a:off x="3009189" y="1342177"/>
            <a:ext cx="6173621" cy="5265987"/>
          </a:xfrm>
          <a:prstGeom prst="rect">
            <a:avLst/>
          </a:prstGeom>
        </p:spPr>
      </p:pic>
    </p:spTree>
    <p:extLst>
      <p:ext uri="{BB962C8B-B14F-4D97-AF65-F5344CB8AC3E}">
        <p14:creationId xmlns:p14="http://schemas.microsoft.com/office/powerpoint/2010/main" val="2780218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1763A0-945A-48C3-A0D5-45133A2496F7}"/>
              </a:ext>
            </a:extLst>
          </p:cNvPr>
          <p:cNvPicPr>
            <a:picLocks noChangeAspect="1"/>
          </p:cNvPicPr>
          <p:nvPr/>
        </p:nvPicPr>
        <p:blipFill>
          <a:blip r:embed="rId2"/>
          <a:stretch>
            <a:fillRect/>
          </a:stretch>
        </p:blipFill>
        <p:spPr>
          <a:xfrm>
            <a:off x="2347984" y="518379"/>
            <a:ext cx="7496031" cy="5821242"/>
          </a:xfrm>
          <a:prstGeom prst="rect">
            <a:avLst/>
          </a:prstGeom>
        </p:spPr>
      </p:pic>
    </p:spTree>
    <p:extLst>
      <p:ext uri="{BB962C8B-B14F-4D97-AF65-F5344CB8AC3E}">
        <p14:creationId xmlns:p14="http://schemas.microsoft.com/office/powerpoint/2010/main" val="4288984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67" y="144905"/>
            <a:ext cx="10840914" cy="1260000"/>
          </a:xfrm>
        </p:spPr>
        <p:txBody>
          <a:bodyPr>
            <a:normAutofit/>
          </a:bodyPr>
          <a:lstStyle/>
          <a:p>
            <a:r>
              <a:rPr lang="en-US" sz="5400" b="0" dirty="0">
                <a:effectLst/>
                <a:latin typeface="Eras Bold ITC" panose="020B0907030504020204" pitchFamily="34" charset="0"/>
                <a:cs typeface="Calibri" panose="020F0502020204030204" pitchFamily="34" charset="0"/>
              </a:rPr>
              <a:t>NETWORK DESIGN</a:t>
            </a:r>
          </a:p>
        </p:txBody>
      </p:sp>
      <p:pic>
        <p:nvPicPr>
          <p:cNvPr id="9" name="Picture 8">
            <a:extLst>
              <a:ext uri="{FF2B5EF4-FFF2-40B4-BE49-F238E27FC236}">
                <a16:creationId xmlns:a16="http://schemas.microsoft.com/office/drawing/2014/main" id="{F7A6FA66-2C09-4E82-BAF7-3B5ED7456EDC}"/>
              </a:ext>
            </a:extLst>
          </p:cNvPr>
          <p:cNvPicPr>
            <a:picLocks noChangeAspect="1"/>
          </p:cNvPicPr>
          <p:nvPr/>
        </p:nvPicPr>
        <p:blipFill>
          <a:blip r:embed="rId2"/>
          <a:stretch>
            <a:fillRect/>
          </a:stretch>
        </p:blipFill>
        <p:spPr>
          <a:xfrm>
            <a:off x="737119" y="1817232"/>
            <a:ext cx="10254234" cy="4147602"/>
          </a:xfrm>
          <a:prstGeom prst="rect">
            <a:avLst/>
          </a:prstGeom>
        </p:spPr>
      </p:pic>
    </p:spTree>
    <p:extLst>
      <p:ext uri="{BB962C8B-B14F-4D97-AF65-F5344CB8AC3E}">
        <p14:creationId xmlns:p14="http://schemas.microsoft.com/office/powerpoint/2010/main" val="1550421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488302"/>
            <a:ext cx="10353761" cy="1326321"/>
          </a:xfrm>
        </p:spPr>
        <p:txBody>
          <a:bodyPr>
            <a:normAutofit/>
          </a:bodyPr>
          <a:lstStyle/>
          <a:p>
            <a:r>
              <a:rPr lang="en-US" sz="5400" b="0" dirty="0">
                <a:effectLst/>
                <a:latin typeface="Eras Bold ITC" panose="020B0907030504020204" pitchFamily="34" charset="0"/>
                <a:cs typeface="Calibri" panose="020F0502020204030204" pitchFamily="34" charset="0"/>
              </a:rPr>
              <a:t>RESOURCE REQUIREMENT</a:t>
            </a:r>
          </a:p>
        </p:txBody>
      </p:sp>
      <p:sp>
        <p:nvSpPr>
          <p:cNvPr id="5" name="Rectangle 4"/>
          <p:cNvSpPr/>
          <p:nvPr/>
        </p:nvSpPr>
        <p:spPr>
          <a:xfrm>
            <a:off x="199869" y="2124297"/>
            <a:ext cx="6096000" cy="2185214"/>
          </a:xfrm>
          <a:prstGeom prst="rect">
            <a:avLst/>
          </a:prstGeom>
        </p:spPr>
        <p:txBody>
          <a:bodyPr>
            <a:spAutoFit/>
          </a:bodyPr>
          <a:lstStyle/>
          <a:p>
            <a:pPr marL="457200" lvl="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ECONOMIC FEASIBILITY</a:t>
            </a:r>
            <a:r>
              <a:rPr lang="en-US" sz="2800" dirty="0">
                <a:latin typeface="Calibri" panose="020F0502020204030204" pitchFamily="34" charset="0"/>
                <a:cs typeface="Calibri" panose="020F0502020204030204" pitchFamily="34" charset="0"/>
              </a:rPr>
              <a:t>                     </a:t>
            </a:r>
          </a:p>
          <a:p>
            <a:pPr marL="457200" lvl="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Approximately 0.6 to 1 million</a:t>
            </a:r>
          </a:p>
          <a:p>
            <a:pPr marL="457200" lvl="0" indent="-457200">
              <a:buFont typeface="Arial" panose="020B0604020202020204" pitchFamily="34" charset="0"/>
              <a:buChar char="•"/>
            </a:pPr>
            <a:endParaRPr lang="en-US" sz="2400" b="1"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TECHNICAL FEASIBILITY</a:t>
            </a:r>
            <a:endParaRPr lang="en-US" sz="2800" dirty="0">
              <a:latin typeface="Calibri" panose="020F0502020204030204" pitchFamily="34" charset="0"/>
              <a:cs typeface="Calibri" panose="020F0502020204030204" pitchFamily="34" charset="0"/>
            </a:endParaRPr>
          </a:p>
        </p:txBody>
      </p:sp>
      <p:graphicFrame>
        <p:nvGraphicFramePr>
          <p:cNvPr id="7" name="Content Placeholder 6">
            <a:extLst>
              <a:ext uri="{FF2B5EF4-FFF2-40B4-BE49-F238E27FC236}">
                <a16:creationId xmlns:a16="http://schemas.microsoft.com/office/drawing/2014/main" id="{6775B94A-0E6D-4BDC-8483-63F4C7E8CD51}"/>
              </a:ext>
            </a:extLst>
          </p:cNvPr>
          <p:cNvGraphicFramePr>
            <a:graphicFrameLocks noGrp="1"/>
          </p:cNvGraphicFramePr>
          <p:nvPr>
            <p:ph idx="1"/>
            <p:extLst>
              <p:ext uri="{D42A27DB-BD31-4B8C-83A1-F6EECF244321}">
                <p14:modId xmlns:p14="http://schemas.microsoft.com/office/powerpoint/2010/main" val="3768070629"/>
              </p:ext>
            </p:extLst>
          </p:nvPr>
        </p:nvGraphicFramePr>
        <p:xfrm>
          <a:off x="5570376" y="1701362"/>
          <a:ext cx="5907175" cy="4359004"/>
        </p:xfrm>
        <a:graphic>
          <a:graphicData uri="http://schemas.openxmlformats.org/drawingml/2006/table">
            <a:tbl>
              <a:tblPr firstRow="1" firstCol="1" bandRow="1">
                <a:tableStyleId>{F5AB1C69-6EDB-4FF4-983F-18BD219EF322}</a:tableStyleId>
              </a:tblPr>
              <a:tblGrid>
                <a:gridCol w="2083803">
                  <a:extLst>
                    <a:ext uri="{9D8B030D-6E8A-4147-A177-3AD203B41FA5}">
                      <a16:colId xmlns:a16="http://schemas.microsoft.com/office/drawing/2014/main" val="3355695883"/>
                    </a:ext>
                  </a:extLst>
                </a:gridCol>
                <a:gridCol w="2580348">
                  <a:extLst>
                    <a:ext uri="{9D8B030D-6E8A-4147-A177-3AD203B41FA5}">
                      <a16:colId xmlns:a16="http://schemas.microsoft.com/office/drawing/2014/main" val="532297740"/>
                    </a:ext>
                  </a:extLst>
                </a:gridCol>
                <a:gridCol w="1243024">
                  <a:extLst>
                    <a:ext uri="{9D8B030D-6E8A-4147-A177-3AD203B41FA5}">
                      <a16:colId xmlns:a16="http://schemas.microsoft.com/office/drawing/2014/main" val="3140651692"/>
                    </a:ext>
                  </a:extLst>
                </a:gridCol>
              </a:tblGrid>
              <a:tr h="350292">
                <a:tc>
                  <a:txBody>
                    <a:bodyPr/>
                    <a:lstStyle/>
                    <a:p>
                      <a:pPr marL="67945" marR="0" indent="0" algn="l">
                        <a:lnSpc>
                          <a:spcPct val="107000"/>
                        </a:lnSpc>
                        <a:spcBef>
                          <a:spcPts val="0"/>
                        </a:spcBef>
                        <a:spcAft>
                          <a:spcPts val="0"/>
                        </a:spcAft>
                      </a:pPr>
                      <a:r>
                        <a:rPr lang="en-US" sz="1600">
                          <a:effectLst/>
                        </a:rPr>
                        <a:t>Object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600">
                          <a:effectLst/>
                        </a:rPr>
                        <a:t>Specification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600">
                          <a:effectLst/>
                        </a:rPr>
                        <a:t>Quantity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1154064070"/>
                  </a:ext>
                </a:extLst>
              </a:tr>
              <a:tr h="915235">
                <a:tc>
                  <a:txBody>
                    <a:bodyPr/>
                    <a:lstStyle/>
                    <a:p>
                      <a:pPr marL="67945" marR="0" indent="0" algn="l">
                        <a:lnSpc>
                          <a:spcPct val="107000"/>
                        </a:lnSpc>
                        <a:spcBef>
                          <a:spcPts val="0"/>
                        </a:spcBef>
                        <a:spcAft>
                          <a:spcPts val="0"/>
                        </a:spcAft>
                      </a:pPr>
                      <a:r>
                        <a:rPr lang="en-US" sz="1400">
                          <a:effectLst/>
                        </a:rPr>
                        <a:t>Switch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35" marR="0" indent="0" algn="l">
                        <a:lnSpc>
                          <a:spcPct val="107000"/>
                        </a:lnSpc>
                        <a:spcBef>
                          <a:spcPts val="0"/>
                        </a:spcBef>
                        <a:spcAft>
                          <a:spcPts val="0"/>
                        </a:spcAft>
                      </a:pPr>
                      <a:r>
                        <a:rPr lang="en-US" sz="1400">
                          <a:effectLst/>
                        </a:rPr>
                        <a:t> </a:t>
                      </a:r>
                      <a:endParaRPr lang="en-US" sz="1200">
                        <a:effectLst/>
                      </a:endParaRPr>
                    </a:p>
                    <a:p>
                      <a:pPr marL="69215" marR="0" indent="0" algn="l">
                        <a:lnSpc>
                          <a:spcPct val="107000"/>
                        </a:lnSpc>
                        <a:spcBef>
                          <a:spcPts val="0"/>
                        </a:spcBef>
                        <a:spcAft>
                          <a:spcPts val="0"/>
                        </a:spcAft>
                      </a:pPr>
                      <a:r>
                        <a:rPr lang="en-US" sz="1400">
                          <a:effectLst/>
                        </a:rPr>
                        <a:t>Cisco 2950 - 24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400">
                          <a:effectLst/>
                        </a:rPr>
                        <a:t> </a:t>
                      </a:r>
                      <a:endParaRPr lang="en-US" sz="1200">
                        <a:effectLst/>
                      </a:endParaRPr>
                    </a:p>
                    <a:p>
                      <a:pPr marL="0" marR="0" indent="0" algn="l">
                        <a:lnSpc>
                          <a:spcPct val="107000"/>
                        </a:lnSpc>
                        <a:spcBef>
                          <a:spcPts val="0"/>
                        </a:spcBef>
                        <a:spcAft>
                          <a:spcPts val="0"/>
                        </a:spcAft>
                      </a:pPr>
                      <a:r>
                        <a:rPr lang="en-US" sz="1200">
                          <a:effectLst/>
                        </a:rPr>
                        <a:t>2</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899628926"/>
                  </a:ext>
                </a:extLst>
              </a:tr>
              <a:tr h="432527">
                <a:tc>
                  <a:txBody>
                    <a:bodyPr/>
                    <a:lstStyle/>
                    <a:p>
                      <a:pPr marL="67945" marR="0" indent="0" algn="l">
                        <a:lnSpc>
                          <a:spcPct val="107000"/>
                        </a:lnSpc>
                        <a:spcBef>
                          <a:spcPts val="0"/>
                        </a:spcBef>
                        <a:spcAft>
                          <a:spcPts val="0"/>
                        </a:spcAft>
                      </a:pPr>
                      <a:r>
                        <a:rPr lang="en-US" sz="1400">
                          <a:effectLst/>
                        </a:rPr>
                        <a:t>Router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400">
                          <a:effectLst/>
                        </a:rPr>
                        <a:t>Cisco 1841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200">
                          <a:effectLst/>
                        </a:rPr>
                        <a:t>3</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1299050295"/>
                  </a:ext>
                </a:extLst>
              </a:tr>
              <a:tr h="432527">
                <a:tc>
                  <a:txBody>
                    <a:bodyPr/>
                    <a:lstStyle/>
                    <a:p>
                      <a:pPr marL="67945" marR="0" indent="0" algn="l">
                        <a:lnSpc>
                          <a:spcPct val="107000"/>
                        </a:lnSpc>
                        <a:spcBef>
                          <a:spcPts val="0"/>
                        </a:spcBef>
                        <a:spcAft>
                          <a:spcPts val="0"/>
                        </a:spcAft>
                      </a:pPr>
                      <a:r>
                        <a:rPr lang="en-US" sz="1400">
                          <a:effectLst/>
                        </a:rPr>
                        <a:t>Hub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400">
                          <a:effectLst/>
                        </a:rPr>
                        <a:t>Cisco Hub-PT</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400">
                          <a:effectLst/>
                        </a:rPr>
                        <a:t>1</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1238800289"/>
                  </a:ext>
                </a:extLst>
              </a:tr>
              <a:tr h="432527">
                <a:tc>
                  <a:txBody>
                    <a:bodyPr/>
                    <a:lstStyle/>
                    <a:p>
                      <a:pPr marL="67945" marR="0" indent="0" algn="l">
                        <a:lnSpc>
                          <a:spcPct val="107000"/>
                        </a:lnSpc>
                        <a:spcBef>
                          <a:spcPts val="0"/>
                        </a:spcBef>
                        <a:spcAft>
                          <a:spcPts val="0"/>
                        </a:spcAft>
                      </a:pPr>
                      <a:r>
                        <a:rPr lang="en-US" sz="1400">
                          <a:effectLst/>
                        </a:rPr>
                        <a:t>Connectors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400">
                          <a:effectLst/>
                        </a:rPr>
                        <a:t>RJ45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400">
                          <a:effectLst/>
                        </a:rPr>
                        <a:t>60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1149521961"/>
                  </a:ext>
                </a:extLst>
              </a:tr>
              <a:tr h="432527">
                <a:tc>
                  <a:txBody>
                    <a:bodyPr/>
                    <a:lstStyle/>
                    <a:p>
                      <a:pPr marL="67945" marR="0" indent="0" algn="l">
                        <a:lnSpc>
                          <a:spcPct val="107000"/>
                        </a:lnSpc>
                        <a:spcBef>
                          <a:spcPts val="0"/>
                        </a:spcBef>
                        <a:spcAft>
                          <a:spcPts val="0"/>
                        </a:spcAft>
                      </a:pPr>
                      <a:r>
                        <a:rPr lang="en-US" sz="1400">
                          <a:effectLst/>
                        </a:rPr>
                        <a:t>Network Casing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400">
                          <a:effectLst/>
                        </a:rPr>
                        <a:t>Polycrome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400">
                          <a:effectLst/>
                        </a:rPr>
                        <a:t>1000FT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1988239238"/>
                  </a:ext>
                </a:extLst>
              </a:tr>
              <a:tr h="430945">
                <a:tc>
                  <a:txBody>
                    <a:bodyPr/>
                    <a:lstStyle/>
                    <a:p>
                      <a:pPr marL="67945" marR="0" indent="0" algn="l">
                        <a:lnSpc>
                          <a:spcPct val="107000"/>
                        </a:lnSpc>
                        <a:spcBef>
                          <a:spcPts val="0"/>
                        </a:spcBef>
                        <a:spcAft>
                          <a:spcPts val="0"/>
                        </a:spcAft>
                      </a:pPr>
                      <a:r>
                        <a:rPr lang="en-US" sz="1400">
                          <a:effectLst/>
                        </a:rPr>
                        <a:t>Wall plug/anchor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600">
                          <a:effectLst/>
                        </a:rPr>
                        <a:t>Size 10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0" marR="0" indent="0" algn="l">
                        <a:lnSpc>
                          <a:spcPct val="107000"/>
                        </a:lnSpc>
                        <a:spcBef>
                          <a:spcPts val="0"/>
                        </a:spcBef>
                        <a:spcAft>
                          <a:spcPts val="0"/>
                        </a:spcAft>
                      </a:pPr>
                      <a:r>
                        <a:rPr lang="en-US" sz="1400">
                          <a:effectLst/>
                        </a:rPr>
                        <a:t>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4165855458"/>
                  </a:ext>
                </a:extLst>
              </a:tr>
              <a:tr h="309332">
                <a:tc>
                  <a:txBody>
                    <a:bodyPr/>
                    <a:lstStyle/>
                    <a:p>
                      <a:pPr marL="67945" marR="0" indent="0" algn="l">
                        <a:lnSpc>
                          <a:spcPct val="107000"/>
                        </a:lnSpc>
                        <a:spcBef>
                          <a:spcPts val="0"/>
                        </a:spcBef>
                        <a:spcAft>
                          <a:spcPts val="0"/>
                        </a:spcAft>
                      </a:pPr>
                      <a:r>
                        <a:rPr lang="en-US" sz="1400">
                          <a:effectLst/>
                        </a:rPr>
                        <a:t>Printers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400">
                          <a:effectLst/>
                        </a:rPr>
                        <a:t>PIXMA G2020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400">
                          <a:effectLst/>
                        </a:rPr>
                        <a:t>3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3979435108"/>
                  </a:ext>
                </a:extLst>
              </a:tr>
              <a:tr h="311546">
                <a:tc>
                  <a:txBody>
                    <a:bodyPr/>
                    <a:lstStyle/>
                    <a:p>
                      <a:pPr marL="67945" marR="0" indent="0" algn="l">
                        <a:lnSpc>
                          <a:spcPct val="107000"/>
                        </a:lnSpc>
                        <a:spcBef>
                          <a:spcPts val="0"/>
                        </a:spcBef>
                        <a:spcAft>
                          <a:spcPts val="0"/>
                        </a:spcAft>
                      </a:pPr>
                      <a:r>
                        <a:rPr lang="en-US" sz="1400">
                          <a:effectLst/>
                        </a:rPr>
                        <a:t>Flexible Wire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35" marR="0" indent="0" algn="l">
                        <a:lnSpc>
                          <a:spcPct val="107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400" dirty="0">
                          <a:effectLst/>
                        </a:rPr>
                        <a:t>500FT </a:t>
                      </a:r>
                      <a:endParaRPr lang="en-US" sz="1200" dirty="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374526012"/>
                  </a:ext>
                </a:extLst>
              </a:tr>
              <a:tr h="311546">
                <a:tc>
                  <a:txBody>
                    <a:bodyPr/>
                    <a:lstStyle/>
                    <a:p>
                      <a:pPr marL="67945" marR="0" indent="0" algn="l">
                        <a:lnSpc>
                          <a:spcPct val="107000"/>
                        </a:lnSpc>
                        <a:spcBef>
                          <a:spcPts val="0"/>
                        </a:spcBef>
                        <a:spcAft>
                          <a:spcPts val="0"/>
                        </a:spcAft>
                      </a:pPr>
                      <a:r>
                        <a:rPr lang="en-US" sz="1400">
                          <a:effectLst/>
                        </a:rPr>
                        <a:t>Quad shield Wire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9215" marR="0" indent="0" algn="l">
                        <a:lnSpc>
                          <a:spcPct val="107000"/>
                        </a:lnSpc>
                        <a:spcBef>
                          <a:spcPts val="0"/>
                        </a:spcBef>
                        <a:spcAft>
                          <a:spcPts val="0"/>
                        </a:spcAft>
                      </a:pPr>
                      <a:r>
                        <a:rPr lang="en-US" sz="1400">
                          <a:effectLst/>
                        </a:rPr>
                        <a:t>3in1 copper cctv wire </a:t>
                      </a:r>
                      <a:endParaRPr lang="en-US" sz="120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tc>
                  <a:txBody>
                    <a:bodyPr/>
                    <a:lstStyle/>
                    <a:p>
                      <a:pPr marL="68580" marR="0" indent="0" algn="l">
                        <a:lnSpc>
                          <a:spcPct val="107000"/>
                        </a:lnSpc>
                        <a:spcBef>
                          <a:spcPts val="0"/>
                        </a:spcBef>
                        <a:spcAft>
                          <a:spcPts val="0"/>
                        </a:spcAft>
                      </a:pPr>
                      <a:r>
                        <a:rPr lang="en-US" sz="1400" dirty="0">
                          <a:effectLst/>
                        </a:rPr>
                        <a:t>500FT </a:t>
                      </a:r>
                      <a:endParaRPr lang="en-US" sz="1200" dirty="0">
                        <a:solidFill>
                          <a:srgbClr val="000000"/>
                        </a:solidFill>
                        <a:effectLst/>
                        <a:latin typeface="Times New Roman" panose="02020603050405020304" pitchFamily="18" charset="0"/>
                        <a:ea typeface="Times New Roman" panose="02020603050405020304" pitchFamily="18" charset="0"/>
                        <a:cs typeface="Iskoola Pota" panose="020B0502040204020203" pitchFamily="34" charset="0"/>
                      </a:endParaRPr>
                    </a:p>
                  </a:txBody>
                  <a:tcPr marL="2802" marR="64440" marT="4483" marB="0"/>
                </a:tc>
                <a:extLst>
                  <a:ext uri="{0D108BD9-81ED-4DB2-BD59-A6C34878D82A}">
                    <a16:rowId xmlns:a16="http://schemas.microsoft.com/office/drawing/2014/main" val="4260065133"/>
                  </a:ext>
                </a:extLst>
              </a:tr>
            </a:tbl>
          </a:graphicData>
        </a:graphic>
      </p:graphicFrame>
    </p:spTree>
    <p:extLst>
      <p:ext uri="{BB962C8B-B14F-4D97-AF65-F5344CB8AC3E}">
        <p14:creationId xmlns:p14="http://schemas.microsoft.com/office/powerpoint/2010/main" val="608060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0" dirty="0">
                <a:effectLst/>
                <a:latin typeface="Eras Bold ITC" panose="020B0907030504020204" pitchFamily="34" charset="0"/>
                <a:cs typeface="Calibri" panose="020F0502020204030204" pitchFamily="34" charset="0"/>
              </a:rPr>
              <a:t>PROJECT SCHEDULE </a:t>
            </a:r>
            <a:br>
              <a:rPr lang="en-US" sz="5400" b="0" dirty="0">
                <a:effectLst/>
                <a:latin typeface="Eras Bold ITC" panose="020B0907030504020204" pitchFamily="34" charset="0"/>
                <a:cs typeface="Calibri" panose="020F0502020204030204" pitchFamily="34" charset="0"/>
              </a:rPr>
            </a:br>
            <a:endParaRPr lang="en-US" sz="5400" b="0" dirty="0">
              <a:effectLst/>
              <a:latin typeface="Eras Bold ITC" panose="020B0907030504020204" pitchFamily="34" charset="0"/>
              <a:cs typeface="Calibri" panose="020F0502020204030204" pitchFamily="34" charset="0"/>
            </a:endParaRPr>
          </a:p>
        </p:txBody>
      </p:sp>
      <p:pic>
        <p:nvPicPr>
          <p:cNvPr id="7" name="Content Placeholder 6"/>
          <p:cNvPicPr>
            <a:picLocks noGrp="1" noChangeAspect="1"/>
          </p:cNvPicPr>
          <p:nvPr>
            <p:ph idx="1"/>
          </p:nvPr>
        </p:nvPicPr>
        <p:blipFill>
          <a:blip r:embed="rId2"/>
          <a:stretch>
            <a:fillRect/>
          </a:stretch>
        </p:blipFill>
        <p:spPr>
          <a:xfrm>
            <a:off x="3497591" y="1705012"/>
            <a:ext cx="4701687" cy="4742161"/>
          </a:xfrm>
          <a:prstGeom prst="rect">
            <a:avLst/>
          </a:prstGeom>
        </p:spPr>
      </p:pic>
      <p:sp>
        <p:nvSpPr>
          <p:cNvPr id="4" name="Rectangle 3">
            <a:extLst>
              <a:ext uri="{FF2B5EF4-FFF2-40B4-BE49-F238E27FC236}">
                <a16:creationId xmlns:a16="http://schemas.microsoft.com/office/drawing/2014/main" id="{615AED71-3CAF-41F9-95C2-E1F3ABC28389}"/>
              </a:ext>
            </a:extLst>
          </p:cNvPr>
          <p:cNvSpPr/>
          <p:nvPr/>
        </p:nvSpPr>
        <p:spPr>
          <a:xfrm>
            <a:off x="1264171" y="1058681"/>
            <a:ext cx="6096000" cy="646331"/>
          </a:xfrm>
          <a:prstGeom prst="rect">
            <a:avLst/>
          </a:prstGeom>
        </p:spPr>
        <p:txBody>
          <a:bodyPr>
            <a:spAutoFit/>
          </a:bodyPr>
          <a:lstStyle/>
          <a:p>
            <a:pPr algn="ctr"/>
            <a:r>
              <a:rPr lang="en-US" b="1" spc="50" dirty="0">
                <a:ln w="0"/>
                <a:effectLst>
                  <a:innerShdw blurRad="63500" dist="50800" dir="13500000">
                    <a:srgbClr val="000000">
                      <a:alpha val="50000"/>
                    </a:srgbClr>
                  </a:innerShdw>
                </a:effectLst>
              </a:rPr>
              <a:t>Time framework uses to determine the start and end date of the project and its activities.</a:t>
            </a:r>
          </a:p>
        </p:txBody>
      </p:sp>
    </p:spTree>
    <p:extLst>
      <p:ext uri="{BB962C8B-B14F-4D97-AF65-F5344CB8AC3E}">
        <p14:creationId xmlns:p14="http://schemas.microsoft.com/office/powerpoint/2010/main" val="1161877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0" dirty="0">
                <a:effectLst/>
                <a:latin typeface="Eras Bold ITC" panose="020B0907030504020204" pitchFamily="34" charset="0"/>
                <a:cs typeface="Calibri" panose="020F0502020204030204" pitchFamily="34" charset="0"/>
              </a:rPr>
              <a:t>REFERENCES</a:t>
            </a:r>
          </a:p>
        </p:txBody>
      </p:sp>
      <p:sp>
        <p:nvSpPr>
          <p:cNvPr id="3" name="Content Placeholder 2"/>
          <p:cNvSpPr>
            <a:spLocks noGrp="1"/>
          </p:cNvSpPr>
          <p:nvPr>
            <p:ph idx="1"/>
          </p:nvPr>
        </p:nvSpPr>
        <p:spPr/>
        <p:txBody>
          <a:bodyPr>
            <a:normAutofit fontScale="55000" lnSpcReduction="20000"/>
          </a:bodyPr>
          <a:lstStyle/>
          <a:p>
            <a:r>
              <a:rPr lang="en-US" u="sng" dirty="0">
                <a:hlinkClick r:id="rId2"/>
              </a:rPr>
              <a:t>https://youtu.be/o3SEqMJEUKw</a:t>
            </a:r>
            <a:r>
              <a:rPr lang="en-US" dirty="0"/>
              <a:t> </a:t>
            </a:r>
          </a:p>
          <a:p>
            <a:r>
              <a:rPr lang="en-US" u="sng" dirty="0">
                <a:hlinkClick r:id="rId3"/>
              </a:rPr>
              <a:t>https://youtu.be/YZRQpZPp4E4</a:t>
            </a:r>
            <a:r>
              <a:rPr lang="en-US" dirty="0"/>
              <a:t> </a:t>
            </a:r>
          </a:p>
          <a:p>
            <a:r>
              <a:rPr lang="en-US" u="sng" dirty="0">
                <a:hlinkClick r:id="rId4"/>
              </a:rPr>
              <a:t>https://youtu.be/E_EnH5DCHA8</a:t>
            </a:r>
            <a:r>
              <a:rPr lang="en-US" dirty="0"/>
              <a:t> </a:t>
            </a:r>
          </a:p>
          <a:p>
            <a:r>
              <a:rPr lang="en-US" u="sng" dirty="0">
                <a:hlinkClick r:id="rId2"/>
              </a:rPr>
              <a:t>https://youtu.be/o3SEqMJEUKw</a:t>
            </a:r>
            <a:r>
              <a:rPr lang="en-US" dirty="0"/>
              <a:t> </a:t>
            </a:r>
          </a:p>
          <a:p>
            <a:r>
              <a:rPr lang="en-US" u="sng" dirty="0">
                <a:hlinkClick r:id="rId5"/>
              </a:rPr>
              <a:t>https://youtu.be/XQUF-fOXa3k</a:t>
            </a:r>
            <a:r>
              <a:rPr lang="en-US" dirty="0"/>
              <a:t> </a:t>
            </a:r>
          </a:p>
          <a:p>
            <a:r>
              <a:rPr lang="en-US" u="sng" dirty="0">
                <a:hlinkClick r:id="rId6"/>
              </a:rPr>
              <a:t>https://youtu.be/Oj3nFRphDgw</a:t>
            </a:r>
            <a:r>
              <a:rPr lang="en-US" dirty="0"/>
              <a:t> </a:t>
            </a:r>
          </a:p>
          <a:p>
            <a:r>
              <a:rPr lang="en-US" u="sng" dirty="0">
                <a:hlinkClick r:id="rId7"/>
              </a:rPr>
              <a:t>https://youtu.be/DfaN-YTDNyE</a:t>
            </a:r>
            <a:r>
              <a:rPr lang="en-US" dirty="0"/>
              <a:t> </a:t>
            </a:r>
          </a:p>
          <a:p>
            <a:r>
              <a:rPr lang="en-US" u="sng" dirty="0">
                <a:hlinkClick r:id="rId8"/>
              </a:rPr>
              <a:t>https://youtu.be/MPTrbFzIn0Y</a:t>
            </a:r>
            <a:r>
              <a:rPr lang="en-US" dirty="0"/>
              <a:t> </a:t>
            </a:r>
          </a:p>
          <a:p>
            <a:r>
              <a:rPr lang="en-US" u="sng" dirty="0">
                <a:hlinkClick r:id="rId9"/>
              </a:rPr>
              <a:t>https://youtu.be/HWZ6_Z8bi2c</a:t>
            </a:r>
            <a:r>
              <a:rPr lang="en-US" dirty="0"/>
              <a:t> </a:t>
            </a:r>
          </a:p>
          <a:p>
            <a:r>
              <a:rPr lang="en-US" u="sng" dirty="0">
                <a:hlinkClick r:id="rId10"/>
              </a:rPr>
              <a:t>https://youtu.be/JBxlOaDis8s</a:t>
            </a:r>
            <a:r>
              <a:rPr lang="en-US" dirty="0"/>
              <a:t> </a:t>
            </a:r>
          </a:p>
          <a:p>
            <a:r>
              <a:rPr lang="en-US" u="sng" dirty="0">
                <a:hlinkClick r:id="rId11"/>
              </a:rPr>
              <a:t>https://youtu.be/U2Z61gkYoFs</a:t>
            </a:r>
            <a:r>
              <a:rPr lang="en-US" dirty="0"/>
              <a:t> </a:t>
            </a:r>
          </a:p>
          <a:p>
            <a:r>
              <a:rPr lang="en-US" u="sng" dirty="0">
                <a:hlinkClick r:id="rId12"/>
              </a:rPr>
              <a:t>https://youtu.be/0PoZA0r-r5c</a:t>
            </a:r>
            <a:endParaRPr lang="en-US" dirty="0"/>
          </a:p>
        </p:txBody>
      </p:sp>
    </p:spTree>
    <p:extLst>
      <p:ext uri="{BB962C8B-B14F-4D97-AF65-F5344CB8AC3E}">
        <p14:creationId xmlns:p14="http://schemas.microsoft.com/office/powerpoint/2010/main" val="3577528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effectLst/>
              </a:rPr>
              <a:t>M.L.N.J. Rahul Kumara            GAL/IT/2020/F/0053</a:t>
            </a:r>
          </a:p>
          <a:p>
            <a:r>
              <a:rPr lang="en-US" sz="2800" dirty="0">
                <a:effectLst/>
              </a:rPr>
              <a:t>S. </a:t>
            </a:r>
            <a:r>
              <a:rPr lang="en-US" sz="2800" dirty="0" err="1">
                <a:effectLst/>
              </a:rPr>
              <a:t>Dimuthu</a:t>
            </a:r>
            <a:r>
              <a:rPr lang="en-US" sz="2800" dirty="0">
                <a:effectLst/>
              </a:rPr>
              <a:t> Lanka  	       	   GAL/IT/2020/F/0062</a:t>
            </a:r>
          </a:p>
          <a:p>
            <a:r>
              <a:rPr lang="en-US" sz="2800" dirty="0">
                <a:effectLst/>
              </a:rPr>
              <a:t>K. Lasith </a:t>
            </a:r>
            <a:r>
              <a:rPr lang="en-US" sz="2800" dirty="0" err="1">
                <a:effectLst/>
              </a:rPr>
              <a:t>Lahiru</a:t>
            </a:r>
            <a:r>
              <a:rPr lang="en-US" sz="2800" dirty="0">
                <a:effectLst/>
              </a:rPr>
              <a:t> </a:t>
            </a:r>
            <a:r>
              <a:rPr lang="en-US" sz="2800" dirty="0" err="1">
                <a:effectLst/>
              </a:rPr>
              <a:t>Madushan</a:t>
            </a:r>
            <a:r>
              <a:rPr lang="en-US" sz="2800" dirty="0">
                <a:effectLst/>
              </a:rPr>
              <a:t>    GAL/IT/2020/F/0064</a:t>
            </a:r>
          </a:p>
          <a:p>
            <a:r>
              <a:rPr lang="en-US" sz="2800" dirty="0">
                <a:effectLst/>
              </a:rPr>
              <a:t>E.P. Ishan </a:t>
            </a:r>
            <a:r>
              <a:rPr lang="en-US" sz="2800" dirty="0" err="1">
                <a:effectLst/>
              </a:rPr>
              <a:t>Charuka</a:t>
            </a:r>
            <a:r>
              <a:rPr lang="en-US" sz="2800" dirty="0">
                <a:effectLst/>
              </a:rPr>
              <a:t> </a:t>
            </a:r>
            <a:r>
              <a:rPr lang="en-US" sz="2800" dirty="0" err="1">
                <a:effectLst/>
              </a:rPr>
              <a:t>Bandara</a:t>
            </a:r>
            <a:r>
              <a:rPr lang="en-US" sz="2800" dirty="0">
                <a:effectLst/>
              </a:rPr>
              <a:t>  GAL/IT/2020/F/0071</a:t>
            </a:r>
          </a:p>
          <a:p>
            <a:r>
              <a:rPr lang="en-US" sz="2800" dirty="0">
                <a:effectLst/>
              </a:rPr>
              <a:t>K.K.G. </a:t>
            </a:r>
            <a:r>
              <a:rPr lang="en-US" sz="2800" dirty="0" err="1">
                <a:effectLst/>
              </a:rPr>
              <a:t>Ishani</a:t>
            </a:r>
            <a:r>
              <a:rPr lang="en-US" sz="2800" dirty="0">
                <a:effectLst/>
              </a:rPr>
              <a:t> </a:t>
            </a:r>
            <a:r>
              <a:rPr lang="en-US" sz="2800" dirty="0" err="1">
                <a:effectLst/>
              </a:rPr>
              <a:t>Chathumini</a:t>
            </a:r>
            <a:r>
              <a:rPr lang="en-US" sz="2800" dirty="0">
                <a:effectLst/>
              </a:rPr>
              <a:t>      GAL/IT/2020/F/0090</a:t>
            </a:r>
          </a:p>
        </p:txBody>
      </p:sp>
      <p:sp>
        <p:nvSpPr>
          <p:cNvPr id="4" name="Rectangle 3"/>
          <p:cNvSpPr/>
          <p:nvPr/>
        </p:nvSpPr>
        <p:spPr>
          <a:xfrm>
            <a:off x="3523803" y="609599"/>
            <a:ext cx="3735318" cy="923330"/>
          </a:xfrm>
          <a:prstGeom prst="rect">
            <a:avLst/>
          </a:prstGeom>
          <a:noFill/>
        </p:spPr>
        <p:txBody>
          <a:bodyPr wrap="none" lIns="91440" tIns="45720" rIns="91440" bIns="45720">
            <a:spAutoFit/>
          </a:bodyPr>
          <a:lstStyle/>
          <a:p>
            <a:pPr algn="ctr"/>
            <a:r>
              <a:rPr lang="en-US" sz="5400" cap="none" spc="0" dirty="0">
                <a:ln w="13462">
                  <a:solidFill>
                    <a:schemeClr val="bg1"/>
                  </a:solidFill>
                  <a:prstDash val="solid"/>
                </a:ln>
                <a:solidFill>
                  <a:schemeClr val="tx1">
                    <a:lumMod val="85000"/>
                    <a:lumOff val="15000"/>
                  </a:schemeClr>
                </a:solidFill>
                <a:latin typeface="Eras Bold ITC" panose="020B0907030504020204" pitchFamily="34" charset="0"/>
                <a:cs typeface="Calibri" panose="020F0502020204030204" pitchFamily="34" charset="0"/>
              </a:rPr>
              <a:t>MEMBERS</a:t>
            </a:r>
            <a:endParaRPr lang="en-US" sz="5400" cap="none" spc="0" dirty="0">
              <a:ln w="13462">
                <a:solidFill>
                  <a:schemeClr val="bg1"/>
                </a:solidFill>
                <a:prstDash val="solid"/>
              </a:ln>
              <a:solidFill>
                <a:schemeClr val="tx1">
                  <a:lumMod val="85000"/>
                  <a:lumOff val="15000"/>
                </a:schemeClr>
              </a:solidFill>
              <a:latin typeface="Eras Bold ITC" panose="020B0907030504020204" pitchFamily="34" charset="0"/>
            </a:endParaRPr>
          </a:p>
        </p:txBody>
      </p:sp>
    </p:spTree>
    <p:extLst>
      <p:ext uri="{BB962C8B-B14F-4D97-AF65-F5344CB8AC3E}">
        <p14:creationId xmlns:p14="http://schemas.microsoft.com/office/powerpoint/2010/main" val="1747694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Clipart For Powerpoint Thank You Clip Art - Thank You Free Clipart,  HD Png Download , Transparent Png Image - PNGitem"/>
          <p:cNvPicPr>
            <a:picLocks noChangeAspect="1" noChangeArrowheads="1"/>
          </p:cNvPicPr>
          <p:nvPr/>
        </p:nvPicPr>
        <p:blipFill rotWithShape="1">
          <a:blip r:embed="rId2">
            <a:extLst>
              <a:ext uri="{28A0092B-C50C-407E-A947-70E740481C1C}">
                <a14:useLocalDpi xmlns:a14="http://schemas.microsoft.com/office/drawing/2010/main" val="0"/>
              </a:ext>
            </a:extLst>
          </a:blip>
          <a:srcRect l="8555" t="6455" r="8500" b="8360"/>
          <a:stretch/>
        </p:blipFill>
        <p:spPr bwMode="auto">
          <a:xfrm>
            <a:off x="2103120" y="0"/>
            <a:ext cx="6797040" cy="652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5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A013-CCE7-4F61-9E0F-D72C955EC8F8}"/>
              </a:ext>
            </a:extLst>
          </p:cNvPr>
          <p:cNvSpPr>
            <a:spLocks noGrp="1"/>
          </p:cNvSpPr>
          <p:nvPr>
            <p:ph type="title"/>
          </p:nvPr>
        </p:nvSpPr>
        <p:spPr>
          <a:xfrm>
            <a:off x="848480" y="0"/>
            <a:ext cx="10353761" cy="1326321"/>
          </a:xfrm>
        </p:spPr>
        <p:txBody>
          <a:bodyPr>
            <a:normAutofit/>
          </a:bodyPr>
          <a:lstStyle/>
          <a:p>
            <a:r>
              <a:rPr lang="en-US" sz="6000" dirty="0">
                <a:latin typeface="Bell MT" panose="02020503060305020303" pitchFamily="18" charset="0"/>
              </a:rPr>
              <a:t>Content</a:t>
            </a:r>
          </a:p>
        </p:txBody>
      </p:sp>
      <p:sp>
        <p:nvSpPr>
          <p:cNvPr id="3" name="Content Placeholder 2">
            <a:extLst>
              <a:ext uri="{FF2B5EF4-FFF2-40B4-BE49-F238E27FC236}">
                <a16:creationId xmlns:a16="http://schemas.microsoft.com/office/drawing/2014/main" id="{EA1B7C47-FF62-47C4-94ED-6B7EE8C394CC}"/>
              </a:ext>
            </a:extLst>
          </p:cNvPr>
          <p:cNvSpPr>
            <a:spLocks noGrp="1"/>
          </p:cNvSpPr>
          <p:nvPr>
            <p:ph idx="1"/>
          </p:nvPr>
        </p:nvSpPr>
        <p:spPr>
          <a:xfrm>
            <a:off x="919119" y="1076024"/>
            <a:ext cx="10353762" cy="5511388"/>
          </a:xfrm>
        </p:spPr>
        <p:txBody>
          <a:bodyPr>
            <a:normAutofit fontScale="92500" lnSpcReduction="20000"/>
          </a:bodyPr>
          <a:lstStyle/>
          <a:p>
            <a:pPr marL="344488" indent="-344488">
              <a:buFont typeface="Wingdings" panose="05000000000000000000" pitchFamily="2" charset="2"/>
              <a:buChar char="Ø"/>
            </a:pPr>
            <a:r>
              <a:rPr lang="en-US" sz="2200" b="1" dirty="0">
                <a:latin typeface="Eras Bold ITC" panose="020B0907030504020204" pitchFamily="34" charset="0"/>
                <a:cs typeface="Calibri" panose="020F0502020204030204" pitchFamily="34" charset="0"/>
              </a:rPr>
              <a:t>INTRODUCTION</a:t>
            </a:r>
          </a:p>
          <a:p>
            <a:pPr marL="344488" indent="-344488">
              <a:buFont typeface="Wingdings" panose="05000000000000000000" pitchFamily="2" charset="2"/>
              <a:buChar char="Ø"/>
            </a:pPr>
            <a:r>
              <a:rPr lang="en-US" sz="2200" b="1" dirty="0">
                <a:latin typeface="Eras Bold ITC" panose="020B0907030504020204" pitchFamily="34" charset="0"/>
              </a:rPr>
              <a:t>BACKGROUND</a:t>
            </a:r>
          </a:p>
          <a:p>
            <a:pPr marL="344488" indent="-344488">
              <a:buFont typeface="Wingdings" panose="05000000000000000000" pitchFamily="2" charset="2"/>
              <a:buChar char="Ø"/>
            </a:pPr>
            <a:r>
              <a:rPr lang="en-US" sz="2200" dirty="0">
                <a:effectLst/>
                <a:latin typeface="Eras Bold ITC" panose="020B0907030504020204" pitchFamily="34" charset="0"/>
                <a:cs typeface="Calibri" panose="020F0502020204030204" pitchFamily="34" charset="0"/>
              </a:rPr>
              <a:t>EXISTING SYSTEM</a:t>
            </a:r>
          </a:p>
          <a:p>
            <a:pPr marL="344488" indent="-344488">
              <a:buFont typeface="Wingdings" panose="05000000000000000000" pitchFamily="2" charset="2"/>
              <a:buChar char="Ø"/>
            </a:pPr>
            <a:r>
              <a:rPr lang="en-US" sz="2200" dirty="0">
                <a:effectLst/>
                <a:latin typeface="Eras Bold ITC" panose="020B0907030504020204" pitchFamily="34" charset="0"/>
              </a:rPr>
              <a:t>PROBLEMs AND WEAKNESS</a:t>
            </a:r>
            <a:endParaRPr lang="en-US" sz="2200" b="1" dirty="0">
              <a:latin typeface="Eras Bold ITC" panose="020B0907030504020204" pitchFamily="34" charset="0"/>
              <a:cs typeface="Calibri" panose="020F0502020204030204" pitchFamily="34" charset="0"/>
            </a:endParaRPr>
          </a:p>
          <a:p>
            <a:pPr marL="344488" indent="-344488">
              <a:buFont typeface="Wingdings" panose="05000000000000000000" pitchFamily="2" charset="2"/>
              <a:buChar char="Ø"/>
            </a:pPr>
            <a:r>
              <a:rPr lang="en-US" sz="2200" b="1" dirty="0">
                <a:effectLst/>
                <a:latin typeface="Eras Bold ITC" panose="020B0907030504020204" pitchFamily="34" charset="0"/>
                <a:cs typeface="Calibri" panose="020F0502020204030204" pitchFamily="34" charset="0"/>
              </a:rPr>
              <a:t>AIM</a:t>
            </a:r>
          </a:p>
          <a:p>
            <a:pPr marL="344488" indent="-344488">
              <a:buFont typeface="Wingdings" panose="05000000000000000000" pitchFamily="2" charset="2"/>
              <a:buChar char="Ø"/>
            </a:pPr>
            <a:r>
              <a:rPr lang="en-US" sz="2200" b="1" dirty="0">
                <a:latin typeface="Eras Bold ITC" panose="020B0907030504020204" pitchFamily="34" charset="0"/>
                <a:cs typeface="Calibri" panose="020F0502020204030204" pitchFamily="34" charset="0"/>
              </a:rPr>
              <a:t>OBJECTIVE</a:t>
            </a:r>
          </a:p>
          <a:p>
            <a:pPr marL="344488" indent="-344488">
              <a:buFont typeface="Wingdings" panose="05000000000000000000" pitchFamily="2" charset="2"/>
              <a:buChar char="Ø"/>
            </a:pPr>
            <a:r>
              <a:rPr lang="en-US" sz="2200" dirty="0">
                <a:effectLst/>
                <a:latin typeface="Eras Bold ITC" panose="020B0907030504020204" pitchFamily="34" charset="0"/>
                <a:cs typeface="Calibri" panose="020F0502020204030204" pitchFamily="34" charset="0"/>
              </a:rPr>
              <a:t>BENEFITS TO THE school</a:t>
            </a:r>
          </a:p>
          <a:p>
            <a:pPr marL="344488" indent="-344488">
              <a:buFont typeface="Wingdings" panose="05000000000000000000" pitchFamily="2" charset="2"/>
              <a:buChar char="Ø"/>
            </a:pPr>
            <a:r>
              <a:rPr lang="en-US" sz="2200" dirty="0">
                <a:effectLst/>
                <a:latin typeface="Eras Bold ITC" panose="020B0907030504020204" pitchFamily="34" charset="0"/>
                <a:cs typeface="Calibri" panose="020F0502020204030204" pitchFamily="34" charset="0"/>
              </a:rPr>
              <a:t>INFORMATION GATHERING METHOD</a:t>
            </a:r>
          </a:p>
          <a:p>
            <a:pPr marL="344488" indent="-344488">
              <a:buFont typeface="Wingdings" panose="05000000000000000000" pitchFamily="2" charset="2"/>
              <a:buChar char="Ø"/>
            </a:pPr>
            <a:r>
              <a:rPr lang="en-US" sz="2200" dirty="0">
                <a:effectLst/>
                <a:latin typeface="Eras Bold ITC" panose="020B0907030504020204" pitchFamily="34" charset="0"/>
                <a:cs typeface="Calibri" panose="020F0502020204030204" pitchFamily="34" charset="0"/>
              </a:rPr>
              <a:t>BUILDING PLAN</a:t>
            </a:r>
          </a:p>
          <a:p>
            <a:pPr marL="344488" indent="-344488">
              <a:buFont typeface="Wingdings" panose="05000000000000000000" pitchFamily="2" charset="2"/>
              <a:buChar char="Ø"/>
            </a:pPr>
            <a:r>
              <a:rPr lang="en-US" sz="2200" dirty="0">
                <a:effectLst/>
                <a:latin typeface="Eras Bold ITC" panose="020B0907030504020204" pitchFamily="34" charset="0"/>
                <a:cs typeface="Calibri" panose="020F0502020204030204" pitchFamily="34" charset="0"/>
              </a:rPr>
              <a:t>NETWORK DESIGN</a:t>
            </a:r>
          </a:p>
          <a:p>
            <a:pPr marL="344488" indent="-344488">
              <a:buFont typeface="Wingdings" panose="05000000000000000000" pitchFamily="2" charset="2"/>
              <a:buChar char="Ø"/>
            </a:pPr>
            <a:r>
              <a:rPr lang="en-US" sz="2200" dirty="0">
                <a:effectLst/>
                <a:latin typeface="Eras Bold ITC" panose="020B0907030504020204" pitchFamily="34" charset="0"/>
                <a:cs typeface="Calibri" panose="020F0502020204030204" pitchFamily="34" charset="0"/>
              </a:rPr>
              <a:t>RESOURCE REQUIREMENT</a:t>
            </a:r>
          </a:p>
          <a:p>
            <a:pPr marL="344488" indent="-344488">
              <a:buFont typeface="Wingdings" panose="05000000000000000000" pitchFamily="2" charset="2"/>
              <a:buChar char="Ø"/>
            </a:pPr>
            <a:r>
              <a:rPr lang="en-US" sz="2200" dirty="0">
                <a:effectLst/>
                <a:latin typeface="Eras Bold ITC" panose="020B0907030504020204" pitchFamily="34" charset="0"/>
                <a:cs typeface="Calibri" panose="020F0502020204030204" pitchFamily="34" charset="0"/>
              </a:rPr>
              <a:t>PROJECT SCHEDULE </a:t>
            </a:r>
          </a:p>
          <a:p>
            <a:pPr marL="344488" indent="-344488">
              <a:buFont typeface="Wingdings" panose="05000000000000000000" pitchFamily="2" charset="2"/>
              <a:buChar char="Ø"/>
            </a:pPr>
            <a:endParaRPr lang="en-US" dirty="0">
              <a:effectLst/>
              <a:latin typeface="Eras Bold ITC" panose="020B0907030504020204" pitchFamily="34" charset="0"/>
              <a:cs typeface="Calibri" panose="020F0502020204030204" pitchFamily="34" charset="0"/>
            </a:endParaRPr>
          </a:p>
          <a:p>
            <a:pPr marL="344488" indent="-344488">
              <a:buFont typeface="Wingdings" panose="05000000000000000000" pitchFamily="2" charset="2"/>
              <a:buChar char="Ø"/>
            </a:pPr>
            <a:endParaRPr lang="en-US" dirty="0">
              <a:effectLst/>
              <a:latin typeface="Eras Bold ITC" panose="020B0907030504020204" pitchFamily="34" charset="0"/>
              <a:cs typeface="Calibri" panose="020F0502020204030204" pitchFamily="34" charset="0"/>
            </a:endParaRPr>
          </a:p>
          <a:p>
            <a:pPr marL="344488" indent="-344488">
              <a:buFont typeface="Wingdings" panose="05000000000000000000" pitchFamily="2" charset="2"/>
              <a:buChar char="Ø"/>
            </a:pPr>
            <a:endParaRPr lang="en-US" dirty="0"/>
          </a:p>
        </p:txBody>
      </p:sp>
    </p:spTree>
    <p:extLst>
      <p:ext uri="{BB962C8B-B14F-4D97-AF65-F5344CB8AC3E}">
        <p14:creationId xmlns:p14="http://schemas.microsoft.com/office/powerpoint/2010/main" val="4208377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Eras Bold ITC" panose="020B0907030504020204" pitchFamily="34" charset="0"/>
                <a:cs typeface="Calibri" panose="020F0502020204030204" pitchFamily="34" charset="0"/>
              </a:rPr>
              <a:t>INTRODUCTION</a:t>
            </a:r>
            <a:endParaRPr lang="en-US" sz="5400" dirty="0">
              <a:latin typeface="Eras Bold ITC" panose="020B0907030504020204" pitchFamily="34" charset="0"/>
              <a:cs typeface="Calibri" panose="020F0502020204030204" pitchFamily="34" charset="0"/>
            </a:endParaRPr>
          </a:p>
        </p:txBody>
      </p:sp>
      <p:sp>
        <p:nvSpPr>
          <p:cNvPr id="3" name="Content Placeholder 2"/>
          <p:cNvSpPr>
            <a:spLocks noGrp="1"/>
          </p:cNvSpPr>
          <p:nvPr>
            <p:ph idx="1"/>
          </p:nvPr>
        </p:nvSpPr>
        <p:spPr>
          <a:xfrm>
            <a:off x="913795" y="2096064"/>
            <a:ext cx="10353762" cy="3973660"/>
          </a:xfrm>
        </p:spPr>
        <p:txBody>
          <a:bodyPr>
            <a:normAutofit lnSpcReduction="10000"/>
          </a:bodyPr>
          <a:lstStyle/>
          <a:p>
            <a:r>
              <a:rPr lang="en-US" sz="2800" dirty="0">
                <a:effectLst/>
              </a:rPr>
              <a:t>The school doesn't have a network system, they both don’t have the resources needed to keep pace and updated with technology, Internet-based learning materials, and communication between staff and students. This prosses will take lot of time and the effected. Because of that we decided to make them a real reliable computer network system and we made clear simple solutions to the students, staff members and whole school for a secure network system</a:t>
            </a:r>
            <a:r>
              <a:rPr lang="en-US" dirty="0">
                <a:effectLst/>
              </a:rPr>
              <a:t>. </a:t>
            </a:r>
          </a:p>
          <a:p>
            <a:endParaRPr lang="en-US" sz="2400" dirty="0"/>
          </a:p>
        </p:txBody>
      </p:sp>
    </p:spTree>
    <p:extLst>
      <p:ext uri="{BB962C8B-B14F-4D97-AF65-F5344CB8AC3E}">
        <p14:creationId xmlns:p14="http://schemas.microsoft.com/office/powerpoint/2010/main" val="3414175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Eras Bold ITC" panose="020B0907030504020204" pitchFamily="34" charset="0"/>
              </a:rPr>
              <a:t>BACKGROUND</a:t>
            </a:r>
            <a:endParaRPr lang="en-US" sz="5400" dirty="0">
              <a:latin typeface="Eras Bold ITC" panose="020B0907030504020204" pitchFamily="34" charset="0"/>
            </a:endParaRPr>
          </a:p>
        </p:txBody>
      </p:sp>
      <p:sp>
        <p:nvSpPr>
          <p:cNvPr id="3" name="Content Placeholder 2"/>
          <p:cNvSpPr>
            <a:spLocks noGrp="1"/>
          </p:cNvSpPr>
          <p:nvPr>
            <p:ph idx="1"/>
          </p:nvPr>
        </p:nvSpPr>
        <p:spPr>
          <a:xfrm>
            <a:off x="913795" y="2096062"/>
            <a:ext cx="10353762" cy="4267415"/>
          </a:xfrm>
        </p:spPr>
        <p:txBody>
          <a:bodyPr>
            <a:normAutofit fontScale="92500" lnSpcReduction="20000"/>
          </a:bodyPr>
          <a:lstStyle/>
          <a:p>
            <a:pPr marL="0" indent="0">
              <a:buNone/>
            </a:pPr>
            <a:r>
              <a:rPr lang="en-GB" sz="2800" dirty="0"/>
              <a:t>We have chosen </a:t>
            </a:r>
            <a:r>
              <a:rPr lang="en-GB" sz="2800" dirty="0" err="1"/>
              <a:t>Ihala</a:t>
            </a:r>
            <a:r>
              <a:rPr lang="en-GB" sz="2800" dirty="0"/>
              <a:t> </a:t>
            </a:r>
            <a:r>
              <a:rPr lang="en-GB" sz="2800" dirty="0" err="1"/>
              <a:t>Beligalla</a:t>
            </a:r>
            <a:r>
              <a:rPr lang="en-GB" sz="2800" dirty="0"/>
              <a:t> </a:t>
            </a:r>
            <a:r>
              <a:rPr lang="en-GB" sz="2800" dirty="0" err="1"/>
              <a:t>Maha</a:t>
            </a:r>
            <a:r>
              <a:rPr lang="en-GB" sz="2800" dirty="0"/>
              <a:t> Vidyalaya located at </a:t>
            </a:r>
            <a:r>
              <a:rPr lang="en-GB" sz="2800" dirty="0" err="1"/>
              <a:t>Beliatta</a:t>
            </a:r>
            <a:r>
              <a:rPr lang="en-GB" sz="2800" dirty="0"/>
              <a:t> in Sri Lanka.</a:t>
            </a:r>
            <a:r>
              <a:rPr lang="en-US" sz="2800" dirty="0"/>
              <a:t> There are classes from 6 to 13 and 500 students are learning in this school. There are a total of 18 desktop computers and a printer in the computer lab. 16 computers are allocated for the students and 2 computers allocated for the staff among the above computers. Two additional computers, a printer, and a photocopy machine are available in the office. the computers of this school are not networked, they both don’t have the resources needed to keep pace and updated with technology, Internet-based learning materials, and communication between staff and student.</a:t>
            </a:r>
            <a:r>
              <a:rPr lang="en-GB" sz="2800" dirty="0"/>
              <a:t> </a:t>
            </a:r>
            <a:endParaRPr lang="en-US" sz="2800" dirty="0"/>
          </a:p>
        </p:txBody>
      </p:sp>
    </p:spTree>
    <p:extLst>
      <p:ext uri="{BB962C8B-B14F-4D97-AF65-F5344CB8AC3E}">
        <p14:creationId xmlns:p14="http://schemas.microsoft.com/office/powerpoint/2010/main" val="1129498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0" dirty="0">
                <a:effectLst/>
                <a:latin typeface="Eras Bold ITC" panose="020B0907030504020204" pitchFamily="34" charset="0"/>
                <a:cs typeface="Calibri" panose="020F0502020204030204" pitchFamily="34" charset="0"/>
              </a:rPr>
              <a:t>EXISTING SYSTEM</a:t>
            </a:r>
          </a:p>
        </p:txBody>
      </p:sp>
      <p:sp>
        <p:nvSpPr>
          <p:cNvPr id="3" name="Content Placeholder 2"/>
          <p:cNvSpPr>
            <a:spLocks noGrp="1"/>
          </p:cNvSpPr>
          <p:nvPr>
            <p:ph idx="1"/>
          </p:nvPr>
        </p:nvSpPr>
        <p:spPr/>
        <p:txBody>
          <a:bodyPr>
            <a:normAutofit lnSpcReduction="10000"/>
          </a:bodyPr>
          <a:lstStyle/>
          <a:p>
            <a:r>
              <a:rPr lang="en-US" sz="2800" dirty="0">
                <a:latin typeface="Calibri" panose="020F0502020204030204" pitchFamily="34" charset="0"/>
                <a:cs typeface="Calibri" panose="020F0502020204030204" pitchFamily="34" charset="0"/>
              </a:rPr>
              <a:t>Schools can operate without a network system, but it would be difficult to achieve the same level of efficiency and effectiveness as schools with network systems. Here are some of the challenges that schools may face without a network system:</a:t>
            </a:r>
          </a:p>
          <a:p>
            <a:pPr lvl="1">
              <a:buFont typeface="Wingdings" panose="05000000000000000000" pitchFamily="2" charset="2"/>
              <a:buChar char="Ø"/>
            </a:pPr>
            <a:r>
              <a:rPr lang="en-GB" sz="2600" dirty="0">
                <a:latin typeface="Calibri" panose="020F0502020204030204" pitchFamily="34" charset="0"/>
                <a:cs typeface="Calibri" panose="020F0502020204030204" pitchFamily="34" charset="0"/>
              </a:rPr>
              <a:t>	Limited communication</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	Limited access to online resources</a:t>
            </a:r>
          </a:p>
          <a:p>
            <a:pPr lvl="1">
              <a:buFont typeface="Wingdings" panose="05000000000000000000" pitchFamily="2" charset="2"/>
              <a:buChar char="Ø"/>
            </a:pPr>
            <a:r>
              <a:rPr lang="en-GB" sz="2600" dirty="0">
                <a:latin typeface="Calibri" panose="020F0502020204030204" pitchFamily="34" charset="0"/>
                <a:cs typeface="Calibri" panose="020F0502020204030204" pitchFamily="34" charset="0"/>
              </a:rPr>
              <a:t>   Limited security</a:t>
            </a:r>
          </a:p>
        </p:txBody>
      </p:sp>
    </p:spTree>
    <p:extLst>
      <p:ext uri="{BB962C8B-B14F-4D97-AF65-F5344CB8AC3E}">
        <p14:creationId xmlns:p14="http://schemas.microsoft.com/office/powerpoint/2010/main" val="2283567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0" dirty="0">
                <a:effectLst/>
                <a:latin typeface="Eras Bold ITC" panose="020B0907030504020204" pitchFamily="34" charset="0"/>
              </a:rPr>
              <a:t>PROBLEMs AND WEAKNESS</a:t>
            </a:r>
          </a:p>
        </p:txBody>
      </p:sp>
      <p:sp>
        <p:nvSpPr>
          <p:cNvPr id="3" name="Content Placeholder 2"/>
          <p:cNvSpPr>
            <a:spLocks noGrp="1"/>
          </p:cNvSpPr>
          <p:nvPr>
            <p:ph idx="1"/>
          </p:nvPr>
        </p:nvSpPr>
        <p:spPr>
          <a:xfrm>
            <a:off x="913794" y="1834806"/>
            <a:ext cx="10353762" cy="4152336"/>
          </a:xfrm>
        </p:spPr>
        <p:txBody>
          <a:bodyPr>
            <a:normAutofit/>
          </a:bodyPr>
          <a:lstStyle/>
          <a:p>
            <a:pPr marL="0" indent="0">
              <a:buNone/>
            </a:pPr>
            <a:endParaRPr lang="en-US" dirty="0">
              <a:effectLst/>
            </a:endParaRPr>
          </a:p>
          <a:p>
            <a:pPr lvl="2" fontAlgn="base"/>
            <a:r>
              <a:rPr lang="en-US" sz="2400" dirty="0">
                <a:effectLst/>
              </a:rPr>
              <a:t>Resources cannot be shared with staff members and students. </a:t>
            </a:r>
          </a:p>
          <a:p>
            <a:pPr lvl="2" fontAlgn="base"/>
            <a:r>
              <a:rPr lang="en-US" sz="2400" dirty="0">
                <a:effectLst/>
              </a:rPr>
              <a:t>Official information is not secure. </a:t>
            </a:r>
          </a:p>
          <a:p>
            <a:pPr lvl="2" fontAlgn="base"/>
            <a:r>
              <a:rPr lang="en-US" sz="2400" dirty="0">
                <a:effectLst/>
              </a:rPr>
              <a:t>Time consumes. </a:t>
            </a:r>
          </a:p>
          <a:p>
            <a:pPr lvl="2" fontAlgn="base"/>
            <a:r>
              <a:rPr lang="en-US" sz="2400" dirty="0">
                <a:effectLst/>
              </a:rPr>
              <a:t>Human mistakes may occur. </a:t>
            </a:r>
          </a:p>
          <a:p>
            <a:pPr lvl="2" fontAlgn="base"/>
            <a:r>
              <a:rPr lang="en-US" sz="2400" dirty="0">
                <a:effectLst/>
              </a:rPr>
              <a:t>Document sharing is pricey and extremely sluggish. </a:t>
            </a:r>
          </a:p>
          <a:p>
            <a:pPr lvl="2" fontAlgn="base"/>
            <a:r>
              <a:rPr lang="en-US" sz="2400" dirty="0">
                <a:effectLst/>
              </a:rPr>
              <a:t>Limited access to distance learning</a:t>
            </a:r>
          </a:p>
        </p:txBody>
      </p:sp>
    </p:spTree>
    <p:extLst>
      <p:ext uri="{BB962C8B-B14F-4D97-AF65-F5344CB8AC3E}">
        <p14:creationId xmlns:p14="http://schemas.microsoft.com/office/powerpoint/2010/main" val="4170566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effectLst/>
                <a:latin typeface="Eras Bold ITC" panose="020B0907030504020204" pitchFamily="34" charset="0"/>
                <a:cs typeface="Calibri" panose="020F0502020204030204" pitchFamily="34" charset="0"/>
              </a:rPr>
              <a:t>AIM</a:t>
            </a:r>
            <a:endParaRPr lang="en-US" sz="5400" dirty="0">
              <a:effectLst/>
              <a:latin typeface="Eras Bold ITC" panose="020B0907030504020204" pitchFamily="34" charset="0"/>
              <a:cs typeface="Calibri" panose="020F0502020204030204" pitchFamily="34" charset="0"/>
            </a:endParaRPr>
          </a:p>
        </p:txBody>
      </p:sp>
      <p:sp>
        <p:nvSpPr>
          <p:cNvPr id="3" name="Content Placeholder 2"/>
          <p:cNvSpPr>
            <a:spLocks noGrp="1"/>
          </p:cNvSpPr>
          <p:nvPr>
            <p:ph idx="1"/>
          </p:nvPr>
        </p:nvSpPr>
        <p:spPr>
          <a:xfrm>
            <a:off x="913795" y="2096064"/>
            <a:ext cx="10353762" cy="3875528"/>
          </a:xfrm>
        </p:spPr>
        <p:txBody>
          <a:bodyPr>
            <a:normAutofit/>
          </a:bodyPr>
          <a:lstStyle/>
          <a:p>
            <a:r>
              <a:rPr lang="en-US" dirty="0">
                <a:effectLst/>
              </a:rPr>
              <a:t>The network system enables students, teachers, and staff to communicate with each other easily and quickly.</a:t>
            </a:r>
          </a:p>
          <a:p>
            <a:r>
              <a:rPr lang="en-US" dirty="0">
                <a:effectLst/>
              </a:rPr>
              <a:t>The network system can provide access to online resources, multimedia content, and educational software. </a:t>
            </a:r>
          </a:p>
          <a:p>
            <a:r>
              <a:rPr lang="en-US" dirty="0">
                <a:effectLst/>
              </a:rPr>
              <a:t>The network system can help schools streamline administrative tasks, such as record-keeping, student information management, and financial management.</a:t>
            </a:r>
          </a:p>
          <a:p>
            <a:r>
              <a:rPr lang="en-US" dirty="0">
                <a:effectLst/>
              </a:rPr>
              <a:t>The network system can help schools protect sensitive data and prevent unauthorized access. </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328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Eras Bold ITC" panose="020B0907030504020204" pitchFamily="34" charset="0"/>
                <a:cs typeface="Calibri" panose="020F0502020204030204" pitchFamily="34" charset="0"/>
              </a:rPr>
              <a:t>OBJECTIVE</a:t>
            </a:r>
            <a:endParaRPr lang="en-US" sz="5400" dirty="0">
              <a:latin typeface="Eras Bold ITC" panose="020B090703050402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0" lvl="0" indent="0">
              <a:buNone/>
            </a:pPr>
            <a:r>
              <a:rPr lang="en-US" sz="2800" dirty="0">
                <a:latin typeface="Calibri" panose="020F0502020204030204" pitchFamily="34" charset="0"/>
                <a:cs typeface="Calibri" panose="020F0502020204030204" pitchFamily="34" charset="0"/>
              </a:rPr>
              <a:t>the objectives of a network system for a school are to improve communication, enhance learning outcomes, streamline administrative processes, improve data management, provide access to distance learning, enhance security, increase efficiency and productivity, and improve collaboration. By achieving these objectives, schools can provide the best possible education for their students and improve overall school operations.</a:t>
            </a:r>
          </a:p>
        </p:txBody>
      </p:sp>
    </p:spTree>
    <p:extLst>
      <p:ext uri="{BB962C8B-B14F-4D97-AF65-F5344CB8AC3E}">
        <p14:creationId xmlns:p14="http://schemas.microsoft.com/office/powerpoint/2010/main" val="218106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0" dirty="0">
                <a:effectLst/>
                <a:latin typeface="Eras Bold ITC" panose="020B0907030504020204" pitchFamily="34" charset="0"/>
                <a:cs typeface="Calibri" panose="020F0502020204030204" pitchFamily="34" charset="0"/>
              </a:rPr>
              <a:t>BENEFITS TO THE school</a:t>
            </a:r>
          </a:p>
        </p:txBody>
      </p:sp>
      <p:sp>
        <p:nvSpPr>
          <p:cNvPr id="3" name="Content Placeholder 2"/>
          <p:cNvSpPr>
            <a:spLocks noGrp="1"/>
          </p:cNvSpPr>
          <p:nvPr>
            <p:ph idx="1"/>
          </p:nvPr>
        </p:nvSpPr>
        <p:spPr>
          <a:xfrm>
            <a:off x="1772815" y="2258008"/>
            <a:ext cx="9494741" cy="3533192"/>
          </a:xfrm>
        </p:spPr>
        <p:txBody>
          <a:bodyPr>
            <a:normAutofit/>
          </a:bodyPr>
          <a:lstStyle/>
          <a:p>
            <a:pPr marL="0" lvl="0" indent="0">
              <a:buNone/>
            </a:pPr>
            <a:r>
              <a:rPr lang="en-US" sz="2800" dirty="0">
                <a:latin typeface="Calibri" panose="020F0502020204030204" pitchFamily="34" charset="0"/>
                <a:cs typeface="Calibri" panose="020F0502020204030204" pitchFamily="34" charset="0"/>
              </a:rPr>
              <a:t>•  Enhancing the effectiveness of administrative tasks. </a:t>
            </a:r>
          </a:p>
          <a:p>
            <a:pPr marL="0" lvl="0" indent="0">
              <a:buNone/>
            </a:pPr>
            <a:r>
              <a:rPr lang="en-US" sz="2800" dirty="0">
                <a:latin typeface="Calibri" panose="020F0502020204030204" pitchFamily="34" charset="0"/>
                <a:cs typeface="Calibri" panose="020F0502020204030204" pitchFamily="34" charset="0"/>
              </a:rPr>
              <a:t>•  Improved data management. </a:t>
            </a:r>
          </a:p>
          <a:p>
            <a:pPr marL="0" lvl="0" indent="0">
              <a:buNone/>
            </a:pPr>
            <a:r>
              <a:rPr lang="en-US" sz="2800" dirty="0">
                <a:latin typeface="Calibri" panose="020F0502020204030204" pitchFamily="34" charset="0"/>
                <a:cs typeface="Calibri" panose="020F0502020204030204" pitchFamily="34" charset="0"/>
              </a:rPr>
              <a:t>•  Connecting the entire network to one internet. </a:t>
            </a:r>
          </a:p>
          <a:p>
            <a:pPr marL="0" lvl="0" indent="0">
              <a:buNone/>
            </a:pPr>
            <a:r>
              <a:rPr lang="en-US" sz="2800" dirty="0">
                <a:latin typeface="Calibri" panose="020F0502020204030204" pitchFamily="34" charset="0"/>
                <a:cs typeface="Calibri" panose="020F0502020204030204" pitchFamily="34" charset="0"/>
              </a:rPr>
              <a:t>•  Transmission of data and information is standardized. </a:t>
            </a:r>
          </a:p>
          <a:p>
            <a:pPr marL="0" lvl="0" indent="0">
              <a:buNone/>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863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0EC94942-C689-461B-8649-1FD863C6BA2B}">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TM04033921[[fn=Damask]]</Template>
  <TotalTime>0</TotalTime>
  <Words>794</Words>
  <Application>Microsoft Office PowerPoint</Application>
  <PresentationFormat>Widescreen</PresentationFormat>
  <Paragraphs>112</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Damask</vt:lpstr>
      <vt:lpstr>Custom Design</vt:lpstr>
      <vt:lpstr>School network system</vt:lpstr>
      <vt:lpstr>Content</vt:lpstr>
      <vt:lpstr>INTRODUCTION</vt:lpstr>
      <vt:lpstr>BACKGROUND</vt:lpstr>
      <vt:lpstr>EXISTING SYSTEM</vt:lpstr>
      <vt:lpstr>PROBLEMs AND WEAKNESS</vt:lpstr>
      <vt:lpstr>AIM</vt:lpstr>
      <vt:lpstr>OBJECTIVE</vt:lpstr>
      <vt:lpstr>BENEFITS TO THE school</vt:lpstr>
      <vt:lpstr>INFORMATION GATHERING METHOD</vt:lpstr>
      <vt:lpstr>BUILDING PLAN</vt:lpstr>
      <vt:lpstr>PowerPoint Presentation</vt:lpstr>
      <vt:lpstr>NETWORK DESIGN</vt:lpstr>
      <vt:lpstr>RESOURCE REQUIREMENT</vt:lpstr>
      <vt:lpstr>PROJECT SCHEDULE  </vt:lpstr>
      <vt:lpstr>REFERENCES</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network system</dc:title>
  <dc:creator/>
  <cp:lastModifiedBy>Lasith Lahiru</cp:lastModifiedBy>
  <cp:revision>2</cp:revision>
  <dcterms:created xsi:type="dcterms:W3CDTF">2022-12-17T11:56:52Z</dcterms:created>
  <dcterms:modified xsi:type="dcterms:W3CDTF">2023-02-26T19:58:43Z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