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3" r:id="rId12"/>
    <p:sldId id="268" r:id="rId13"/>
    <p:sldId id="277" r:id="rId14"/>
    <p:sldId id="278" r:id="rId15"/>
    <p:sldId id="269" r:id="rId16"/>
    <p:sldId id="279" r:id="rId17"/>
    <p:sldId id="280" r:id="rId18"/>
    <p:sldId id="289" r:id="rId19"/>
    <p:sldId id="272" r:id="rId20"/>
    <p:sldId id="273" r:id="rId21"/>
    <p:sldId id="286" r:id="rId22"/>
    <p:sldId id="282" r:id="rId23"/>
    <p:sldId id="283" r:id="rId24"/>
    <p:sldId id="290" r:id="rId25"/>
    <p:sldId id="291" r:id="rId26"/>
    <p:sldId id="288" r:id="rId27"/>
    <p:sldId id="285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93096-3FDD-764E-9DE8-5B048B3512B7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EDCD-D55F-4345-83F2-12623470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EDCD-D55F-4345-83F2-12623470C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4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7DBA-E559-7F48-81B3-A802100C6860}" type="datetimeFigureOut">
              <a:rPr lang="en-US" smtClean="0"/>
              <a:t>13/07/15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1590"/>
            <a:ext cx="7772400" cy="2135884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INTEGRACIÓN </a:t>
            </a:r>
            <a:r>
              <a:rPr lang="en-US" sz="3600" dirty="0"/>
              <a:t>DE UNA HERRAMIENTA </a:t>
            </a:r>
            <a:r>
              <a:rPr lang="en-US" sz="3600" dirty="0" smtClean="0"/>
              <a:t>DE CÓMPUTO </a:t>
            </a:r>
            <a:r>
              <a:rPr lang="en-US" sz="3600" dirty="0"/>
              <a:t>EVOLUTIVO CON UNA DE PROCESAMIENTO MASIVO DE </a:t>
            </a:r>
            <a:r>
              <a:rPr lang="en-US" sz="3600" dirty="0" smtClean="0"/>
              <a:t>INFORMACIÓN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509" y="3700809"/>
            <a:ext cx="6400800" cy="22665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Trabajo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fin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grado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3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Grado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Ingeniería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Informática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Teconologías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la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Información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Daniel Lanza</a:t>
            </a:r>
          </a:p>
        </p:txBody>
      </p:sp>
      <p:pic>
        <p:nvPicPr>
          <p:cNvPr id="7" name="Picture 6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8" name="Picture 7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2942" y="6385690"/>
            <a:ext cx="202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13 de Julio del 2015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0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98" y="1968009"/>
            <a:ext cx="7451202" cy="41581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Origen en la </a:t>
            </a:r>
            <a:r>
              <a:rPr lang="en-US" sz="2800" dirty="0" err="1"/>
              <a:t>p</a:t>
            </a:r>
            <a:r>
              <a:rPr lang="en-US" sz="2800" dirty="0" err="1" smtClean="0"/>
              <a:t>rogramación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funcional</a:t>
            </a:r>
            <a:endParaRPr lang="en-US" sz="2800" dirty="0" smtClean="0"/>
          </a:p>
          <a:p>
            <a:endParaRPr lang="en-US" sz="1600" dirty="0" smtClean="0"/>
          </a:p>
          <a:p>
            <a:r>
              <a:rPr lang="en-US" sz="2800" dirty="0" err="1" smtClean="0"/>
              <a:t>Popularizado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Google</a:t>
            </a:r>
          </a:p>
          <a:p>
            <a:endParaRPr lang="en-US" sz="1400" dirty="0" smtClean="0"/>
          </a:p>
          <a:p>
            <a:r>
              <a:rPr lang="en-US" sz="2800" dirty="0" err="1" smtClean="0"/>
              <a:t>Basado</a:t>
            </a:r>
            <a:r>
              <a:rPr lang="en-US" sz="2800" dirty="0" smtClean="0"/>
              <a:t> en los </a:t>
            </a:r>
            <a:r>
              <a:rPr lang="en-US" sz="2800" dirty="0" err="1" smtClean="0"/>
              <a:t>funciones</a:t>
            </a:r>
            <a:endParaRPr lang="en-US" sz="2800" dirty="0" smtClean="0"/>
          </a:p>
          <a:p>
            <a:pPr lvl="1"/>
            <a:r>
              <a:rPr lang="en-US" sz="2400" dirty="0" err="1" smtClean="0"/>
              <a:t>Mapeo</a:t>
            </a:r>
            <a:endParaRPr lang="en-US" sz="2400" dirty="0" smtClean="0"/>
          </a:p>
          <a:p>
            <a:pPr lvl="1"/>
            <a:r>
              <a:rPr lang="en-US" sz="2400" dirty="0" err="1"/>
              <a:t>Reducción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: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8" y="1876475"/>
            <a:ext cx="7287742" cy="3896421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Proyecto Apache</a:t>
            </a:r>
          </a:p>
          <a:p>
            <a:pPr lvl="1"/>
            <a:r>
              <a:rPr lang="es-ES" dirty="0">
                <a:hlinkClick r:id="rId2"/>
              </a:rPr>
              <a:t>http://hadoop.apache.org/</a:t>
            </a:r>
            <a:endParaRPr lang="es-ES" dirty="0"/>
          </a:p>
          <a:p>
            <a:pPr lvl="1"/>
            <a:r>
              <a:rPr lang="es-ES" dirty="0" smtClean="0"/>
              <a:t>Java</a:t>
            </a:r>
          </a:p>
          <a:p>
            <a:pPr lvl="1"/>
            <a:endParaRPr lang="es-ES" dirty="0"/>
          </a:p>
          <a:p>
            <a:r>
              <a:rPr lang="es-ES" dirty="0"/>
              <a:t>Ofrece computación</a:t>
            </a:r>
          </a:p>
          <a:p>
            <a:pPr lvl="1"/>
            <a:r>
              <a:rPr lang="es-ES" dirty="0"/>
              <a:t>Distribuida</a:t>
            </a:r>
          </a:p>
          <a:p>
            <a:pPr lvl="1"/>
            <a:r>
              <a:rPr lang="es-ES" dirty="0"/>
              <a:t>Fiable</a:t>
            </a:r>
          </a:p>
          <a:p>
            <a:pPr lvl="1"/>
            <a:r>
              <a:rPr lang="es-ES" dirty="0"/>
              <a:t>Escalable</a:t>
            </a:r>
          </a:p>
          <a:p>
            <a:pPr lvl="1"/>
            <a:r>
              <a:rPr lang="es-ES" dirty="0"/>
              <a:t>Cualquier lenguaje de entrada/salida </a:t>
            </a:r>
            <a:r>
              <a:rPr lang="es-ES" dirty="0" smtClean="0"/>
              <a:t>estándar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Implementa el modelo </a:t>
            </a:r>
            <a:r>
              <a:rPr lang="es-ES" dirty="0" err="1" smtClean="0"/>
              <a:t>MapReduce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Herramienta</a:t>
            </a:r>
            <a:r>
              <a:rPr lang="en-US" dirty="0" smtClean="0"/>
              <a:t> de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masivo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información</a:t>
            </a:r>
            <a:r>
              <a:rPr lang="en-US" dirty="0" smtClean="0"/>
              <a:t>: Hadoop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8" name="Imagen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0" b="100000" l="0" r="100000">
                        <a14:backgroundMark x1="71875" y1="80612" x2="71875" y2="80612"/>
                        <a14:backgroundMark x1="77813" y1="65306" x2="77813" y2="653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6626" y="2942278"/>
            <a:ext cx="3480174" cy="10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72" y="1922243"/>
            <a:ext cx="7691457" cy="43297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Paralelización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fase</a:t>
            </a:r>
            <a:r>
              <a:rPr lang="en-US" sz="2800" dirty="0" smtClean="0"/>
              <a:t> de </a:t>
            </a:r>
            <a:r>
              <a:rPr lang="en-US" sz="2800" dirty="0" err="1" smtClean="0"/>
              <a:t>evaluación</a:t>
            </a:r>
            <a:endParaRPr lang="en-US" sz="2800" dirty="0" smtClean="0"/>
          </a:p>
          <a:p>
            <a:endParaRPr lang="en-US" sz="2000" dirty="0" smtClean="0"/>
          </a:p>
          <a:p>
            <a:r>
              <a:rPr lang="en-US" sz="2800" dirty="0" smtClean="0"/>
              <a:t>Un solo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/>
              <a:t> </a:t>
            </a:r>
            <a:r>
              <a:rPr lang="en-US" sz="2800" dirty="0" err="1"/>
              <a:t>generación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Evaluación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excesivamente</a:t>
            </a:r>
            <a:r>
              <a:rPr lang="en-US" sz="2400" dirty="0" smtClean="0"/>
              <a:t> </a:t>
            </a:r>
            <a:r>
              <a:rPr lang="en-US" sz="2400" dirty="0" err="1" smtClean="0"/>
              <a:t>costosa</a:t>
            </a:r>
            <a:endParaRPr lang="en-US" sz="2400" dirty="0" smtClean="0"/>
          </a:p>
          <a:p>
            <a:endParaRPr lang="en-US" sz="2000" dirty="0" smtClean="0"/>
          </a:p>
          <a:p>
            <a:r>
              <a:rPr lang="en-US" sz="2800" dirty="0" err="1" smtClean="0"/>
              <a:t>Trabajo</a:t>
            </a:r>
            <a:r>
              <a:rPr lang="en-US" sz="2800" dirty="0" smtClean="0"/>
              <a:t>/s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individuo</a:t>
            </a:r>
            <a:endParaRPr lang="en-US" sz="2800" dirty="0" smtClean="0"/>
          </a:p>
          <a:p>
            <a:pPr lvl="1"/>
            <a:r>
              <a:rPr lang="en-US" sz="2400" dirty="0" err="1" smtClean="0"/>
              <a:t>Evaluación</a:t>
            </a:r>
            <a:r>
              <a:rPr lang="en-US" sz="2400" dirty="0" smtClean="0"/>
              <a:t> </a:t>
            </a:r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costosa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paralelización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Paralelizaci</a:t>
            </a:r>
            <a:r>
              <a:rPr lang="es-ES" dirty="0" smtClean="0"/>
              <a:t>ó</a:t>
            </a:r>
            <a:r>
              <a:rPr lang="en-US" dirty="0" smtClean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50" name="Picture 49" descr="fases-evaluacion-un-trabaj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15" y="1772337"/>
            <a:ext cx="5232094" cy="45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985" y="1876474"/>
            <a:ext cx="6913487" cy="4193911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probar</a:t>
            </a:r>
            <a:r>
              <a:rPr lang="en-US" sz="2800" dirty="0" smtClean="0"/>
              <a:t> la </a:t>
            </a:r>
            <a:r>
              <a:rPr lang="en-US" sz="2800" dirty="0" err="1" smtClean="0"/>
              <a:t>soluci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r>
              <a:rPr lang="es-ES" sz="2800" dirty="0" smtClean="0"/>
              <a:t>Problemas</a:t>
            </a:r>
          </a:p>
          <a:p>
            <a:pPr lvl="1"/>
            <a:r>
              <a:rPr lang="es-ES" sz="2400" dirty="0" err="1" smtClean="0"/>
              <a:t>MaxOne</a:t>
            </a:r>
            <a:endParaRPr lang="es-ES" sz="2400" dirty="0" smtClean="0"/>
          </a:p>
          <a:p>
            <a:pPr lvl="2"/>
            <a:r>
              <a:rPr lang="es-ES" dirty="0" smtClean="0"/>
              <a:t>Construir cadenas de 1s</a:t>
            </a:r>
          </a:p>
          <a:p>
            <a:pPr lvl="1"/>
            <a:r>
              <a:rPr lang="es-ES" sz="2400" dirty="0" err="1" smtClean="0"/>
              <a:t>Parity</a:t>
            </a:r>
            <a:endParaRPr lang="es-ES" sz="2400" dirty="0" smtClean="0"/>
          </a:p>
          <a:p>
            <a:pPr lvl="2"/>
            <a:r>
              <a:rPr lang="es-ES" dirty="0" smtClean="0"/>
              <a:t>Encontrar función de paridad</a:t>
            </a:r>
            <a:endParaRPr lang="en-US" dirty="0" smtClean="0"/>
          </a:p>
          <a:p>
            <a:r>
              <a:rPr lang="en-US" sz="2800" dirty="0" err="1" smtClean="0"/>
              <a:t>Configuración</a:t>
            </a:r>
            <a:r>
              <a:rPr lang="en-US" sz="2800" dirty="0" smtClean="0"/>
              <a:t> simple</a:t>
            </a:r>
          </a:p>
          <a:p>
            <a:pPr lvl="1"/>
            <a:r>
              <a:rPr lang="en-US" sz="2400" dirty="0" err="1" smtClean="0"/>
              <a:t>Problema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funcionando</a:t>
            </a:r>
            <a:r>
              <a:rPr lang="en-US" sz="2400" dirty="0" smtClean="0"/>
              <a:t> en ECJ</a:t>
            </a:r>
          </a:p>
          <a:p>
            <a:pPr lvl="1"/>
            <a:r>
              <a:rPr lang="en-US" sz="2400" dirty="0" err="1"/>
              <a:t>eval</a:t>
            </a:r>
            <a:r>
              <a:rPr lang="en-US" sz="2400" dirty="0"/>
              <a:t> = </a:t>
            </a:r>
            <a:r>
              <a:rPr lang="en-US" sz="2400" dirty="0" err="1"/>
              <a:t>ec.hadoop.HadoopEvaluator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Paralelizaci</a:t>
            </a:r>
            <a:r>
              <a:rPr lang="es-ES" dirty="0"/>
              <a:t>ó</a:t>
            </a:r>
            <a:r>
              <a:rPr lang="en-US" dirty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3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Paralelizaci</a:t>
            </a:r>
            <a:r>
              <a:rPr lang="es-ES" dirty="0"/>
              <a:t>ó</a:t>
            </a:r>
            <a:r>
              <a:rPr lang="en-US" dirty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8" name="Picture 7" descr="maxone-results-without-improve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6" y="1485011"/>
            <a:ext cx="6798650" cy="4676955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94" y="1852490"/>
            <a:ext cx="7508405" cy="411491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Punto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restauración</a:t>
            </a:r>
            <a:r>
              <a:rPr lang="en-US" sz="2800" dirty="0" smtClean="0"/>
              <a:t> sin la </a:t>
            </a:r>
            <a:r>
              <a:rPr lang="en-US" sz="2800" dirty="0" err="1" smtClean="0"/>
              <a:t>población</a:t>
            </a:r>
            <a:endParaRPr lang="en-US" sz="2800" dirty="0" smtClean="0"/>
          </a:p>
          <a:p>
            <a:r>
              <a:rPr lang="en-US" sz="2800" dirty="0" smtClean="0"/>
              <a:t>Leer </a:t>
            </a:r>
            <a:r>
              <a:rPr lang="en-US" sz="2800" dirty="0" err="1" smtClean="0"/>
              <a:t>punto</a:t>
            </a:r>
            <a:r>
              <a:rPr lang="en-US" sz="2800" dirty="0" smtClean="0"/>
              <a:t> de </a:t>
            </a:r>
            <a:r>
              <a:rPr lang="en-US" sz="2800" dirty="0" err="1" smtClean="0"/>
              <a:t>restauración</a:t>
            </a:r>
            <a:r>
              <a:rPr lang="en-US" sz="2800" dirty="0" smtClean="0"/>
              <a:t> solo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vez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tarea</a:t>
            </a:r>
            <a:endParaRPr lang="en-US" sz="2800" dirty="0" smtClean="0"/>
          </a:p>
          <a:p>
            <a:r>
              <a:rPr lang="en-US" sz="2800" dirty="0" err="1" smtClean="0"/>
              <a:t>Compresión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ficheros</a:t>
            </a:r>
            <a:endParaRPr lang="en-US" sz="2800" dirty="0" smtClean="0"/>
          </a:p>
          <a:p>
            <a:r>
              <a:rPr lang="en-US" sz="2800" dirty="0" err="1" smtClean="0"/>
              <a:t>Aumentar</a:t>
            </a:r>
            <a:r>
              <a:rPr lang="en-US" sz="2800" dirty="0" smtClean="0"/>
              <a:t> </a:t>
            </a:r>
            <a:r>
              <a:rPr lang="en-US" sz="2800" dirty="0" err="1" smtClean="0"/>
              <a:t>capacidad</a:t>
            </a:r>
            <a:r>
              <a:rPr lang="en-US" sz="2800" dirty="0" smtClean="0"/>
              <a:t> de los buffers</a:t>
            </a:r>
          </a:p>
          <a:p>
            <a:r>
              <a:rPr lang="en-US" sz="2800" dirty="0" err="1" smtClean="0"/>
              <a:t>Reuso</a:t>
            </a:r>
            <a:r>
              <a:rPr lang="en-US" sz="2800" dirty="0" smtClean="0"/>
              <a:t> de JVMs</a:t>
            </a:r>
          </a:p>
          <a:p>
            <a:r>
              <a:rPr lang="en-US" sz="2800" dirty="0" err="1" smtClean="0"/>
              <a:t>Serialización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ficheros</a:t>
            </a:r>
            <a:r>
              <a:rPr lang="en-US" sz="2800" dirty="0" smtClean="0"/>
              <a:t> de </a:t>
            </a:r>
            <a:r>
              <a:rPr lang="en-US" sz="2800" dirty="0" err="1" smtClean="0"/>
              <a:t>entrada</a:t>
            </a:r>
            <a:r>
              <a:rPr lang="en-US" sz="2800" dirty="0" smtClean="0"/>
              <a:t> y </a:t>
            </a:r>
            <a:r>
              <a:rPr lang="en-US" sz="2800" dirty="0" err="1" smtClean="0"/>
              <a:t>salida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Paralelizaci</a:t>
            </a:r>
            <a:r>
              <a:rPr lang="es-ES" dirty="0"/>
              <a:t>ó</a:t>
            </a:r>
            <a:r>
              <a:rPr lang="en-US" dirty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mejoras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Paralelizaci</a:t>
            </a:r>
            <a:r>
              <a:rPr lang="es-ES" dirty="0"/>
              <a:t>ó</a:t>
            </a:r>
            <a:r>
              <a:rPr lang="en-US" dirty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9" name="Picture 8" descr="maxone-results-with-improve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5" y="1520616"/>
            <a:ext cx="7455707" cy="4635137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748" y="1819264"/>
            <a:ext cx="6715706" cy="448523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Reconocimiento</a:t>
            </a:r>
            <a:r>
              <a:rPr lang="en-US" sz="2000" dirty="0" smtClean="0"/>
              <a:t> facial</a:t>
            </a:r>
          </a:p>
          <a:p>
            <a:pPr lvl="1"/>
            <a:r>
              <a:rPr lang="en-US" sz="2000" dirty="0" err="1" smtClean="0"/>
              <a:t>Traducido</a:t>
            </a:r>
            <a:r>
              <a:rPr lang="en-US" sz="2000" dirty="0" smtClean="0"/>
              <a:t> de C++ a Java</a:t>
            </a:r>
          </a:p>
          <a:p>
            <a:pPr lvl="1"/>
            <a:r>
              <a:rPr lang="en-US" sz="2000" dirty="0" err="1" smtClean="0"/>
              <a:t>Uso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librería</a:t>
            </a:r>
            <a:r>
              <a:rPr lang="en-US" sz="2000" dirty="0" smtClean="0"/>
              <a:t> </a:t>
            </a:r>
            <a:r>
              <a:rPr lang="en-US" sz="2000" dirty="0" err="1" smtClean="0"/>
              <a:t>nativa</a:t>
            </a:r>
            <a:r>
              <a:rPr lang="en-US" sz="2000" dirty="0" smtClean="0"/>
              <a:t> </a:t>
            </a:r>
            <a:r>
              <a:rPr lang="en-US" sz="2000" dirty="0" err="1" smtClean="0"/>
              <a:t>OpenCV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Base de </a:t>
            </a:r>
            <a:r>
              <a:rPr lang="en-US" sz="2000" dirty="0" err="1" smtClean="0"/>
              <a:t>datos</a:t>
            </a:r>
            <a:r>
              <a:rPr lang="en-US" sz="2000" dirty="0" smtClean="0"/>
              <a:t> de </a:t>
            </a:r>
            <a:r>
              <a:rPr lang="en-US" sz="2000" dirty="0" err="1" smtClean="0"/>
              <a:t>imágenes</a:t>
            </a:r>
            <a:endParaRPr lang="en-US" sz="2000" dirty="0" smtClean="0"/>
          </a:p>
          <a:p>
            <a:pPr lvl="1"/>
            <a:r>
              <a:rPr lang="en-US" sz="2000" dirty="0" err="1" smtClean="0"/>
              <a:t>Puntos</a:t>
            </a:r>
            <a:r>
              <a:rPr lang="en-US" sz="2000" dirty="0" smtClean="0"/>
              <a:t> de </a:t>
            </a:r>
            <a:r>
              <a:rPr lang="en-US" sz="2000" dirty="0" err="1"/>
              <a:t>i</a:t>
            </a:r>
            <a:r>
              <a:rPr lang="en-US" sz="2000" dirty="0" err="1" smtClean="0"/>
              <a:t>nterés</a:t>
            </a:r>
            <a:endParaRPr lang="en-US" sz="2000" dirty="0" smtClean="0"/>
          </a:p>
          <a:p>
            <a:pPr lvl="1"/>
            <a:r>
              <a:rPr lang="en-US" sz="2000" dirty="0" err="1" smtClean="0"/>
              <a:t>Clasificadas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Dos </a:t>
            </a:r>
            <a:r>
              <a:rPr lang="en-US" sz="2000" dirty="0" err="1" smtClean="0"/>
              <a:t>etapas</a:t>
            </a:r>
            <a:endParaRPr lang="en-US" sz="2000" dirty="0" smtClean="0"/>
          </a:p>
          <a:p>
            <a:pPr lvl="1"/>
            <a:r>
              <a:rPr lang="en-US" sz="2000" dirty="0" err="1" smtClean="0"/>
              <a:t>Entrenamiento</a:t>
            </a:r>
            <a:endParaRPr lang="en-US" sz="2000" dirty="0" smtClean="0"/>
          </a:p>
          <a:p>
            <a:pPr lvl="1"/>
            <a:r>
              <a:rPr lang="en-US" sz="2000" dirty="0" err="1" smtClean="0"/>
              <a:t>Consulta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trabajos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individuo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5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Reconocimiento</a:t>
            </a:r>
            <a:r>
              <a:rPr lang="en-US" dirty="0"/>
              <a:t> facial: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modificaciones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63713" y="1971664"/>
            <a:ext cx="5911567" cy="3634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err="1" smtClean="0"/>
              <a:t>Introducir</a:t>
            </a:r>
            <a:r>
              <a:rPr lang="en-US" sz="2800" dirty="0" smtClean="0"/>
              <a:t> </a:t>
            </a:r>
            <a:r>
              <a:rPr lang="en-US" sz="2800" dirty="0" err="1"/>
              <a:t>e</a:t>
            </a:r>
            <a:r>
              <a:rPr lang="en-US" sz="2800" dirty="0" err="1" smtClean="0"/>
              <a:t>volución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Qué</a:t>
            </a:r>
            <a:r>
              <a:rPr lang="en-US" sz="2400" dirty="0" smtClean="0"/>
              <a:t> </a:t>
            </a:r>
            <a:r>
              <a:rPr lang="en-US" sz="2400" dirty="0" err="1" smtClean="0"/>
              <a:t>puntos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interés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utilizar</a:t>
            </a:r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sz="2800" dirty="0" err="1" smtClean="0"/>
              <a:t>Introducir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paralelismo</a:t>
            </a:r>
            <a:endParaRPr lang="en-US" sz="2800" dirty="0"/>
          </a:p>
          <a:p>
            <a:pPr lvl="1"/>
            <a:r>
              <a:rPr lang="en-US" sz="2400" dirty="0" err="1" smtClean="0"/>
              <a:t>Tiempos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ejecuci</a:t>
            </a:r>
            <a:r>
              <a:rPr lang="en-US" sz="2400" dirty="0" err="1"/>
              <a:t>ó</a:t>
            </a:r>
            <a:r>
              <a:rPr lang="en-US" sz="24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/>
              <a:t>impracticables</a:t>
            </a:r>
            <a:endParaRPr lang="en-US" sz="2400" dirty="0"/>
          </a:p>
          <a:p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7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632" y="1553273"/>
            <a:ext cx="7554168" cy="404066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Motivaciones</a:t>
            </a:r>
            <a:endParaRPr lang="en-US" dirty="0" smtClean="0"/>
          </a:p>
          <a:p>
            <a:r>
              <a:rPr lang="en-US" dirty="0" err="1" smtClean="0"/>
              <a:t>Objetivos</a:t>
            </a:r>
            <a:endParaRPr lang="en-US" dirty="0" smtClean="0"/>
          </a:p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evolutivos</a:t>
            </a:r>
            <a:endParaRPr lang="en-US" dirty="0" smtClean="0"/>
          </a:p>
          <a:p>
            <a:pPr lvl="1"/>
            <a:r>
              <a:rPr lang="en-US" dirty="0" smtClean="0"/>
              <a:t>ECJ</a:t>
            </a:r>
          </a:p>
          <a:p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masivo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pPr lvl="1"/>
            <a:r>
              <a:rPr lang="en-US" dirty="0" smtClean="0"/>
              <a:t>Hadoop</a:t>
            </a:r>
          </a:p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paralelización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generación</a:t>
            </a:r>
            <a:r>
              <a:rPr lang="en-US" dirty="0" smtClean="0"/>
              <a:t> 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individuo</a:t>
            </a:r>
            <a:endParaRPr lang="en-US" dirty="0" smtClean="0"/>
          </a:p>
          <a:p>
            <a:pPr lvl="1"/>
            <a:r>
              <a:rPr lang="en-US" dirty="0" err="1" smtClean="0"/>
              <a:t>Resultados</a:t>
            </a:r>
            <a:endParaRPr lang="en-US" dirty="0"/>
          </a:p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en-US" dirty="0" smtClean="0"/>
          </a:p>
          <a:p>
            <a:r>
              <a:rPr lang="en-US" dirty="0" err="1" smtClean="0"/>
              <a:t>Conclusiones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Reconocimiento</a:t>
            </a:r>
            <a:r>
              <a:rPr lang="en-US" dirty="0" smtClean="0"/>
              <a:t> facial</a:t>
            </a:r>
            <a:br>
              <a:rPr lang="en-US" dirty="0" smtClean="0"/>
            </a:br>
            <a:r>
              <a:rPr lang="en-US" sz="3600" dirty="0" err="1"/>
              <a:t>Modificación</a:t>
            </a:r>
            <a:r>
              <a:rPr lang="en-US" sz="3600" dirty="0" smtClean="0"/>
              <a:t>: </a:t>
            </a:r>
            <a:r>
              <a:rPr lang="en-US" sz="3600" dirty="0" err="1"/>
              <a:t>evolución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9" name="Picture 8" descr="facerecognition-face-evo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76" y="1668379"/>
            <a:ext cx="5940407" cy="44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7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Reconocimiento</a:t>
            </a:r>
            <a:r>
              <a:rPr lang="en-US" dirty="0" smtClean="0"/>
              <a:t> facial</a:t>
            </a:r>
            <a:br>
              <a:rPr lang="en-US" dirty="0" smtClean="0"/>
            </a:br>
            <a:r>
              <a:rPr lang="en-US" sz="3600" dirty="0" err="1"/>
              <a:t>Modificación</a:t>
            </a:r>
            <a:r>
              <a:rPr lang="en-US" sz="3600" dirty="0" smtClean="0"/>
              <a:t>: </a:t>
            </a:r>
            <a:r>
              <a:rPr lang="en-US" sz="3600" dirty="0" err="1" smtClean="0"/>
              <a:t>paralelismo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4" name="Picture 3" descr="fases-evaluacion-trabajo-por-i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16" y="1522272"/>
            <a:ext cx="5548750" cy="52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5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Reconocimiento</a:t>
            </a:r>
            <a:r>
              <a:rPr lang="en-US" dirty="0" smtClean="0"/>
              <a:t> facial</a:t>
            </a:r>
            <a:br>
              <a:rPr lang="en-US" dirty="0" smtClean="0"/>
            </a:br>
            <a:r>
              <a:rPr lang="en-US" sz="3600" dirty="0" err="1"/>
              <a:t>Modificación</a:t>
            </a:r>
            <a:r>
              <a:rPr lang="en-US" sz="3600" dirty="0" smtClean="0"/>
              <a:t>: </a:t>
            </a:r>
            <a:r>
              <a:rPr lang="en-US" sz="3600" dirty="0" err="1" smtClean="0"/>
              <a:t>paralelismo</a:t>
            </a:r>
            <a:r>
              <a:rPr lang="en-US" sz="3600" dirty="0" smtClean="0"/>
              <a:t> y </a:t>
            </a:r>
            <a:r>
              <a:rPr lang="en-US" sz="3600" dirty="0" err="1"/>
              <a:t>evolución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3" name="Picture 2" descr="evoluc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9" y="1487235"/>
            <a:ext cx="6870993" cy="5256344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Reconocimiento</a:t>
            </a:r>
            <a:r>
              <a:rPr lang="en-US" dirty="0"/>
              <a:t> </a:t>
            </a:r>
            <a:r>
              <a:rPr lang="en-US" dirty="0" smtClean="0"/>
              <a:t>facial</a:t>
            </a:r>
            <a:br>
              <a:rPr lang="en-US" dirty="0" smtClean="0"/>
            </a:br>
            <a:r>
              <a:rPr lang="en-US" sz="3600" dirty="0" err="1" smtClean="0"/>
              <a:t>Resultados</a:t>
            </a:r>
            <a:r>
              <a:rPr lang="en-US" sz="3600" dirty="0" smtClean="0"/>
              <a:t>: </a:t>
            </a:r>
            <a:r>
              <a:rPr lang="en-US" sz="3600" dirty="0" err="1" smtClean="0"/>
              <a:t>grupos</a:t>
            </a:r>
            <a:r>
              <a:rPr lang="en-US" sz="3600" dirty="0" smtClean="0"/>
              <a:t> de la base de </a:t>
            </a:r>
            <a:r>
              <a:rPr lang="en-US" sz="3600" dirty="0" err="1" smtClean="0"/>
              <a:t>datos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4" name="Picture 3" descr="facerecognition-results-num-spli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49" y="1965895"/>
            <a:ext cx="4824450" cy="4098321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6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Reconocimiento</a:t>
            </a:r>
            <a:r>
              <a:rPr lang="en-US" dirty="0"/>
              <a:t> </a:t>
            </a:r>
            <a:r>
              <a:rPr lang="en-US" dirty="0" smtClean="0"/>
              <a:t>facial</a:t>
            </a:r>
            <a:br>
              <a:rPr lang="en-US" dirty="0" smtClean="0"/>
            </a:br>
            <a:r>
              <a:rPr lang="en-US" sz="3600" dirty="0" err="1" smtClean="0"/>
              <a:t>Resultados</a:t>
            </a:r>
            <a:r>
              <a:rPr lang="en-US" sz="3600" dirty="0" smtClean="0"/>
              <a:t>: </a:t>
            </a:r>
            <a:r>
              <a:rPr lang="en-US" sz="3200" dirty="0" err="1" smtClean="0"/>
              <a:t>escalabilidad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4" name="Picture 3" descr="facerecognition-results-num-nod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45" y="2001089"/>
            <a:ext cx="4988158" cy="38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Reconocimiento</a:t>
            </a:r>
            <a:r>
              <a:rPr lang="en-US" dirty="0"/>
              <a:t> </a:t>
            </a:r>
            <a:r>
              <a:rPr lang="en-US" dirty="0" smtClean="0"/>
              <a:t>facial</a:t>
            </a:r>
            <a:br>
              <a:rPr lang="en-US" dirty="0" smtClean="0"/>
            </a:br>
            <a:r>
              <a:rPr lang="en-US" sz="3600" dirty="0" err="1" smtClean="0"/>
              <a:t>Resultados</a:t>
            </a:r>
            <a:r>
              <a:rPr lang="en-US" sz="3600" dirty="0" smtClean="0"/>
              <a:t>: </a:t>
            </a:r>
            <a:r>
              <a:rPr lang="en-US" sz="3600" dirty="0" err="1" smtClean="0"/>
              <a:t>tamaño</a:t>
            </a:r>
            <a:r>
              <a:rPr lang="en-US" sz="3600" dirty="0" smtClean="0"/>
              <a:t> de la </a:t>
            </a:r>
            <a:r>
              <a:rPr lang="en-US" sz="3600" dirty="0" err="1" smtClean="0"/>
              <a:t>población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4" name="Picture 3" descr="facerecognition-results-num-indi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31" y="2064233"/>
            <a:ext cx="4690697" cy="36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498" y="2070988"/>
            <a:ext cx="7142302" cy="405517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Proceso</a:t>
            </a:r>
            <a:r>
              <a:rPr lang="en-US" sz="2400" dirty="0" smtClean="0"/>
              <a:t> </a:t>
            </a:r>
            <a:r>
              <a:rPr lang="en-US" sz="2400" dirty="0" err="1" smtClean="0"/>
              <a:t>evolutivo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completo</a:t>
            </a:r>
            <a:r>
              <a:rPr lang="en-US" sz="2400" dirty="0" smtClean="0"/>
              <a:t> en Hadoop</a:t>
            </a:r>
          </a:p>
          <a:p>
            <a:pPr lvl="1"/>
            <a:r>
              <a:rPr lang="en-US" sz="2000" dirty="0" err="1" smtClean="0"/>
              <a:t>Fase</a:t>
            </a:r>
            <a:r>
              <a:rPr lang="en-US" sz="2000" dirty="0" smtClean="0"/>
              <a:t> de Reduce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Minería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proceso</a:t>
            </a:r>
            <a:r>
              <a:rPr lang="en-US" sz="2400" dirty="0" smtClean="0"/>
              <a:t> </a:t>
            </a:r>
            <a:r>
              <a:rPr lang="en-US" sz="2400" dirty="0" err="1" smtClean="0"/>
              <a:t>evolutivo</a:t>
            </a:r>
            <a:endParaRPr lang="en-US" sz="2400" dirty="0" smtClean="0"/>
          </a:p>
          <a:p>
            <a:pPr lvl="1"/>
            <a:r>
              <a:rPr lang="en-US" sz="2000" dirty="0" err="1" smtClean="0"/>
              <a:t>Analizar</a:t>
            </a:r>
            <a:r>
              <a:rPr lang="en-US" sz="2000" dirty="0" smtClean="0"/>
              <a:t> el </a:t>
            </a:r>
            <a:r>
              <a:rPr lang="en-US" sz="2000" dirty="0" err="1" smtClean="0"/>
              <a:t>comportamiento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individuos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Auto-</a:t>
            </a:r>
            <a:r>
              <a:rPr lang="en-US" sz="2400" dirty="0" err="1" smtClean="0"/>
              <a:t>ajuste</a:t>
            </a:r>
            <a:endParaRPr lang="en-US" sz="2400" dirty="0" smtClean="0"/>
          </a:p>
          <a:p>
            <a:pPr lvl="1"/>
            <a:r>
              <a:rPr lang="en-US" sz="2000" dirty="0" err="1" smtClean="0"/>
              <a:t>Diferentes</a:t>
            </a:r>
            <a:r>
              <a:rPr lang="en-US" sz="2000" dirty="0" smtClean="0"/>
              <a:t> </a:t>
            </a:r>
            <a:r>
              <a:rPr lang="en-US" sz="2000" dirty="0" err="1" smtClean="0"/>
              <a:t>parámetros</a:t>
            </a:r>
            <a:r>
              <a:rPr lang="en-US" sz="2000" dirty="0" smtClean="0"/>
              <a:t> del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</a:t>
            </a:r>
            <a:r>
              <a:rPr lang="en-US" sz="2000" dirty="0" err="1" smtClean="0"/>
              <a:t>evolutivo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2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106" y="1807823"/>
            <a:ext cx="7645694" cy="431834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Evaluación</a:t>
            </a:r>
            <a:r>
              <a:rPr lang="en-US" sz="2800" dirty="0" smtClean="0"/>
              <a:t> con Hadoop</a:t>
            </a:r>
          </a:p>
          <a:p>
            <a:pPr lvl="1"/>
            <a:r>
              <a:rPr lang="en-US" sz="2400" dirty="0" err="1" smtClean="0"/>
              <a:t>Depende</a:t>
            </a:r>
            <a:r>
              <a:rPr lang="en-US" sz="2400" dirty="0" smtClean="0"/>
              <a:t> del </a:t>
            </a:r>
            <a:r>
              <a:rPr lang="en-US" sz="2400" dirty="0" err="1" smtClean="0"/>
              <a:t>coste</a:t>
            </a:r>
            <a:r>
              <a:rPr lang="en-US" sz="2400" dirty="0" smtClean="0"/>
              <a:t> de </a:t>
            </a:r>
            <a:r>
              <a:rPr lang="en-US" sz="2400" dirty="0"/>
              <a:t>la </a:t>
            </a:r>
            <a:r>
              <a:rPr lang="en-US" sz="2400" dirty="0" err="1" smtClean="0"/>
              <a:t>evaluación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individuo</a:t>
            </a:r>
            <a:endParaRPr lang="en-US" sz="2400" dirty="0" smtClean="0"/>
          </a:p>
          <a:p>
            <a:r>
              <a:rPr lang="en-US" sz="2800" dirty="0" err="1" smtClean="0"/>
              <a:t>Escalabilidad</a:t>
            </a:r>
            <a:r>
              <a:rPr lang="en-US" sz="2800" dirty="0" smtClean="0"/>
              <a:t> del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notable</a:t>
            </a:r>
          </a:p>
          <a:p>
            <a:pPr lvl="1"/>
            <a:r>
              <a:rPr lang="en-US" sz="2400" dirty="0" smtClean="0"/>
              <a:t>1/6 del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6 </a:t>
            </a:r>
            <a:r>
              <a:rPr lang="en-US" sz="2400" dirty="0" err="1" smtClean="0"/>
              <a:t>m</a:t>
            </a:r>
            <a:r>
              <a:rPr lang="en-US" sz="2400" dirty="0" err="1"/>
              <a:t>á</a:t>
            </a:r>
            <a:r>
              <a:rPr lang="en-US" sz="2400" dirty="0" err="1" smtClean="0"/>
              <a:t>quinas</a:t>
            </a:r>
            <a:endParaRPr lang="en-US" sz="2400" dirty="0" smtClean="0"/>
          </a:p>
          <a:p>
            <a:r>
              <a:rPr lang="en-US" sz="2800" dirty="0" err="1" smtClean="0"/>
              <a:t>F</a:t>
            </a:r>
            <a:r>
              <a:rPr lang="en-US" sz="2800" dirty="0" err="1"/>
              <a:t>á</a:t>
            </a:r>
            <a:r>
              <a:rPr lang="en-US" sz="2800" dirty="0" err="1" smtClean="0"/>
              <a:t>cil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configurar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utilizar</a:t>
            </a:r>
            <a:r>
              <a:rPr lang="en-US" sz="2800" dirty="0" smtClean="0"/>
              <a:t> Hadoop</a:t>
            </a:r>
          </a:p>
          <a:p>
            <a:endParaRPr lang="en-US" sz="2800" dirty="0"/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consideran</a:t>
            </a:r>
            <a:r>
              <a:rPr lang="en-US" sz="2800" dirty="0" smtClean="0"/>
              <a:t> </a:t>
            </a:r>
            <a:r>
              <a:rPr lang="en-US" sz="2800" dirty="0" err="1" smtClean="0"/>
              <a:t>cumplidos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objetivos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00324"/>
            <a:ext cx="8229600" cy="1143000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376" y="1843581"/>
            <a:ext cx="8011368" cy="429545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Modelos</a:t>
            </a:r>
            <a:r>
              <a:rPr lang="en-US" sz="2800" dirty="0" smtClean="0"/>
              <a:t> </a:t>
            </a:r>
            <a:r>
              <a:rPr lang="en-US" sz="2800" dirty="0" err="1" smtClean="0"/>
              <a:t>computacionales</a:t>
            </a:r>
            <a:r>
              <a:rPr lang="en-US" sz="2800" dirty="0" smtClean="0"/>
              <a:t> </a:t>
            </a:r>
            <a:r>
              <a:rPr lang="en-US" sz="2800" dirty="0" err="1" smtClean="0"/>
              <a:t>tradicionales</a:t>
            </a:r>
            <a:r>
              <a:rPr lang="en-US" sz="2800" dirty="0" smtClean="0"/>
              <a:t> no son </a:t>
            </a:r>
            <a:r>
              <a:rPr lang="en-US" sz="2800" dirty="0" err="1" smtClean="0"/>
              <a:t>suficiente</a:t>
            </a:r>
            <a:endParaRPr lang="en-US" sz="2800" dirty="0" smtClean="0"/>
          </a:p>
          <a:p>
            <a:endParaRPr lang="en-US" sz="1600" dirty="0"/>
          </a:p>
          <a:p>
            <a:r>
              <a:rPr lang="en-US" sz="2800" dirty="0" err="1" smtClean="0"/>
              <a:t>Computación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evolutiva</a:t>
            </a:r>
            <a:endParaRPr lang="en-US" sz="2800" dirty="0" smtClean="0"/>
          </a:p>
          <a:p>
            <a:pPr lvl="1"/>
            <a:r>
              <a:rPr lang="en-US" sz="2400" dirty="0" err="1" smtClean="0"/>
              <a:t>Optimización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recursos</a:t>
            </a:r>
            <a:endParaRPr lang="en-US" sz="2400" dirty="0" smtClean="0"/>
          </a:p>
          <a:p>
            <a:pPr lvl="2"/>
            <a:r>
              <a:rPr lang="en-US" sz="2000" dirty="0" smtClean="0"/>
              <a:t>Un </a:t>
            </a:r>
            <a:r>
              <a:rPr lang="en-US" sz="2000" dirty="0" err="1" smtClean="0"/>
              <a:t>único</a:t>
            </a:r>
            <a:r>
              <a:rPr lang="en-US" sz="2000" dirty="0" smtClean="0"/>
              <a:t> </a:t>
            </a:r>
            <a:r>
              <a:rPr lang="en-US" sz="2000" dirty="0" err="1" smtClean="0"/>
              <a:t>computador</a:t>
            </a:r>
            <a:endParaRPr lang="en-US" sz="2000" dirty="0" smtClean="0"/>
          </a:p>
          <a:p>
            <a:pPr lvl="2"/>
            <a:r>
              <a:rPr lang="en-US" sz="2000" dirty="0" err="1" smtClean="0"/>
              <a:t>Varios</a:t>
            </a:r>
            <a:r>
              <a:rPr lang="en-US" sz="2000" dirty="0" smtClean="0"/>
              <a:t> </a:t>
            </a:r>
            <a:r>
              <a:rPr lang="en-US" sz="2000" dirty="0" err="1" smtClean="0"/>
              <a:t>computadores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Motivaciones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84" y="1729811"/>
            <a:ext cx="7470466" cy="426113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Reducir</a:t>
            </a:r>
            <a:r>
              <a:rPr lang="en-US" sz="2800" dirty="0" smtClean="0"/>
              <a:t>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de </a:t>
            </a:r>
            <a:r>
              <a:rPr lang="en-US" sz="2800" dirty="0" err="1" smtClean="0"/>
              <a:t>ejecución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Implementando</a:t>
            </a:r>
            <a:r>
              <a:rPr lang="en-US" sz="2400" dirty="0" smtClean="0"/>
              <a:t> </a:t>
            </a:r>
            <a:r>
              <a:rPr lang="en-US" sz="2400" dirty="0" err="1" smtClean="0"/>
              <a:t>fases</a:t>
            </a:r>
            <a:r>
              <a:rPr lang="en-US" sz="2400" dirty="0" smtClean="0"/>
              <a:t>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plataforma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paralela</a:t>
            </a:r>
            <a:endParaRPr lang="en-US" sz="2400" dirty="0" smtClean="0"/>
          </a:p>
          <a:p>
            <a:pPr lvl="1"/>
            <a:endParaRPr lang="en-US" sz="1400" dirty="0" smtClean="0"/>
          </a:p>
          <a:p>
            <a:r>
              <a:rPr lang="en-US" sz="2800" dirty="0" err="1" smtClean="0"/>
              <a:t>Solución</a:t>
            </a:r>
            <a:r>
              <a:rPr lang="en-US" sz="2800" dirty="0" smtClean="0"/>
              <a:t> </a:t>
            </a:r>
            <a:r>
              <a:rPr lang="en-US" sz="2800" dirty="0" err="1" smtClean="0"/>
              <a:t>sencilla</a:t>
            </a:r>
            <a:endParaRPr lang="en-US" sz="2800" dirty="0"/>
          </a:p>
          <a:p>
            <a:pPr lvl="1"/>
            <a:r>
              <a:rPr lang="en-US" sz="2400" dirty="0" err="1" smtClean="0"/>
              <a:t>Necesario</a:t>
            </a:r>
            <a:r>
              <a:rPr lang="en-US" sz="2400" dirty="0" smtClean="0"/>
              <a:t> </a:t>
            </a:r>
            <a:r>
              <a:rPr lang="en-US" sz="2400" dirty="0" err="1" smtClean="0"/>
              <a:t>conocer</a:t>
            </a:r>
            <a:r>
              <a:rPr lang="en-US" sz="2400" dirty="0" smtClean="0"/>
              <a:t> solo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computación</a:t>
            </a:r>
            <a:r>
              <a:rPr lang="en-US" sz="2400" dirty="0" smtClean="0"/>
              <a:t> </a:t>
            </a:r>
            <a:r>
              <a:rPr lang="en-US" sz="2400" dirty="0" err="1" smtClean="0"/>
              <a:t>evolutiva</a:t>
            </a:r>
            <a:endParaRPr lang="en-US" sz="2400" dirty="0" smtClean="0"/>
          </a:p>
          <a:p>
            <a:pPr lvl="1"/>
            <a:endParaRPr lang="en-US" sz="1400" dirty="0" smtClean="0"/>
          </a:p>
          <a:p>
            <a:r>
              <a:rPr lang="en-US" sz="2800" dirty="0" err="1" smtClean="0"/>
              <a:t>Demostrar</a:t>
            </a:r>
            <a:r>
              <a:rPr lang="en-US" sz="2800" dirty="0" smtClean="0"/>
              <a:t> el valor de la </a:t>
            </a:r>
            <a:r>
              <a:rPr lang="en-US" sz="2800" dirty="0" err="1" smtClean="0"/>
              <a:t>solución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Cuándo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utlizada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1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2" y="1915583"/>
            <a:ext cx="7544432" cy="367087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Problemas</a:t>
            </a:r>
            <a:r>
              <a:rPr lang="en-US" sz="2800" dirty="0" smtClean="0"/>
              <a:t> NP</a:t>
            </a:r>
          </a:p>
          <a:p>
            <a:pPr lvl="1"/>
            <a:r>
              <a:rPr lang="en-US" sz="2400" dirty="0" err="1" smtClean="0"/>
              <a:t>Necesitan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búsqueda</a:t>
            </a:r>
            <a:r>
              <a:rPr lang="en-US" sz="2400" dirty="0" smtClean="0"/>
              <a:t> </a:t>
            </a:r>
            <a:r>
              <a:rPr lang="en-US" sz="2400" dirty="0" err="1" smtClean="0"/>
              <a:t>exhaustiva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Problemas</a:t>
            </a:r>
            <a:r>
              <a:rPr lang="en-US" sz="2800" dirty="0" smtClean="0"/>
              <a:t> de </a:t>
            </a:r>
            <a:r>
              <a:rPr lang="en-US" sz="2800" dirty="0" err="1" smtClean="0"/>
              <a:t>optimización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Basados</a:t>
            </a:r>
            <a:r>
              <a:rPr lang="en-US" sz="2800" dirty="0" smtClean="0"/>
              <a:t> en la </a:t>
            </a:r>
            <a:r>
              <a:rPr lang="en-US" sz="2800" dirty="0" err="1" smtClean="0"/>
              <a:t>teoria</a:t>
            </a:r>
            <a:r>
              <a:rPr lang="en-US" sz="2800" dirty="0" smtClean="0"/>
              <a:t> de la </a:t>
            </a:r>
            <a:r>
              <a:rPr lang="en-US" sz="2800" dirty="0" err="1" smtClean="0"/>
              <a:t>evolución</a:t>
            </a:r>
            <a:r>
              <a:rPr lang="en-US" sz="2800" dirty="0" smtClean="0"/>
              <a:t> de Darwin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evolutivos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6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 smtClean="0"/>
              <a:t>evolutivos</a:t>
            </a:r>
            <a:r>
              <a:rPr lang="en-US" dirty="0" smtClean="0"/>
              <a:t>: </a:t>
            </a:r>
            <a:r>
              <a:rPr lang="en-US" dirty="0" err="1" smtClean="0"/>
              <a:t>fases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63473" y="2082429"/>
            <a:ext cx="6620182" cy="3495230"/>
            <a:chOff x="0" y="0"/>
            <a:chExt cx="5491056" cy="2626995"/>
          </a:xfrm>
          <a:effectLst>
            <a:outerShdw blurRad="457200" dist="50800" dir="5400000" sx="102000" sy="102000" algn="ctr" rotWithShape="0">
              <a:srgbClr val="000000">
                <a:alpha val="33000"/>
              </a:srgbClr>
            </a:outerShdw>
          </a:effectLst>
        </p:grpSpPr>
        <p:sp>
          <p:nvSpPr>
            <p:cNvPr id="9" name="Alternate Process 8"/>
            <p:cNvSpPr/>
            <p:nvPr/>
          </p:nvSpPr>
          <p:spPr>
            <a:xfrm>
              <a:off x="0" y="0"/>
              <a:ext cx="1600200" cy="10287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Población</a:t>
              </a:r>
              <a:r>
                <a:rPr lang="en-GB" sz="1600" b="1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inicial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Crear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una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población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inicial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de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individuos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aleatorios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 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2743200" y="0"/>
              <a:ext cx="1604645" cy="10267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Evaluación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Cálculo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del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valor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de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aptitud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de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cada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individuo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" name="Alternate Process 10"/>
            <p:cNvSpPr/>
            <p:nvPr/>
          </p:nvSpPr>
          <p:spPr>
            <a:xfrm>
              <a:off x="1490133" y="1600200"/>
              <a:ext cx="1829435" cy="10267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Reproducción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Crear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nuevos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individuos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utilizando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mutación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y </a:t>
              </a:r>
              <a:r>
                <a:rPr lang="en-GB" sz="1400" dirty="0" err="1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recombinación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3894666" y="1600200"/>
              <a:ext cx="1596390" cy="10267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Selección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Escoger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los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mejores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individuos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para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su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reproducción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490133" y="228600"/>
              <a:ext cx="1374775" cy="457200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3772737">
              <a:off x="3826933" y="1126067"/>
              <a:ext cx="775970" cy="457200"/>
            </a:xfrm>
            <a:prstGeom prst="rightArrow">
              <a:avLst>
                <a:gd name="adj1" fmla="val 47025"/>
                <a:gd name="adj2" fmla="val 5000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8428326">
              <a:off x="2167466" y="1041401"/>
              <a:ext cx="880745" cy="457200"/>
            </a:xfrm>
            <a:prstGeom prst="rightArrow">
              <a:avLst>
                <a:gd name="adj1" fmla="val 53279"/>
                <a:gd name="adj2" fmla="val 5000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3208866" y="1938867"/>
              <a:ext cx="796290" cy="457200"/>
            </a:xfrm>
            <a:prstGeom prst="rightArrow">
              <a:avLst>
                <a:gd name="adj1" fmla="val 49357"/>
                <a:gd name="adj2" fmla="val 5000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8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103" y="2069948"/>
            <a:ext cx="4404680" cy="346078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Infraestructura</a:t>
            </a:r>
            <a:endParaRPr lang="en-US" sz="2400" dirty="0" smtClean="0"/>
          </a:p>
          <a:p>
            <a:pPr lvl="1"/>
            <a:r>
              <a:rPr lang="en-US" sz="2000" dirty="0" err="1" smtClean="0"/>
              <a:t>Multinúcleo</a:t>
            </a:r>
            <a:endParaRPr lang="en-US" sz="2000" dirty="0" smtClean="0"/>
          </a:p>
          <a:p>
            <a:pPr lvl="1"/>
            <a:r>
              <a:rPr lang="en-US" sz="2000" dirty="0" err="1" smtClean="0"/>
              <a:t>Distribuido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Enfoques</a:t>
            </a:r>
            <a:endParaRPr lang="en-US" sz="2400" dirty="0" smtClean="0"/>
          </a:p>
          <a:p>
            <a:pPr lvl="1"/>
            <a:r>
              <a:rPr lang="en-US" sz="2000" dirty="0" err="1" smtClean="0"/>
              <a:t>Modelo</a:t>
            </a:r>
            <a:r>
              <a:rPr lang="en-US" sz="2000" dirty="0" smtClean="0"/>
              <a:t> maestro-</a:t>
            </a:r>
            <a:r>
              <a:rPr lang="en-US" sz="2000" dirty="0" err="1" smtClean="0"/>
              <a:t>esclavo</a:t>
            </a:r>
            <a:endParaRPr lang="en-US" sz="2000" dirty="0" smtClean="0"/>
          </a:p>
          <a:p>
            <a:pPr lvl="1"/>
            <a:r>
              <a:rPr lang="en-US" sz="2000" dirty="0" err="1" smtClean="0"/>
              <a:t>Modelo</a:t>
            </a:r>
            <a:r>
              <a:rPr lang="en-US" sz="2000" dirty="0" smtClean="0"/>
              <a:t> de </a:t>
            </a:r>
            <a:r>
              <a:rPr lang="en-US" sz="2000" dirty="0" err="1" smtClean="0"/>
              <a:t>islas</a:t>
            </a:r>
            <a:endParaRPr lang="en-US" sz="2000" dirty="0" smtClean="0"/>
          </a:p>
          <a:p>
            <a:pPr lvl="1"/>
            <a:r>
              <a:rPr lang="en-US" sz="2000" dirty="0" err="1" smtClean="0"/>
              <a:t>Modelo</a:t>
            </a:r>
            <a:r>
              <a:rPr lang="en-US" sz="2000" dirty="0" smtClean="0"/>
              <a:t> </a:t>
            </a:r>
            <a:r>
              <a:rPr lang="en-US" sz="2000" dirty="0" err="1" smtClean="0"/>
              <a:t>celular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 smtClean="0"/>
              <a:t>evolutivos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aralelización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646" y="2036662"/>
            <a:ext cx="7058154" cy="408950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Muy</a:t>
            </a:r>
            <a:r>
              <a:rPr lang="en-US" sz="2400" dirty="0" smtClean="0"/>
              <a:t> popular</a:t>
            </a:r>
          </a:p>
          <a:p>
            <a:r>
              <a:rPr lang="en-US" sz="2400" dirty="0" err="1" smtClean="0"/>
              <a:t>Multiplataforma</a:t>
            </a:r>
            <a:endParaRPr lang="en-US" sz="2400" dirty="0" smtClean="0"/>
          </a:p>
          <a:p>
            <a:r>
              <a:rPr lang="en-US" sz="2400" dirty="0" err="1" smtClean="0"/>
              <a:t>Flexibilidad</a:t>
            </a:r>
            <a:r>
              <a:rPr lang="en-US" sz="2400" dirty="0" smtClean="0"/>
              <a:t>: </a:t>
            </a:r>
            <a:r>
              <a:rPr lang="en-US" sz="2400" dirty="0" err="1" smtClean="0"/>
              <a:t>amplio</a:t>
            </a:r>
            <a:r>
              <a:rPr lang="en-US" sz="2400" dirty="0" smtClean="0"/>
              <a:t>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</a:t>
            </a:r>
            <a:r>
              <a:rPr lang="en-US" sz="2400" dirty="0" err="1" smtClean="0"/>
              <a:t>problemas</a:t>
            </a:r>
            <a:endParaRPr lang="en-US" sz="2400" dirty="0" smtClean="0"/>
          </a:p>
          <a:p>
            <a:r>
              <a:rPr lang="en-US" sz="2400" dirty="0" err="1" smtClean="0"/>
              <a:t>Ficheros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configuraci</a:t>
            </a:r>
            <a:r>
              <a:rPr lang="en-US" sz="2400" dirty="0" err="1"/>
              <a:t>ó</a:t>
            </a:r>
            <a:r>
              <a:rPr lang="en-US" sz="2400" dirty="0" err="1" smtClean="0"/>
              <a:t>n</a:t>
            </a:r>
            <a:endParaRPr lang="en-US" sz="2400" dirty="0" smtClean="0"/>
          </a:p>
          <a:p>
            <a:r>
              <a:rPr lang="en-US" sz="2400" dirty="0" err="1" smtClean="0"/>
              <a:t>Puntos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restauración</a:t>
            </a:r>
            <a:endParaRPr lang="en-US" sz="2400" dirty="0" smtClean="0"/>
          </a:p>
          <a:p>
            <a:r>
              <a:rPr lang="en-US" sz="2400" dirty="0" err="1" smtClean="0"/>
              <a:t>Ejecución</a:t>
            </a:r>
            <a:r>
              <a:rPr lang="en-US" sz="2400" dirty="0" smtClean="0"/>
              <a:t> </a:t>
            </a:r>
            <a:r>
              <a:rPr lang="en-US" sz="2400" dirty="0" err="1" smtClean="0"/>
              <a:t>multihilo</a:t>
            </a:r>
            <a:endParaRPr lang="en-US" sz="2400" dirty="0" smtClean="0"/>
          </a:p>
          <a:p>
            <a:r>
              <a:rPr lang="en-US" sz="2400" dirty="0" err="1" smtClean="0"/>
              <a:t>Generador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 pseudo-</a:t>
            </a:r>
            <a:r>
              <a:rPr lang="en-US" sz="2400" dirty="0" err="1" smtClean="0"/>
              <a:t>aleatorios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Herramienta</a:t>
            </a:r>
            <a:r>
              <a:rPr lang="en-US" sz="3600" dirty="0"/>
              <a:t> de </a:t>
            </a:r>
            <a:r>
              <a:rPr lang="en-US" sz="3600" dirty="0" err="1" smtClean="0"/>
              <a:t>cómputo</a:t>
            </a:r>
            <a:r>
              <a:rPr lang="en-US" sz="3600" dirty="0" smtClean="0"/>
              <a:t> </a:t>
            </a:r>
            <a:r>
              <a:rPr lang="en-US" sz="3600" dirty="0" err="1" smtClean="0"/>
              <a:t>evolutivo</a:t>
            </a:r>
            <a:r>
              <a:rPr lang="en-US" sz="3600" dirty="0" smtClean="0"/>
              <a:t>: ECJ</a:t>
            </a:r>
            <a:endParaRPr lang="en-US" sz="3600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645" y="1842149"/>
            <a:ext cx="6917577" cy="378727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Grandes</a:t>
            </a:r>
            <a:r>
              <a:rPr lang="en-US" sz="2800" dirty="0" smtClean="0"/>
              <a:t> </a:t>
            </a:r>
            <a:r>
              <a:rPr lang="en-US" sz="2800" dirty="0" err="1" smtClean="0"/>
              <a:t>cantidades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 smtClean="0"/>
              <a:t>información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 smtClean="0"/>
              <a:t>sociales</a:t>
            </a:r>
            <a:endParaRPr lang="en-US" sz="2400" dirty="0" smtClean="0"/>
          </a:p>
          <a:p>
            <a:pPr lvl="1"/>
            <a:r>
              <a:rPr lang="en-US" sz="2400" dirty="0" err="1" smtClean="0"/>
              <a:t>Grandes</a:t>
            </a:r>
            <a:r>
              <a:rPr lang="en-US" sz="2400" dirty="0" smtClean="0"/>
              <a:t> </a:t>
            </a:r>
            <a:r>
              <a:rPr lang="en-US" sz="2400" dirty="0" err="1" smtClean="0"/>
              <a:t>empresas</a:t>
            </a:r>
            <a:endParaRPr lang="en-US" sz="2400" dirty="0" smtClean="0"/>
          </a:p>
          <a:p>
            <a:pPr lvl="1"/>
            <a:r>
              <a:rPr lang="en-US" sz="2400" dirty="0" err="1" smtClean="0"/>
              <a:t>Laboratorios</a:t>
            </a:r>
            <a:r>
              <a:rPr lang="en-US" sz="2400" dirty="0" smtClean="0"/>
              <a:t> de </a:t>
            </a:r>
            <a:r>
              <a:rPr lang="en-US" sz="2400" dirty="0" err="1"/>
              <a:t>f</a:t>
            </a:r>
            <a:r>
              <a:rPr lang="en-US" sz="2400" dirty="0" err="1" smtClean="0"/>
              <a:t>ísica</a:t>
            </a:r>
            <a:endParaRPr lang="en-US" sz="2400" dirty="0" smtClean="0"/>
          </a:p>
          <a:p>
            <a:r>
              <a:rPr lang="en-US" sz="2800" dirty="0" err="1" smtClean="0"/>
              <a:t>Extraer</a:t>
            </a:r>
            <a:r>
              <a:rPr lang="en-US" sz="2800" dirty="0" smtClean="0"/>
              <a:t> valor a los </a:t>
            </a:r>
            <a:r>
              <a:rPr lang="en-US" sz="2800" dirty="0" err="1" smtClean="0"/>
              <a:t>datos</a:t>
            </a:r>
            <a:endParaRPr lang="en-US" sz="2800" dirty="0" smtClean="0"/>
          </a:p>
          <a:p>
            <a:r>
              <a:rPr lang="en-US" sz="2800" dirty="0" err="1" smtClean="0"/>
              <a:t>Computación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distribuida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masivo</a:t>
            </a:r>
            <a:r>
              <a:rPr lang="en-US" dirty="0" smtClean="0"/>
              <a:t> de </a:t>
            </a:r>
            <a:r>
              <a:rPr lang="en-US" dirty="0" err="1"/>
              <a:t>i</a:t>
            </a:r>
            <a:r>
              <a:rPr lang="en-US" dirty="0" err="1" smtClean="0"/>
              <a:t>nformación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529</Words>
  <Application>Microsoft Macintosh PowerPoint</Application>
  <PresentationFormat>On-screen Show (4:3)</PresentationFormat>
  <Paragraphs>170</Paragraphs>
  <Slides>28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INTEGRACIÓN DE UNA HERRAMIENTA DE CÓMPUTO EVOLUTIVO CON UNA DE PROCESAMIENTO MASIVO DE INFORMACIÓN  </vt:lpstr>
      <vt:lpstr>Agenda</vt:lpstr>
      <vt:lpstr>Motivaciones</vt:lpstr>
      <vt:lpstr>Objetivos</vt:lpstr>
      <vt:lpstr>Algoritmos evolutivos</vt:lpstr>
      <vt:lpstr>Algoritmos evolutivos: fases</vt:lpstr>
      <vt:lpstr>Algoritmos evolutivos: paralelización</vt:lpstr>
      <vt:lpstr>Herramienta de cómputo evolutivo: ECJ</vt:lpstr>
      <vt:lpstr>Procesamiento masivo de información</vt:lpstr>
      <vt:lpstr>Modelo computacional: MapReduce</vt:lpstr>
      <vt:lpstr>Herramienta de procesamiento masivo de información: Hadoop</vt:lpstr>
      <vt:lpstr>Modelos de paralelización</vt:lpstr>
      <vt:lpstr>Paralelización con un solo trabajo: flujo de datos</vt:lpstr>
      <vt:lpstr>Paralelización con un solo trabajo: problema</vt:lpstr>
      <vt:lpstr>Paralelización con un solo trabajo: resultados</vt:lpstr>
      <vt:lpstr>Paralelización con un solo trabajo: mejoras</vt:lpstr>
      <vt:lpstr>Paralelización con un solo trabajo: resultados</vt:lpstr>
      <vt:lpstr>Varios trabajos por individuo: problema</vt:lpstr>
      <vt:lpstr>Reconocimiento facial: modificaciones</vt:lpstr>
      <vt:lpstr>Reconocimiento facial Modificación: evolución</vt:lpstr>
      <vt:lpstr>Reconocimiento facial Modificación: paralelismo</vt:lpstr>
      <vt:lpstr>Reconocimiento facial Modificación: paralelismo y evolución</vt:lpstr>
      <vt:lpstr>Reconocimiento facial Resultados: grupos de la base de datos</vt:lpstr>
      <vt:lpstr>Reconocimiento facial Resultados: escalabilidad</vt:lpstr>
      <vt:lpstr>Reconocimiento facial Resultados: tamaño de la población</vt:lpstr>
      <vt:lpstr>Trabajo futuro</vt:lpstr>
      <vt:lpstr>Conclusiones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Lanza García</dc:creator>
  <cp:lastModifiedBy>Daniel Lanza García</cp:lastModifiedBy>
  <cp:revision>159</cp:revision>
  <dcterms:created xsi:type="dcterms:W3CDTF">2015-06-24T18:44:25Z</dcterms:created>
  <dcterms:modified xsi:type="dcterms:W3CDTF">2015-07-13T07:47:20Z</dcterms:modified>
</cp:coreProperties>
</file>