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  <p:sldId id="263" r:id="rId12"/>
    <p:sldId id="268" r:id="rId13"/>
    <p:sldId id="277" r:id="rId14"/>
    <p:sldId id="278" r:id="rId15"/>
    <p:sldId id="269" r:id="rId16"/>
    <p:sldId id="279" r:id="rId17"/>
    <p:sldId id="280" r:id="rId18"/>
    <p:sldId id="289" r:id="rId19"/>
    <p:sldId id="272" r:id="rId20"/>
    <p:sldId id="273" r:id="rId21"/>
    <p:sldId id="286" r:id="rId22"/>
    <p:sldId id="282" r:id="rId23"/>
    <p:sldId id="283" r:id="rId24"/>
    <p:sldId id="290" r:id="rId25"/>
    <p:sldId id="291" r:id="rId26"/>
    <p:sldId id="288" r:id="rId27"/>
    <p:sldId id="285" r:id="rId28"/>
    <p:sldId id="29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93096-3FDD-764E-9DE8-5B048B3512B7}" type="datetimeFigureOut">
              <a:rPr lang="en-US" smtClean="0"/>
              <a:t>28/06/15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8EDCD-D55F-4345-83F2-12623470C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0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EDCD-D55F-4345-83F2-12623470C8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7DBA-E559-7F48-81B3-A802100C6860}" type="datetimeFigureOut">
              <a:rPr lang="en-US" smtClean="0"/>
              <a:t>28/06/15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CFDA-1E1B-BF4D-B0AA-EDF71F141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9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7DBA-E559-7F48-81B3-A802100C6860}" type="datetimeFigureOut">
              <a:rPr lang="en-US" smtClean="0"/>
              <a:t>28/06/15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CFDA-1E1B-BF4D-B0AA-EDF71F141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9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7DBA-E559-7F48-81B3-A802100C6860}" type="datetimeFigureOut">
              <a:rPr lang="en-US" smtClean="0"/>
              <a:t>28/06/15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CFDA-1E1B-BF4D-B0AA-EDF71F141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4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7DBA-E559-7F48-81B3-A802100C6860}" type="datetimeFigureOut">
              <a:rPr lang="en-US" smtClean="0"/>
              <a:t>28/06/15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CFDA-1E1B-BF4D-B0AA-EDF71F141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0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7DBA-E559-7F48-81B3-A802100C6860}" type="datetimeFigureOut">
              <a:rPr lang="en-US" smtClean="0"/>
              <a:t>28/06/15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CFDA-1E1B-BF4D-B0AA-EDF71F141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7DBA-E559-7F48-81B3-A802100C6860}" type="datetimeFigureOut">
              <a:rPr lang="en-US" smtClean="0"/>
              <a:t>28/06/15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CFDA-1E1B-BF4D-B0AA-EDF71F141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1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7DBA-E559-7F48-81B3-A802100C6860}" type="datetimeFigureOut">
              <a:rPr lang="en-US" smtClean="0"/>
              <a:t>28/06/15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CFDA-1E1B-BF4D-B0AA-EDF71F141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7DBA-E559-7F48-81B3-A802100C6860}" type="datetimeFigureOut">
              <a:rPr lang="en-US" smtClean="0"/>
              <a:t>28/06/15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CFDA-1E1B-BF4D-B0AA-EDF71F141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5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7DBA-E559-7F48-81B3-A802100C6860}" type="datetimeFigureOut">
              <a:rPr lang="en-US" smtClean="0"/>
              <a:t>28/06/15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CFDA-1E1B-BF4D-B0AA-EDF71F141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8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7DBA-E559-7F48-81B3-A802100C6860}" type="datetimeFigureOut">
              <a:rPr lang="en-US" smtClean="0"/>
              <a:t>28/06/15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CFDA-1E1B-BF4D-B0AA-EDF71F141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7DBA-E559-7F48-81B3-A802100C6860}" type="datetimeFigureOut">
              <a:rPr lang="en-US" smtClean="0"/>
              <a:t>28/06/15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CFDA-1E1B-BF4D-B0AA-EDF71F141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6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97DBA-E559-7F48-81B3-A802100C6860}" type="datetimeFigureOut">
              <a:rPr lang="en-US" smtClean="0"/>
              <a:t>28/06/15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9CFDA-1E1B-BF4D-B0AA-EDF71F141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8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doop.apache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1590"/>
            <a:ext cx="7772400" cy="2135884"/>
          </a:xfrm>
        </p:spPr>
        <p:txBody>
          <a:bodyPr>
            <a:noAutofit/>
          </a:bodyPr>
          <a:lstStyle/>
          <a:p>
            <a:r>
              <a:rPr lang="en-US" sz="3600" dirty="0" smtClean="0"/>
              <a:t>INTEGRACIÓN </a:t>
            </a:r>
            <a:r>
              <a:rPr lang="en-US" sz="3600" dirty="0"/>
              <a:t>DE UNA HERRAMIENTA </a:t>
            </a:r>
            <a:r>
              <a:rPr lang="en-US" sz="3600" dirty="0" smtClean="0"/>
              <a:t>DE CÓMPUTO </a:t>
            </a:r>
            <a:r>
              <a:rPr lang="en-US" sz="3600" dirty="0"/>
              <a:t>EVOLUTIVO CON UNA DE PROCESAMIENTO MASIVO DE </a:t>
            </a:r>
            <a:r>
              <a:rPr lang="en-US" sz="3600" dirty="0" smtClean="0"/>
              <a:t>INFORMACIÓN 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509" y="3700809"/>
            <a:ext cx="6400800" cy="226659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Trabajo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fin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grado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3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Grado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en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Ingeniería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Informática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en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Teconologías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la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Información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Autor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Daniel Lanza</a:t>
            </a:r>
          </a:p>
        </p:txBody>
      </p:sp>
      <p:pic>
        <p:nvPicPr>
          <p:cNvPr id="7" name="Picture 6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8" name="Picture 7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12942" y="6385690"/>
            <a:ext cx="202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13 de Julio del 2015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30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98" y="1968009"/>
            <a:ext cx="7451202" cy="415815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Origen en la </a:t>
            </a:r>
            <a:r>
              <a:rPr lang="en-US" sz="2800" dirty="0" err="1"/>
              <a:t>p</a:t>
            </a:r>
            <a:r>
              <a:rPr lang="en-US" sz="2800" dirty="0" err="1" smtClean="0"/>
              <a:t>rogramación</a:t>
            </a:r>
            <a:r>
              <a:rPr lang="en-US" sz="2800" dirty="0" smtClean="0"/>
              <a:t> </a:t>
            </a:r>
            <a:r>
              <a:rPr lang="en-US" sz="2800" dirty="0" err="1" smtClean="0"/>
              <a:t>funcional</a:t>
            </a:r>
            <a:endParaRPr lang="en-US" sz="2800" dirty="0" smtClean="0"/>
          </a:p>
          <a:p>
            <a:endParaRPr lang="en-US" sz="1600" dirty="0" smtClean="0"/>
          </a:p>
          <a:p>
            <a:r>
              <a:rPr lang="en-US" sz="2800" dirty="0" err="1" smtClean="0"/>
              <a:t>Popularizado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Google</a:t>
            </a:r>
          </a:p>
          <a:p>
            <a:endParaRPr lang="en-US" sz="1400" dirty="0" smtClean="0"/>
          </a:p>
          <a:p>
            <a:r>
              <a:rPr lang="en-US" sz="2800" dirty="0" err="1" smtClean="0"/>
              <a:t>Basado</a:t>
            </a:r>
            <a:r>
              <a:rPr lang="en-US" sz="2800" dirty="0" smtClean="0"/>
              <a:t> en los </a:t>
            </a:r>
            <a:r>
              <a:rPr lang="en-US" sz="2800" dirty="0" err="1" smtClean="0"/>
              <a:t>funciones</a:t>
            </a:r>
            <a:endParaRPr lang="en-US" sz="2800" dirty="0" smtClean="0"/>
          </a:p>
          <a:p>
            <a:pPr lvl="1"/>
            <a:r>
              <a:rPr lang="en-US" sz="2400" dirty="0" err="1" smtClean="0"/>
              <a:t>Mapeo</a:t>
            </a:r>
            <a:endParaRPr lang="en-US" sz="2400" dirty="0" smtClean="0"/>
          </a:p>
          <a:p>
            <a:pPr lvl="1"/>
            <a:r>
              <a:rPr lang="en-US" sz="2400" dirty="0" err="1"/>
              <a:t>Reducción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computacional</a:t>
            </a:r>
            <a:r>
              <a:rPr lang="en-US" dirty="0" smtClean="0"/>
              <a:t>: </a:t>
            </a:r>
            <a:r>
              <a:rPr lang="en-US" dirty="0" err="1" smtClean="0"/>
              <a:t>MapReduce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06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918" y="1876475"/>
            <a:ext cx="7287742" cy="3896421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Proyecto Apache</a:t>
            </a:r>
          </a:p>
          <a:p>
            <a:pPr lvl="1"/>
            <a:r>
              <a:rPr lang="es-ES" dirty="0">
                <a:hlinkClick r:id="rId2"/>
              </a:rPr>
              <a:t>http://hadoop.apache.org/</a:t>
            </a:r>
            <a:endParaRPr lang="es-ES" dirty="0"/>
          </a:p>
          <a:p>
            <a:pPr lvl="1"/>
            <a:r>
              <a:rPr lang="es-ES" dirty="0" smtClean="0"/>
              <a:t>Java</a:t>
            </a:r>
          </a:p>
          <a:p>
            <a:pPr lvl="1"/>
            <a:endParaRPr lang="es-ES" dirty="0"/>
          </a:p>
          <a:p>
            <a:r>
              <a:rPr lang="es-ES" dirty="0"/>
              <a:t>Ofrece computación</a:t>
            </a:r>
          </a:p>
          <a:p>
            <a:pPr lvl="1"/>
            <a:r>
              <a:rPr lang="es-ES" dirty="0"/>
              <a:t>Distribuida</a:t>
            </a:r>
          </a:p>
          <a:p>
            <a:pPr lvl="1"/>
            <a:r>
              <a:rPr lang="es-ES" dirty="0"/>
              <a:t>Fiable</a:t>
            </a:r>
          </a:p>
          <a:p>
            <a:pPr lvl="1"/>
            <a:r>
              <a:rPr lang="es-ES" dirty="0"/>
              <a:t>Escalable</a:t>
            </a:r>
          </a:p>
          <a:p>
            <a:pPr lvl="1"/>
            <a:r>
              <a:rPr lang="es-ES" dirty="0"/>
              <a:t>Cualquier lenguaje de entrada/salida </a:t>
            </a:r>
            <a:r>
              <a:rPr lang="es-ES" dirty="0" smtClean="0"/>
              <a:t>estándar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Implementa el modelo </a:t>
            </a:r>
            <a:r>
              <a:rPr lang="es-ES" dirty="0" err="1" smtClean="0"/>
              <a:t>MapReduce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Herramienta</a:t>
            </a:r>
            <a:r>
              <a:rPr lang="en-US" dirty="0" smtClean="0"/>
              <a:t> de </a:t>
            </a:r>
            <a:r>
              <a:rPr lang="en-US" dirty="0" err="1" smtClean="0"/>
              <a:t>procesamiento</a:t>
            </a:r>
            <a:r>
              <a:rPr lang="en-US" dirty="0" smtClean="0"/>
              <a:t> </a:t>
            </a:r>
            <a:r>
              <a:rPr lang="en-US" dirty="0" err="1" smtClean="0"/>
              <a:t>masivo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información</a:t>
            </a:r>
            <a:r>
              <a:rPr lang="en-US" dirty="0" smtClean="0"/>
              <a:t>: Hadoop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  <p:pic>
        <p:nvPicPr>
          <p:cNvPr id="8" name="Imagen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20" b="100000" l="0" r="100000">
                        <a14:backgroundMark x1="71875" y1="80612" x2="71875" y2="80612"/>
                        <a14:backgroundMark x1="77813" y1="65306" x2="77813" y2="653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6626" y="2942278"/>
            <a:ext cx="3480174" cy="10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0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072" y="1922243"/>
            <a:ext cx="7691457" cy="432978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Paralelización</a:t>
            </a:r>
            <a:r>
              <a:rPr lang="en-US" sz="2800" dirty="0" smtClean="0"/>
              <a:t> de la </a:t>
            </a:r>
            <a:r>
              <a:rPr lang="en-US" sz="2800" dirty="0" err="1" smtClean="0"/>
              <a:t>fase</a:t>
            </a:r>
            <a:r>
              <a:rPr lang="en-US" sz="2800" dirty="0" smtClean="0"/>
              <a:t> de </a:t>
            </a:r>
            <a:r>
              <a:rPr lang="en-US" sz="2800" dirty="0" err="1" smtClean="0"/>
              <a:t>evaluación</a:t>
            </a:r>
            <a:endParaRPr lang="en-US" sz="2800" dirty="0" smtClean="0"/>
          </a:p>
          <a:p>
            <a:endParaRPr lang="en-US" sz="2000" dirty="0" smtClean="0"/>
          </a:p>
          <a:p>
            <a:r>
              <a:rPr lang="en-US" sz="2800" dirty="0" smtClean="0"/>
              <a:t>Un solo </a:t>
            </a:r>
            <a:r>
              <a:rPr lang="en-US" sz="2800" dirty="0" err="1" smtClean="0"/>
              <a:t>trabajo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/>
              <a:t> </a:t>
            </a:r>
            <a:r>
              <a:rPr lang="en-US" sz="2800" dirty="0" err="1"/>
              <a:t>generación</a:t>
            </a:r>
            <a:endParaRPr lang="en-US" sz="2800" dirty="0" smtClean="0"/>
          </a:p>
          <a:p>
            <a:pPr lvl="1"/>
            <a:r>
              <a:rPr lang="en-US" sz="2400" dirty="0" err="1" smtClean="0"/>
              <a:t>Evaluación</a:t>
            </a:r>
            <a:r>
              <a:rPr lang="en-US" sz="2400" dirty="0" smtClean="0"/>
              <a:t> no </a:t>
            </a:r>
            <a:r>
              <a:rPr lang="en-US" sz="2400" dirty="0" err="1" smtClean="0"/>
              <a:t>excesivamente</a:t>
            </a:r>
            <a:r>
              <a:rPr lang="en-US" sz="2400" dirty="0" smtClean="0"/>
              <a:t> </a:t>
            </a:r>
            <a:r>
              <a:rPr lang="en-US" sz="2400" dirty="0" err="1" smtClean="0"/>
              <a:t>costosa</a:t>
            </a:r>
            <a:endParaRPr lang="en-US" sz="2400" dirty="0" smtClean="0"/>
          </a:p>
          <a:p>
            <a:endParaRPr lang="en-US" sz="2000" dirty="0" smtClean="0"/>
          </a:p>
          <a:p>
            <a:r>
              <a:rPr lang="en-US" sz="2800" dirty="0" err="1" smtClean="0"/>
              <a:t>Trabajo</a:t>
            </a:r>
            <a:r>
              <a:rPr lang="en-US" sz="2800" dirty="0" smtClean="0"/>
              <a:t>/s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 smtClean="0"/>
              <a:t>individuo</a:t>
            </a:r>
            <a:endParaRPr lang="en-US" sz="2800" dirty="0" smtClean="0"/>
          </a:p>
          <a:p>
            <a:pPr lvl="1"/>
            <a:r>
              <a:rPr lang="en-US" sz="2400" dirty="0" err="1" smtClean="0"/>
              <a:t>Evaluación</a:t>
            </a:r>
            <a:r>
              <a:rPr lang="en-US" sz="2400" dirty="0" smtClean="0"/>
              <a:t> </a:t>
            </a:r>
            <a:r>
              <a:rPr lang="en-US" sz="2400" dirty="0" err="1" smtClean="0"/>
              <a:t>muy</a:t>
            </a:r>
            <a:r>
              <a:rPr lang="en-US" sz="2400" dirty="0" smtClean="0"/>
              <a:t> </a:t>
            </a:r>
            <a:r>
              <a:rPr lang="en-US" sz="2400" dirty="0" err="1" smtClean="0"/>
              <a:t>costosa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paralelización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95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Paralelizaci</a:t>
            </a:r>
            <a:r>
              <a:rPr lang="es-ES" dirty="0" smtClean="0"/>
              <a:t>ó</a:t>
            </a:r>
            <a:r>
              <a:rPr lang="en-US" dirty="0" smtClean="0"/>
              <a:t>n con un solo </a:t>
            </a:r>
            <a:r>
              <a:rPr lang="en-US" dirty="0" err="1" smtClean="0"/>
              <a:t>trabajo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flujo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  <p:pic>
        <p:nvPicPr>
          <p:cNvPr id="50" name="Picture 49" descr="fases-evaluacion-un-trabaj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15" y="1772337"/>
            <a:ext cx="5232094" cy="45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91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985" y="1876474"/>
            <a:ext cx="6913487" cy="4193911"/>
          </a:xfrm>
        </p:spPr>
        <p:txBody>
          <a:bodyPr>
            <a:noAutofit/>
          </a:bodyPr>
          <a:lstStyle/>
          <a:p>
            <a:r>
              <a:rPr lang="en-US" sz="2800" dirty="0" smtClean="0"/>
              <a:t>Para </a:t>
            </a:r>
            <a:r>
              <a:rPr lang="en-US" sz="2800" dirty="0" err="1" smtClean="0"/>
              <a:t>probar</a:t>
            </a:r>
            <a:r>
              <a:rPr lang="en-US" sz="2800" dirty="0" smtClean="0"/>
              <a:t> la </a:t>
            </a:r>
            <a:r>
              <a:rPr lang="en-US" sz="2800" dirty="0" err="1" smtClean="0"/>
              <a:t>soluci</a:t>
            </a:r>
            <a:r>
              <a:rPr lang="es-ES" sz="2800" dirty="0" err="1" smtClean="0"/>
              <a:t>ón</a:t>
            </a:r>
            <a:endParaRPr lang="es-ES" sz="2800" dirty="0" smtClean="0"/>
          </a:p>
          <a:p>
            <a:r>
              <a:rPr lang="es-ES" sz="2800" dirty="0" smtClean="0"/>
              <a:t>Problemas</a:t>
            </a:r>
          </a:p>
          <a:p>
            <a:pPr lvl="1"/>
            <a:r>
              <a:rPr lang="es-ES" sz="2400" dirty="0" err="1" smtClean="0"/>
              <a:t>MaxOne</a:t>
            </a:r>
            <a:endParaRPr lang="es-ES" sz="2400" dirty="0" smtClean="0"/>
          </a:p>
          <a:p>
            <a:pPr lvl="2"/>
            <a:r>
              <a:rPr lang="es-ES" dirty="0" smtClean="0"/>
              <a:t>Construir cadenas de 1s</a:t>
            </a:r>
          </a:p>
          <a:p>
            <a:pPr lvl="1"/>
            <a:r>
              <a:rPr lang="es-ES" sz="2400" dirty="0" err="1" smtClean="0"/>
              <a:t>Parity</a:t>
            </a:r>
            <a:endParaRPr lang="es-ES" sz="2400" dirty="0" smtClean="0"/>
          </a:p>
          <a:p>
            <a:pPr lvl="2"/>
            <a:r>
              <a:rPr lang="es-ES" dirty="0" smtClean="0"/>
              <a:t>Encontrar función de </a:t>
            </a:r>
            <a:r>
              <a:rPr lang="es-ES" dirty="0" smtClean="0"/>
              <a:t>paridad</a:t>
            </a:r>
            <a:endParaRPr lang="en-US" dirty="0" smtClean="0"/>
          </a:p>
          <a:p>
            <a:r>
              <a:rPr lang="en-US" sz="2800" dirty="0" err="1" smtClean="0"/>
              <a:t>Configuración</a:t>
            </a:r>
            <a:r>
              <a:rPr lang="en-US" sz="2800" dirty="0" smtClean="0"/>
              <a:t> simple</a:t>
            </a:r>
          </a:p>
          <a:p>
            <a:pPr lvl="1"/>
            <a:r>
              <a:rPr lang="en-US" sz="2400" dirty="0" err="1" smtClean="0"/>
              <a:t>Problema</a:t>
            </a:r>
            <a:r>
              <a:rPr lang="en-US" sz="2400" dirty="0" smtClean="0"/>
              <a:t> </a:t>
            </a:r>
            <a:r>
              <a:rPr lang="en-US" sz="2400" dirty="0" err="1" smtClean="0"/>
              <a:t>funcionando</a:t>
            </a:r>
            <a:r>
              <a:rPr lang="en-US" sz="2400" dirty="0" smtClean="0"/>
              <a:t> en ECJ</a:t>
            </a:r>
          </a:p>
          <a:p>
            <a:pPr lvl="1"/>
            <a:r>
              <a:rPr lang="en-US" sz="2400" dirty="0" err="1"/>
              <a:t>eval</a:t>
            </a:r>
            <a:r>
              <a:rPr lang="en-US" sz="2400" dirty="0"/>
              <a:t> = </a:t>
            </a:r>
            <a:r>
              <a:rPr lang="en-US" sz="2400" dirty="0" err="1"/>
              <a:t>ec.hadoop.HadoopEvaluator</a:t>
            </a:r>
            <a:r>
              <a:rPr lang="en-US" sz="2400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Paralelizaci</a:t>
            </a:r>
            <a:r>
              <a:rPr lang="es-ES" dirty="0"/>
              <a:t>ó</a:t>
            </a:r>
            <a:r>
              <a:rPr lang="en-US" dirty="0"/>
              <a:t>n con un solo </a:t>
            </a:r>
            <a:r>
              <a:rPr lang="en-US" dirty="0" err="1" smtClean="0"/>
              <a:t>trabajo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problema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77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3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Paralelizaci</a:t>
            </a:r>
            <a:r>
              <a:rPr lang="es-ES" dirty="0"/>
              <a:t>ó</a:t>
            </a:r>
            <a:r>
              <a:rPr lang="en-US" dirty="0"/>
              <a:t>n con un solo </a:t>
            </a:r>
            <a:r>
              <a:rPr lang="en-US" dirty="0" err="1" smtClean="0"/>
              <a:t>trabajo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resultados</a:t>
            </a:r>
            <a:endParaRPr lang="en-US" dirty="0"/>
          </a:p>
        </p:txBody>
      </p:sp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  <p:pic>
        <p:nvPicPr>
          <p:cNvPr id="8" name="Picture 7" descr="maxone-results-without-improveme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76" y="1485011"/>
            <a:ext cx="6798650" cy="4676955"/>
          </a:xfrm>
          <a:prstGeom prst="rect">
            <a:avLst/>
          </a:prstGeom>
        </p:spPr>
      </p:pic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95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394" y="1729162"/>
            <a:ext cx="7508405" cy="423824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Uso</a:t>
            </a:r>
            <a:r>
              <a:rPr lang="en-US" sz="2800" dirty="0" smtClean="0"/>
              <a:t> de la cache </a:t>
            </a:r>
            <a:r>
              <a:rPr lang="en-US" sz="2800" dirty="0" err="1" smtClean="0"/>
              <a:t>distribuida</a:t>
            </a:r>
            <a:endParaRPr lang="en-US" sz="2800" dirty="0" smtClean="0"/>
          </a:p>
          <a:p>
            <a:r>
              <a:rPr lang="en-US" sz="2800" dirty="0" err="1" smtClean="0"/>
              <a:t>Punto</a:t>
            </a:r>
            <a:r>
              <a:rPr lang="en-US" sz="2800" dirty="0" smtClean="0"/>
              <a:t> de </a:t>
            </a:r>
            <a:r>
              <a:rPr lang="en-US" sz="2800" dirty="0" err="1" smtClean="0"/>
              <a:t>restauración</a:t>
            </a:r>
            <a:r>
              <a:rPr lang="en-US" sz="2800" dirty="0" smtClean="0"/>
              <a:t> sin la </a:t>
            </a:r>
            <a:r>
              <a:rPr lang="en-US" sz="2800" dirty="0" err="1" smtClean="0"/>
              <a:t>población</a:t>
            </a:r>
            <a:endParaRPr lang="en-US" sz="2800" dirty="0" smtClean="0"/>
          </a:p>
          <a:p>
            <a:r>
              <a:rPr lang="en-US" sz="2800" dirty="0" smtClean="0"/>
              <a:t>Leer </a:t>
            </a:r>
            <a:r>
              <a:rPr lang="en-US" sz="2800" dirty="0" err="1" smtClean="0"/>
              <a:t>punto</a:t>
            </a:r>
            <a:r>
              <a:rPr lang="en-US" sz="2800" dirty="0" smtClean="0"/>
              <a:t> de </a:t>
            </a:r>
            <a:r>
              <a:rPr lang="en-US" sz="2800" dirty="0" err="1" smtClean="0"/>
              <a:t>restauración</a:t>
            </a:r>
            <a:r>
              <a:rPr lang="en-US" sz="2800" dirty="0" smtClean="0"/>
              <a:t> solo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vez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 smtClean="0"/>
              <a:t>tarea</a:t>
            </a:r>
            <a:endParaRPr lang="en-US" sz="2800" dirty="0" smtClean="0"/>
          </a:p>
          <a:p>
            <a:r>
              <a:rPr lang="en-US" sz="2800" dirty="0" err="1" smtClean="0"/>
              <a:t>Compresión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ficheros</a:t>
            </a:r>
            <a:endParaRPr lang="en-US" sz="2800" dirty="0" smtClean="0"/>
          </a:p>
          <a:p>
            <a:r>
              <a:rPr lang="en-US" sz="2800" dirty="0" err="1" smtClean="0"/>
              <a:t>Aumentar</a:t>
            </a:r>
            <a:r>
              <a:rPr lang="en-US" sz="2800" dirty="0" smtClean="0"/>
              <a:t> </a:t>
            </a:r>
            <a:r>
              <a:rPr lang="en-US" sz="2800" dirty="0" err="1" smtClean="0"/>
              <a:t>capacidad</a:t>
            </a:r>
            <a:r>
              <a:rPr lang="en-US" sz="2800" dirty="0" smtClean="0"/>
              <a:t> de los buffers</a:t>
            </a:r>
          </a:p>
          <a:p>
            <a:r>
              <a:rPr lang="en-US" sz="2800" dirty="0" err="1" smtClean="0"/>
              <a:t>Reuso</a:t>
            </a:r>
            <a:r>
              <a:rPr lang="en-US" sz="2800" dirty="0" smtClean="0"/>
              <a:t> de JVMs</a:t>
            </a:r>
          </a:p>
          <a:p>
            <a:r>
              <a:rPr lang="en-US" sz="2800" dirty="0" err="1" smtClean="0"/>
              <a:t>Serialización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ficheros</a:t>
            </a:r>
            <a:r>
              <a:rPr lang="en-US" sz="2800" dirty="0" smtClean="0"/>
              <a:t> de </a:t>
            </a:r>
            <a:r>
              <a:rPr lang="en-US" sz="2800" dirty="0" err="1" smtClean="0"/>
              <a:t>entrada</a:t>
            </a:r>
            <a:r>
              <a:rPr lang="en-US" sz="2800" dirty="0" smtClean="0"/>
              <a:t> y </a:t>
            </a:r>
            <a:r>
              <a:rPr lang="en-US" sz="2800" dirty="0" err="1" smtClean="0"/>
              <a:t>salida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Paralelizaci</a:t>
            </a:r>
            <a:r>
              <a:rPr lang="es-ES" dirty="0"/>
              <a:t>ó</a:t>
            </a:r>
            <a:r>
              <a:rPr lang="en-US" dirty="0"/>
              <a:t>n con un solo </a:t>
            </a:r>
            <a:r>
              <a:rPr lang="en-US" dirty="0" err="1" smtClean="0"/>
              <a:t>trabajo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mejoras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42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Paralelizaci</a:t>
            </a:r>
            <a:r>
              <a:rPr lang="es-ES" dirty="0"/>
              <a:t>ó</a:t>
            </a:r>
            <a:r>
              <a:rPr lang="en-US" dirty="0"/>
              <a:t>n con un solo </a:t>
            </a:r>
            <a:r>
              <a:rPr lang="en-US" dirty="0" err="1" smtClean="0"/>
              <a:t>trabajo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resultados</a:t>
            </a:r>
            <a:endParaRPr lang="en-US" dirty="0"/>
          </a:p>
        </p:txBody>
      </p:sp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  <p:pic>
        <p:nvPicPr>
          <p:cNvPr id="9" name="Picture 8" descr="maxone-results-with-improveme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5" y="1520616"/>
            <a:ext cx="7455707" cy="4635137"/>
          </a:xfrm>
          <a:prstGeom prst="rect">
            <a:avLst/>
          </a:prstGeom>
        </p:spPr>
      </p:pic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42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748" y="1819264"/>
            <a:ext cx="6715706" cy="4485232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Reconocimiento</a:t>
            </a:r>
            <a:r>
              <a:rPr lang="en-US" sz="2000" dirty="0" smtClean="0"/>
              <a:t> facial</a:t>
            </a:r>
          </a:p>
          <a:p>
            <a:pPr lvl="1"/>
            <a:r>
              <a:rPr lang="en-US" sz="2000" dirty="0" err="1" smtClean="0"/>
              <a:t>Traducido</a:t>
            </a:r>
            <a:r>
              <a:rPr lang="en-US" sz="2000" dirty="0" smtClean="0"/>
              <a:t> de C++ a Java</a:t>
            </a:r>
          </a:p>
          <a:p>
            <a:pPr lvl="1"/>
            <a:r>
              <a:rPr lang="en-US" sz="2000" dirty="0" err="1" smtClean="0"/>
              <a:t>Uso</a:t>
            </a:r>
            <a:r>
              <a:rPr lang="en-US" sz="2000" dirty="0" smtClean="0"/>
              <a:t> de la </a:t>
            </a:r>
            <a:r>
              <a:rPr lang="en-US" sz="2000" dirty="0" err="1" smtClean="0"/>
              <a:t>librería</a:t>
            </a:r>
            <a:r>
              <a:rPr lang="en-US" sz="2000" dirty="0" smtClean="0"/>
              <a:t> </a:t>
            </a:r>
            <a:r>
              <a:rPr lang="en-US" sz="2000" dirty="0" err="1" smtClean="0"/>
              <a:t>nativa</a:t>
            </a:r>
            <a:r>
              <a:rPr lang="en-US" sz="2000" dirty="0" smtClean="0"/>
              <a:t> </a:t>
            </a:r>
            <a:r>
              <a:rPr lang="en-US" sz="2000" dirty="0" err="1" smtClean="0"/>
              <a:t>OpenCV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Base de </a:t>
            </a:r>
            <a:r>
              <a:rPr lang="en-US" sz="2000" dirty="0" err="1" smtClean="0"/>
              <a:t>datos</a:t>
            </a:r>
            <a:r>
              <a:rPr lang="en-US" sz="2000" dirty="0" smtClean="0"/>
              <a:t> de </a:t>
            </a:r>
            <a:r>
              <a:rPr lang="en-US" sz="2000" dirty="0" err="1" smtClean="0"/>
              <a:t>imágenes</a:t>
            </a:r>
            <a:endParaRPr lang="en-US" sz="2000" dirty="0" smtClean="0"/>
          </a:p>
          <a:p>
            <a:pPr lvl="1"/>
            <a:r>
              <a:rPr lang="en-US" sz="2000" dirty="0" err="1" smtClean="0"/>
              <a:t>Puntos</a:t>
            </a:r>
            <a:r>
              <a:rPr lang="en-US" sz="2000" dirty="0" smtClean="0"/>
              <a:t> de </a:t>
            </a:r>
            <a:r>
              <a:rPr lang="en-US" sz="2000" dirty="0" err="1"/>
              <a:t>i</a:t>
            </a:r>
            <a:r>
              <a:rPr lang="en-US" sz="2000" dirty="0" err="1" smtClean="0"/>
              <a:t>nterés</a:t>
            </a:r>
            <a:endParaRPr lang="en-US" sz="2000" dirty="0" smtClean="0"/>
          </a:p>
          <a:p>
            <a:pPr lvl="1"/>
            <a:r>
              <a:rPr lang="en-US" sz="2000" dirty="0" err="1" smtClean="0"/>
              <a:t>Clasificadas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000" dirty="0" smtClean="0"/>
              <a:t>Dos </a:t>
            </a:r>
            <a:r>
              <a:rPr lang="en-US" sz="2000" dirty="0" err="1" smtClean="0"/>
              <a:t>etapas</a:t>
            </a:r>
            <a:endParaRPr lang="en-US" sz="2000" dirty="0" smtClean="0"/>
          </a:p>
          <a:p>
            <a:pPr lvl="1"/>
            <a:r>
              <a:rPr lang="en-US" sz="2000" dirty="0" err="1" smtClean="0"/>
              <a:t>Entrenamiento</a:t>
            </a:r>
            <a:endParaRPr lang="en-US" sz="2000" dirty="0" smtClean="0"/>
          </a:p>
          <a:p>
            <a:pPr lvl="1"/>
            <a:r>
              <a:rPr lang="en-US" sz="2000" dirty="0" err="1" smtClean="0"/>
              <a:t>Consulta</a:t>
            </a: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Varios</a:t>
            </a:r>
            <a:r>
              <a:rPr lang="en-US" dirty="0" smtClean="0"/>
              <a:t> </a:t>
            </a:r>
            <a:r>
              <a:rPr lang="en-US" dirty="0" err="1" smtClean="0"/>
              <a:t>trabajos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individuo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problema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52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Reconocimiento</a:t>
            </a:r>
            <a:r>
              <a:rPr lang="en-US" dirty="0"/>
              <a:t> facial: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modificaciones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763713" y="1971664"/>
            <a:ext cx="5911567" cy="3634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 smtClean="0"/>
          </a:p>
          <a:p>
            <a:r>
              <a:rPr lang="en-US" sz="2800" dirty="0" err="1" smtClean="0"/>
              <a:t>Introducir</a:t>
            </a:r>
            <a:r>
              <a:rPr lang="en-US" sz="2800" dirty="0" smtClean="0"/>
              <a:t> </a:t>
            </a:r>
            <a:r>
              <a:rPr lang="en-US" sz="2800" dirty="0" err="1"/>
              <a:t>e</a:t>
            </a:r>
            <a:r>
              <a:rPr lang="en-US" sz="2800" dirty="0" err="1" smtClean="0"/>
              <a:t>volución</a:t>
            </a:r>
            <a:endParaRPr lang="en-US" sz="2800" dirty="0" smtClean="0"/>
          </a:p>
          <a:p>
            <a:pPr lvl="1"/>
            <a:r>
              <a:rPr lang="en-US" sz="2400" dirty="0" err="1" smtClean="0"/>
              <a:t>Qué</a:t>
            </a:r>
            <a:r>
              <a:rPr lang="en-US" sz="2400" dirty="0" smtClean="0"/>
              <a:t> </a:t>
            </a:r>
            <a:r>
              <a:rPr lang="en-US" sz="2400" dirty="0" err="1" smtClean="0"/>
              <a:t>puntos</a:t>
            </a:r>
            <a:r>
              <a:rPr lang="en-US" sz="2400" dirty="0" smtClean="0"/>
              <a:t> de </a:t>
            </a:r>
            <a:r>
              <a:rPr lang="en-US" sz="2400" dirty="0" err="1" smtClean="0"/>
              <a:t>interés</a:t>
            </a:r>
            <a:r>
              <a:rPr lang="en-US" sz="2400" dirty="0" smtClean="0"/>
              <a:t> </a:t>
            </a:r>
            <a:r>
              <a:rPr lang="en-US" sz="2400" dirty="0" err="1" smtClean="0"/>
              <a:t>utilizar</a:t>
            </a:r>
            <a:endParaRPr lang="en-US" sz="2400" dirty="0" smtClean="0"/>
          </a:p>
          <a:p>
            <a:pPr lvl="1"/>
            <a:endParaRPr lang="en-US" dirty="0" smtClean="0"/>
          </a:p>
          <a:p>
            <a:r>
              <a:rPr lang="en-US" sz="2800" dirty="0" err="1" smtClean="0"/>
              <a:t>Introducir</a:t>
            </a:r>
            <a:r>
              <a:rPr lang="en-US" sz="2800" dirty="0" smtClean="0"/>
              <a:t> </a:t>
            </a:r>
            <a:r>
              <a:rPr lang="en-US" sz="2800" dirty="0" err="1" smtClean="0"/>
              <a:t>paralelismo</a:t>
            </a:r>
            <a:endParaRPr lang="en-US" sz="2800" dirty="0"/>
          </a:p>
          <a:p>
            <a:pPr lvl="1"/>
            <a:r>
              <a:rPr lang="en-US" sz="2400" dirty="0" err="1" smtClean="0"/>
              <a:t>Tiempos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dirty="0" err="1" smtClean="0"/>
              <a:t>ejecuci</a:t>
            </a:r>
            <a:r>
              <a:rPr lang="en-US" sz="2400" dirty="0" err="1"/>
              <a:t>ó</a:t>
            </a:r>
            <a:r>
              <a:rPr lang="en-US" sz="2400" dirty="0" err="1" smtClean="0"/>
              <a:t>n</a:t>
            </a:r>
            <a:r>
              <a:rPr lang="en-US" sz="2400" dirty="0" smtClean="0"/>
              <a:t> </a:t>
            </a:r>
            <a:r>
              <a:rPr lang="en-US" sz="2400" dirty="0" err="1"/>
              <a:t>impracticables</a:t>
            </a:r>
            <a:endParaRPr lang="en-US" sz="2400" dirty="0"/>
          </a:p>
          <a:p>
            <a:endParaRPr lang="en-US" sz="2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75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632" y="1553273"/>
            <a:ext cx="7554168" cy="4040666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Motivaciones</a:t>
            </a:r>
            <a:endParaRPr lang="en-US" dirty="0" smtClean="0"/>
          </a:p>
          <a:p>
            <a:r>
              <a:rPr lang="en-US" dirty="0" err="1" smtClean="0"/>
              <a:t>Objetivos</a:t>
            </a:r>
            <a:endParaRPr lang="en-US" dirty="0" smtClean="0"/>
          </a:p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evolutivos</a:t>
            </a:r>
            <a:endParaRPr lang="en-US" dirty="0" smtClean="0"/>
          </a:p>
          <a:p>
            <a:pPr lvl="1"/>
            <a:r>
              <a:rPr lang="en-US" dirty="0" smtClean="0"/>
              <a:t>ECJ</a:t>
            </a:r>
          </a:p>
          <a:p>
            <a:r>
              <a:rPr lang="en-US" dirty="0" err="1" smtClean="0"/>
              <a:t>Procesamiento</a:t>
            </a:r>
            <a:r>
              <a:rPr lang="en-US" dirty="0" smtClean="0"/>
              <a:t> </a:t>
            </a:r>
            <a:r>
              <a:rPr lang="en-US" dirty="0" err="1" smtClean="0"/>
              <a:t>masivo</a:t>
            </a:r>
            <a:r>
              <a:rPr lang="en-US" dirty="0" smtClean="0"/>
              <a:t> de </a:t>
            </a:r>
            <a:r>
              <a:rPr lang="en-US" dirty="0" err="1" smtClean="0"/>
              <a:t>informaci</a:t>
            </a:r>
            <a:r>
              <a:rPr lang="en-US" dirty="0" err="1" smtClean="0"/>
              <a:t>ón</a:t>
            </a:r>
            <a:endParaRPr lang="en-US" dirty="0" smtClean="0"/>
          </a:p>
          <a:p>
            <a:pPr lvl="1"/>
            <a:r>
              <a:rPr lang="en-US" dirty="0" smtClean="0"/>
              <a:t>Hadoop</a:t>
            </a:r>
          </a:p>
          <a:p>
            <a:r>
              <a:rPr lang="en-US" dirty="0" err="1" smtClean="0"/>
              <a:t>Modelos</a:t>
            </a:r>
            <a:r>
              <a:rPr lang="en-US" dirty="0" smtClean="0"/>
              <a:t> de </a:t>
            </a:r>
            <a:r>
              <a:rPr lang="en-US" dirty="0" err="1" smtClean="0"/>
              <a:t>paralelización</a:t>
            </a:r>
            <a:endParaRPr lang="en-US" dirty="0" smtClean="0"/>
          </a:p>
          <a:p>
            <a:pPr lvl="1"/>
            <a:r>
              <a:rPr lang="en-US" dirty="0" smtClean="0"/>
              <a:t>Un </a:t>
            </a:r>
            <a:r>
              <a:rPr lang="en-US" dirty="0" err="1" smtClean="0"/>
              <a:t>trabajo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generación</a:t>
            </a:r>
            <a:r>
              <a:rPr lang="en-US" dirty="0" smtClean="0"/>
              <a:t> o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individuo</a:t>
            </a:r>
            <a:endParaRPr lang="en-US" dirty="0" smtClean="0"/>
          </a:p>
          <a:p>
            <a:pPr lvl="1"/>
            <a:r>
              <a:rPr lang="en-US" dirty="0" err="1" smtClean="0"/>
              <a:t>Resultados</a:t>
            </a:r>
            <a:endParaRPr lang="en-US" dirty="0"/>
          </a:p>
          <a:p>
            <a:r>
              <a:rPr lang="en-US" dirty="0" err="1" smtClean="0"/>
              <a:t>Trabajo</a:t>
            </a:r>
            <a:r>
              <a:rPr lang="en-US" dirty="0" smtClean="0"/>
              <a:t> </a:t>
            </a:r>
            <a:r>
              <a:rPr lang="en-US" dirty="0" err="1" smtClean="0"/>
              <a:t>futuro</a:t>
            </a:r>
            <a:endParaRPr lang="en-US" dirty="0" smtClean="0"/>
          </a:p>
          <a:p>
            <a:r>
              <a:rPr lang="en-US" dirty="0" err="1" smtClean="0"/>
              <a:t>Conclusiones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8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Reconocimiento</a:t>
            </a:r>
            <a:r>
              <a:rPr lang="en-US" dirty="0" smtClean="0"/>
              <a:t> facial</a:t>
            </a:r>
            <a:br>
              <a:rPr lang="en-US" dirty="0" smtClean="0"/>
            </a:br>
            <a:r>
              <a:rPr lang="en-US" sz="3600" dirty="0" err="1"/>
              <a:t>Modificación</a:t>
            </a:r>
            <a:r>
              <a:rPr lang="en-US" sz="3600" dirty="0" smtClean="0"/>
              <a:t>: </a:t>
            </a:r>
            <a:r>
              <a:rPr lang="en-US" sz="3600" dirty="0" err="1"/>
              <a:t>evolución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  <p:pic>
        <p:nvPicPr>
          <p:cNvPr id="9" name="Picture 8" descr="facerecognition-face-evo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076" y="1668379"/>
            <a:ext cx="5940407" cy="448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75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Reconocimiento</a:t>
            </a:r>
            <a:r>
              <a:rPr lang="en-US" dirty="0" smtClean="0"/>
              <a:t> facial</a:t>
            </a:r>
            <a:br>
              <a:rPr lang="en-US" dirty="0" smtClean="0"/>
            </a:br>
            <a:r>
              <a:rPr lang="en-US" sz="3600" dirty="0" err="1"/>
              <a:t>Modificación</a:t>
            </a:r>
            <a:r>
              <a:rPr lang="en-US" sz="3600" dirty="0" smtClean="0"/>
              <a:t>: </a:t>
            </a:r>
            <a:r>
              <a:rPr lang="en-US" sz="3600" dirty="0" err="1" smtClean="0"/>
              <a:t>paralelismo</a:t>
            </a:r>
            <a:endParaRPr lang="en-US" dirty="0"/>
          </a:p>
        </p:txBody>
      </p:sp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4" name="Picture 3" descr="fases-evaluacion-trabajo-por-i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16" y="1522272"/>
            <a:ext cx="5548750" cy="527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5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Reconocimiento</a:t>
            </a:r>
            <a:r>
              <a:rPr lang="en-US" dirty="0" smtClean="0"/>
              <a:t> facial</a:t>
            </a:r>
            <a:br>
              <a:rPr lang="en-US" dirty="0" smtClean="0"/>
            </a:br>
            <a:r>
              <a:rPr lang="en-US" sz="3600" dirty="0" err="1"/>
              <a:t>Modificación</a:t>
            </a:r>
            <a:r>
              <a:rPr lang="en-US" sz="3600" dirty="0" smtClean="0"/>
              <a:t>: </a:t>
            </a:r>
            <a:r>
              <a:rPr lang="en-US" sz="3600" dirty="0" err="1" smtClean="0"/>
              <a:t>paralelismo</a:t>
            </a:r>
            <a:r>
              <a:rPr lang="en-US" sz="3600" dirty="0" smtClean="0"/>
              <a:t> y </a:t>
            </a:r>
            <a:r>
              <a:rPr lang="en-US" sz="3600" dirty="0" err="1"/>
              <a:t>evolución</a:t>
            </a:r>
            <a:endParaRPr lang="en-US" dirty="0"/>
          </a:p>
        </p:txBody>
      </p:sp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  <p:pic>
        <p:nvPicPr>
          <p:cNvPr id="3" name="Picture 2" descr="evoluc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79" y="1487235"/>
            <a:ext cx="6870993" cy="5256344"/>
          </a:xfrm>
          <a:prstGeom prst="rect">
            <a:avLst/>
          </a:prstGeom>
        </p:spPr>
      </p:pic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Reconocimiento</a:t>
            </a:r>
            <a:r>
              <a:rPr lang="en-US" dirty="0"/>
              <a:t> </a:t>
            </a:r>
            <a:r>
              <a:rPr lang="en-US" dirty="0" smtClean="0"/>
              <a:t>facial</a:t>
            </a:r>
            <a:br>
              <a:rPr lang="en-US" dirty="0" smtClean="0"/>
            </a:br>
            <a:r>
              <a:rPr lang="en-US" sz="3600" dirty="0" err="1" smtClean="0"/>
              <a:t>Resultados</a:t>
            </a:r>
            <a:r>
              <a:rPr lang="en-US" sz="3600" dirty="0" smtClean="0"/>
              <a:t>: </a:t>
            </a:r>
            <a:r>
              <a:rPr lang="en-US" sz="3600" dirty="0" err="1" smtClean="0"/>
              <a:t>grupos</a:t>
            </a:r>
            <a:r>
              <a:rPr lang="en-US" sz="3600" dirty="0" smtClean="0"/>
              <a:t> de la base de </a:t>
            </a:r>
            <a:r>
              <a:rPr lang="en-US" sz="3600" dirty="0" err="1" smtClean="0"/>
              <a:t>datos</a:t>
            </a:r>
            <a:endParaRPr lang="en-US" dirty="0"/>
          </a:p>
        </p:txBody>
      </p:sp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  <p:pic>
        <p:nvPicPr>
          <p:cNvPr id="4" name="Picture 3" descr="facerecognition-results-num-spli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449" y="1965895"/>
            <a:ext cx="4824450" cy="4098321"/>
          </a:xfrm>
          <a:prstGeom prst="rect">
            <a:avLst/>
          </a:prstGeom>
        </p:spPr>
      </p:pic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63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Reconocimiento</a:t>
            </a:r>
            <a:r>
              <a:rPr lang="en-US" dirty="0"/>
              <a:t> </a:t>
            </a:r>
            <a:r>
              <a:rPr lang="en-US" dirty="0" smtClean="0"/>
              <a:t>facial</a:t>
            </a:r>
            <a:br>
              <a:rPr lang="en-US" dirty="0" smtClean="0"/>
            </a:br>
            <a:r>
              <a:rPr lang="en-US" sz="3600" dirty="0" err="1" smtClean="0"/>
              <a:t>Resultados</a:t>
            </a:r>
            <a:r>
              <a:rPr lang="en-US" sz="3600" dirty="0" smtClean="0"/>
              <a:t>: </a:t>
            </a:r>
            <a:r>
              <a:rPr lang="en-US" sz="3200" dirty="0" err="1" smtClean="0"/>
              <a:t>escalabilidad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  <p:pic>
        <p:nvPicPr>
          <p:cNvPr id="4" name="Picture 3" descr="facerecognition-results-num-nod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245" y="2001089"/>
            <a:ext cx="4988158" cy="381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3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Reconocimiento</a:t>
            </a:r>
            <a:r>
              <a:rPr lang="en-US" dirty="0"/>
              <a:t> </a:t>
            </a:r>
            <a:r>
              <a:rPr lang="en-US" dirty="0" smtClean="0"/>
              <a:t>facial</a:t>
            </a:r>
            <a:br>
              <a:rPr lang="en-US" dirty="0" smtClean="0"/>
            </a:br>
            <a:r>
              <a:rPr lang="en-US" sz="3600" dirty="0" err="1" smtClean="0"/>
              <a:t>Resultados</a:t>
            </a:r>
            <a:r>
              <a:rPr lang="en-US" sz="3600" dirty="0" smtClean="0"/>
              <a:t>: </a:t>
            </a:r>
            <a:r>
              <a:rPr lang="en-US" sz="3600" dirty="0" err="1" smtClean="0"/>
              <a:t>tamaño</a:t>
            </a:r>
            <a:r>
              <a:rPr lang="en-US" sz="3600" dirty="0" smtClean="0"/>
              <a:t> de la </a:t>
            </a:r>
            <a:r>
              <a:rPr lang="en-US" sz="3600" dirty="0" err="1" smtClean="0"/>
              <a:t>población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  <p:pic>
        <p:nvPicPr>
          <p:cNvPr id="4" name="Picture 3" descr="facerecognition-results-num-indiv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331" y="2064233"/>
            <a:ext cx="4690697" cy="36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3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498" y="2070988"/>
            <a:ext cx="7142302" cy="4055176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Proceso</a:t>
            </a:r>
            <a:r>
              <a:rPr lang="en-US" sz="2400" dirty="0" smtClean="0"/>
              <a:t> </a:t>
            </a:r>
            <a:r>
              <a:rPr lang="en-US" sz="2400" dirty="0" err="1" smtClean="0"/>
              <a:t>evolutivo</a:t>
            </a:r>
            <a:r>
              <a:rPr lang="en-US" sz="2400" dirty="0" smtClean="0"/>
              <a:t> </a:t>
            </a:r>
            <a:r>
              <a:rPr lang="en-US" sz="2400" dirty="0" err="1" smtClean="0"/>
              <a:t>completo</a:t>
            </a:r>
            <a:r>
              <a:rPr lang="en-US" sz="2400" dirty="0" smtClean="0"/>
              <a:t> en Hadoop</a:t>
            </a:r>
          </a:p>
          <a:p>
            <a:pPr lvl="1"/>
            <a:r>
              <a:rPr lang="en-US" sz="2000" dirty="0" err="1" smtClean="0"/>
              <a:t>Fase</a:t>
            </a:r>
            <a:r>
              <a:rPr lang="en-US" sz="2000" dirty="0" smtClean="0"/>
              <a:t> de Reduce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Minería</a:t>
            </a:r>
            <a:r>
              <a:rPr lang="en-US" sz="2400" dirty="0" smtClean="0"/>
              <a:t> de </a:t>
            </a:r>
            <a:r>
              <a:rPr lang="en-US" sz="2400" dirty="0" err="1" smtClean="0"/>
              <a:t>datos</a:t>
            </a:r>
            <a:r>
              <a:rPr lang="en-US" sz="2400" dirty="0" smtClean="0"/>
              <a:t> del </a:t>
            </a:r>
            <a:r>
              <a:rPr lang="en-US" sz="2400" dirty="0" err="1" smtClean="0"/>
              <a:t>proceso</a:t>
            </a:r>
            <a:r>
              <a:rPr lang="en-US" sz="2400" dirty="0" smtClean="0"/>
              <a:t> </a:t>
            </a:r>
            <a:r>
              <a:rPr lang="en-US" sz="2400" dirty="0" err="1" smtClean="0"/>
              <a:t>evolutivo</a:t>
            </a:r>
            <a:endParaRPr lang="en-US" sz="2400" dirty="0" smtClean="0"/>
          </a:p>
          <a:p>
            <a:pPr lvl="1"/>
            <a:r>
              <a:rPr lang="en-US" sz="2000" dirty="0" err="1" smtClean="0"/>
              <a:t>Analizar</a:t>
            </a:r>
            <a:r>
              <a:rPr lang="en-US" sz="2000" dirty="0" smtClean="0"/>
              <a:t> el </a:t>
            </a:r>
            <a:r>
              <a:rPr lang="en-US" sz="2000" dirty="0" err="1" smtClean="0"/>
              <a:t>comportamiento</a:t>
            </a:r>
            <a:r>
              <a:rPr lang="en-US" sz="2000" dirty="0" smtClean="0"/>
              <a:t> de los </a:t>
            </a:r>
            <a:r>
              <a:rPr lang="en-US" sz="2000" dirty="0" err="1" smtClean="0"/>
              <a:t>individuos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en-US" sz="2400" dirty="0" smtClean="0"/>
              <a:t>Auto-</a:t>
            </a:r>
            <a:r>
              <a:rPr lang="en-US" sz="2400" dirty="0" err="1" smtClean="0"/>
              <a:t>ajuste</a:t>
            </a:r>
            <a:endParaRPr lang="en-US" sz="2400" dirty="0" smtClean="0"/>
          </a:p>
          <a:p>
            <a:pPr lvl="1"/>
            <a:r>
              <a:rPr lang="en-US" sz="2000" dirty="0" err="1" smtClean="0"/>
              <a:t>Diferentes</a:t>
            </a:r>
            <a:r>
              <a:rPr lang="en-US" sz="2000" dirty="0" smtClean="0"/>
              <a:t> </a:t>
            </a:r>
            <a:r>
              <a:rPr lang="en-US" sz="2000" dirty="0" err="1" smtClean="0"/>
              <a:t>parámetros</a:t>
            </a:r>
            <a:r>
              <a:rPr lang="en-US" sz="2000" dirty="0" smtClean="0"/>
              <a:t> del </a:t>
            </a:r>
            <a:r>
              <a:rPr lang="en-US" sz="2000" dirty="0" err="1" smtClean="0"/>
              <a:t>proceso</a:t>
            </a:r>
            <a:r>
              <a:rPr lang="en-US" sz="2000" dirty="0" smtClean="0"/>
              <a:t> </a:t>
            </a:r>
            <a:r>
              <a:rPr lang="en-US" sz="2000" dirty="0" err="1" smtClean="0"/>
              <a:t>evolutivo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Trabajo</a:t>
            </a:r>
            <a:r>
              <a:rPr lang="en-US" dirty="0" smtClean="0"/>
              <a:t> </a:t>
            </a:r>
            <a:r>
              <a:rPr lang="en-US" dirty="0" err="1" smtClean="0"/>
              <a:t>futuro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29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106" y="1807823"/>
            <a:ext cx="7645694" cy="431834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Evaluación</a:t>
            </a:r>
            <a:r>
              <a:rPr lang="en-US" sz="2800" dirty="0" smtClean="0"/>
              <a:t> con Hadoop</a:t>
            </a:r>
          </a:p>
          <a:p>
            <a:pPr lvl="1"/>
            <a:r>
              <a:rPr lang="en-US" sz="2400" dirty="0" err="1" smtClean="0"/>
              <a:t>Depende</a:t>
            </a:r>
            <a:r>
              <a:rPr lang="en-US" sz="2400" dirty="0" smtClean="0"/>
              <a:t> del </a:t>
            </a:r>
            <a:r>
              <a:rPr lang="en-US" sz="2400" dirty="0" err="1" smtClean="0"/>
              <a:t>coste</a:t>
            </a:r>
            <a:r>
              <a:rPr lang="en-US" sz="2400" dirty="0" smtClean="0"/>
              <a:t> de </a:t>
            </a:r>
            <a:r>
              <a:rPr lang="en-US" sz="2400" dirty="0"/>
              <a:t>la </a:t>
            </a:r>
            <a:r>
              <a:rPr lang="en-US" sz="2400" dirty="0" err="1" smtClean="0"/>
              <a:t>evaluación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individuo</a:t>
            </a:r>
            <a:endParaRPr lang="en-US" sz="2400" dirty="0" smtClean="0"/>
          </a:p>
          <a:p>
            <a:r>
              <a:rPr lang="en-US" sz="2800" dirty="0" err="1" smtClean="0"/>
              <a:t>Escalabilidad</a:t>
            </a:r>
            <a:r>
              <a:rPr lang="en-US" sz="2800" dirty="0" smtClean="0"/>
              <a:t> del </a:t>
            </a:r>
            <a:r>
              <a:rPr lang="en-US" sz="2800" dirty="0" err="1" smtClean="0"/>
              <a:t>sistema</a:t>
            </a:r>
            <a:r>
              <a:rPr lang="en-US" sz="2800" dirty="0" smtClean="0"/>
              <a:t> notable</a:t>
            </a:r>
          </a:p>
          <a:p>
            <a:pPr lvl="1"/>
            <a:r>
              <a:rPr lang="en-US" sz="2400" dirty="0" smtClean="0"/>
              <a:t>1/6 del </a:t>
            </a:r>
            <a:r>
              <a:rPr lang="en-US" sz="2400" dirty="0" err="1" smtClean="0"/>
              <a:t>tiempo</a:t>
            </a:r>
            <a:r>
              <a:rPr lang="en-US" sz="2400" dirty="0" smtClean="0"/>
              <a:t> </a:t>
            </a:r>
            <a:r>
              <a:rPr lang="en-US" sz="2400" dirty="0" err="1" smtClean="0"/>
              <a:t>utilizando</a:t>
            </a:r>
            <a:r>
              <a:rPr lang="en-US" sz="2400" dirty="0" smtClean="0"/>
              <a:t> 6 </a:t>
            </a:r>
            <a:r>
              <a:rPr lang="en-US" sz="2400" dirty="0" err="1" smtClean="0"/>
              <a:t>m</a:t>
            </a:r>
            <a:r>
              <a:rPr lang="en-US" sz="2400" dirty="0" err="1"/>
              <a:t>á</a:t>
            </a:r>
            <a:r>
              <a:rPr lang="en-US" sz="2400" dirty="0" err="1" smtClean="0"/>
              <a:t>quinas</a:t>
            </a:r>
            <a:endParaRPr lang="en-US" sz="2400" dirty="0" smtClean="0"/>
          </a:p>
          <a:p>
            <a:r>
              <a:rPr lang="en-US" sz="2800" dirty="0" err="1" smtClean="0"/>
              <a:t>F</a:t>
            </a:r>
            <a:r>
              <a:rPr lang="en-US" sz="2800" dirty="0" err="1"/>
              <a:t>á</a:t>
            </a:r>
            <a:r>
              <a:rPr lang="en-US" sz="2800" dirty="0" err="1" smtClean="0"/>
              <a:t>cil</a:t>
            </a:r>
            <a:r>
              <a:rPr lang="en-US" sz="2800" dirty="0" smtClean="0"/>
              <a:t> de </a:t>
            </a:r>
            <a:r>
              <a:rPr lang="en-US" sz="2800" dirty="0" err="1" smtClean="0"/>
              <a:t>configurar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utilizar</a:t>
            </a:r>
            <a:r>
              <a:rPr lang="en-US" sz="2800" dirty="0" smtClean="0"/>
              <a:t> Hadoop</a:t>
            </a:r>
          </a:p>
          <a:p>
            <a:endParaRPr lang="en-US" sz="2800" dirty="0"/>
          </a:p>
          <a:p>
            <a:r>
              <a:rPr lang="en-US" sz="2800" dirty="0" smtClean="0"/>
              <a:t>Se </a:t>
            </a:r>
            <a:r>
              <a:rPr lang="en-US" sz="2800" dirty="0" err="1" smtClean="0"/>
              <a:t>consideran</a:t>
            </a:r>
            <a:r>
              <a:rPr lang="en-US" sz="2800" dirty="0" smtClean="0"/>
              <a:t> </a:t>
            </a:r>
            <a:r>
              <a:rPr lang="en-US" sz="2800" dirty="0" err="1" smtClean="0"/>
              <a:t>cumplidos</a:t>
            </a:r>
            <a:r>
              <a:rPr lang="en-US" sz="2800" dirty="0" smtClean="0"/>
              <a:t> los </a:t>
            </a:r>
            <a:r>
              <a:rPr lang="en-US" sz="2800" dirty="0" err="1" smtClean="0"/>
              <a:t>objetivos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Conclusiones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2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00324"/>
            <a:ext cx="8229600" cy="1143000"/>
          </a:xfrm>
        </p:spPr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Preguntas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8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376" y="1843581"/>
            <a:ext cx="8011368" cy="429545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Modelos</a:t>
            </a:r>
            <a:r>
              <a:rPr lang="en-US" sz="2800" dirty="0" smtClean="0"/>
              <a:t> </a:t>
            </a:r>
            <a:r>
              <a:rPr lang="en-US" sz="2800" dirty="0" err="1" smtClean="0"/>
              <a:t>computacionales</a:t>
            </a:r>
            <a:r>
              <a:rPr lang="en-US" sz="2800" dirty="0" smtClean="0"/>
              <a:t> </a:t>
            </a:r>
            <a:r>
              <a:rPr lang="en-US" sz="2800" dirty="0" err="1" smtClean="0"/>
              <a:t>tradicionales</a:t>
            </a:r>
            <a:r>
              <a:rPr lang="en-US" sz="2800" dirty="0" smtClean="0"/>
              <a:t> no son </a:t>
            </a:r>
            <a:r>
              <a:rPr lang="en-US" sz="2800" dirty="0" err="1" smtClean="0"/>
              <a:t>suficiente</a:t>
            </a:r>
            <a:endParaRPr lang="en-US" sz="2800" dirty="0" smtClean="0"/>
          </a:p>
          <a:p>
            <a:endParaRPr lang="en-US" sz="1600" dirty="0"/>
          </a:p>
          <a:p>
            <a:r>
              <a:rPr lang="en-US" sz="2800" dirty="0" err="1" smtClean="0"/>
              <a:t>Computación</a:t>
            </a:r>
            <a:r>
              <a:rPr lang="en-US" sz="2800" dirty="0" smtClean="0"/>
              <a:t> </a:t>
            </a:r>
            <a:r>
              <a:rPr lang="en-US" sz="2800" dirty="0" err="1" smtClean="0"/>
              <a:t>evolutiva</a:t>
            </a:r>
            <a:endParaRPr lang="en-US" sz="2800" dirty="0" smtClean="0"/>
          </a:p>
          <a:p>
            <a:pPr lvl="1"/>
            <a:r>
              <a:rPr lang="en-US" sz="2400" dirty="0" err="1" smtClean="0"/>
              <a:t>Optimización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recursos</a:t>
            </a:r>
            <a:endParaRPr lang="en-US" sz="2400" dirty="0" smtClean="0"/>
          </a:p>
          <a:p>
            <a:pPr lvl="2"/>
            <a:r>
              <a:rPr lang="en-US" sz="2000" dirty="0" smtClean="0"/>
              <a:t>Un </a:t>
            </a:r>
            <a:r>
              <a:rPr lang="en-US" sz="2000" dirty="0" err="1" smtClean="0"/>
              <a:t>único</a:t>
            </a:r>
            <a:r>
              <a:rPr lang="en-US" sz="2000" dirty="0" smtClean="0"/>
              <a:t> </a:t>
            </a:r>
            <a:r>
              <a:rPr lang="en-US" sz="2000" dirty="0" err="1" smtClean="0"/>
              <a:t>computador</a:t>
            </a:r>
            <a:endParaRPr lang="en-US" sz="2000" dirty="0" smtClean="0"/>
          </a:p>
          <a:p>
            <a:pPr lvl="2"/>
            <a:r>
              <a:rPr lang="en-US" sz="2000" dirty="0" err="1" smtClean="0"/>
              <a:t>Varios</a:t>
            </a:r>
            <a:r>
              <a:rPr lang="en-US" sz="2000" dirty="0" smtClean="0"/>
              <a:t> </a:t>
            </a:r>
            <a:r>
              <a:rPr lang="en-US" sz="2000" dirty="0" err="1" smtClean="0"/>
              <a:t>computadores</a:t>
            </a:r>
            <a:endParaRPr lang="en-US" sz="2000" dirty="0" smtClean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Motivaciones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7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784" y="1729811"/>
            <a:ext cx="7470466" cy="426113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Reducir</a:t>
            </a:r>
            <a:r>
              <a:rPr lang="en-US" sz="2800" dirty="0" smtClean="0"/>
              <a:t> </a:t>
            </a:r>
            <a:r>
              <a:rPr lang="en-US" sz="2800" dirty="0" err="1" smtClean="0"/>
              <a:t>tiempo</a:t>
            </a:r>
            <a:r>
              <a:rPr lang="en-US" sz="2800" dirty="0" smtClean="0"/>
              <a:t> de </a:t>
            </a:r>
            <a:r>
              <a:rPr lang="en-US" sz="2800" dirty="0" err="1" smtClean="0"/>
              <a:t>ejecución</a:t>
            </a:r>
            <a:endParaRPr lang="en-US" sz="2800" dirty="0" smtClean="0"/>
          </a:p>
          <a:p>
            <a:pPr lvl="1"/>
            <a:r>
              <a:rPr lang="en-US" sz="2400" dirty="0" err="1" smtClean="0"/>
              <a:t>Implementando</a:t>
            </a:r>
            <a:r>
              <a:rPr lang="en-US" sz="2400" dirty="0" smtClean="0"/>
              <a:t> </a:t>
            </a:r>
            <a:r>
              <a:rPr lang="en-US" sz="2400" dirty="0" err="1" smtClean="0"/>
              <a:t>fases</a:t>
            </a:r>
            <a:r>
              <a:rPr lang="en-US" sz="2400" dirty="0" smtClean="0"/>
              <a:t> en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plataforma</a:t>
            </a:r>
            <a:r>
              <a:rPr lang="en-US" sz="2400" dirty="0" smtClean="0"/>
              <a:t> </a:t>
            </a:r>
            <a:r>
              <a:rPr lang="en-US" sz="2400" dirty="0" err="1" smtClean="0"/>
              <a:t>paralela</a:t>
            </a:r>
            <a:endParaRPr lang="en-US" sz="2400" dirty="0" smtClean="0"/>
          </a:p>
          <a:p>
            <a:pPr lvl="1"/>
            <a:endParaRPr lang="en-US" sz="1400" dirty="0" smtClean="0"/>
          </a:p>
          <a:p>
            <a:r>
              <a:rPr lang="en-US" sz="2800" dirty="0" err="1" smtClean="0"/>
              <a:t>Solución</a:t>
            </a:r>
            <a:r>
              <a:rPr lang="en-US" sz="2800" dirty="0" smtClean="0"/>
              <a:t> </a:t>
            </a:r>
            <a:r>
              <a:rPr lang="en-US" sz="2800" dirty="0" err="1" smtClean="0"/>
              <a:t>sencilla</a:t>
            </a:r>
            <a:endParaRPr lang="en-US" sz="2800" dirty="0"/>
          </a:p>
          <a:p>
            <a:pPr lvl="1"/>
            <a:r>
              <a:rPr lang="en-US" sz="2400" dirty="0" err="1" smtClean="0"/>
              <a:t>Necesario</a:t>
            </a:r>
            <a:r>
              <a:rPr lang="en-US" sz="2400" dirty="0" smtClean="0"/>
              <a:t> </a:t>
            </a:r>
            <a:r>
              <a:rPr lang="en-US" sz="2400" dirty="0" err="1" smtClean="0"/>
              <a:t>conocer</a:t>
            </a:r>
            <a:r>
              <a:rPr lang="en-US" sz="2400" dirty="0" smtClean="0"/>
              <a:t> solo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herramientas</a:t>
            </a:r>
            <a:r>
              <a:rPr lang="en-US" sz="2400" dirty="0" smtClean="0"/>
              <a:t> de </a:t>
            </a:r>
            <a:r>
              <a:rPr lang="en-US" sz="2400" dirty="0" err="1" smtClean="0"/>
              <a:t>computación</a:t>
            </a:r>
            <a:r>
              <a:rPr lang="en-US" sz="2400" dirty="0" smtClean="0"/>
              <a:t> </a:t>
            </a:r>
            <a:r>
              <a:rPr lang="en-US" sz="2400" dirty="0" err="1" smtClean="0"/>
              <a:t>evolutiva</a:t>
            </a:r>
            <a:endParaRPr lang="en-US" sz="2400" dirty="0" smtClean="0"/>
          </a:p>
          <a:p>
            <a:pPr lvl="1"/>
            <a:endParaRPr lang="en-US" sz="1400" dirty="0" smtClean="0"/>
          </a:p>
          <a:p>
            <a:r>
              <a:rPr lang="en-US" sz="2800" dirty="0" err="1" smtClean="0"/>
              <a:t>Demostrar</a:t>
            </a:r>
            <a:r>
              <a:rPr lang="en-US" sz="2800" dirty="0" smtClean="0"/>
              <a:t> el valor de la </a:t>
            </a:r>
            <a:r>
              <a:rPr lang="en-US" sz="2800" dirty="0" err="1" smtClean="0"/>
              <a:t>solución</a:t>
            </a:r>
            <a:endParaRPr lang="en-US" sz="2800" dirty="0" smtClean="0"/>
          </a:p>
          <a:p>
            <a:pPr lvl="1"/>
            <a:r>
              <a:rPr lang="en-US" sz="2400" dirty="0" err="1" smtClean="0"/>
              <a:t>Cuándo</a:t>
            </a:r>
            <a:r>
              <a:rPr lang="en-US" sz="2400" dirty="0" smtClean="0"/>
              <a:t> </a:t>
            </a:r>
            <a:r>
              <a:rPr lang="en-US" sz="2400" dirty="0" err="1" smtClean="0"/>
              <a:t>debe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utlizada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11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2" y="1915583"/>
            <a:ext cx="7544432" cy="367087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Problemas</a:t>
            </a:r>
            <a:r>
              <a:rPr lang="en-US" sz="2800" dirty="0" smtClean="0"/>
              <a:t> NP</a:t>
            </a:r>
          </a:p>
          <a:p>
            <a:pPr lvl="1"/>
            <a:r>
              <a:rPr lang="en-US" sz="2400" dirty="0" err="1" smtClean="0"/>
              <a:t>Necesitan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búsqueda</a:t>
            </a:r>
            <a:r>
              <a:rPr lang="en-US" sz="2400" dirty="0" smtClean="0"/>
              <a:t> </a:t>
            </a:r>
            <a:r>
              <a:rPr lang="en-US" sz="2400" dirty="0" err="1" smtClean="0"/>
              <a:t>exhaustiva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Problemas</a:t>
            </a:r>
            <a:r>
              <a:rPr lang="en-US" sz="2800" dirty="0" smtClean="0"/>
              <a:t> de </a:t>
            </a:r>
            <a:r>
              <a:rPr lang="en-US" sz="2800" dirty="0" err="1" smtClean="0"/>
              <a:t>optimización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Basados</a:t>
            </a:r>
            <a:r>
              <a:rPr lang="en-US" sz="2800" dirty="0" smtClean="0"/>
              <a:t> en la </a:t>
            </a:r>
            <a:r>
              <a:rPr lang="en-US" sz="2800" dirty="0" err="1" smtClean="0"/>
              <a:t>teoria</a:t>
            </a:r>
            <a:r>
              <a:rPr lang="en-US" sz="2800" dirty="0" smtClean="0"/>
              <a:t> de la </a:t>
            </a:r>
            <a:r>
              <a:rPr lang="en-US" sz="2800" dirty="0" err="1" smtClean="0"/>
              <a:t>evolución</a:t>
            </a:r>
            <a:r>
              <a:rPr lang="en-US" sz="2800" dirty="0" smtClean="0"/>
              <a:t> de Darwin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evolutivos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65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 smtClean="0"/>
              <a:t>evolutivos</a:t>
            </a:r>
            <a:r>
              <a:rPr lang="en-US" dirty="0" smtClean="0"/>
              <a:t>: </a:t>
            </a:r>
            <a:r>
              <a:rPr lang="en-US" dirty="0" err="1" smtClean="0"/>
              <a:t>fases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263473" y="2082429"/>
            <a:ext cx="6620182" cy="3495230"/>
            <a:chOff x="0" y="0"/>
            <a:chExt cx="5491056" cy="2626995"/>
          </a:xfrm>
          <a:effectLst>
            <a:outerShdw blurRad="457200" dist="50800" dir="5400000" sx="102000" sy="102000" algn="ctr" rotWithShape="0">
              <a:srgbClr val="000000">
                <a:alpha val="33000"/>
              </a:srgbClr>
            </a:outerShdw>
          </a:effectLst>
        </p:grpSpPr>
        <p:sp>
          <p:nvSpPr>
            <p:cNvPr id="9" name="Alternate Process 8"/>
            <p:cNvSpPr/>
            <p:nvPr/>
          </p:nvSpPr>
          <p:spPr>
            <a:xfrm>
              <a:off x="0" y="0"/>
              <a:ext cx="1600200" cy="10287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b="1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Población</a:t>
              </a:r>
              <a:r>
                <a:rPr lang="en-GB" sz="1600" b="1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</a:t>
              </a:r>
              <a:r>
                <a:rPr lang="en-GB" sz="1600" b="1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inicial</a:t>
              </a:r>
              <a:endParaRPr lang="en-GB" sz="14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Crear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</a:t>
              </a: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una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</a:t>
              </a: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población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</a:t>
              </a: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inicial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de </a:t>
              </a: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individuos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</a:t>
              </a:r>
              <a:r>
                <a:rPr lang="en-GB" sz="1400" dirty="0" err="1" smtClean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aleatorios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 </a:t>
              </a:r>
              <a:endParaRPr lang="en-GB" sz="14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0" name="Alternate Process 9"/>
            <p:cNvSpPr/>
            <p:nvPr/>
          </p:nvSpPr>
          <p:spPr>
            <a:xfrm>
              <a:off x="2743200" y="0"/>
              <a:ext cx="1604645" cy="1026795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b="1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Evaluación</a:t>
              </a:r>
              <a:endParaRPr lang="en-GB" sz="14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Cálculo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del </a:t>
              </a: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valor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de </a:t>
              </a: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aptitud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de </a:t>
              </a: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cada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</a:t>
              </a:r>
              <a:r>
                <a:rPr lang="en-GB" sz="1400" dirty="0" err="1" smtClean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individuo</a:t>
              </a:r>
              <a:endParaRPr lang="en-GB" sz="14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1" name="Alternate Process 10"/>
            <p:cNvSpPr/>
            <p:nvPr/>
          </p:nvSpPr>
          <p:spPr>
            <a:xfrm>
              <a:off x="1490133" y="1600200"/>
              <a:ext cx="1829435" cy="1026795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b="1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Reproducción</a:t>
              </a:r>
              <a:endParaRPr lang="en-GB" sz="14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Crear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</a:t>
              </a: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nuevos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</a:t>
              </a: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individuos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</a:t>
              </a: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utilizando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</a:t>
              </a: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mutación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y </a:t>
              </a:r>
              <a:r>
                <a:rPr lang="en-GB" sz="1400" dirty="0" err="1" smtClean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recombinación</a:t>
              </a:r>
              <a:endParaRPr lang="en-GB" sz="14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2" name="Alternate Process 11"/>
            <p:cNvSpPr/>
            <p:nvPr/>
          </p:nvSpPr>
          <p:spPr>
            <a:xfrm>
              <a:off x="3894666" y="1600200"/>
              <a:ext cx="1596390" cy="1026795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600" b="1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Selección</a:t>
              </a:r>
              <a:endParaRPr lang="en-GB" sz="14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Escoger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los </a:t>
              </a: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mejores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</a:t>
              </a: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individuos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</a:t>
              </a: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para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</a:t>
              </a:r>
              <a:r>
                <a:rPr lang="en-GB" sz="1400" dirty="0" err="1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su</a:t>
              </a:r>
              <a:r>
                <a:rPr lang="en-GB" sz="14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 </a:t>
              </a:r>
              <a:r>
                <a:rPr lang="en-GB" sz="1400" dirty="0" err="1" smtClean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reproducción</a:t>
              </a:r>
              <a:endParaRPr lang="en-GB" sz="14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490133" y="228600"/>
              <a:ext cx="1374775" cy="457200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 rot="3772737">
              <a:off x="3826933" y="1126067"/>
              <a:ext cx="775970" cy="457200"/>
            </a:xfrm>
            <a:prstGeom prst="rightArrow">
              <a:avLst>
                <a:gd name="adj1" fmla="val 47025"/>
                <a:gd name="adj2" fmla="val 50000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 rot="18428326">
              <a:off x="2167466" y="1041401"/>
              <a:ext cx="880745" cy="457200"/>
            </a:xfrm>
            <a:prstGeom prst="rightArrow">
              <a:avLst>
                <a:gd name="adj1" fmla="val 53279"/>
                <a:gd name="adj2" fmla="val 50000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 rot="10800000">
              <a:off x="3208866" y="1938867"/>
              <a:ext cx="796290" cy="457200"/>
            </a:xfrm>
            <a:prstGeom prst="rightArrow">
              <a:avLst>
                <a:gd name="adj1" fmla="val 49357"/>
                <a:gd name="adj2" fmla="val 50000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680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065" y="1941788"/>
            <a:ext cx="4404680" cy="3460783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Infraestructura</a:t>
            </a:r>
            <a:endParaRPr lang="en-US" sz="2400" dirty="0" smtClean="0"/>
          </a:p>
          <a:p>
            <a:pPr lvl="1"/>
            <a:r>
              <a:rPr lang="en-US" sz="2000" dirty="0" err="1" smtClean="0"/>
              <a:t>Multinúcleo</a:t>
            </a:r>
            <a:endParaRPr lang="en-US" sz="2000" dirty="0" smtClean="0"/>
          </a:p>
          <a:p>
            <a:pPr lvl="1"/>
            <a:r>
              <a:rPr lang="en-US" sz="2000" dirty="0" err="1" smtClean="0"/>
              <a:t>Distribuido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err="1" smtClean="0"/>
              <a:t>Enfoques</a:t>
            </a:r>
            <a:endParaRPr lang="en-US" sz="2400" dirty="0" smtClean="0"/>
          </a:p>
          <a:p>
            <a:pPr lvl="1"/>
            <a:r>
              <a:rPr lang="en-US" sz="2000" dirty="0" err="1" smtClean="0"/>
              <a:t>Modelo</a:t>
            </a:r>
            <a:r>
              <a:rPr lang="en-US" sz="2000" dirty="0" smtClean="0"/>
              <a:t> maestro-</a:t>
            </a:r>
            <a:r>
              <a:rPr lang="en-US" sz="2000" dirty="0" err="1" smtClean="0"/>
              <a:t>esclavo</a:t>
            </a:r>
            <a:endParaRPr lang="en-US" sz="2000" dirty="0" smtClean="0"/>
          </a:p>
          <a:p>
            <a:pPr lvl="1"/>
            <a:r>
              <a:rPr lang="en-US" sz="2000" dirty="0" err="1" smtClean="0"/>
              <a:t>Modelo</a:t>
            </a:r>
            <a:r>
              <a:rPr lang="en-US" sz="2000" dirty="0" smtClean="0"/>
              <a:t> de </a:t>
            </a:r>
            <a:r>
              <a:rPr lang="en-US" sz="2000" dirty="0" err="1" smtClean="0"/>
              <a:t>islas</a:t>
            </a:r>
            <a:endParaRPr lang="en-US" sz="2000" dirty="0" smtClean="0"/>
          </a:p>
          <a:p>
            <a:pPr lvl="1"/>
            <a:r>
              <a:rPr lang="en-US" sz="2000" dirty="0" err="1" smtClean="0"/>
              <a:t>Modelo</a:t>
            </a:r>
            <a:r>
              <a:rPr lang="en-US" sz="2000" dirty="0" smtClean="0"/>
              <a:t> </a:t>
            </a:r>
            <a:r>
              <a:rPr lang="en-US" sz="2000" dirty="0" err="1" smtClean="0"/>
              <a:t>celular</a:t>
            </a: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 smtClean="0"/>
              <a:t>evolutivos</a:t>
            </a:r>
            <a:r>
              <a:rPr lang="en-US" dirty="0" smtClean="0"/>
              <a:t>: </a:t>
            </a:r>
            <a:r>
              <a:rPr lang="en-US" dirty="0" err="1"/>
              <a:t>p</a:t>
            </a:r>
            <a:r>
              <a:rPr lang="en-US" dirty="0" err="1" smtClean="0"/>
              <a:t>aralelización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343327" y="2587862"/>
            <a:ext cx="3165410" cy="1782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Tecnologías</a:t>
            </a:r>
            <a:endParaRPr lang="en-US" sz="2400" dirty="0" smtClean="0"/>
          </a:p>
          <a:p>
            <a:pPr lvl="1"/>
            <a:r>
              <a:rPr lang="en-US" sz="2000" dirty="0" smtClean="0"/>
              <a:t>MPI</a:t>
            </a:r>
          </a:p>
          <a:p>
            <a:pPr lvl="1"/>
            <a:r>
              <a:rPr lang="en-US" sz="2000" dirty="0" smtClean="0"/>
              <a:t>PVM</a:t>
            </a:r>
          </a:p>
          <a:p>
            <a:pPr lvl="1"/>
            <a:r>
              <a:rPr lang="en-US" sz="2000" dirty="0" smtClean="0"/>
              <a:t>BOINC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680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646" y="2036662"/>
            <a:ext cx="7058154" cy="4089501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Muy</a:t>
            </a:r>
            <a:r>
              <a:rPr lang="en-US" sz="2400" dirty="0" smtClean="0"/>
              <a:t> popular</a:t>
            </a:r>
          </a:p>
          <a:p>
            <a:r>
              <a:rPr lang="en-US" sz="2400" dirty="0" err="1" smtClean="0"/>
              <a:t>Multiplataforma</a:t>
            </a:r>
            <a:endParaRPr lang="en-US" sz="2400" dirty="0" smtClean="0"/>
          </a:p>
          <a:p>
            <a:r>
              <a:rPr lang="en-US" sz="2400" dirty="0" err="1" smtClean="0"/>
              <a:t>Flexibilidad</a:t>
            </a:r>
            <a:r>
              <a:rPr lang="en-US" sz="2400" dirty="0" smtClean="0"/>
              <a:t>: </a:t>
            </a:r>
            <a:r>
              <a:rPr lang="en-US" sz="2400" dirty="0" err="1" smtClean="0"/>
              <a:t>amplio</a:t>
            </a:r>
            <a:r>
              <a:rPr lang="en-US" sz="2400" dirty="0" smtClean="0"/>
              <a:t> </a:t>
            </a:r>
            <a:r>
              <a:rPr lang="en-US" sz="2400" dirty="0" err="1" smtClean="0"/>
              <a:t>tipo</a:t>
            </a:r>
            <a:r>
              <a:rPr lang="en-US" sz="2400" dirty="0" smtClean="0"/>
              <a:t> de </a:t>
            </a:r>
            <a:r>
              <a:rPr lang="en-US" sz="2400" dirty="0" err="1" smtClean="0"/>
              <a:t>problemas</a:t>
            </a:r>
            <a:endParaRPr lang="en-US" sz="2400" dirty="0" smtClean="0"/>
          </a:p>
          <a:p>
            <a:r>
              <a:rPr lang="en-US" sz="2400" dirty="0" err="1" smtClean="0"/>
              <a:t>Ficheros</a:t>
            </a:r>
            <a:r>
              <a:rPr lang="en-US" sz="2400" dirty="0" smtClean="0"/>
              <a:t> de </a:t>
            </a:r>
            <a:r>
              <a:rPr lang="en-US" sz="2400" dirty="0" err="1" smtClean="0"/>
              <a:t>configuraci</a:t>
            </a:r>
            <a:r>
              <a:rPr lang="en-US" sz="2400" dirty="0" err="1"/>
              <a:t>ó</a:t>
            </a:r>
            <a:r>
              <a:rPr lang="en-US" sz="2400" dirty="0" err="1" smtClean="0"/>
              <a:t>n</a:t>
            </a:r>
            <a:endParaRPr lang="en-US" sz="2400" dirty="0" smtClean="0"/>
          </a:p>
          <a:p>
            <a:r>
              <a:rPr lang="en-US" sz="2400" dirty="0" err="1" smtClean="0"/>
              <a:t>Puntos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dirty="0" err="1"/>
              <a:t>restauración</a:t>
            </a:r>
            <a:endParaRPr lang="en-US" sz="2400" dirty="0" smtClean="0"/>
          </a:p>
          <a:p>
            <a:r>
              <a:rPr lang="en-US" sz="2400" dirty="0" err="1" smtClean="0"/>
              <a:t>Ejecución</a:t>
            </a:r>
            <a:r>
              <a:rPr lang="en-US" sz="2400" dirty="0" smtClean="0"/>
              <a:t> </a:t>
            </a:r>
            <a:r>
              <a:rPr lang="en-US" sz="2400" dirty="0" err="1" smtClean="0"/>
              <a:t>multihilo</a:t>
            </a:r>
            <a:endParaRPr lang="en-US" sz="2400" dirty="0" smtClean="0"/>
          </a:p>
          <a:p>
            <a:r>
              <a:rPr lang="en-US" sz="2400" dirty="0" err="1" smtClean="0"/>
              <a:t>Generador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dirty="0" err="1" smtClean="0"/>
              <a:t>números</a:t>
            </a:r>
            <a:r>
              <a:rPr lang="en-US" sz="2400" dirty="0" smtClean="0"/>
              <a:t> pseudo-</a:t>
            </a:r>
            <a:r>
              <a:rPr lang="en-US" sz="2400" dirty="0" err="1" smtClean="0"/>
              <a:t>aleatorios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Herramienta</a:t>
            </a:r>
            <a:r>
              <a:rPr lang="en-US" sz="3600" dirty="0"/>
              <a:t> de </a:t>
            </a:r>
            <a:r>
              <a:rPr lang="en-US" sz="3600" dirty="0" err="1" smtClean="0"/>
              <a:t>cómputo</a:t>
            </a:r>
            <a:r>
              <a:rPr lang="en-US" sz="3600" dirty="0" smtClean="0"/>
              <a:t> </a:t>
            </a:r>
            <a:r>
              <a:rPr lang="en-US" sz="3600" dirty="0" err="1" smtClean="0"/>
              <a:t>evolutivo</a:t>
            </a:r>
            <a:r>
              <a:rPr lang="en-US" sz="3600" dirty="0" smtClean="0"/>
              <a:t>: ECJ</a:t>
            </a:r>
            <a:endParaRPr lang="en-US" sz="3600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06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645" y="1842149"/>
            <a:ext cx="6917577" cy="378727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Grandes</a:t>
            </a:r>
            <a:r>
              <a:rPr lang="en-US" sz="2800" dirty="0" smtClean="0"/>
              <a:t> </a:t>
            </a:r>
            <a:r>
              <a:rPr lang="en-US" sz="2800" dirty="0" err="1" smtClean="0"/>
              <a:t>cantidades</a:t>
            </a:r>
            <a:r>
              <a:rPr lang="en-US" sz="2800" dirty="0" smtClean="0"/>
              <a:t> </a:t>
            </a:r>
            <a:r>
              <a:rPr lang="en-US" sz="2800" dirty="0"/>
              <a:t>de </a:t>
            </a:r>
            <a:r>
              <a:rPr lang="en-US" sz="2800" dirty="0" err="1" smtClean="0"/>
              <a:t>información</a:t>
            </a:r>
            <a:endParaRPr lang="en-US" sz="2800" dirty="0" smtClean="0"/>
          </a:p>
          <a:p>
            <a:pPr lvl="1"/>
            <a:r>
              <a:rPr lang="en-US" sz="2400" dirty="0" err="1" smtClean="0"/>
              <a:t>Redes</a:t>
            </a:r>
            <a:r>
              <a:rPr lang="en-US" sz="2400" dirty="0" smtClean="0"/>
              <a:t> </a:t>
            </a:r>
            <a:r>
              <a:rPr lang="en-US" sz="2400" dirty="0" err="1" smtClean="0"/>
              <a:t>sociales</a:t>
            </a:r>
            <a:endParaRPr lang="en-US" sz="2400" dirty="0" smtClean="0"/>
          </a:p>
          <a:p>
            <a:pPr lvl="1"/>
            <a:r>
              <a:rPr lang="en-US" sz="2400" dirty="0" err="1" smtClean="0"/>
              <a:t>Grandes</a:t>
            </a:r>
            <a:r>
              <a:rPr lang="en-US" sz="2400" dirty="0" smtClean="0"/>
              <a:t> </a:t>
            </a:r>
            <a:r>
              <a:rPr lang="en-US" sz="2400" dirty="0" err="1" smtClean="0"/>
              <a:t>empresas</a:t>
            </a:r>
            <a:endParaRPr lang="en-US" sz="2400" dirty="0" smtClean="0"/>
          </a:p>
          <a:p>
            <a:pPr lvl="1"/>
            <a:r>
              <a:rPr lang="en-US" sz="2400" dirty="0" err="1" smtClean="0"/>
              <a:t>Laboratorios</a:t>
            </a:r>
            <a:r>
              <a:rPr lang="en-US" sz="2400" dirty="0" smtClean="0"/>
              <a:t> de </a:t>
            </a:r>
            <a:r>
              <a:rPr lang="en-US" sz="2400" dirty="0" err="1"/>
              <a:t>f</a:t>
            </a:r>
            <a:r>
              <a:rPr lang="en-US" sz="2400" dirty="0" err="1" smtClean="0"/>
              <a:t>ísica</a:t>
            </a:r>
            <a:endParaRPr lang="en-US" sz="2400" dirty="0" smtClean="0"/>
          </a:p>
          <a:p>
            <a:r>
              <a:rPr lang="en-US" sz="2800" dirty="0" err="1" smtClean="0"/>
              <a:t>Extraer</a:t>
            </a:r>
            <a:r>
              <a:rPr lang="en-US" sz="2800" dirty="0" smtClean="0"/>
              <a:t> valor a los </a:t>
            </a:r>
            <a:r>
              <a:rPr lang="en-US" sz="2800" dirty="0" err="1" smtClean="0"/>
              <a:t>datos</a:t>
            </a:r>
            <a:endParaRPr lang="en-US" sz="2800" dirty="0" smtClean="0"/>
          </a:p>
          <a:p>
            <a:r>
              <a:rPr lang="en-US" sz="2800" dirty="0" err="1" smtClean="0"/>
              <a:t>Computación</a:t>
            </a:r>
            <a:r>
              <a:rPr lang="en-US" sz="2800" dirty="0" smtClean="0"/>
              <a:t> </a:t>
            </a:r>
            <a:r>
              <a:rPr lang="en-US" sz="2800" dirty="0" err="1" smtClean="0"/>
              <a:t>distribuida</a:t>
            </a:r>
            <a:endParaRPr lang="en-US" sz="2800" dirty="0" smtClean="0"/>
          </a:p>
          <a:p>
            <a:pPr lvl="1"/>
            <a:r>
              <a:rPr lang="en-US" sz="2400" dirty="0" smtClean="0"/>
              <a:t>Y </a:t>
            </a:r>
            <a:r>
              <a:rPr lang="en-US" sz="2400" dirty="0" err="1" smtClean="0"/>
              <a:t>multiprocesador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Procesamiento</a:t>
            </a:r>
            <a:r>
              <a:rPr lang="en-US" dirty="0" smtClean="0"/>
              <a:t> </a:t>
            </a:r>
            <a:r>
              <a:rPr lang="en-US" dirty="0" err="1" smtClean="0"/>
              <a:t>masivo</a:t>
            </a:r>
            <a:r>
              <a:rPr lang="en-US" dirty="0" smtClean="0"/>
              <a:t> de </a:t>
            </a:r>
            <a:r>
              <a:rPr lang="en-US" dirty="0" err="1"/>
              <a:t>i</a:t>
            </a:r>
            <a:r>
              <a:rPr lang="en-US" dirty="0" err="1" smtClean="0"/>
              <a:t>nformación</a:t>
            </a:r>
            <a:endParaRPr lang="en-US" dirty="0"/>
          </a:p>
        </p:txBody>
      </p:sp>
      <p:pic>
        <p:nvPicPr>
          <p:cNvPr id="6" name="Picture 5" descr="cum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1" y="5967408"/>
            <a:ext cx="931405" cy="776171"/>
          </a:xfrm>
          <a:prstGeom prst="rect">
            <a:avLst/>
          </a:prstGeom>
        </p:spPr>
      </p:pic>
      <p:pic>
        <p:nvPicPr>
          <p:cNvPr id="7" name="Picture 6" descr="uex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5967408"/>
            <a:ext cx="559952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06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540</Words>
  <Application>Microsoft Macintosh PowerPoint</Application>
  <PresentationFormat>On-screen Show (4:3)</PresentationFormat>
  <Paragraphs>176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INTEGRACIÓN DE UNA HERRAMIENTA DE CÓMPUTO EVOLUTIVO CON UNA DE PROCESAMIENTO MASIVO DE INFORMACIÓN  </vt:lpstr>
      <vt:lpstr>Agenda</vt:lpstr>
      <vt:lpstr>Motivaciones</vt:lpstr>
      <vt:lpstr>Objetivos</vt:lpstr>
      <vt:lpstr>Algoritmos evolutivos</vt:lpstr>
      <vt:lpstr>Algoritmos evolutivos: fases</vt:lpstr>
      <vt:lpstr>Algoritmos evolutivos: paralelización</vt:lpstr>
      <vt:lpstr>Herramienta de cómputo evolutivo: ECJ</vt:lpstr>
      <vt:lpstr>Procesamiento masivo de información</vt:lpstr>
      <vt:lpstr>Modelo computacional: MapReduce</vt:lpstr>
      <vt:lpstr>Herramienta de procesamiento masivo de información: Hadoop</vt:lpstr>
      <vt:lpstr>Modelos de paralelización</vt:lpstr>
      <vt:lpstr>Paralelización con un solo trabajo: flujo de datos</vt:lpstr>
      <vt:lpstr>Paralelización con un solo trabajo: problema</vt:lpstr>
      <vt:lpstr>Paralelización con un solo trabajo: resultados</vt:lpstr>
      <vt:lpstr>Paralelización con un solo trabajo: mejoras</vt:lpstr>
      <vt:lpstr>Paralelización con un solo trabajo: resultados</vt:lpstr>
      <vt:lpstr>Varios trabajos por individuo: problema</vt:lpstr>
      <vt:lpstr>Reconocimiento facial: modificaciones</vt:lpstr>
      <vt:lpstr>Reconocimiento facial Modificación: evolución</vt:lpstr>
      <vt:lpstr>Reconocimiento facial Modificación: paralelismo</vt:lpstr>
      <vt:lpstr>Reconocimiento facial Modificación: paralelismo y evolución</vt:lpstr>
      <vt:lpstr>Reconocimiento facial Resultados: grupos de la base de datos</vt:lpstr>
      <vt:lpstr>Reconocimiento facial Resultados: escalabilidad</vt:lpstr>
      <vt:lpstr>Reconocimiento facial Resultados: tamaño de la población</vt:lpstr>
      <vt:lpstr>Trabajo futuro</vt:lpstr>
      <vt:lpstr>Conclusiones</vt:lpstr>
      <vt:lpstr>¿Preguntas?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Lanza García</dc:creator>
  <cp:lastModifiedBy>Daniel Lanza García</cp:lastModifiedBy>
  <cp:revision>158</cp:revision>
  <dcterms:created xsi:type="dcterms:W3CDTF">2015-06-24T18:44:25Z</dcterms:created>
  <dcterms:modified xsi:type="dcterms:W3CDTF">2015-06-28T09:19:01Z</dcterms:modified>
</cp:coreProperties>
</file>