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45" Type="http://schemas.openxmlformats.org/officeDocument/2006/relationships/theme" Target="theme/theme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9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5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2764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345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07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9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2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4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8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3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0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kaggle.com/datasets/uciml/breast-cancer-wisconsin-data?datasetId=180&amp;sortBy=voteCount" TargetMode="External" /><Relationship Id="rId3" Type="http://schemas.openxmlformats.org/officeDocument/2006/relationships/hyperlink" Target="https://www.causeweb.org/usproc/sites/default/files/usclap/2017-2/Evaluating_Benign_and_Malignant_Breast_Cancer_Cells_from_Fine-Needle_Aspirates.pdf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lvl="0" marL="0" indent="0">
              <a:buNone/>
            </a:pPr>
            <a:r>
              <a:rPr/>
              <a:t>Breast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Diagnosis</a:t>
            </a:r>
            <a:r>
              <a:rPr/>
              <a:t> </a:t>
            </a:r>
            <a:r>
              <a:rPr/>
              <a:t>Classification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Austin</a:t>
            </a:r>
            <a:r>
              <a:rPr/>
              <a:t> </a:t>
            </a:r>
            <a:r>
              <a:rPr/>
              <a:t>Lackey,</a:t>
            </a:r>
            <a:r>
              <a:rPr/>
              <a:t> </a:t>
            </a:r>
            <a:r>
              <a:rPr/>
              <a:t>Ethan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Danny</a:t>
            </a:r>
            <a:r>
              <a:rPr/>
              <a:t> </a:t>
            </a:r>
            <a:r>
              <a:rPr/>
              <a:t>Laposata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December</a:t>
            </a:r>
            <a:r>
              <a:rPr/>
              <a:t> </a:t>
            </a:r>
            <a:r>
              <a:rPr/>
              <a:t>9th,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/>
          <a:lstStyle/>
          <a:p>
            <a:pPr lvl="0" marL="0" indent="0">
              <a:buNone/>
            </a:pPr>
            <a:r>
              <a:rPr/>
              <a:t>KNN</a:t>
            </a:r>
            <a:r>
              <a:rPr/>
              <a:t> </a:t>
            </a:r>
            <a:r>
              <a:rPr/>
              <a:t>Model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Tuning</a:t>
            </a:r>
            <a:r>
              <a:rPr/>
              <a:t> </a:t>
            </a:r>
            <a:r>
              <a:rPr/>
              <a:t>KNN</a:t>
            </a:r>
          </a:p>
        </p:txBody>
      </p:sp>
      <p:pic>
        <p:nvPicPr>
          <p:cNvPr descr="powerpoint_files/figure-pptx/knn_tuning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Tuned</a:t>
            </a:r>
            <a:r>
              <a:rPr/>
              <a:t> </a:t>
            </a:r>
            <a:r>
              <a:rPr/>
              <a:t>KNN</a:t>
            </a:r>
          </a:p>
        </p:txBody>
      </p:sp>
      <p:pic>
        <p:nvPicPr>
          <p:cNvPr descr="powerpoint_files/figure-pptx/tuned_knn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Tuned</a:t>
            </a:r>
            <a:r>
              <a:rPr/>
              <a:t> </a:t>
            </a:r>
            <a:r>
              <a:rPr/>
              <a:t>KNN</a:t>
            </a:r>
            <a:r>
              <a:rPr/>
              <a:t> </a:t>
            </a:r>
            <a:r>
              <a:rPr/>
              <a:t>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Using all features</a:t>
                </a:r>
              </a:p>
              <a:p>
                <a:pPr lvl="1"/>
                <a:r>
                  <a:rPr/>
                  <a:t>10-fold cross validation repeated 10 times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k</m:t>
                    </m:r>
                    <m:r>
                      <m:t>=</m:t>
                    </m:r>
                  </m:oMath>
                </a14:m>
                <a:r>
                  <a:rPr/>
                  <a:t> 10 neighbors</a:t>
                </a:r>
              </a:p>
              <a:p>
                <a:pPr lvl="1"/>
                <a:r>
                  <a:rPr/>
                  <a:t>Type II Error: 0.0440529</a:t>
                </a:r>
              </a:p>
              <a:p>
                <a:pPr lvl="1"/>
                <a:r>
                  <a:rPr/>
                  <a:t>Accuracy: 0.9339207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/>
          <a:lstStyle/>
          <a:p>
            <a:pPr lvl="0" marL="0" indent="0">
              <a:buNone/>
            </a:pPr>
            <a:r>
              <a:rPr/>
              <a:t>Random</a:t>
            </a:r>
            <a:r>
              <a:rPr/>
              <a:t> </a:t>
            </a:r>
            <a:r>
              <a:rPr/>
              <a:t>Forrest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Tuning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Forrest</a:t>
            </a:r>
          </a:p>
        </p:txBody>
      </p:sp>
      <p:pic>
        <p:nvPicPr>
          <p:cNvPr descr="powerpoint_files/figure-pptx/rf_tuning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Tuned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Forrest</a:t>
            </a:r>
          </a:p>
        </p:txBody>
      </p:sp>
      <p:pic>
        <p:nvPicPr>
          <p:cNvPr descr="powerpoint_files/figure-pptx/tuned_rf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Tuned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Forrest</a:t>
            </a:r>
            <a:r>
              <a:rPr/>
              <a:t> </a:t>
            </a:r>
            <a:r>
              <a:rPr/>
              <a:t>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Using all features</a:t>
                </a:r>
              </a:p>
              <a:p>
                <a:pPr lvl="1"/>
                <a:r>
                  <a:rPr/>
                  <a:t>10-fold cross validation repeated 10 times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</m:oMath>
                </a14:m>
                <a:r>
                  <a:rPr/>
                  <a:t> 21 trees</a:t>
                </a:r>
              </a:p>
              <a:p>
                <a:pPr lvl="1"/>
                <a:r>
                  <a:rPr/>
                  <a:t>Type II Error: 0.0220264</a:t>
                </a:r>
              </a:p>
              <a:p>
                <a:pPr lvl="1"/>
                <a:r>
                  <a:rPr/>
                  <a:t>Accuracy: 0.9603524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Support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Machines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Radial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Machine</a:t>
            </a:r>
          </a:p>
        </p:txBody>
      </p:sp>
      <p:pic>
        <p:nvPicPr>
          <p:cNvPr descr="powerpoint_files/figure-pptx/austin_svm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Breast Cancer Diagnosis Data</a:t>
            </a:r>
          </a:p>
          <a:p>
            <a:pPr lvl="1"/>
            <a:r>
              <a:rPr/>
              <a:t>Predict Diagnosis of Tumor based on features</a:t>
            </a:r>
          </a:p>
          <a:p>
            <a:pPr lvl="1"/>
            <a:r>
              <a:rPr/>
              <a:t>Feature Importance/Selection</a:t>
            </a:r>
          </a:p>
          <a:p>
            <a:pPr lvl="1"/>
            <a:r>
              <a:rPr/>
              <a:t>Reduce Type II Error (False-Negatives)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Radial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Machine</a:t>
            </a:r>
            <a:r>
              <a:rPr/>
              <a:t> </a:t>
            </a:r>
            <a:r>
              <a:rPr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all features</a:t>
            </a:r>
          </a:p>
          <a:p>
            <a:pPr lvl="1"/>
            <a:r>
              <a:rPr/>
              <a:t>10-fold cross validation repeated 10 times</a:t>
            </a:r>
          </a:p>
          <a:p>
            <a:pPr lvl="1"/>
            <a:r>
              <a:rPr/>
              <a:t>Type II Error: 0.0044053</a:t>
            </a:r>
          </a:p>
          <a:p>
            <a:pPr lvl="1"/>
            <a:r>
              <a:rPr/>
              <a:t>Accuracy: 0.969163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Tuned</a:t>
            </a:r>
            <a:r>
              <a:rPr/>
              <a:t> </a:t>
            </a:r>
            <a:r>
              <a:rPr/>
              <a:t>Radial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Machine</a:t>
            </a:r>
          </a:p>
        </p:txBody>
      </p:sp>
      <p:pic>
        <p:nvPicPr>
          <p:cNvPr descr="powerpoint_files/figure-pptx/austin_svm_plot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Tuned</a:t>
            </a:r>
            <a:r>
              <a:rPr/>
              <a:t> </a:t>
            </a:r>
            <a:r>
              <a:rPr/>
              <a:t>Radial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Machine</a:t>
            </a:r>
            <a:r>
              <a:rPr/>
              <a:t> </a:t>
            </a:r>
            <a:r>
              <a:rPr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all features</a:t>
            </a:r>
          </a:p>
          <a:p>
            <a:pPr lvl="1"/>
            <a:r>
              <a:rPr/>
              <a:t>10-fold cross validation repeated 10 times</a:t>
            </a:r>
          </a:p>
          <a:p>
            <a:pPr lvl="1"/>
            <a:r>
              <a:rPr/>
              <a:t>Type II Error: 0.0088106</a:t>
            </a:r>
          </a:p>
          <a:p>
            <a:pPr lvl="1"/>
            <a:r>
              <a:rPr/>
              <a:t>Accuracy: 0.9735683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Classification</a:t>
            </a:r>
            <a:r>
              <a:rPr/>
              <a:t> </a:t>
            </a:r>
            <a:r>
              <a:rPr/>
              <a:t>Analysis:</a:t>
            </a:r>
            <a:r>
              <a:rPr/>
              <a:t> </a:t>
            </a:r>
            <a:r>
              <a:rPr/>
              <a:t>Danny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Logistic Regression</a:t>
            </a:r>
          </a:p>
          <a:p>
            <a:pPr lvl="1"/>
            <a:r>
              <a:rPr/>
              <a:t>K-Nearest Neighbors</a:t>
            </a:r>
          </a:p>
          <a:p>
            <a:pPr lvl="1"/>
            <a:r>
              <a:rPr/>
              <a:t>QDA</a:t>
            </a:r>
          </a:p>
          <a:p>
            <a:pPr lvl="1"/>
            <a:r>
              <a:rPr/>
              <a:t>Random Forest</a:t>
            </a:r>
          </a:p>
          <a:p>
            <a:pPr lvl="1"/>
            <a:r>
              <a:rPr/>
              <a:t>xGBoost</a:t>
            </a:r>
          </a:p>
          <a:p>
            <a:pPr lvl="1"/>
            <a:r>
              <a:rPr/>
              <a:t>Support Vector Classifier</a:t>
            </a:r>
          </a:p>
          <a:p>
            <a:pPr lvl="1"/>
            <a:r>
              <a:rPr/>
              <a:t>Lower prediction cutoff to account for Type II Error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Preferred</a:t>
            </a:r>
            <a:r>
              <a:rPr/>
              <a:t> </a:t>
            </a:r>
            <a:r>
              <a:rPr/>
              <a:t>Models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K-Nearest</a:t>
            </a:r>
            <a:r>
              <a:rPr/>
              <a:t> </a:t>
            </a:r>
            <a:r>
              <a:rPr/>
              <a:t>Neigbors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Tuned neighbors value to 7</a:t>
            </a:r>
          </a:p>
          <a:p>
            <a:pPr lvl="1"/>
            <a:r>
              <a:rPr/>
              <a:t>2 False-Negatives</a:t>
            </a:r>
          </a:p>
          <a:p>
            <a:pPr lvl="1"/>
            <a:r>
              <a:rPr/>
              <a:t>96.04% prediction accuracy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KNN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Matrix</a:t>
            </a:r>
          </a:p>
        </p:txBody>
      </p:sp>
      <p:pic>
        <p:nvPicPr>
          <p:cNvPr descr="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Support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Classifier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Tuned cost value to 1</a:t>
            </a:r>
          </a:p>
          <a:p>
            <a:pPr lvl="1"/>
            <a:r>
              <a:rPr/>
              <a:t>2 False-Negatives</a:t>
            </a:r>
          </a:p>
          <a:p>
            <a:pPr lvl="1"/>
            <a:r>
              <a:rPr/>
              <a:t>96.48% prediction accuracy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SVC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Matrix</a:t>
            </a:r>
          </a:p>
        </p:txBody>
      </p:sp>
      <p:pic>
        <p:nvPicPr>
          <p:cNvPr descr="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Random</a:t>
            </a:r>
            <a:r>
              <a:rPr/>
              <a:t> </a:t>
            </a:r>
            <a:r>
              <a:rPr/>
              <a:t>Forest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False-Negative</a:t>
            </a:r>
          </a:p>
          <a:p>
            <a:pPr lvl="1"/>
            <a:r>
              <a:rPr/>
              <a:t>95.15% prediction accuracy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collected from “Breast Cancer Wisconsin (Diagnostic) Data Set” from Kaggle</a:t>
            </a:r>
          </a:p>
          <a:p>
            <a:pPr lvl="1"/>
            <a:r>
              <a:rPr/>
              <a:t>Response: Diagnosis</a:t>
            </a:r>
          </a:p>
          <a:p>
            <a:pPr lvl="2"/>
            <a:r>
              <a:rPr/>
              <a:t>Benign: (Noncancerous Cells)</a:t>
            </a:r>
          </a:p>
          <a:p>
            <a:pPr lvl="2"/>
            <a:r>
              <a:rPr/>
              <a:t>Malignant (Cancerous Cells)</a:t>
            </a:r>
          </a:p>
          <a:p>
            <a:pPr lvl="1"/>
            <a:r>
              <a:rPr/>
              <a:t>Predictors: 10 variables each with 3 measurements:</a:t>
            </a:r>
          </a:p>
          <a:p>
            <a:pPr lvl="2"/>
            <a:r>
              <a:rPr/>
              <a:t>Mean</a:t>
            </a:r>
          </a:p>
          <a:p>
            <a:pPr lvl="2"/>
            <a:r>
              <a:rPr/>
              <a:t>Standard Error (SE)</a:t>
            </a:r>
          </a:p>
          <a:p>
            <a:pPr lvl="2"/>
            <a:r>
              <a:rPr/>
              <a:t>Worst: Mean of 3 largest values of a variable</a:t>
            </a:r>
          </a:p>
          <a:p>
            <a:pPr lvl="1"/>
            <a:r>
              <a:rPr/>
              <a:t>Training/Test Data Split 60/40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RF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Matrix</a:t>
            </a:r>
          </a:p>
        </p:txBody>
      </p:sp>
      <p:pic>
        <p:nvPicPr>
          <p:cNvPr descr="powerpoin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RF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Matrix</a:t>
            </a:r>
          </a:p>
        </p:txBody>
      </p:sp>
      <p:pic>
        <p:nvPicPr>
          <p:cNvPr descr="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Regression</a:t>
            </a:r>
            <a:r>
              <a:rPr/>
              <a:t> </a:t>
            </a:r>
            <a:r>
              <a:rPr/>
              <a:t>Analysis:</a:t>
            </a:r>
            <a:r>
              <a:rPr/>
              <a:t> </a:t>
            </a:r>
            <a:r>
              <a:rPr/>
              <a:t>Ethan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Austin Top 5 Importance Variables</a:t>
            </a:r>
          </a:p>
          <a:p>
            <a:pPr lvl="2"/>
            <a:r>
              <a:rPr/>
              <a:t>*area_mean</a:t>
            </a:r>
          </a:p>
          <a:p>
            <a:pPr lvl="2"/>
            <a:r>
              <a:rPr/>
              <a:t>*area_worst</a:t>
            </a:r>
          </a:p>
          <a:p>
            <a:pPr lvl="2"/>
            <a:r>
              <a:rPr/>
              <a:t>*concave.points_mean</a:t>
            </a:r>
          </a:p>
          <a:p>
            <a:pPr lvl="2"/>
            <a:r>
              <a:rPr/>
              <a:t>texture_mean</a:t>
            </a:r>
          </a:p>
          <a:p>
            <a:pPr lvl="2"/>
            <a:r>
              <a:rPr/>
              <a:t>*radius_worst</a:t>
            </a:r>
          </a:p>
          <a:p>
            <a:pPr lvl="1"/>
            <a:r>
              <a:rPr/>
              <a:t>Danny Top 5 Importance Variables</a:t>
            </a:r>
          </a:p>
          <a:p>
            <a:pPr lvl="2"/>
            <a:r>
              <a:rPr/>
              <a:t>concave.points_worst</a:t>
            </a:r>
          </a:p>
          <a:p>
            <a:pPr lvl="2"/>
            <a:r>
              <a:rPr/>
              <a:t>*concave.points_mean</a:t>
            </a:r>
          </a:p>
          <a:p>
            <a:pPr lvl="2"/>
            <a:r>
              <a:rPr/>
              <a:t>*area_worst</a:t>
            </a:r>
          </a:p>
          <a:p>
            <a:pPr lvl="2"/>
            <a:r>
              <a:rPr/>
              <a:t>*area_mean</a:t>
            </a:r>
          </a:p>
          <a:p>
            <a:pPr lvl="2"/>
            <a:r>
              <a:rPr/>
              <a:t>*radius_worst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Correlation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owerpoint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Calculating Training and Test Set Error</a:t>
            </a:r>
          </a:p>
          <a:p>
            <a:pPr lvl="2"/>
            <a:r>
              <a:rPr/>
              <a:t>Linear Regression</a:t>
            </a:r>
          </a:p>
          <a:p>
            <a:pPr lvl="2"/>
            <a:r>
              <a:rPr/>
              <a:t>Ridge Regression</a:t>
            </a:r>
          </a:p>
          <a:p>
            <a:pPr lvl="2"/>
            <a:r>
              <a:rPr/>
              <a:t>Lasso Regression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area_mean</a:t>
            </a:r>
          </a:p>
        </p:txBody>
      </p:sp>
      <p:pic>
        <p:nvPicPr>
          <p:cNvPr descr="area_mea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362200"/>
            <a:ext cx="8585200" cy="294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Best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Ridge</a:t>
            </a:r>
            <a:r>
              <a:rPr/>
              <a:t> </a:t>
            </a:r>
            <a:r>
              <a:rPr/>
              <a:t>Regression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area_worst</a:t>
            </a:r>
          </a:p>
        </p:txBody>
      </p:sp>
      <p:pic>
        <p:nvPicPr>
          <p:cNvPr descr="area_wors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413000"/>
            <a:ext cx="8585200" cy="285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Best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concave.points_mean</a:t>
            </a:r>
          </a:p>
        </p:txBody>
      </p:sp>
      <p:pic>
        <p:nvPicPr>
          <p:cNvPr descr="concave.points_mea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374900"/>
            <a:ext cx="8585200" cy="293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Best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radius_worst</a:t>
            </a:r>
          </a:p>
        </p:txBody>
      </p:sp>
      <p:pic>
        <p:nvPicPr>
          <p:cNvPr descr="radius_wors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387600"/>
            <a:ext cx="85852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Best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Interpretation difficulties</a:t>
            </a:r>
          </a:p>
          <a:p>
            <a:pPr lvl="1"/>
            <a:r>
              <a:rPr/>
              <a:t>High prediction accuracy</a:t>
            </a:r>
          </a:p>
          <a:p>
            <a:pPr lvl="1"/>
            <a:r>
              <a:rPr/>
              <a:t>Successful with multiple methods of reducing Type II Error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Radius: Average Distance from cell center to cell perimeter</a:t>
            </a:r>
          </a:p>
          <a:p>
            <a:pPr lvl="1"/>
            <a:r>
              <a:rPr/>
              <a:t>Texture: Standard deviation of gray-scale values; brightness of pixel of cell</a:t>
            </a:r>
          </a:p>
          <a:p>
            <a:pPr lvl="1"/>
            <a:r>
              <a:rPr/>
              <a:t>Perimeter: Distance around nucleus boundary</a:t>
            </a:r>
          </a:p>
          <a:p>
            <a:pPr lvl="1"/>
            <a:r>
              <a:rPr/>
              <a:t>Area: Area of the nucleus</a:t>
            </a:r>
          </a:p>
          <a:p>
            <a:pPr lvl="1"/>
            <a:r>
              <a:rPr/>
              <a:t>Smoothness: Variation in cell’s radial lengths</a:t>
            </a:r>
          </a:p>
          <a:p>
            <a:pPr lvl="1"/>
            <a:r>
              <a:rPr/>
              <a:t>Compactness: The Perimeter^2/Area</a:t>
            </a:r>
          </a:p>
          <a:p>
            <a:pPr lvl="1"/>
            <a:r>
              <a:rPr/>
              <a:t>Concavity: Size of the indention in nucleus boundary</a:t>
            </a:r>
          </a:p>
          <a:p>
            <a:pPr lvl="1"/>
            <a:r>
              <a:rPr/>
              <a:t>Concave Points: Number of points on indented section of nucleus boundary</a:t>
            </a:r>
          </a:p>
          <a:p>
            <a:pPr lvl="1"/>
            <a:r>
              <a:rPr/>
              <a:t>Symmetry: Deviation of the nuclei shape from the ideal measurement</a:t>
            </a:r>
          </a:p>
          <a:p>
            <a:pPr lvl="1"/>
            <a:r>
              <a:rPr/>
              <a:t>Fractal Dimension: Measurement of irregularity in nucleus boundary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Potential</a:t>
            </a:r>
            <a:r>
              <a:rPr/>
              <a:t> </a:t>
            </a:r>
            <a:r>
              <a:rPr/>
              <a:t>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data points (more observations)</a:t>
            </a:r>
          </a:p>
          <a:p>
            <a:pPr lvl="1"/>
            <a:r>
              <a:rPr/>
              <a:t>More features (more variables)</a:t>
            </a:r>
          </a:p>
          <a:p>
            <a:pPr lvl="1"/>
            <a:r>
              <a:rPr/>
              <a:t>More proccessing power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Works</a:t>
            </a:r>
            <a:r>
              <a:rPr/>
              <a:t> </a:t>
            </a:r>
            <a:r>
              <a:rPr/>
              <a:t>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Breast Cancer Wisconsin (Diagnostic) Data Set:</a:t>
            </a:r>
          </a:p>
          <a:p>
            <a:pPr lvl="2"/>
            <a:r>
              <a:rPr>
                <a:hlinkClick r:id="rId2"/>
              </a:rPr>
              <a:t>https://www.kaggle.com/datasets/uciml/breast-cancer-wisconsin-data?datasetId=180&amp;sortBy=voteCount</a:t>
            </a:r>
          </a:p>
          <a:p>
            <a:pPr lvl="1"/>
            <a:r>
              <a:rPr/>
              <a:t>Definition of Features (Variables):</a:t>
            </a:r>
          </a:p>
          <a:p>
            <a:pPr lvl="2"/>
            <a:r>
              <a:rPr>
                <a:hlinkClick r:id="rId3"/>
              </a:rPr>
              <a:t>https://www.causeweb.org/usproc/sites/default/files/usclap/2017-2/Evaluating_Benign_and_Malignant_Breast_Cancer_Cells_from_Fine-Needle_Aspirates.pdf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EDA</a:t>
            </a:r>
          </a:p>
        </p:txBody>
      </p:sp>
      <p:pic>
        <p:nvPicPr>
          <p:cNvPr descr="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EDA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Diagnosis</a:t>
            </a:r>
            <a:r>
              <a:rPr/>
              <a:t> </a:t>
            </a:r>
            <a:r>
              <a:rPr/>
              <a:t>Distribution</a:t>
            </a:r>
          </a:p>
        </p:txBody>
      </p:sp>
      <p:pic>
        <p:nvPicPr>
          <p:cNvPr descr="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Classification</a:t>
            </a:r>
            <a:r>
              <a:rPr/>
              <a:t> </a:t>
            </a:r>
            <a:r>
              <a:rPr/>
              <a:t>Analysis:</a:t>
            </a:r>
            <a:r>
              <a:rPr/>
              <a:t> </a:t>
            </a:r>
            <a:r>
              <a:rPr/>
              <a:t>Austin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Models</a:t>
            </a:r>
          </a:p>
        </p:txBody>
      </p:sp>
    </p:spTree>
  </p:cSld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Diagnosis Classification Analysis</dc:title>
  <dc:creator>Austin Lackey, Ethan Powers and Danny Laposata</dc:creator>
  <cp:keywords/>
  <dcterms:created xsi:type="dcterms:W3CDTF">2022-12-09T08:45:01Z</dcterms:created>
  <dcterms:modified xsi:type="dcterms:W3CDTF">2022-12-09T08:45:01Z</dcterms:modified>
</cp:coreProperties>
</file>