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9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1"/>
    <p:restoredTop sz="94654"/>
  </p:normalViewPr>
  <p:slideViewPr>
    <p:cSldViewPr snapToGrid="0" snapToObjects="1">
      <p:cViewPr varScale="1">
        <p:scale>
          <a:sx d="100" n="90"/>
          <a:sy d="100" n="90"/>
        </p:scale>
        <p:origin x="232" y="48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45" Type="http://schemas.openxmlformats.org/officeDocument/2006/relationships/theme" Target="theme/theme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9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5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2764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345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07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9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2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4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8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3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7302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b="b" l="l" r="r" t="t"/>
              <a:pathLst>
                <a:path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b="b" l="l" r="r" t="t"/>
              <a:pathLst>
                <a:path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b="b" l="l" r="r" t="t"/>
              <a:pathLst>
                <a:path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b="b" l="l" r="r" t="t"/>
              <a:pathLst>
                <a:path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b="b" l="l" r="r" t="t"/>
              <a:pathLst>
                <a:path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01492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eaLnBrk="1" hangingPunct="1" latinLnBrk="0" rtl="0">
        <a:spcBef>
          <a:spcPct val="0"/>
        </a:spcBef>
        <a:buNone/>
        <a:defRPr kern="1200" sz="36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kaggle.com/datasets/uciml/breast-cancer-wisconsin-data?datasetId=180&amp;sortBy=voteCount" TargetMode="External" /><Relationship Id="rId3" Type="http://schemas.openxmlformats.org/officeDocument/2006/relationships/hyperlink" Target="https://www.causeweb.org/usproc/sites/default/files/usclap/2017-2/Evaluating_Benign_and_Malignant_Breast_Cancer_Cells_from_Fine-Needle_Aspirates.pdf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lvl="0" indent="0" marL="0">
              <a:buNone/>
            </a:pPr>
            <a:r>
              <a:rPr/>
              <a:t>Breast Cancer Diagnosis Classification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Austin Lackey, Ethan Powers and Danny Laposata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9th,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/>
          <a:lstStyle/>
          <a:p>
            <a:pPr lvl="0" indent="0" marL="0">
              <a:buNone/>
            </a:pPr>
            <a:r>
              <a:rPr/>
              <a:t>KNN Model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Tuning KNN</a:t>
            </a:r>
          </a:p>
        </p:txBody>
      </p:sp>
      <p:pic>
        <p:nvPicPr>
          <p:cNvPr descr="powerpoint_files/figure-pptx/knn_tuning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Tuned KNN</a:t>
            </a:r>
          </a:p>
        </p:txBody>
      </p:sp>
      <p:pic>
        <p:nvPicPr>
          <p:cNvPr descr="powerpoint_files/figure-pptx/tuned_knn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Tuned KNN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Using all features</a:t>
                </a:r>
              </a:p>
              <a:p>
                <a:pPr lvl="0"/>
                <a:r>
                  <a:rPr/>
                  <a:t>10-fold cross validation repeated 10 times</a:t>
                </a:r>
              </a:p>
              <a:p>
                <a:pPr lvl="0"/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10 neighbors</a:t>
                </a:r>
              </a:p>
              <a:p>
                <a:pPr lvl="0"/>
                <a:r>
                  <a:rPr/>
                  <a:t>Type II Error: 0.0440529</a:t>
                </a:r>
              </a:p>
              <a:p>
                <a:pPr lvl="0"/>
                <a:r>
                  <a:rPr/>
                  <a:t>Accuracy: 0.9339207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Random Forrest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Tuning Random Forrest</a:t>
            </a:r>
          </a:p>
        </p:txBody>
      </p:sp>
      <p:pic>
        <p:nvPicPr>
          <p:cNvPr descr="powerpoint_files/figure-pptx/rf_tuning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Tuned Random Forrest</a:t>
            </a:r>
          </a:p>
        </p:txBody>
      </p:sp>
      <p:pic>
        <p:nvPicPr>
          <p:cNvPr descr="powerpoint_files/figure-pptx/tuned_rf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Tuned Random Forrest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Using all features</a:t>
                </a:r>
              </a:p>
              <a:p>
                <a:pPr lvl="0"/>
                <a:r>
                  <a:rPr/>
                  <a:t>10-fold cross validation repeated 10 times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21 trees</a:t>
                </a:r>
              </a:p>
              <a:p>
                <a:pPr lvl="0"/>
                <a:r>
                  <a:rPr/>
                  <a:t>Type II Error: 0.0220264</a:t>
                </a:r>
              </a:p>
              <a:p>
                <a:pPr lvl="0"/>
                <a:r>
                  <a:rPr/>
                  <a:t>Accuracy: 0.9603524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Support Vector Machines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Radial Support Vector Machine</a:t>
            </a:r>
          </a:p>
        </p:txBody>
      </p:sp>
      <p:pic>
        <p:nvPicPr>
          <p:cNvPr descr="powerpoint_files/figure-pptx/austin_svm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Breast Cancer Diagnosis Data</a:t>
            </a:r>
          </a:p>
          <a:p>
            <a:pPr lvl="0"/>
            <a:r>
              <a:rPr/>
              <a:t>Predict Diagnosis of Tumor based on features</a:t>
            </a:r>
          </a:p>
          <a:p>
            <a:pPr lvl="0"/>
            <a:r>
              <a:rPr/>
              <a:t>Feature Importance/Selection</a:t>
            </a:r>
          </a:p>
          <a:p>
            <a:pPr lvl="0"/>
            <a:r>
              <a:rPr/>
              <a:t>Reduce Type II Error (False-Negatives)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Radial Support Vector Machine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all features</a:t>
            </a:r>
          </a:p>
          <a:p>
            <a:pPr lvl="0"/>
            <a:r>
              <a:rPr/>
              <a:t>10-fold cross validation repeated 10 times</a:t>
            </a:r>
          </a:p>
          <a:p>
            <a:pPr lvl="0"/>
            <a:r>
              <a:rPr/>
              <a:t>Type II Error: 0.0044053</a:t>
            </a:r>
          </a:p>
          <a:p>
            <a:pPr lvl="0"/>
            <a:r>
              <a:rPr/>
              <a:t>Accuracy: 0.969163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Tuned Radial Support Vector Machine</a:t>
            </a:r>
          </a:p>
        </p:txBody>
      </p:sp>
      <p:pic>
        <p:nvPicPr>
          <p:cNvPr descr="powerpoint_files/figure-pptx/austin_svm_plot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Tuned Radial Support Vector Machine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all features</a:t>
            </a:r>
          </a:p>
          <a:p>
            <a:pPr lvl="0"/>
            <a:r>
              <a:rPr/>
              <a:t>10-fold cross validation repeated 10 times</a:t>
            </a:r>
          </a:p>
          <a:p>
            <a:pPr lvl="0"/>
            <a:r>
              <a:rPr/>
              <a:t>Type II Error: 0.0088106</a:t>
            </a:r>
          </a:p>
          <a:p>
            <a:pPr lvl="0"/>
            <a:r>
              <a:rPr/>
              <a:t>Accuracy: 0.9735683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Classification Analysis: Danny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Logistic Regression</a:t>
            </a:r>
          </a:p>
          <a:p>
            <a:pPr lvl="0"/>
            <a:r>
              <a:rPr/>
              <a:t>K-Nearest Neighbors</a:t>
            </a:r>
          </a:p>
          <a:p>
            <a:pPr lvl="0"/>
            <a:r>
              <a:rPr/>
              <a:t>QDA</a:t>
            </a:r>
          </a:p>
          <a:p>
            <a:pPr lvl="0"/>
            <a:r>
              <a:rPr/>
              <a:t>Random Forest</a:t>
            </a:r>
          </a:p>
          <a:p>
            <a:pPr lvl="0"/>
            <a:r>
              <a:rPr/>
              <a:t>xGBoost</a:t>
            </a:r>
          </a:p>
          <a:p>
            <a:pPr lvl="0"/>
            <a:r>
              <a:rPr/>
              <a:t>Support Vector Classifier</a:t>
            </a:r>
          </a:p>
          <a:p>
            <a:pPr lvl="0"/>
            <a:r>
              <a:rPr/>
              <a:t>Lower prediction cutoff to account for Type II Error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Preferred Models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K-Nearest Neigbors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Tuned neighbors value to 7</a:t>
            </a:r>
          </a:p>
          <a:p>
            <a:pPr lvl="0"/>
            <a:r>
              <a:rPr/>
              <a:t>2 False-Negatives</a:t>
            </a:r>
          </a:p>
          <a:p>
            <a:pPr lvl="0"/>
            <a:r>
              <a:rPr/>
              <a:t>96.04% prediction accuracy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KNN Confusion Matrix</a:t>
            </a:r>
          </a:p>
        </p:txBody>
      </p:sp>
      <p:pic>
        <p:nvPicPr>
          <p:cNvPr descr="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Support Vector Classifier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Tuned cost value to 1</a:t>
            </a:r>
          </a:p>
          <a:p>
            <a:pPr lvl="0"/>
            <a:r>
              <a:rPr/>
              <a:t>2 False-Negatives</a:t>
            </a:r>
          </a:p>
          <a:p>
            <a:pPr lvl="0"/>
            <a:r>
              <a:rPr/>
              <a:t>96.48% prediction accuracy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SVC Confusion Matrix</a:t>
            </a:r>
          </a:p>
        </p:txBody>
      </p:sp>
      <p:pic>
        <p:nvPicPr>
          <p:cNvPr descr="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Forest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False-Negative</a:t>
            </a:r>
          </a:p>
          <a:p>
            <a:pPr lvl="0"/>
            <a:r>
              <a:rPr/>
              <a:t>95.15% prediction accuracy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collected from “Breast Cancer Wisconsin (Diagnostic) Data Set” from Kaggle</a:t>
            </a:r>
          </a:p>
          <a:p>
            <a:pPr lvl="0"/>
            <a:r>
              <a:rPr/>
              <a:t>Response: Diagnosis</a:t>
            </a:r>
          </a:p>
          <a:p>
            <a:pPr lvl="1"/>
            <a:r>
              <a:rPr/>
              <a:t>Benign: (Noncancerous Cells)</a:t>
            </a:r>
          </a:p>
          <a:p>
            <a:pPr lvl="1"/>
            <a:r>
              <a:rPr/>
              <a:t>Malignant (Cancerous Cells)</a:t>
            </a:r>
          </a:p>
          <a:p>
            <a:pPr lvl="0"/>
            <a:r>
              <a:rPr/>
              <a:t>Predictors: 10 variables each with 3 measurements:</a:t>
            </a:r>
          </a:p>
          <a:p>
            <a:pPr lvl="1"/>
            <a:r>
              <a:rPr/>
              <a:t>Mean</a:t>
            </a:r>
          </a:p>
          <a:p>
            <a:pPr lvl="1"/>
            <a:r>
              <a:rPr/>
              <a:t>Standard Error (SE)</a:t>
            </a:r>
          </a:p>
          <a:p>
            <a:pPr lvl="1"/>
            <a:r>
              <a:rPr/>
              <a:t>Worst: Mean of 3 largest values of a variable</a:t>
            </a:r>
          </a:p>
          <a:p>
            <a:pPr lvl="0"/>
            <a:r>
              <a:rPr/>
              <a:t>Training/Test Data Split 60/40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RF Confusion Matrix</a:t>
            </a:r>
          </a:p>
        </p:txBody>
      </p:sp>
      <p:pic>
        <p:nvPicPr>
          <p:cNvPr descr="powerpoin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RF Confusion Matrix</a:t>
            </a:r>
          </a:p>
        </p:txBody>
      </p:sp>
      <p:pic>
        <p:nvPicPr>
          <p:cNvPr descr="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Analysis: Ethan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Austin Top 5 Importance Variables</a:t>
            </a:r>
          </a:p>
          <a:p>
            <a:pPr lvl="1"/>
            <a:r>
              <a:rPr/>
              <a:t>*area_mean</a:t>
            </a:r>
          </a:p>
          <a:p>
            <a:pPr lvl="1"/>
            <a:r>
              <a:rPr/>
              <a:t>*area_worst</a:t>
            </a:r>
          </a:p>
          <a:p>
            <a:pPr lvl="1"/>
            <a:r>
              <a:rPr/>
              <a:t>*concave.points_mean</a:t>
            </a:r>
          </a:p>
          <a:p>
            <a:pPr lvl="1"/>
            <a:r>
              <a:rPr/>
              <a:t>texture_mean</a:t>
            </a:r>
          </a:p>
          <a:p>
            <a:pPr lvl="1"/>
            <a:r>
              <a:rPr/>
              <a:t>*radius_worst</a:t>
            </a:r>
          </a:p>
          <a:p>
            <a:pPr lvl="0"/>
            <a:r>
              <a:rPr/>
              <a:t>Danny Top 5 Importance Variables</a:t>
            </a:r>
          </a:p>
          <a:p>
            <a:pPr lvl="1"/>
            <a:r>
              <a:rPr/>
              <a:t>concave.points_worst</a:t>
            </a:r>
          </a:p>
          <a:p>
            <a:pPr lvl="1"/>
            <a:r>
              <a:rPr/>
              <a:t>*concave.points_mean</a:t>
            </a:r>
          </a:p>
          <a:p>
            <a:pPr lvl="1"/>
            <a:r>
              <a:rPr/>
              <a:t>*area_worst</a:t>
            </a:r>
          </a:p>
          <a:p>
            <a:pPr lvl="1"/>
            <a:r>
              <a:rPr/>
              <a:t>*area_mean</a:t>
            </a:r>
          </a:p>
          <a:p>
            <a:pPr lvl="1"/>
            <a:r>
              <a:rPr/>
              <a:t>*radius_worst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Correlation Plot</a:t>
            </a:r>
          </a:p>
        </p:txBody>
      </p:sp>
      <p:pic>
        <p:nvPicPr>
          <p:cNvPr descr="powerpoint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Calculating Training and Test Set Error</a:t>
            </a:r>
          </a:p>
          <a:p>
            <a:pPr lvl="1"/>
            <a:r>
              <a:rPr/>
              <a:t>Linear Regression</a:t>
            </a:r>
          </a:p>
          <a:p>
            <a:pPr lvl="1"/>
            <a:r>
              <a:rPr/>
              <a:t>Ridge Regression</a:t>
            </a:r>
          </a:p>
          <a:p>
            <a:pPr lvl="1"/>
            <a:r>
              <a:rPr/>
              <a:t>Lasso Regression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area_mean</a:t>
            </a:r>
          </a:p>
        </p:txBody>
      </p:sp>
      <p:pic>
        <p:nvPicPr>
          <p:cNvPr descr="fig:  area_mea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362200"/>
            <a:ext cx="8585200" cy="294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Best Model was Ridge Regression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area_worst</a:t>
            </a:r>
          </a:p>
        </p:txBody>
      </p:sp>
      <p:pic>
        <p:nvPicPr>
          <p:cNvPr descr="fig:  area_wors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413000"/>
            <a:ext cx="8585200" cy="285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Best Model was Linear Regression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concave.points_mean</a:t>
            </a:r>
          </a:p>
        </p:txBody>
      </p:sp>
      <p:pic>
        <p:nvPicPr>
          <p:cNvPr descr="fig:  concave.points_mea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374900"/>
            <a:ext cx="8585200" cy="293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Best Model was Linear Regression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radius_worst</a:t>
            </a:r>
          </a:p>
        </p:txBody>
      </p:sp>
      <p:pic>
        <p:nvPicPr>
          <p:cNvPr descr="fig:  radius_wors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387600"/>
            <a:ext cx="85852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Best Model was Linear Regression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Analysis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Interpretation difficulties</a:t>
            </a:r>
          </a:p>
          <a:p>
            <a:pPr lvl="0"/>
            <a:r>
              <a:rPr/>
              <a:t>High prediction accuracy</a:t>
            </a:r>
          </a:p>
          <a:p>
            <a:pPr lvl="0"/>
            <a:r>
              <a:rPr/>
              <a:t>Successful with multiple methods of reducing Type II Error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Variable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Radius: Average Distance from cell center to cell perimeter</a:t>
            </a:r>
          </a:p>
          <a:p>
            <a:pPr lvl="0"/>
            <a:r>
              <a:rPr/>
              <a:t>Texture: Standard deviation of gray-scale values; brightness of pixel of cell</a:t>
            </a:r>
          </a:p>
          <a:p>
            <a:pPr lvl="0"/>
            <a:r>
              <a:rPr/>
              <a:t>Perimeter: Distance around nucleus boundary</a:t>
            </a:r>
          </a:p>
          <a:p>
            <a:pPr lvl="0"/>
            <a:r>
              <a:rPr/>
              <a:t>Area: Area of the nucleus</a:t>
            </a:r>
          </a:p>
          <a:p>
            <a:pPr lvl="0"/>
            <a:r>
              <a:rPr/>
              <a:t>Smoothness: Variation in cell’s radial lengths</a:t>
            </a:r>
          </a:p>
          <a:p>
            <a:pPr lvl="0"/>
            <a:r>
              <a:rPr/>
              <a:t>Compactness: The Perimeter^2/Area</a:t>
            </a:r>
          </a:p>
          <a:p>
            <a:pPr lvl="0"/>
            <a:r>
              <a:rPr/>
              <a:t>Concavity: Size of the indention in nucleus boundary</a:t>
            </a:r>
          </a:p>
          <a:p>
            <a:pPr lvl="0"/>
            <a:r>
              <a:rPr/>
              <a:t>Concave Points: Number of points on indented section of nucleus boundary</a:t>
            </a:r>
          </a:p>
          <a:p>
            <a:pPr lvl="0"/>
            <a:r>
              <a:rPr/>
              <a:t>Symmetry: Deviation of the nuclei shape from the ideal measurement</a:t>
            </a:r>
          </a:p>
          <a:p>
            <a:pPr lvl="0"/>
            <a:r>
              <a:rPr/>
              <a:t>Fractal Dimension: Measurement of irregularity in nucleus boundary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Potential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More data points (more observations)</a:t>
            </a:r>
          </a:p>
          <a:p>
            <a:pPr lvl="0"/>
            <a:r>
              <a:rPr/>
              <a:t>More features (more variables)</a:t>
            </a:r>
          </a:p>
          <a:p>
            <a:pPr lvl="0"/>
            <a:r>
              <a:rPr/>
              <a:t>More proccessing power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Breast Cancer Wisconsin (Diagnostic) Data Set:</a:t>
            </a:r>
          </a:p>
          <a:p>
            <a:pPr lvl="1"/>
            <a:r>
              <a:rPr>
                <a:hlinkClick r:id="rId2"/>
              </a:rPr>
              <a:t>https://www.kaggle.com/datasets/uciml/breast-cancer-wisconsin-data?datasetId=180&amp;sortBy=voteCount</a:t>
            </a:r>
          </a:p>
          <a:p>
            <a:pPr lvl="0"/>
            <a:r>
              <a:rPr/>
              <a:t>Definition of Features (Variables):</a:t>
            </a:r>
          </a:p>
          <a:p>
            <a:pPr lvl="1"/>
            <a:r>
              <a:rPr>
                <a:hlinkClick r:id="rId3"/>
              </a:rPr>
              <a:t>https://www.causeweb.org/usproc/sites/default/files/usclap/2017-2/Evaluating_Benign_and_Malignant_Breast_Cancer_Cells_from_Fine-Needle_Aspirates.pdf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EDA</a:t>
            </a:r>
          </a:p>
        </p:txBody>
      </p:sp>
      <p:pic>
        <p:nvPicPr>
          <p:cNvPr descr="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EDA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Diagnosis Distribution</a:t>
            </a:r>
          </a:p>
        </p:txBody>
      </p:sp>
      <p:pic>
        <p:nvPicPr>
          <p:cNvPr descr="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Classification Analysis: Austin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Models</a:t>
            </a:r>
          </a:p>
        </p:txBody>
      </p:sp>
    </p:spTree>
  </p:cSld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Diagnosis Classification Analysis</dc:title>
  <dc:creator>Austin Lackey, Ethan Powers and Danny Laposata</dc:creator>
  <cp:keywords/>
  <dcterms:created xsi:type="dcterms:W3CDTF">2022-12-09T15:25:17Z</dcterms:created>
  <dcterms:modified xsi:type="dcterms:W3CDTF">2022-12-09T15:25:17Z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December 9th, 2022</vt:lpwstr>
  </property>
  <property fmtid="{D5CDD505-2E9C-101B-9397-08002B2CF9AE}" pid="3" name="output">
    <vt:lpwstr/>
  </property>
</Properties>
</file>