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76" r:id="rId4"/>
    <p:sldId id="260" r:id="rId5"/>
    <p:sldId id="297" r:id="rId6"/>
    <p:sldId id="337" r:id="rId7"/>
    <p:sldId id="298" r:id="rId8"/>
    <p:sldId id="338" r:id="rId9"/>
    <p:sldId id="299" r:id="rId10"/>
    <p:sldId id="261" r:id="rId11"/>
    <p:sldId id="262" r:id="rId12"/>
    <p:sldId id="259" r:id="rId13"/>
    <p:sldId id="339" r:id="rId14"/>
    <p:sldId id="340" r:id="rId15"/>
    <p:sldId id="263" r:id="rId16"/>
    <p:sldId id="300" r:id="rId17"/>
    <p:sldId id="341" r:id="rId18"/>
    <p:sldId id="342" r:id="rId19"/>
    <p:sldId id="343" r:id="rId20"/>
    <p:sldId id="344" r:id="rId21"/>
    <p:sldId id="345" r:id="rId22"/>
    <p:sldId id="32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A8DF5FF-37D6-424A-8770-CB6F9338B1FC}">
          <p14:sldIdLst>
            <p14:sldId id="256"/>
            <p14:sldId id="257"/>
            <p14:sldId id="276"/>
            <p14:sldId id="260"/>
            <p14:sldId id="297"/>
            <p14:sldId id="337"/>
            <p14:sldId id="298"/>
            <p14:sldId id="338"/>
            <p14:sldId id="299"/>
            <p14:sldId id="261"/>
            <p14:sldId id="262"/>
            <p14:sldId id="259"/>
            <p14:sldId id="339"/>
            <p14:sldId id="340"/>
            <p14:sldId id="263"/>
            <p14:sldId id="300"/>
            <p14:sldId id="341"/>
            <p14:sldId id="342"/>
            <p14:sldId id="343"/>
            <p14:sldId id="344"/>
            <p14:sldId id="345"/>
            <p14:sldId id="32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18"/>
    <p:restoredTop sz="86716" autoAdjust="0"/>
  </p:normalViewPr>
  <p:slideViewPr>
    <p:cSldViewPr snapToGrid="0" snapToObjects="1">
      <p:cViewPr varScale="1">
        <p:scale>
          <a:sx n="143" d="100"/>
          <a:sy n="143" d="100"/>
        </p:scale>
        <p:origin x="920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6FCC8-A7D9-7B41-A9D5-1654A078F5F3}" type="datetimeFigureOut">
              <a:rPr lang="en-US" smtClean="0"/>
              <a:t>12/9/18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B165D5-FD02-3D40-AF7A-685CFEC0E6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179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165D5-FD02-3D40-AF7A-685CFEC0E67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9019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Mesos</a:t>
            </a:r>
            <a:r>
              <a:rPr lang="en-US" dirty="0"/>
              <a:t> decides how many resources to offer to each framework and</a:t>
            </a:r>
            <a:r>
              <a:rPr lang="en-US" baseline="0" dirty="0"/>
              <a:t> the framework decides which resources to accept and which tasks to run on them</a:t>
            </a:r>
          </a:p>
          <a:p>
            <a:r>
              <a:rPr lang="en-US" baseline="0" dirty="0"/>
              <a:t>	+Keeps </a:t>
            </a:r>
            <a:r>
              <a:rPr lang="en-US" baseline="0" dirty="0" err="1"/>
              <a:t>mesos</a:t>
            </a:r>
            <a:r>
              <a:rPr lang="en-US" baseline="0" dirty="0"/>
              <a:t> simple</a:t>
            </a:r>
          </a:p>
          <a:p>
            <a:r>
              <a:rPr lang="en-US" baseline="0" dirty="0"/>
              <a:t>	-Decisions may not be optimal</a:t>
            </a:r>
          </a:p>
          <a:p>
            <a:endParaRPr lang="en-US" baseline="0" dirty="0"/>
          </a:p>
          <a:p>
            <a:r>
              <a:rPr lang="en-US" baseline="0" dirty="0" err="1"/>
              <a:t>Mesos</a:t>
            </a:r>
            <a:r>
              <a:rPr lang="en-US" baseline="0" dirty="0"/>
              <a:t> is implemented in 10,000 lines of C++ code and scales up to 50,000 nodes</a:t>
            </a:r>
          </a:p>
          <a:p>
            <a:endParaRPr lang="en-US" baseline="0" dirty="0"/>
          </a:p>
          <a:p>
            <a:r>
              <a:rPr lang="en-US" baseline="0" dirty="0"/>
              <a:t>With centralized scheduling:</a:t>
            </a:r>
          </a:p>
          <a:p>
            <a:r>
              <a:rPr lang="en-US" baseline="0" dirty="0"/>
              <a:t>	+Can make optimal decisions (you have all the information of the frameworks)</a:t>
            </a:r>
          </a:p>
          <a:p>
            <a:r>
              <a:rPr lang="en-US" baseline="0" dirty="0"/>
              <a:t>	-Complex: Language must support all frameworks</a:t>
            </a:r>
          </a:p>
          <a:p>
            <a:r>
              <a:rPr lang="en-US" baseline="0" dirty="0"/>
              <a:t>	-Difficult to scale and make robust</a:t>
            </a:r>
          </a:p>
          <a:p>
            <a:r>
              <a:rPr lang="en-US" baseline="0" dirty="0"/>
              <a:t>	-Future frameworks may have needs not anticipated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165D5-FD02-3D40-AF7A-685CFEC0E67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944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Mesos</a:t>
            </a:r>
            <a:r>
              <a:rPr lang="en-US" dirty="0"/>
              <a:t> decides how many resources to offer to each framework and</a:t>
            </a:r>
            <a:r>
              <a:rPr lang="en-US" baseline="0" dirty="0"/>
              <a:t> the framework decides which resources to accept and which tasks to run on them</a:t>
            </a:r>
          </a:p>
          <a:p>
            <a:r>
              <a:rPr lang="en-US" baseline="0" dirty="0"/>
              <a:t>	+Keeps </a:t>
            </a:r>
            <a:r>
              <a:rPr lang="en-US" baseline="0" dirty="0" err="1"/>
              <a:t>mesos</a:t>
            </a:r>
            <a:r>
              <a:rPr lang="en-US" baseline="0" dirty="0"/>
              <a:t> simple</a:t>
            </a:r>
          </a:p>
          <a:p>
            <a:r>
              <a:rPr lang="en-US" baseline="0" dirty="0"/>
              <a:t>	-Decisions may not be optimal</a:t>
            </a:r>
          </a:p>
          <a:p>
            <a:endParaRPr lang="en-US" baseline="0" dirty="0"/>
          </a:p>
          <a:p>
            <a:r>
              <a:rPr lang="en-US" baseline="0" dirty="0" err="1"/>
              <a:t>Mesos</a:t>
            </a:r>
            <a:r>
              <a:rPr lang="en-US" baseline="0" dirty="0"/>
              <a:t> is implemented in 10,000 lines of C++ code and scales up to 50,000 nodes</a:t>
            </a:r>
          </a:p>
          <a:p>
            <a:endParaRPr lang="en-US" baseline="0" dirty="0"/>
          </a:p>
          <a:p>
            <a:r>
              <a:rPr lang="en-US" baseline="0" dirty="0"/>
              <a:t>With centralized scheduling:</a:t>
            </a:r>
          </a:p>
          <a:p>
            <a:r>
              <a:rPr lang="en-US" baseline="0" dirty="0"/>
              <a:t>	+Can make optimal decisions (you have all the information of the frameworks)</a:t>
            </a:r>
          </a:p>
          <a:p>
            <a:r>
              <a:rPr lang="en-US" baseline="0" dirty="0"/>
              <a:t>	-Complex: Language must support all frameworks</a:t>
            </a:r>
          </a:p>
          <a:p>
            <a:r>
              <a:rPr lang="en-US" baseline="0" dirty="0"/>
              <a:t>	-Difficult to scale and make robust</a:t>
            </a:r>
          </a:p>
          <a:p>
            <a:r>
              <a:rPr lang="en-US" baseline="0" dirty="0"/>
              <a:t>	-Future frameworks may have needs not anticipated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165D5-FD02-3D40-AF7A-685CFEC0E67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841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Characterize the environments that </a:t>
            </a:r>
            <a:r>
              <a:rPr lang="en-US" sz="1200" dirty="0" err="1"/>
              <a:t>Mesos</a:t>
            </a:r>
            <a:r>
              <a:rPr lang="en-US" sz="1200" dirty="0"/>
              <a:t>’ distributed scheduling model works well 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165D5-FD02-3D40-AF7A-685CFEC0E67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923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Elastic framework such as Hadoop can scale</a:t>
            </a:r>
            <a:r>
              <a:rPr lang="en-US" sz="1200" baseline="0" dirty="0"/>
              <a:t> its resources up and down, it can start using nodes as soon as it acquires them and releases them as soon its task finish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/>
              <a:t>Rigid framework such as MPI can start running jobs only after it has acquired a fixed quantity of resources and can not scale up dynamically or scale down without a large impact on performance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/>
              <a:t>Mandatory resources are those required by a framework in order to run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/>
              <a:t>Preferred resources are not needed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165D5-FD02-3D40-AF7A-685CFEC0E67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077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Elastic framework such as Hadoop can scale</a:t>
            </a:r>
            <a:r>
              <a:rPr lang="en-US" sz="1200" baseline="0" dirty="0"/>
              <a:t> its resources up and down, it can start using nodes as soon as it acquires them and releases them as soon its task finish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/>
              <a:t>Rigid framework such as MPI can start running jobs only after it has acquired a fixed quantity of resources and can not scale up dynamically or scale down without a large impact on performance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/>
              <a:t>Mandatory resources are those required by a framework in order to run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/>
              <a:t>Preferred resources are not needed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165D5-FD02-3D40-AF7A-685CFEC0E67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979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Elastic framework such as Hadoop can scale</a:t>
            </a:r>
            <a:r>
              <a:rPr lang="en-US" sz="1200" baseline="0" dirty="0"/>
              <a:t> its resources up and down, it can start using nodes as soon as it acquires them and releases them as soon its task finish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/>
              <a:t>Rigid framework such as MPI can start running jobs only after it has acquired a fixed quantity of resources and can not scale up dynamically or scale down without a large impact on performance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/>
              <a:t>Mandatory resources are those required by a framework in order to run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/>
              <a:t>Preferred resources are not needed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165D5-FD02-3D40-AF7A-685CFEC0E67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056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Elastic framework such as Hadoop can scale</a:t>
            </a:r>
            <a:r>
              <a:rPr lang="en-US" sz="1200" baseline="0" dirty="0"/>
              <a:t> its resources up and down, it can start using nodes as soon as it acquires them and releases them as soon its task finish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/>
              <a:t>Rigid framework such as MPI can start running jobs only after it has acquired a fixed quantity of resources and can not scale up dynamically or scale down without a large impact on performance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/>
              <a:t>Mandatory resources are those required by a framework in order to run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/>
              <a:t>Preferred resources are not needed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165D5-FD02-3D40-AF7A-685CFEC0E67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68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Elastic framework such as Hadoop can scale</a:t>
            </a:r>
            <a:r>
              <a:rPr lang="en-US" sz="1200" baseline="0" dirty="0"/>
              <a:t> its resources up and down, it can start using nodes as soon as it acquires them and releases them as soon its task finish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/>
              <a:t>Rigid framework such as MPI can start running jobs only after it has acquired a fixed quantity of resources and can not scale up dynamically or scale down without a large impact on performance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/>
              <a:t>Mandatory resources are those required by a framework in order to run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/>
              <a:t>Preferred resources are not needed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165D5-FD02-3D40-AF7A-685CFEC0E67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595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Elastic framework such as Hadoop can scale</a:t>
            </a:r>
            <a:r>
              <a:rPr lang="en-US" sz="1200" baseline="0" dirty="0"/>
              <a:t> its resources up and down, it can start using nodes as soon as it acquires them and releases them as soon its task finish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/>
              <a:t>Rigid framework such as MPI can start running jobs only after it has acquired a fixed quantity of resources and can not scale up dynamically or scale down without a large impact on performance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/>
              <a:t>Mandatory resources are those required by a framework in order to run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/>
              <a:t>Preferred resources are not needed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165D5-FD02-3D40-AF7A-685CFEC0E67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17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framework assumes it owns a set of nodes</a:t>
            </a:r>
          </a:p>
          <a:p>
            <a:r>
              <a:rPr lang="en-US" dirty="0"/>
              <a:t>Partitioning</a:t>
            </a:r>
            <a:r>
              <a:rPr lang="en-US" baseline="0" dirty="0"/>
              <a:t> can be done in two ways: Physical machines or virtual machines (cut a slide for every framework and let it run in there)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165D5-FD02-3D40-AF7A-685CFEC0E67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093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165D5-FD02-3D40-AF7A-685CFEC0E67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024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165D5-FD02-3D40-AF7A-685CFEC0E67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075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 multiple instances of the same framework:</a:t>
            </a:r>
            <a:r>
              <a:rPr lang="en-US" baseline="0" dirty="0"/>
              <a:t> </a:t>
            </a:r>
          </a:p>
          <a:p>
            <a:r>
              <a:rPr lang="en-US" baseline="0" dirty="0"/>
              <a:t>	Workloads can be isolated which is good for production and experimental jobs</a:t>
            </a:r>
          </a:p>
          <a:p>
            <a:r>
              <a:rPr lang="en-US" baseline="0" dirty="0"/>
              <a:t>	Run multiple versions of the framework concurrently (test out several versions or deploy </a:t>
            </a:r>
            <a:r>
              <a:rPr lang="en-US" baseline="0" dirty="0" err="1"/>
              <a:t>ugrades</a:t>
            </a:r>
            <a:r>
              <a:rPr lang="en-US" baseline="0" dirty="0"/>
              <a:t>)</a:t>
            </a:r>
          </a:p>
          <a:p>
            <a:r>
              <a:rPr lang="en-US" sz="1200" dirty="0"/>
              <a:t>Build specialized frameworks targeting particular problem domains: It</a:t>
            </a:r>
            <a:r>
              <a:rPr lang="en-US" sz="1200" baseline="0" dirty="0"/>
              <a:t> is easier to build and deploy specialized frameworks for which general abstractions don</a:t>
            </a:r>
            <a:r>
              <a:rPr lang="mr-IN" sz="1200" baseline="0" dirty="0"/>
              <a:t>’</a:t>
            </a:r>
            <a:r>
              <a:rPr lang="en-US" sz="1200" baseline="0" dirty="0"/>
              <a:t>t work well: For instance Spark for iterative programming which outperforms Hadoop by a factor of 10</a:t>
            </a:r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165D5-FD02-3D40-AF7A-685CFEC0E67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70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 multiple instances of the same framework:</a:t>
            </a:r>
            <a:r>
              <a:rPr lang="en-US" baseline="0" dirty="0"/>
              <a:t> </a:t>
            </a:r>
          </a:p>
          <a:p>
            <a:r>
              <a:rPr lang="en-US" baseline="0" dirty="0"/>
              <a:t>	Workloads can be isolated which is good for production and experimental jobs</a:t>
            </a:r>
          </a:p>
          <a:p>
            <a:r>
              <a:rPr lang="en-US" baseline="0" dirty="0"/>
              <a:t>	Run multiple versions of the framework concurrently (test out several versions or deploy </a:t>
            </a:r>
            <a:r>
              <a:rPr lang="en-US" baseline="0" dirty="0" err="1"/>
              <a:t>ugrades</a:t>
            </a:r>
            <a:r>
              <a:rPr lang="en-US" baseline="0" dirty="0"/>
              <a:t>)</a:t>
            </a:r>
          </a:p>
          <a:p>
            <a:r>
              <a:rPr lang="en-US" sz="1200" dirty="0"/>
              <a:t>Build specialized frameworks targeting particular problem domains: It</a:t>
            </a:r>
            <a:r>
              <a:rPr lang="en-US" sz="1200" baseline="0" dirty="0"/>
              <a:t> is easier to build and deploy specialized frameworks for which general abstractions don</a:t>
            </a:r>
            <a:r>
              <a:rPr lang="mr-IN" sz="1200" baseline="0" dirty="0"/>
              <a:t>’</a:t>
            </a:r>
            <a:r>
              <a:rPr lang="en-US" sz="1200" baseline="0" dirty="0"/>
              <a:t>t work well: For instance Spark for iterative programming which outperforms Hadoop by a factor of 10</a:t>
            </a:r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165D5-FD02-3D40-AF7A-685CFEC0E67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4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framework will have different scheduling needs</a:t>
            </a:r>
          </a:p>
          <a:p>
            <a:endParaRPr lang="en-US" dirty="0"/>
          </a:p>
          <a:p>
            <a:r>
              <a:rPr lang="en-US" dirty="0"/>
              <a:t>Small Micro-kernel like core pushes scheduling logic to frameworks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165D5-FD02-3D40-AF7A-685CFEC0E67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62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a user wishes to write an ad targeting algorithm in MPI instead of MapReduce, perhaps because MPI is more efficient for this job’s communication pattern,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the user must set up a separate MPI cluster and import terabytes of data into it. This problem is not hypothetical;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165D5-FD02-3D40-AF7A-685CFEC0E67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383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Mesos</a:t>
            </a:r>
            <a:r>
              <a:rPr lang="en-US" dirty="0"/>
              <a:t> decides how many resources to offer to each framework and</a:t>
            </a:r>
            <a:r>
              <a:rPr lang="en-US" baseline="0" dirty="0"/>
              <a:t> the framework decides which resources to accept and which tasks to run on them</a:t>
            </a:r>
          </a:p>
          <a:p>
            <a:r>
              <a:rPr lang="en-US" baseline="0" dirty="0"/>
              <a:t>	+Keeps </a:t>
            </a:r>
            <a:r>
              <a:rPr lang="en-US" baseline="0" dirty="0" err="1"/>
              <a:t>mesos</a:t>
            </a:r>
            <a:r>
              <a:rPr lang="en-US" baseline="0" dirty="0"/>
              <a:t> simple</a:t>
            </a:r>
          </a:p>
          <a:p>
            <a:r>
              <a:rPr lang="en-US" baseline="0" dirty="0"/>
              <a:t>	-Decisions may not be optimal</a:t>
            </a:r>
          </a:p>
          <a:p>
            <a:endParaRPr lang="en-US" baseline="0" dirty="0"/>
          </a:p>
          <a:p>
            <a:r>
              <a:rPr lang="en-US" baseline="0" dirty="0" err="1"/>
              <a:t>Mesos</a:t>
            </a:r>
            <a:r>
              <a:rPr lang="en-US" baseline="0" dirty="0"/>
              <a:t> is implemented in 10,000 lines of C++ code and scales up to 50,000 nodes</a:t>
            </a:r>
          </a:p>
          <a:p>
            <a:endParaRPr lang="en-US" baseline="0" dirty="0"/>
          </a:p>
          <a:p>
            <a:r>
              <a:rPr lang="en-US" baseline="0" dirty="0"/>
              <a:t>With centralized scheduling:</a:t>
            </a:r>
          </a:p>
          <a:p>
            <a:r>
              <a:rPr lang="en-US" baseline="0" dirty="0"/>
              <a:t>	+Can make optimal decisions (you have all the information of the frameworks)</a:t>
            </a:r>
          </a:p>
          <a:p>
            <a:r>
              <a:rPr lang="en-US" baseline="0" dirty="0"/>
              <a:t>	-Complex: Language must support all frameworks</a:t>
            </a:r>
          </a:p>
          <a:p>
            <a:r>
              <a:rPr lang="en-US" baseline="0" dirty="0"/>
              <a:t>	-Difficult to scale and make robust</a:t>
            </a:r>
          </a:p>
          <a:p>
            <a:r>
              <a:rPr lang="en-US" baseline="0" dirty="0"/>
              <a:t>	-Future frameworks may have needs not anticipated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165D5-FD02-3D40-AF7A-685CFEC0E67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79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12/9/18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12/9/18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12/9/18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12/9/18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12/9/18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12/9/18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12/9/18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12/9/18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12/9/18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12/9/18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12/9/18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12/9/18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3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1540700"/>
            <a:ext cx="10058400" cy="2158109"/>
          </a:xfrm>
        </p:spPr>
        <p:txBody>
          <a:bodyPr>
            <a:normAutofit fontScale="90000"/>
          </a:bodyPr>
          <a:lstStyle/>
          <a:p>
            <a:r>
              <a:rPr lang="en-US" sz="5400" dirty="0" err="1" smtClean="0">
                <a:solidFill>
                  <a:srgbClr val="0070C0"/>
                </a:solidFill>
              </a:rPr>
              <a:t>AutoNN</a:t>
            </a:r>
            <a:r>
              <a:rPr lang="en-US" sz="5400" dirty="0" smtClean="0">
                <a:solidFill>
                  <a:srgbClr val="0070C0"/>
                </a:solidFill>
              </a:rPr>
              <a:t>: An evolutionary algorithm for finding efficient Neural Network models</a:t>
            </a:r>
            <a:endParaRPr lang="en-US" sz="5400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David </a:t>
            </a:r>
            <a:r>
              <a:rPr lang="en-US" dirty="0"/>
              <a:t>Laredo</a:t>
            </a:r>
          </a:p>
          <a:p>
            <a:r>
              <a:rPr lang="en-US" dirty="0"/>
              <a:t>OCTOBER 2018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29" y="322117"/>
            <a:ext cx="4169664" cy="92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990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73496" y="215835"/>
            <a:ext cx="6362386" cy="68580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0070C0"/>
                </a:solidFill>
              </a:rPr>
              <a:t>Genotype representation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90339" y="1234144"/>
            <a:ext cx="10058400" cy="2492836"/>
          </a:xfrm>
        </p:spPr>
        <p:txBody>
          <a:bodyPr>
            <a:normAutofit fontScale="85000" lnSpcReduction="10000"/>
          </a:bodyPr>
          <a:lstStyle/>
          <a:p>
            <a:pPr>
              <a:buFont typeface="Arial" charset="0"/>
              <a:buChar char="•"/>
            </a:pPr>
            <a:r>
              <a:rPr lang="en-US" sz="3200" dirty="0"/>
              <a:t> </a:t>
            </a:r>
            <a:r>
              <a:rPr lang="en-US" sz="3200" dirty="0" smtClean="0"/>
              <a:t>Each layer is represented as a fixed size array</a:t>
            </a:r>
            <a:endParaRPr lang="en-US" sz="3200" dirty="0"/>
          </a:p>
          <a:p>
            <a:pPr>
              <a:buFont typeface="Arial" charset="0"/>
              <a:buChar char="•"/>
            </a:pPr>
            <a:r>
              <a:rPr lang="en-US" sz="3200" dirty="0"/>
              <a:t> </a:t>
            </a:r>
            <a:r>
              <a:rPr lang="en-US" sz="3200" dirty="0" smtClean="0"/>
              <a:t>The neural network architecture is represented as a list of such arrays</a:t>
            </a:r>
            <a:endParaRPr lang="en-US" sz="3200" dirty="0"/>
          </a:p>
          <a:p>
            <a:pPr>
              <a:buFont typeface="Arial" charset="0"/>
              <a:buChar char="•"/>
            </a:pPr>
            <a:r>
              <a:rPr lang="en-US" sz="3200" dirty="0"/>
              <a:t> </a:t>
            </a:r>
            <a:r>
              <a:rPr lang="en-US" sz="3200" dirty="0" smtClean="0"/>
              <a:t>Only compatible layers can be stacked together</a:t>
            </a:r>
            <a:endParaRPr lang="en-US" sz="3200" dirty="0"/>
          </a:p>
          <a:p>
            <a:pPr>
              <a:buFont typeface="Arial" charset="0"/>
              <a:buChar char="•"/>
            </a:pPr>
            <a:r>
              <a:rPr lang="en-US" sz="3200" dirty="0"/>
              <a:t> </a:t>
            </a:r>
            <a:r>
              <a:rPr lang="en-US" sz="3200" dirty="0" smtClean="0"/>
              <a:t>Allows for variable length architectures to be represented.</a:t>
            </a:r>
          </a:p>
          <a:p>
            <a:pPr>
              <a:buFont typeface="Arial" charset="0"/>
              <a:buChar char="•"/>
            </a:pPr>
            <a:r>
              <a:rPr lang="en-US" sz="3200" dirty="0"/>
              <a:t> </a:t>
            </a:r>
            <a:r>
              <a:rPr lang="en-US" sz="3200" dirty="0" smtClean="0"/>
              <a:t>Computationally efficient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96" y="4364182"/>
            <a:ext cx="11859491" cy="78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912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5081" y="111414"/>
            <a:ext cx="10058400" cy="67310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0070C0"/>
                </a:solidFill>
              </a:rPr>
              <a:t>Architecture building rules</a:t>
            </a:r>
            <a:endParaRPr lang="en-US" sz="44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189" y="4065207"/>
            <a:ext cx="9028467" cy="20550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60" y="779291"/>
            <a:ext cx="10532342" cy="328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808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76645" y="166544"/>
            <a:ext cx="10058400" cy="739775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0070C0"/>
                </a:solidFill>
              </a:rPr>
              <a:t>Selection and crossover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189759"/>
            <a:ext cx="11582400" cy="494087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Arial" charset="0"/>
              <a:buChar char="•"/>
            </a:pPr>
            <a:r>
              <a:rPr lang="en-US" sz="3600" dirty="0" smtClean="0"/>
              <a:t> Selection</a:t>
            </a:r>
            <a:endParaRPr lang="en-US" sz="36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3400" dirty="0" smtClean="0"/>
              <a:t>Tournament based mechanism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lang="en-US" sz="3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Arial" charset="0"/>
              <a:buChar char="•"/>
            </a:pPr>
            <a:r>
              <a:rPr lang="en-US" sz="3600" dirty="0"/>
              <a:t> </a:t>
            </a:r>
            <a:r>
              <a:rPr lang="en-US" sz="3600" dirty="0" smtClean="0"/>
              <a:t>Crossover</a:t>
            </a:r>
            <a:endParaRPr lang="en-US" sz="36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3600" dirty="0"/>
              <a:t>Takes two models and randomly selects two points at each model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3600" dirty="0"/>
              <a:t>Replaces selected part of first model with selected part of second model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3600" dirty="0"/>
              <a:t>Ensures valid models are generated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1369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76645" y="166544"/>
            <a:ext cx="10058400" cy="739775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0070C0"/>
                </a:solidFill>
              </a:rPr>
              <a:t>Mutation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189759"/>
            <a:ext cx="11582400" cy="343419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Arial" charset="0"/>
              <a:buChar char="•"/>
            </a:pPr>
            <a:r>
              <a:rPr lang="en-US" sz="3600" dirty="0" smtClean="0"/>
              <a:t> Select one layer at random</a:t>
            </a:r>
            <a:endParaRPr lang="en-US" sz="3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Arial" charset="0"/>
              <a:buChar char="•"/>
            </a:pPr>
            <a:r>
              <a:rPr lang="en-US" sz="3600" dirty="0"/>
              <a:t> </a:t>
            </a:r>
            <a:r>
              <a:rPr lang="en-US" sz="3600" dirty="0" smtClean="0"/>
              <a:t>For that layer select one feature that affects that layer at random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Arial" charset="0"/>
              <a:buChar char="•"/>
            </a:pPr>
            <a:r>
              <a:rPr lang="en-US" sz="3600" dirty="0"/>
              <a:t> </a:t>
            </a:r>
            <a:r>
              <a:rPr lang="en-US" sz="3600" dirty="0" smtClean="0"/>
              <a:t>Change the value of the feature for a randomly generated value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Arial" charset="0"/>
              <a:buChar char="•"/>
            </a:pPr>
            <a:r>
              <a:rPr lang="en-US" sz="3600" dirty="0" smtClean="0"/>
              <a:t> May also add dropout layers if </a:t>
            </a:r>
            <a:r>
              <a:rPr lang="en-US" sz="3600" dirty="0" smtClean="0"/>
              <a:t>it is compatible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64799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76645" y="166544"/>
            <a:ext cx="10058400" cy="739775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0070C0"/>
                </a:solidFill>
              </a:rPr>
              <a:t>Determining convergence</a:t>
            </a:r>
            <a:endParaRPr lang="en-US" sz="4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61" y="987136"/>
            <a:ext cx="10072256" cy="518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943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9772" y="208107"/>
            <a:ext cx="3792683" cy="739775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0070C0"/>
                </a:solidFill>
              </a:rPr>
              <a:t>Implementation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9772" y="831273"/>
            <a:ext cx="11502737" cy="5455227"/>
          </a:xfrm>
        </p:spPr>
        <p:txBody>
          <a:bodyPr>
            <a:noAutofit/>
          </a:bodyPr>
          <a:lstStyle/>
          <a:p>
            <a:endParaRPr lang="en-US" sz="3200" dirty="0"/>
          </a:p>
          <a:p>
            <a:pPr>
              <a:buFont typeface="Arial" charset="0"/>
              <a:buChar char="•"/>
            </a:pPr>
            <a:r>
              <a:rPr lang="en-US" sz="3200" dirty="0"/>
              <a:t> </a:t>
            </a:r>
            <a:r>
              <a:rPr lang="en-US" sz="3200" dirty="0" err="1" smtClean="0"/>
              <a:t>AutoNN</a:t>
            </a:r>
            <a:r>
              <a:rPr lang="en-US" sz="3200" dirty="0" smtClean="0"/>
              <a:t> is implemented in </a:t>
            </a:r>
            <a:r>
              <a:rPr lang="en-US" sz="3200" dirty="0" err="1" smtClean="0"/>
              <a:t>Pyhton</a:t>
            </a:r>
            <a:r>
              <a:rPr lang="en-US" sz="3200" dirty="0" smtClean="0"/>
              <a:t> in about 700 lines of code</a:t>
            </a:r>
            <a:endParaRPr lang="en-US" sz="3200" dirty="0"/>
          </a:p>
          <a:p>
            <a:pPr>
              <a:buFont typeface="Arial" charset="0"/>
              <a:buChar char="•"/>
            </a:pPr>
            <a:r>
              <a:rPr lang="en-US" sz="3200" dirty="0"/>
              <a:t> </a:t>
            </a:r>
            <a:r>
              <a:rPr lang="en-US" sz="3200" dirty="0" smtClean="0"/>
              <a:t>Code can be found in </a:t>
            </a:r>
            <a:r>
              <a:rPr lang="en-US" sz="3200" dirty="0"/>
              <a:t>https://</a:t>
            </a:r>
            <a:r>
              <a:rPr lang="en-US" sz="3200" dirty="0" err="1"/>
              <a:t>github.com</a:t>
            </a:r>
            <a:r>
              <a:rPr lang="en-US" sz="3200" dirty="0"/>
              <a:t>/</a:t>
            </a:r>
            <a:r>
              <a:rPr lang="en-US" sz="3200" dirty="0" err="1"/>
              <a:t>dlaredo</a:t>
            </a:r>
            <a:r>
              <a:rPr lang="en-US" sz="3200" dirty="0"/>
              <a:t>/ automatic model selection </a:t>
            </a:r>
            <a:endParaRPr lang="en-US" sz="3200" dirty="0"/>
          </a:p>
          <a:p>
            <a:pPr>
              <a:buFont typeface="Arial" charset="0"/>
              <a:buChar char="•"/>
            </a:pPr>
            <a:r>
              <a:rPr lang="en-US" sz="3200" dirty="0" smtClean="0"/>
              <a:t> Models are fetched to </a:t>
            </a:r>
            <a:r>
              <a:rPr lang="en-US" sz="3200" dirty="0" err="1" smtClean="0"/>
              <a:t>keras</a:t>
            </a:r>
            <a:r>
              <a:rPr lang="en-US" sz="3200" dirty="0" smtClean="0"/>
              <a:t> an partially trained</a:t>
            </a:r>
          </a:p>
          <a:p>
            <a:pPr>
              <a:buFont typeface="Arial" charset="0"/>
              <a:buChar char="•"/>
            </a:pPr>
            <a:r>
              <a:rPr lang="en-US" sz="3200" dirty="0"/>
              <a:t> </a:t>
            </a:r>
            <a:r>
              <a:rPr lang="en-US" sz="3200" dirty="0" smtClean="0"/>
              <a:t>Ray is used to distribute the training of the different models across the cluster. Genotypes are sent and scores are returned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34074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38991" y="207818"/>
            <a:ext cx="10058400" cy="688254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0070C0"/>
                </a:solidFill>
              </a:rPr>
              <a:t>Evaluation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08709" y="1085562"/>
            <a:ext cx="10058400" cy="4398963"/>
          </a:xfrm>
        </p:spPr>
        <p:txBody>
          <a:bodyPr>
            <a:noAutofit/>
          </a:bodyPr>
          <a:lstStyle/>
          <a:p>
            <a:pPr>
              <a:buFont typeface="Arial" charset="0"/>
              <a:buChar char="•"/>
            </a:pPr>
            <a:r>
              <a:rPr lang="en-US" sz="3200" dirty="0"/>
              <a:t> </a:t>
            </a:r>
            <a:r>
              <a:rPr lang="en-US" sz="3200" dirty="0" smtClean="0"/>
              <a:t>Evaluation on MNIST dataset</a:t>
            </a:r>
            <a:endParaRPr lang="en-US" sz="3200" dirty="0"/>
          </a:p>
          <a:p>
            <a:pPr lvl="1">
              <a:buFont typeface="Arial" charset="0"/>
              <a:buChar char="•"/>
            </a:pPr>
            <a:r>
              <a:rPr lang="en-US" sz="3000" dirty="0" smtClean="0"/>
              <a:t>MNIST is used as a baseline to assess the performance of </a:t>
            </a:r>
            <a:r>
              <a:rPr lang="en-US" sz="3000" dirty="0" err="1" smtClean="0"/>
              <a:t>AutoNN</a:t>
            </a:r>
            <a:endParaRPr lang="en-US" sz="3000" dirty="0"/>
          </a:p>
          <a:p>
            <a:pPr lvl="1">
              <a:buFont typeface="Arial" charset="0"/>
              <a:buChar char="•"/>
            </a:pPr>
            <a:r>
              <a:rPr lang="en-US" sz="3000" dirty="0" smtClean="0"/>
              <a:t>We evaluate the accuracy of the obtained models and their sizes</a:t>
            </a:r>
            <a:endParaRPr lang="en-US" sz="3000" dirty="0"/>
          </a:p>
          <a:p>
            <a:pPr lvl="1">
              <a:buFont typeface="Arial" charset="0"/>
              <a:buChar char="•"/>
            </a:pPr>
            <a:r>
              <a:rPr lang="en-US" sz="3000" dirty="0" smtClean="0"/>
              <a:t>We analyze the tradeoff between neural network size and performance</a:t>
            </a:r>
            <a:endParaRPr lang="en-US" sz="3000" dirty="0"/>
          </a:p>
          <a:p>
            <a:pPr lvl="1">
              <a:buFont typeface="Arial" charset="0"/>
              <a:buChar char="•"/>
            </a:pPr>
            <a:r>
              <a:rPr lang="en-US" sz="3000" dirty="0" smtClean="0"/>
              <a:t>We exemplify each of the components of </a:t>
            </a:r>
            <a:r>
              <a:rPr lang="en-US" sz="3000" dirty="0" err="1" smtClean="0"/>
              <a:t>AutoNN</a:t>
            </a:r>
            <a:r>
              <a:rPr lang="en-US" sz="3000" dirty="0" smtClean="0"/>
              <a:t> with MNIST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33954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38991" y="207818"/>
            <a:ext cx="10058400" cy="688254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0070C0"/>
                </a:solidFill>
              </a:rPr>
              <a:t>Evaluation on MNIST</a:t>
            </a:r>
            <a:endParaRPr lang="en-US" sz="4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811" y="896072"/>
            <a:ext cx="7361493" cy="519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151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38991" y="207818"/>
            <a:ext cx="10058400" cy="688254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0070C0"/>
                </a:solidFill>
              </a:rPr>
              <a:t>Evaluation on MNIST (\alpha=0.8)</a:t>
            </a:r>
            <a:endParaRPr lang="en-US" sz="4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38" y="896072"/>
            <a:ext cx="6055032" cy="28363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981" y="3873910"/>
            <a:ext cx="8813954" cy="239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57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38991" y="207818"/>
            <a:ext cx="10058400" cy="688254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0070C0"/>
                </a:solidFill>
              </a:rPr>
              <a:t>Evaluation on MNIST (\alpha=0.6)</a:t>
            </a:r>
            <a:endParaRPr lang="en-US" sz="4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09" y="896072"/>
            <a:ext cx="6809139" cy="27615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433" y="3854245"/>
            <a:ext cx="9162502" cy="241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149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545" y="165607"/>
            <a:ext cx="2916382" cy="719138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0070C0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32062" y="1282448"/>
            <a:ext cx="11484181" cy="2808287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Arial" charset="0"/>
              <a:buChar char="•"/>
            </a:pPr>
            <a:r>
              <a:rPr lang="en-US" sz="3600" dirty="0"/>
              <a:t> </a:t>
            </a:r>
            <a:r>
              <a:rPr lang="en-US" sz="3600" dirty="0" smtClean="0"/>
              <a:t>Deep learning is changing the way artificial intelligence is being done</a:t>
            </a:r>
            <a:endParaRPr lang="en-US" sz="36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Arial" charset="0"/>
              <a:buChar char="•"/>
            </a:pPr>
            <a:endParaRPr lang="en-US" sz="36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Arial" charset="0"/>
              <a:buChar char="•"/>
            </a:pPr>
            <a:r>
              <a:rPr lang="en-US" sz="3600" dirty="0" smtClean="0"/>
              <a:t> Efficiently choosing suitable neural network models (including </a:t>
            </a:r>
            <a:r>
              <a:rPr lang="en-US" sz="3600" dirty="0" err="1" smtClean="0"/>
              <a:t>hyperparameters</a:t>
            </a:r>
            <a:r>
              <a:rPr lang="en-US" sz="3600" dirty="0" smtClean="0"/>
              <a:t>) is time consuming.</a:t>
            </a:r>
            <a:endParaRPr lang="en-US" sz="36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090735"/>
            <a:ext cx="5388065" cy="1820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309" y="3871043"/>
            <a:ext cx="4566916" cy="225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553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38991" y="207818"/>
            <a:ext cx="10058400" cy="688254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0070C0"/>
                </a:solidFill>
              </a:rPr>
              <a:t>Evaluation on MNIST (\alpha=1)</a:t>
            </a:r>
            <a:endParaRPr lang="en-US" sz="4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45" y="896072"/>
            <a:ext cx="4619932" cy="27862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309" y="3873910"/>
            <a:ext cx="9021626" cy="239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853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38991" y="207818"/>
            <a:ext cx="10058400" cy="688254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0070C0"/>
                </a:solidFill>
              </a:rPr>
              <a:t>Evaluation on MNIST top three models</a:t>
            </a:r>
            <a:endParaRPr lang="en-US" sz="4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8245"/>
            <a:ext cx="12192000" cy="2060772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259772" y="831273"/>
            <a:ext cx="11502737" cy="319387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sz="3200" dirty="0" smtClean="0"/>
              <a:t> Trained top 3 models for 50 epochs each</a:t>
            </a:r>
          </a:p>
          <a:p>
            <a:pPr>
              <a:buFont typeface="Arial" charset="0"/>
              <a:buChar char="•"/>
            </a:pPr>
            <a:r>
              <a:rPr lang="en-US" sz="3200" dirty="0" smtClean="0"/>
              <a:t> Averaged using 10-fold cross validation</a:t>
            </a:r>
          </a:p>
          <a:p>
            <a:pPr>
              <a:buFont typeface="Arial" charset="0"/>
              <a:buChar char="•"/>
            </a:pPr>
            <a:r>
              <a:rPr lang="en-US" sz="3200" dirty="0" smtClean="0"/>
              <a:t> S_1 obtained the best tradeoff</a:t>
            </a:r>
          </a:p>
          <a:p>
            <a:pPr>
              <a:buFont typeface="Arial" charset="0"/>
              <a:buChar char="•"/>
            </a:pPr>
            <a:r>
              <a:rPr lang="en-US" sz="3200" dirty="0" smtClean="0"/>
              <a:t> S_2 obtains better performance but also exhibits larger network</a:t>
            </a:r>
          </a:p>
          <a:p>
            <a:pPr>
              <a:buFont typeface="Arial" charset="0"/>
              <a:buChar char="•"/>
            </a:pPr>
            <a:r>
              <a:rPr lang="en-US" sz="3200" dirty="0"/>
              <a:t> </a:t>
            </a:r>
            <a:r>
              <a:rPr lang="en-US" sz="3200" dirty="0" smtClean="0"/>
              <a:t>S_3 is the most compact networks but looses performance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89674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3816F73-4CAA-4A1F-BEBB-41D2FAC1C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D1F3-C605-40C6-8EF9-DD791B7879CF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63C8CBD2-015C-45AB-A758-7C455EBF0C9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6254" y="165823"/>
            <a:ext cx="2628901" cy="7366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rgbClr val="0070C0"/>
                </a:solidFill>
              </a:rPr>
              <a:t>Conclusion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35C45F7-1241-4827-BF9C-B38821EE8B4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76958" y="985550"/>
            <a:ext cx="11551805" cy="5186650"/>
          </a:xfrm>
        </p:spPr>
        <p:txBody>
          <a:bodyPr>
            <a:normAutofit/>
          </a:bodyPr>
          <a:lstStyle/>
          <a:p>
            <a:pPr marL="568325" indent="-457200">
              <a:buFont typeface="Arial" charset="0"/>
              <a:buChar char="•"/>
            </a:pPr>
            <a:r>
              <a:rPr lang="en-US" sz="2800" dirty="0" err="1" smtClean="0"/>
              <a:t>AutoNN</a:t>
            </a:r>
            <a:r>
              <a:rPr lang="en-US" sz="2800" dirty="0" smtClean="0"/>
              <a:t> is a new evolutionary algorithm for finding suitable neural networks for classification and regression</a:t>
            </a:r>
            <a:endParaRPr lang="en-US" sz="2800" dirty="0"/>
          </a:p>
          <a:p>
            <a:pPr marL="568325" indent="-457200">
              <a:buFont typeface="Arial" charset="0"/>
              <a:buChar char="•"/>
            </a:pPr>
            <a:r>
              <a:rPr lang="en-US" sz="2800" dirty="0" err="1" smtClean="0"/>
              <a:t>AutoNN</a:t>
            </a:r>
            <a:r>
              <a:rPr lang="en-US" sz="2800" dirty="0" smtClean="0"/>
              <a:t> presents new mutation and crossover operators</a:t>
            </a:r>
            <a:endParaRPr lang="en-US" sz="2800" dirty="0"/>
          </a:p>
          <a:p>
            <a:pPr marL="568325" indent="-457200">
              <a:buFont typeface="Arial" charset="0"/>
              <a:buChar char="•"/>
              <a:tabLst>
                <a:tab pos="346075" algn="l"/>
              </a:tabLst>
            </a:pPr>
            <a:r>
              <a:rPr lang="en-US" sz="2800" dirty="0" err="1" smtClean="0"/>
              <a:t>AutoNN</a:t>
            </a:r>
            <a:r>
              <a:rPr lang="en-US" sz="2800" dirty="0" smtClean="0"/>
              <a:t> showed to be robust and being able to efficiently find suitable models for classification</a:t>
            </a:r>
            <a:endParaRPr lang="en-US" sz="2800" dirty="0"/>
          </a:p>
          <a:p>
            <a:pPr marL="568325" indent="-457200">
              <a:buFont typeface="Arial" charset="0"/>
              <a:buChar char="•"/>
              <a:tabLst>
                <a:tab pos="346075" algn="l"/>
              </a:tabLst>
            </a:pPr>
            <a:r>
              <a:rPr lang="en-US" sz="2800" dirty="0" smtClean="0"/>
              <a:t>The workload can be distributed using Ray</a:t>
            </a:r>
          </a:p>
          <a:p>
            <a:pPr marL="568325" indent="-457200">
              <a:buFont typeface="Arial" charset="0"/>
              <a:buChar char="•"/>
              <a:tabLst>
                <a:tab pos="346075" algn="l"/>
              </a:tabLst>
            </a:pPr>
            <a:r>
              <a:rPr lang="en-US" sz="2800" dirty="0" smtClean="0"/>
              <a:t>The efficiency obtained by the selected models is competitive</a:t>
            </a:r>
            <a:endParaRPr lang="en-US" sz="2800" dirty="0"/>
          </a:p>
          <a:p>
            <a:pPr marL="568325" indent="-457200">
              <a:buFont typeface="Arial" charset="0"/>
              <a:buChar char="•"/>
              <a:tabLst>
                <a:tab pos="346075" algn="l"/>
              </a:tabLst>
            </a:pPr>
            <a:r>
              <a:rPr lang="en-US" sz="2800" dirty="0" smtClean="0"/>
              <a:t>Future work will consider CNNs and RNNs, also the inclusion of more </a:t>
            </a:r>
            <a:r>
              <a:rPr lang="en-US" sz="2800" dirty="0" err="1" smtClean="0"/>
              <a:t>hyperparameters</a:t>
            </a:r>
            <a:r>
              <a:rPr lang="en-US" sz="2800" dirty="0" smtClean="0"/>
              <a:t>.</a:t>
            </a:r>
            <a:endParaRPr lang="en-US" sz="2800" dirty="0"/>
          </a:p>
          <a:p>
            <a:pPr marL="517525" indent="-90488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25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358244" y="305034"/>
            <a:ext cx="11353591" cy="4516348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Arial" charset="0"/>
              <a:buChar char="•"/>
            </a:pPr>
            <a:r>
              <a:rPr lang="en-US" sz="3200" dirty="0"/>
              <a:t> </a:t>
            </a:r>
            <a:r>
              <a:rPr lang="en-US" sz="3200" dirty="0" smtClean="0"/>
              <a:t>There are different types of neural networks (RNN, Dense, CNN, etc.)</a:t>
            </a:r>
            <a:endParaRPr lang="en-US" sz="32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Arial" charset="0"/>
              <a:buChar char="•"/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Arial" charset="0"/>
              <a:buChar char="•"/>
            </a:pPr>
            <a:r>
              <a:rPr lang="en-US" sz="3200" dirty="0" smtClean="0"/>
              <a:t> Building a topology involves multiple choices</a:t>
            </a:r>
            <a:endParaRPr lang="en-US" sz="32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3200" dirty="0"/>
              <a:t> </a:t>
            </a:r>
            <a:r>
              <a:rPr lang="en-US" sz="3200" dirty="0" smtClean="0"/>
              <a:t>Type of layer</a:t>
            </a:r>
            <a:endParaRPr lang="en-US" sz="32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3200" dirty="0"/>
              <a:t> </a:t>
            </a:r>
            <a:r>
              <a:rPr lang="en-US" sz="3200" dirty="0" smtClean="0"/>
              <a:t>Number of layers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3200" dirty="0" smtClean="0"/>
              <a:t>Number of neurons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3200" dirty="0" smtClean="0"/>
              <a:t>Activation functions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3200" dirty="0" smtClean="0"/>
              <a:t>Regularization/Dropout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646" y="2563208"/>
            <a:ext cx="7235536" cy="211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69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37332" y="134097"/>
            <a:ext cx="10058400" cy="715962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0070C0"/>
                </a:solidFill>
              </a:rPr>
              <a:t>The CASH problem</a:t>
            </a:r>
            <a:endParaRPr lang="en-US" sz="4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36" y="4343400"/>
            <a:ext cx="10764982" cy="1915969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237332" y="915584"/>
            <a:ext cx="11353591" cy="3427816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3200" dirty="0" smtClean="0"/>
              <a:t>Let A be any given algorithm (ANN, RNN, CNN), \</a:t>
            </a:r>
            <a:r>
              <a:rPr lang="en-US" sz="3200" dirty="0" err="1" smtClean="0"/>
              <a:t>lamda</a:t>
            </a:r>
            <a:r>
              <a:rPr lang="en-US" sz="3200" dirty="0"/>
              <a:t> </a:t>
            </a:r>
            <a:r>
              <a:rPr lang="en-US" sz="3200" dirty="0" smtClean="0"/>
              <a:t>the combination of its different </a:t>
            </a:r>
            <a:r>
              <a:rPr lang="en-US" sz="3200" dirty="0" err="1" smtClean="0"/>
              <a:t>hyperparameters</a:t>
            </a:r>
            <a:r>
              <a:rPr lang="en-US" sz="3200" dirty="0" smtClean="0"/>
              <a:t> and L the loss achieved by A when trained on </a:t>
            </a:r>
            <a:r>
              <a:rPr lang="en-US" sz="3200" dirty="0" err="1" smtClean="0"/>
              <a:t>D_t</a:t>
            </a:r>
            <a:r>
              <a:rPr lang="en-US" sz="3200" dirty="0" smtClean="0"/>
              <a:t> and evaluated on </a:t>
            </a:r>
            <a:r>
              <a:rPr lang="en-US" sz="3200" dirty="0" err="1" smtClean="0"/>
              <a:t>D_v</a:t>
            </a:r>
            <a:r>
              <a:rPr lang="en-US" sz="3200" dirty="0" smtClean="0"/>
              <a:t>. Finally k is the number of folds used for evaluation.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en-US"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3200" dirty="0" smtClean="0"/>
              <a:t>CASH (Combined Algorithm Selection and </a:t>
            </a:r>
            <a:r>
              <a:rPr lang="en-US" sz="3200" dirty="0" err="1" smtClean="0"/>
              <a:t>Hyperparameter</a:t>
            </a:r>
            <a:r>
              <a:rPr lang="en-US" sz="3200" dirty="0" smtClean="0"/>
              <a:t> Optimization) is defined as:</a:t>
            </a:r>
            <a:endParaRPr lang="en-US"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34780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2446" y="167953"/>
            <a:ext cx="10058400" cy="715962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0070C0"/>
                </a:solidFill>
              </a:rPr>
              <a:t>Available frameworks for solving CASH</a:t>
            </a:r>
            <a:endParaRPr lang="en-US" sz="4400" b="1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52446" y="1192639"/>
            <a:ext cx="11353591" cy="5031515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Arial" charset="0"/>
              <a:buChar char="•"/>
            </a:pPr>
            <a:r>
              <a:rPr lang="en-US" sz="3200" dirty="0"/>
              <a:t> </a:t>
            </a:r>
            <a:r>
              <a:rPr lang="en-US" sz="3200" dirty="0" smtClean="0"/>
              <a:t>Auto Weka: Uses Bayesian optimization to search through the joint space of Weka learning algorithms and their </a:t>
            </a:r>
            <a:r>
              <a:rPr lang="en-US" sz="3200" dirty="0" err="1" smtClean="0"/>
              <a:t>hyperparameters</a:t>
            </a:r>
            <a:r>
              <a:rPr lang="en-US" sz="3200" dirty="0" smtClean="0"/>
              <a:t>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3000" dirty="0" smtClean="0"/>
              <a:t>Limited when it comes to neural networks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3000" dirty="0" smtClean="0"/>
              <a:t>Not very flexible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Arial" charset="0"/>
              <a:buChar char="•"/>
            </a:pPr>
            <a:r>
              <a:rPr lang="en-US" sz="3200" dirty="0"/>
              <a:t> </a:t>
            </a:r>
            <a:r>
              <a:rPr lang="en-US" sz="3200" dirty="0" smtClean="0"/>
              <a:t>Auto-</a:t>
            </a:r>
            <a:r>
              <a:rPr lang="en-US" sz="3200" dirty="0" err="1" smtClean="0"/>
              <a:t>sklearn</a:t>
            </a:r>
            <a:r>
              <a:rPr lang="en-US" sz="3200" dirty="0" smtClean="0"/>
              <a:t>: Part of </a:t>
            </a:r>
            <a:r>
              <a:rPr lang="en-US" sz="3200" dirty="0" err="1" smtClean="0"/>
              <a:t>sklearn</a:t>
            </a:r>
            <a:r>
              <a:rPr lang="en-US" sz="3200" dirty="0" smtClean="0"/>
              <a:t> framework</a:t>
            </a:r>
            <a:endParaRPr lang="en-US" sz="32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3000" dirty="0"/>
              <a:t> </a:t>
            </a:r>
            <a:r>
              <a:rPr lang="en-US" sz="3000" dirty="0" smtClean="0"/>
              <a:t>Comprises a smaller space of models and </a:t>
            </a:r>
            <a:r>
              <a:rPr lang="en-US" sz="3000" dirty="0" err="1" smtClean="0"/>
              <a:t>hyperparameters</a:t>
            </a:r>
            <a:endParaRPr lang="en-US" sz="30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3000" dirty="0"/>
              <a:t> </a:t>
            </a:r>
            <a:r>
              <a:rPr lang="en-US" sz="3000" dirty="0" smtClean="0"/>
              <a:t>Not very efficient when it comes to neural networks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110797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2446" y="167953"/>
            <a:ext cx="10058400" cy="715962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0070C0"/>
                </a:solidFill>
              </a:rPr>
              <a:t>Available frameworks for solving CASH</a:t>
            </a:r>
            <a:endParaRPr lang="en-US" sz="4400" b="1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52446" y="1192639"/>
            <a:ext cx="11353591" cy="5031515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Arial" charset="0"/>
              <a:buChar char="•"/>
            </a:pPr>
            <a:r>
              <a:rPr lang="en-US" sz="3200" dirty="0"/>
              <a:t> </a:t>
            </a:r>
            <a:r>
              <a:rPr lang="en-US" sz="3200" dirty="0" err="1" smtClean="0"/>
              <a:t>TuPAQ</a:t>
            </a:r>
            <a:r>
              <a:rPr lang="en-US" sz="3200" dirty="0" smtClean="0"/>
              <a:t>: Built on top of Spark and uses a planning algorithm to decide on and efficient parallel execution</a:t>
            </a:r>
            <a:endParaRPr lang="en-US" sz="3200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3000" dirty="0" smtClean="0"/>
              <a:t>Only provides support for classification problems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3000" dirty="0" err="1" smtClean="0"/>
              <a:t>Suppor</a:t>
            </a:r>
            <a:r>
              <a:rPr lang="en-US" sz="3000" dirty="0" smtClean="0"/>
              <a:t> </a:t>
            </a:r>
            <a:r>
              <a:rPr lang="en-US" sz="3000" dirty="0" err="1" smtClean="0"/>
              <a:t>fot</a:t>
            </a:r>
            <a:r>
              <a:rPr lang="en-US" sz="3000" dirty="0" smtClean="0"/>
              <a:t> only </a:t>
            </a:r>
            <a:r>
              <a:rPr lang="en-US" sz="3000" dirty="0" err="1" smtClean="0"/>
              <a:t>thre</a:t>
            </a:r>
            <a:r>
              <a:rPr lang="en-US" sz="3000" dirty="0" smtClean="0"/>
              <a:t> types of learning algorithms (SVM, Logistic Regression and nonlinear SVM)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Arial" charset="0"/>
              <a:buChar char="•"/>
            </a:pPr>
            <a:r>
              <a:rPr lang="en-US" sz="3200" dirty="0"/>
              <a:t> </a:t>
            </a:r>
            <a:r>
              <a:rPr lang="en-US" sz="3200" dirty="0" err="1" smtClean="0"/>
              <a:t>PyBrain</a:t>
            </a:r>
            <a:endParaRPr lang="en-US" sz="32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3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81923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5863" y="129291"/>
            <a:ext cx="5527963" cy="715962"/>
          </a:xfrm>
        </p:spPr>
        <p:txBody>
          <a:bodyPr>
            <a:noAutofit/>
          </a:bodyPr>
          <a:lstStyle/>
          <a:p>
            <a:r>
              <a:rPr lang="en-US" sz="4400" b="1" dirty="0" err="1" smtClean="0">
                <a:solidFill>
                  <a:srgbClr val="0070C0"/>
                </a:solidFill>
              </a:rPr>
              <a:t>AutoNN</a:t>
            </a:r>
            <a:endParaRPr lang="en-US" sz="4400" b="1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-1" y="1005604"/>
            <a:ext cx="12192001" cy="5073078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Arial" charset="0"/>
              <a:buChar char="•"/>
            </a:pPr>
            <a:r>
              <a:rPr lang="en-US" sz="3200" dirty="0"/>
              <a:t> </a:t>
            </a:r>
            <a:r>
              <a:rPr lang="en-US" sz="3200" dirty="0" err="1" smtClean="0"/>
              <a:t>AutoNN</a:t>
            </a:r>
            <a:r>
              <a:rPr lang="en-US" sz="3200" dirty="0" smtClean="0"/>
              <a:t> is a technique based on evolutionary algorithms for selecting efficient neural network models.</a:t>
            </a:r>
            <a:endParaRPr lang="en-US" sz="32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3000" dirty="0"/>
              <a:t> </a:t>
            </a:r>
            <a:r>
              <a:rPr lang="en-US" sz="3000" dirty="0" smtClean="0"/>
              <a:t>It can optimize models based on MLP, RNN and CNN</a:t>
            </a:r>
            <a:endParaRPr lang="en-US" sz="30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3000" dirty="0"/>
              <a:t> </a:t>
            </a:r>
            <a:r>
              <a:rPr lang="en-US" sz="3000" dirty="0" smtClean="0"/>
              <a:t>Based on the micro-genetic algorithm for high efficiency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3000" dirty="0"/>
              <a:t> </a:t>
            </a:r>
            <a:r>
              <a:rPr lang="en-US" sz="3000" dirty="0" smtClean="0"/>
              <a:t>Fitness of the networks is assessed based on the size of the network and its performance L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3000" dirty="0"/>
              <a:t> </a:t>
            </a:r>
            <a:r>
              <a:rPr lang="en-US" sz="3000" dirty="0" smtClean="0"/>
              <a:t>Based on a set of rules to ensure the construction of valid architectures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3000" dirty="0"/>
              <a:t> </a:t>
            </a:r>
            <a:r>
              <a:rPr lang="en-US" sz="3000" dirty="0" smtClean="0"/>
              <a:t>Makes use of new crossover and mutation operators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3000" dirty="0"/>
              <a:t> </a:t>
            </a:r>
            <a:r>
              <a:rPr lang="en-US" sz="3000" dirty="0" smtClean="0"/>
              <a:t>Introduces a new technique for measuring the similarity between two neural networks.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822683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5863" y="129291"/>
            <a:ext cx="5527963" cy="715962"/>
          </a:xfrm>
        </p:spPr>
        <p:txBody>
          <a:bodyPr>
            <a:noAutofit/>
          </a:bodyPr>
          <a:lstStyle/>
          <a:p>
            <a:r>
              <a:rPr lang="en-US" sz="4400" b="1" dirty="0" err="1" smtClean="0">
                <a:solidFill>
                  <a:srgbClr val="0070C0"/>
                </a:solidFill>
              </a:rPr>
              <a:t>AutoNN</a:t>
            </a:r>
            <a:r>
              <a:rPr lang="en-US" sz="4400" b="1" dirty="0" smtClean="0">
                <a:solidFill>
                  <a:srgbClr val="0070C0"/>
                </a:solidFill>
              </a:rPr>
              <a:t> Basic algorithm</a:t>
            </a:r>
            <a:endParaRPr lang="en-US" sz="4400" b="1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-1" y="1005604"/>
            <a:ext cx="12192001" cy="5073078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Arial" charset="0"/>
              <a:buChar char="•"/>
            </a:pPr>
            <a:r>
              <a:rPr lang="en-US" sz="3200" dirty="0"/>
              <a:t> </a:t>
            </a:r>
            <a:r>
              <a:rPr lang="en-US" sz="3200" dirty="0" smtClean="0"/>
              <a:t>Select a small population size (5-10 individuals)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Arial" charset="0"/>
              <a:buChar char="•"/>
            </a:pPr>
            <a:r>
              <a:rPr lang="en-US" sz="3200" dirty="0"/>
              <a:t> </a:t>
            </a:r>
            <a:r>
              <a:rPr lang="en-US" sz="3200" dirty="0" smtClean="0"/>
              <a:t>Evaluate fitness of each individual (involves partial </a:t>
            </a:r>
            <a:r>
              <a:rPr lang="en-US" sz="3200" dirty="0" err="1" smtClean="0"/>
              <a:t>traini</a:t>
            </a:r>
            <a:r>
              <a:rPr lang="en-US" sz="3200" dirty="0" smtClean="0"/>
              <a:t> of the neural network)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Arial" charset="0"/>
              <a:buChar char="•"/>
            </a:pPr>
            <a:r>
              <a:rPr lang="en-US" sz="3200" dirty="0"/>
              <a:t> </a:t>
            </a:r>
            <a:r>
              <a:rPr lang="en-US" sz="3200" dirty="0" smtClean="0"/>
              <a:t>Apply selection to form pairs of parents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Arial" charset="0"/>
              <a:buChar char="•"/>
            </a:pPr>
            <a:r>
              <a:rPr lang="en-US" sz="3200" dirty="0"/>
              <a:t> </a:t>
            </a:r>
            <a:r>
              <a:rPr lang="en-US" sz="3200" dirty="0" smtClean="0"/>
              <a:t>From the parent pool apply crossover with probability of 1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Arial" charset="0"/>
              <a:buChar char="•"/>
            </a:pPr>
            <a:r>
              <a:rPr lang="en-US" sz="3200" dirty="0"/>
              <a:t> </a:t>
            </a:r>
            <a:r>
              <a:rPr lang="en-US" sz="3200" dirty="0" smtClean="0"/>
              <a:t>For each offspring apply mutation with probability of </a:t>
            </a:r>
            <a:r>
              <a:rPr lang="en-US" sz="3200" dirty="0" err="1" smtClean="0"/>
              <a:t>C_m</a:t>
            </a:r>
            <a:endParaRPr lang="en-US" sz="32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Arial" charset="0"/>
              <a:buChar char="•"/>
            </a:pPr>
            <a:r>
              <a:rPr lang="en-US" sz="3200" dirty="0" smtClean="0"/>
              <a:t> Repeat until maximum of generations or model convergence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35455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35082" y="127063"/>
            <a:ext cx="10058400" cy="7159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 err="1" smtClean="0">
                <a:solidFill>
                  <a:srgbClr val="0070C0"/>
                </a:solidFill>
              </a:rPr>
              <a:t>AutoNN</a:t>
            </a:r>
            <a:r>
              <a:rPr lang="en-US" sz="4400" b="1" dirty="0" smtClean="0">
                <a:solidFill>
                  <a:srgbClr val="0070C0"/>
                </a:solidFill>
              </a:rPr>
              <a:t>: Fitness function</a:t>
            </a:r>
            <a:endParaRPr lang="en-US" sz="4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12" y="2656397"/>
            <a:ext cx="4770479" cy="18576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778778"/>
            <a:ext cx="5092700" cy="161290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-1" y="1005604"/>
            <a:ext cx="12192001" cy="1488214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3200" dirty="0" smtClean="0"/>
              <a:t>Let p be the performance of the neural network A tested on </a:t>
            </a:r>
            <a:r>
              <a:rPr lang="en-US" sz="3200" dirty="0" err="1" smtClean="0"/>
              <a:t>D_v</a:t>
            </a:r>
            <a:r>
              <a:rPr lang="en-US" sz="3200" dirty="0"/>
              <a:t> </a:t>
            </a:r>
            <a:r>
              <a:rPr lang="en-US" sz="3200" dirty="0" smtClean="0"/>
              <a:t>and let w be the size of the network in terms of trainable weights. Finally let \alpha be a penalty factor (0,1) for the size of the network.</a:t>
            </a:r>
            <a:endParaRPr lang="en-US" sz="3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11" y="4676639"/>
            <a:ext cx="4900680" cy="10383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719" y="4299527"/>
            <a:ext cx="58547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0041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2668</TotalTime>
  <Words>1567</Words>
  <Application>Microsoft Macintosh PowerPoint</Application>
  <PresentationFormat>Widescreen</PresentationFormat>
  <Paragraphs>194</Paragraphs>
  <Slides>22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Calibri</vt:lpstr>
      <vt:lpstr>Calibri Light</vt:lpstr>
      <vt:lpstr>Mangal</vt:lpstr>
      <vt:lpstr>Arial</vt:lpstr>
      <vt:lpstr>Retrospect</vt:lpstr>
      <vt:lpstr>AutoNN: An evolutionary algorithm for finding efficient Neural Network models</vt:lpstr>
      <vt:lpstr>Introduction</vt:lpstr>
      <vt:lpstr>PowerPoint Presentation</vt:lpstr>
      <vt:lpstr>The CASH problem</vt:lpstr>
      <vt:lpstr>Available frameworks for solving CASH</vt:lpstr>
      <vt:lpstr>Available frameworks for solving CASH</vt:lpstr>
      <vt:lpstr>AutoNN</vt:lpstr>
      <vt:lpstr>AutoNN Basic algorithm</vt:lpstr>
      <vt:lpstr>PowerPoint Presentation</vt:lpstr>
      <vt:lpstr>Genotype representation</vt:lpstr>
      <vt:lpstr>Architecture building rules</vt:lpstr>
      <vt:lpstr>Selection and crossover</vt:lpstr>
      <vt:lpstr>Mutation</vt:lpstr>
      <vt:lpstr>Determining convergence</vt:lpstr>
      <vt:lpstr>Implementation</vt:lpstr>
      <vt:lpstr>Evaluation</vt:lpstr>
      <vt:lpstr>Evaluation on MNIST</vt:lpstr>
      <vt:lpstr>Evaluation on MNIST (\alpha=0.8)</vt:lpstr>
      <vt:lpstr>Evaluation on MNIST (\alpha=0.6)</vt:lpstr>
      <vt:lpstr>Evaluation on MNIST (\alpha=1)</vt:lpstr>
      <vt:lpstr>Evaluation on MNIST top three models</vt:lpstr>
      <vt:lpstr>Conclusion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Prognostics and health assessment of mechanical systems using a data-driven approach</dc:title>
  <dc:creator>David Laredo Razo</dc:creator>
  <cp:lastModifiedBy>David Laredo Razo</cp:lastModifiedBy>
  <cp:revision>249</cp:revision>
  <cp:lastPrinted>2018-09-13T02:20:53Z</cp:lastPrinted>
  <dcterms:created xsi:type="dcterms:W3CDTF">2018-09-12T22:23:54Z</dcterms:created>
  <dcterms:modified xsi:type="dcterms:W3CDTF">2018-12-09T23:31:52Z</dcterms:modified>
</cp:coreProperties>
</file>