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34" r:id="rId2"/>
    <p:sldId id="262" r:id="rId3"/>
    <p:sldId id="461" r:id="rId4"/>
    <p:sldId id="464" r:id="rId5"/>
    <p:sldId id="462" r:id="rId6"/>
    <p:sldId id="466" r:id="rId7"/>
    <p:sldId id="465" r:id="rId8"/>
    <p:sldId id="463" r:id="rId9"/>
    <p:sldId id="467" r:id="rId10"/>
    <p:sldId id="469" r:id="rId11"/>
    <p:sldId id="468" r:id="rId12"/>
    <p:sldId id="470" r:id="rId13"/>
    <p:sldId id="471" r:id="rId14"/>
    <p:sldId id="473" r:id="rId15"/>
    <p:sldId id="482" r:id="rId16"/>
    <p:sldId id="483" r:id="rId17"/>
    <p:sldId id="472" r:id="rId18"/>
    <p:sldId id="474" r:id="rId19"/>
    <p:sldId id="476" r:id="rId20"/>
    <p:sldId id="477" r:id="rId21"/>
    <p:sldId id="478" r:id="rId22"/>
    <p:sldId id="480" r:id="rId23"/>
    <p:sldId id="481" r:id="rId24"/>
  </p:sldIdLst>
  <p:sldSz cx="9144000" cy="6858000" type="screen4x3"/>
  <p:notesSz cx="7315200" cy="96012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guide id="12" orient="horz" pos="3363" userDrawn="1">
          <p15:clr>
            <a:srgbClr val="A4A3A4"/>
          </p15:clr>
        </p15:guide>
        <p15:guide id="13" orient="horz" pos="137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cmAuthor>
  <p:cmAuthor id="2" name="Pargaonkar, Priyanka" initials="PP" lastIdx="1" clrIdx="1">
    <p:extLst>
      <p:ext uri="{19B8F6BF-5375-455C-9EA6-DF929625EA0E}">
        <p15:presenceInfo xmlns:p15="http://schemas.microsoft.com/office/powerpoint/2012/main" userId="Pargaonkar, Priyan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B291C"/>
    <a:srgbClr val="9F5FCF"/>
    <a:srgbClr val="CFAFE7"/>
    <a:srgbClr val="ED8B00"/>
    <a:srgbClr val="FFFFCC"/>
    <a:srgbClr val="575757"/>
    <a:srgbClr val="000000"/>
    <a:srgbClr val="FFCD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5053" autoAdjust="0"/>
  </p:normalViewPr>
  <p:slideViewPr>
    <p:cSldViewPr snapToGrid="0" showGuides="1">
      <p:cViewPr varScale="1">
        <p:scale>
          <a:sx n="89" d="100"/>
          <a:sy n="89" d="100"/>
        </p:scale>
        <p:origin x="1310" y="72"/>
      </p:cViewPr>
      <p:guideLst>
        <p:guide/>
        <p:guide orient="horz" pos="2160"/>
        <p:guide orient="horz" pos="3363"/>
        <p:guide orient="horz" pos="1378"/>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48" d="100"/>
          <a:sy n="48" d="100"/>
        </p:scale>
        <p:origin x="209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4-11T16:41:32.440" idx="1">
    <p:pos x="10" y="10"/>
    <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4/14/2017</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4/14/2017</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44446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87961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2228591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513780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Click to edit Master text styles</a:t>
            </a:r>
          </a:p>
        </p:txBody>
      </p:sp>
    </p:spTree>
    <p:extLst>
      <p:ext uri="{BB962C8B-B14F-4D97-AF65-F5344CB8AC3E}">
        <p14:creationId xmlns:p14="http://schemas.microsoft.com/office/powerpoint/2010/main"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86"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smtClean="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smtClean="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smtClean="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smtClean="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smtClean="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smtClean="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smtClean="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5" name="CaseCode"/>
          <p:cNvSpPr txBox="1"/>
          <p:nvPr userDrawn="1"/>
        </p:nvSpPr>
        <p:spPr>
          <a:xfrm>
            <a:off x="4751388" y="6476999"/>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7"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791176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04"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smtClean="0">
                <a:solidFill>
                  <a:schemeClr val="tx1"/>
                </a:solidFill>
                <a:latin typeface="+mn-lt"/>
              </a:rPr>
              <a:t>GIT Training</a:t>
            </a:r>
            <a:endParaRPr lang="en-US" sz="650" b="0" noProof="0" dirty="0">
              <a:solidFill>
                <a:schemeClr val="tx1"/>
              </a:solidFill>
              <a:latin typeface="+mn-lt"/>
            </a:endParaRP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smtClean="0">
                <a:solidFill>
                  <a:schemeClr val="tx1"/>
                </a:solidFill>
                <a:latin typeface="+mn-lt"/>
              </a:rPr>
              <a:t>Copyright © 2017 Deloitte Development LLC. All rights reserved.</a:t>
            </a:r>
            <a:endParaRPr lang="en-US" sz="650" b="0" noProof="0" dirty="0">
              <a:solidFill>
                <a:schemeClr val="tx1"/>
              </a:solidFill>
              <a:latin typeface="+mn-lt"/>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2.xml"/><Relationship Id="rId4" Type="http://schemas.openxmlformats.org/officeDocument/2006/relationships/hyperlink" Target="https://github.com/dlasaga/test.gi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join" TargetMode="External"/><Relationship Id="rId1" Type="http://schemas.openxmlformats.org/officeDocument/2006/relationships/slideLayout" Target="../slideLayouts/slideLayout32.xml"/><Relationship Id="rId6" Type="http://schemas.openxmlformats.org/officeDocument/2006/relationships/image" Target="../media/image6.png"/><Relationship Id="rId5" Type="http://schemas.openxmlformats.org/officeDocument/2006/relationships/hyperlink" Target="mailto:xyz@Deloitte.com" TargetMode="External"/><Relationship Id="rId4" Type="http://schemas.openxmlformats.org/officeDocument/2006/relationships/hyperlink" Target="mailto:noreply@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Training</a:t>
            </a:r>
            <a:endParaRPr lang="en-US" dirty="0"/>
          </a:p>
        </p:txBody>
      </p:sp>
      <p:sp>
        <p:nvSpPr>
          <p:cNvPr id="3" name="Subtitle 2"/>
          <p:cNvSpPr>
            <a:spLocks noGrp="1"/>
          </p:cNvSpPr>
          <p:nvPr>
            <p:ph type="subTitle" idx="1"/>
          </p:nvPr>
        </p:nvSpPr>
        <p:spPr/>
        <p:txBody>
          <a:bodyPr anchor="b" anchorCtr="0"/>
          <a:lstStyle/>
          <a:p>
            <a:r>
              <a:rPr lang="en-US" dirty="0" smtClean="0"/>
              <a:t>The basics to neural nets</a:t>
            </a:r>
            <a:endParaRPr lang="en-US" dirty="0"/>
          </a:p>
        </p:txBody>
      </p:sp>
      <p:sp>
        <p:nvSpPr>
          <p:cNvPr id="4" name="Text Placeholder 3"/>
          <p:cNvSpPr>
            <a:spLocks noGrp="1"/>
          </p:cNvSpPr>
          <p:nvPr>
            <p:ph type="body" sz="quarter" idx="10"/>
          </p:nvPr>
        </p:nvSpPr>
        <p:spPr/>
        <p:txBody>
          <a:bodyPr/>
          <a:lstStyle/>
          <a:p>
            <a:r>
              <a:rPr lang="en-US" dirty="0" smtClean="0"/>
              <a:t>Brian Ray and Daniel Lasaga, March 27/28 2017</a:t>
            </a:r>
            <a:endParaRPr lang="en-US" dirty="0"/>
          </a:p>
          <a:p>
            <a:endParaRPr lang="en-US" dirty="0"/>
          </a:p>
        </p:txBody>
      </p:sp>
    </p:spTree>
    <p:extLst>
      <p:ext uri="{BB962C8B-B14F-4D97-AF65-F5344CB8AC3E}">
        <p14:creationId xmlns:p14="http://schemas.microsoft.com/office/powerpoint/2010/main" val="33093095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How to use GIT</a:t>
            </a:r>
            <a:endParaRPr lang="en-US" noProof="0" dirty="0"/>
          </a:p>
        </p:txBody>
      </p:sp>
      <p:sp>
        <p:nvSpPr>
          <p:cNvPr id="3" name="Text Placeholder 2"/>
          <p:cNvSpPr>
            <a:spLocks noGrp="1"/>
          </p:cNvSpPr>
          <p:nvPr>
            <p:ph type="body" idx="1"/>
          </p:nvPr>
        </p:nvSpPr>
        <p:spPr/>
        <p:txBody>
          <a:bodyPr/>
          <a:lstStyle/>
          <a:p>
            <a:r>
              <a:rPr lang="en-US" noProof="0" dirty="0" smtClean="0"/>
              <a:t>Tasks and commands</a:t>
            </a:r>
            <a:endParaRPr lang="en-US" noProof="0" dirty="0"/>
          </a:p>
        </p:txBody>
      </p:sp>
    </p:spTree>
    <p:extLst>
      <p:ext uri="{BB962C8B-B14F-4D97-AF65-F5344CB8AC3E}">
        <p14:creationId xmlns:p14="http://schemas.microsoft.com/office/powerpoint/2010/main" val="9086587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Where do I find my command line?</a:t>
            </a:r>
            <a:endParaRPr lang="en-US" dirty="0"/>
          </a:p>
        </p:txBody>
      </p:sp>
      <p:sp>
        <p:nvSpPr>
          <p:cNvPr id="3" name="Title 2"/>
          <p:cNvSpPr>
            <a:spLocks noGrp="1"/>
          </p:cNvSpPr>
          <p:nvPr>
            <p:ph type="title"/>
          </p:nvPr>
        </p:nvSpPr>
        <p:spPr/>
        <p:txBody>
          <a:bodyPr/>
          <a:lstStyle/>
          <a:p>
            <a:r>
              <a:rPr lang="en-US" dirty="0" smtClean="0"/>
              <a:t>GIT works best on the command line</a:t>
            </a:r>
            <a:endParaRPr lang="en-US" dirty="0"/>
          </a:p>
        </p:txBody>
      </p:sp>
      <p:sp>
        <p:nvSpPr>
          <p:cNvPr id="4" name="TextBox 3"/>
          <p:cNvSpPr txBox="1"/>
          <p:nvPr/>
        </p:nvSpPr>
        <p:spPr>
          <a:xfrm>
            <a:off x="578225" y="1600200"/>
            <a:ext cx="8095128" cy="2308324"/>
          </a:xfrm>
          <a:prstGeom prst="rect">
            <a:avLst/>
          </a:prstGeom>
          <a:noFill/>
        </p:spPr>
        <p:txBody>
          <a:bodyPr vert="horz" wrap="square" lIns="0" tIns="0" rIns="0" bIns="0" rtlCol="0">
            <a:spAutoFit/>
          </a:bodyPr>
          <a:lstStyle/>
          <a:p>
            <a:pPr>
              <a:spcBef>
                <a:spcPts val="200"/>
              </a:spcBef>
              <a:buSzPct val="100000"/>
            </a:pPr>
            <a:r>
              <a:rPr lang="en-US" sz="1400" dirty="0" smtClean="0"/>
              <a:t>STEP 1: Open ‘Windows PowerShell’ on your computer.</a:t>
            </a:r>
          </a:p>
          <a:p>
            <a:pPr marL="968375" indent="-968375">
              <a:spcBef>
                <a:spcPts val="200"/>
              </a:spcBef>
              <a:buSzPct val="100000"/>
            </a:pPr>
            <a:r>
              <a:rPr lang="en-US" sz="1400" dirty="0"/>
              <a:t>            </a:t>
            </a:r>
            <a:r>
              <a:rPr lang="en-US" sz="1400" dirty="0" smtClean="0"/>
              <a:t>The </a:t>
            </a:r>
            <a:r>
              <a:rPr lang="en-US" sz="1400" dirty="0"/>
              <a:t>standard command-line terminal on Windows (cmd.exe) isn’t really capable of a customized Git experience, but if you’re using </a:t>
            </a:r>
            <a:r>
              <a:rPr lang="en-US" sz="1400" dirty="0" err="1"/>
              <a:t>Powershell</a:t>
            </a:r>
            <a:r>
              <a:rPr lang="en-US" sz="1400" dirty="0"/>
              <a:t>, </a:t>
            </a:r>
            <a:r>
              <a:rPr lang="en-US" sz="1400" dirty="0" smtClean="0"/>
              <a:t>it provides </a:t>
            </a:r>
            <a:r>
              <a:rPr lang="en-US" sz="1400" dirty="0"/>
              <a:t>powerful tab-completion facilities, as well as an enhanced prompt to help you stay on top of your repository status. It looks like this:</a:t>
            </a:r>
            <a:endParaRPr lang="en-US" sz="1400" dirty="0" smtClean="0"/>
          </a:p>
          <a:p>
            <a:pPr>
              <a:spcBef>
                <a:spcPts val="200"/>
              </a:spcBef>
              <a:buSzPct val="100000"/>
            </a:pPr>
            <a:r>
              <a:rPr lang="en-US" sz="1400" dirty="0" smtClean="0"/>
              <a:t>             </a:t>
            </a:r>
          </a:p>
          <a:p>
            <a:pPr>
              <a:spcBef>
                <a:spcPts val="200"/>
              </a:spcBef>
              <a:buSzPct val="100000"/>
            </a:pPr>
            <a:endParaRPr lang="en-US" sz="1400" dirty="0"/>
          </a:p>
          <a:p>
            <a:pPr>
              <a:spcBef>
                <a:spcPts val="200"/>
              </a:spcBef>
              <a:buSzPct val="100000"/>
            </a:pPr>
            <a:r>
              <a:rPr lang="en-US" sz="1400" dirty="0" smtClean="0"/>
              <a:t>STEP 2: </a:t>
            </a:r>
            <a:r>
              <a:rPr lang="en-US" sz="1400" dirty="0"/>
              <a:t>Create a local git repository </a:t>
            </a:r>
            <a:r>
              <a:rPr lang="en-US" sz="1400" dirty="0" smtClean="0"/>
              <a:t>using the command </a:t>
            </a:r>
          </a:p>
          <a:p>
            <a:pPr>
              <a:spcBef>
                <a:spcPts val="200"/>
              </a:spcBef>
              <a:buSzPct val="100000"/>
            </a:pPr>
            <a:r>
              <a:rPr lang="en-US" sz="1400" dirty="0"/>
              <a:t>	</a:t>
            </a:r>
            <a:r>
              <a:rPr lang="en-US" sz="1400" dirty="0" smtClean="0"/>
              <a:t>	&gt; cd &lt;path to your directory&gt;</a:t>
            </a:r>
            <a:endParaRPr lang="en-US" sz="1400" dirty="0"/>
          </a:p>
          <a:p>
            <a:pPr>
              <a:spcBef>
                <a:spcPts val="200"/>
              </a:spcBef>
              <a:buSzPct val="100000"/>
            </a:pPr>
            <a:endParaRPr lang="en-US" sz="1400" dirty="0" smtClean="0"/>
          </a:p>
        </p:txBody>
      </p:sp>
      <p:pic>
        <p:nvPicPr>
          <p:cNvPr id="8" name="Picture 7"/>
          <p:cNvPicPr>
            <a:picLocks noChangeAspect="1"/>
          </p:cNvPicPr>
          <p:nvPr/>
        </p:nvPicPr>
        <p:blipFill>
          <a:blip r:embed="rId2"/>
          <a:stretch>
            <a:fillRect/>
          </a:stretch>
        </p:blipFill>
        <p:spPr>
          <a:xfrm>
            <a:off x="376237" y="4099869"/>
            <a:ext cx="8576418" cy="1236653"/>
          </a:xfrm>
          <a:prstGeom prst="rect">
            <a:avLst/>
          </a:prstGeom>
        </p:spPr>
      </p:pic>
    </p:spTree>
    <p:extLst>
      <p:ext uri="{BB962C8B-B14F-4D97-AF65-F5344CB8AC3E}">
        <p14:creationId xmlns:p14="http://schemas.microsoft.com/office/powerpoint/2010/main" val="21455014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Starting your work area</a:t>
            </a:r>
            <a:endParaRPr lang="en-US" dirty="0"/>
          </a:p>
        </p:txBody>
      </p:sp>
      <p:sp>
        <p:nvSpPr>
          <p:cNvPr id="3" name="Title 2"/>
          <p:cNvSpPr>
            <a:spLocks noGrp="1"/>
          </p:cNvSpPr>
          <p:nvPr>
            <p:ph type="title"/>
          </p:nvPr>
        </p:nvSpPr>
        <p:spPr/>
        <p:txBody>
          <a:bodyPr/>
          <a:lstStyle/>
          <a:p>
            <a:r>
              <a:rPr lang="en-US" dirty="0" smtClean="0"/>
              <a:t>Initialize a repo</a:t>
            </a:r>
            <a:endParaRPr lang="en-US" dirty="0"/>
          </a:p>
        </p:txBody>
      </p:sp>
      <p:sp>
        <p:nvSpPr>
          <p:cNvPr id="4" name="TextBox 3"/>
          <p:cNvSpPr txBox="1"/>
          <p:nvPr/>
        </p:nvSpPr>
        <p:spPr>
          <a:xfrm>
            <a:off x="376237" y="1558290"/>
            <a:ext cx="7557247" cy="184666"/>
          </a:xfrm>
          <a:prstGeom prst="rect">
            <a:avLst/>
          </a:prstGeom>
          <a:noFill/>
        </p:spPr>
        <p:txBody>
          <a:bodyPr vert="horz" wrap="square" lIns="0" tIns="0" rIns="0" bIns="0" rtlCol="0">
            <a:spAutoFit/>
          </a:bodyPr>
          <a:lstStyle/>
          <a:p>
            <a:pPr>
              <a:spcBef>
                <a:spcPts val="200"/>
              </a:spcBef>
              <a:buSzPct val="100000"/>
            </a:pPr>
            <a:r>
              <a:rPr lang="en-US" sz="1200" dirty="0" smtClean="0"/>
              <a:t>Before starting anything in </a:t>
            </a:r>
            <a:r>
              <a:rPr lang="en-US" sz="1200" dirty="0" err="1" smtClean="0"/>
              <a:t>git</a:t>
            </a:r>
            <a:r>
              <a:rPr lang="en-US" sz="1200" dirty="0" smtClean="0"/>
              <a:t> you need to initialize a directory as a working </a:t>
            </a:r>
            <a:r>
              <a:rPr lang="en-US" sz="1200" dirty="0" err="1" smtClean="0"/>
              <a:t>git</a:t>
            </a:r>
            <a:r>
              <a:rPr lang="en-US" sz="1200" dirty="0" smtClean="0"/>
              <a:t> directory.</a:t>
            </a:r>
          </a:p>
        </p:txBody>
      </p:sp>
      <p:sp>
        <p:nvSpPr>
          <p:cNvPr id="5" name="TextBox 4"/>
          <p:cNvSpPr txBox="1"/>
          <p:nvPr/>
        </p:nvSpPr>
        <p:spPr>
          <a:xfrm>
            <a:off x="376237" y="2272553"/>
            <a:ext cx="3496516" cy="492443"/>
          </a:xfrm>
          <a:prstGeom prst="rect">
            <a:avLst/>
          </a:prstGeom>
          <a:noFill/>
        </p:spPr>
        <p:txBody>
          <a:bodyPr vert="horz" wrap="square" lIns="0" tIns="0" rIns="0" bIns="0" rtlCol="0">
            <a:spAutoFit/>
          </a:bodyPr>
          <a:lstStyle/>
          <a:p>
            <a:pPr>
              <a:spcBef>
                <a:spcPts val="200"/>
              </a:spcBef>
              <a:buSzPct val="100000"/>
            </a:pPr>
            <a:r>
              <a:rPr lang="en-US" sz="3200" b="1" dirty="0">
                <a:solidFill>
                  <a:schemeClr val="accent4">
                    <a:lumMod val="60000"/>
                    <a:lumOff val="40000"/>
                  </a:schemeClr>
                </a:solidFill>
                <a:latin typeface="Calibri" panose="020F0502020204030204" pitchFamily="34" charset="0"/>
              </a:rPr>
              <a:t>git </a:t>
            </a:r>
            <a:r>
              <a:rPr lang="en-US" sz="3200" b="1" dirty="0" err="1" smtClean="0">
                <a:solidFill>
                  <a:schemeClr val="accent4">
                    <a:lumMod val="60000"/>
                    <a:lumOff val="40000"/>
                  </a:schemeClr>
                </a:solidFill>
                <a:latin typeface="Calibri" panose="020F0502020204030204" pitchFamily="34" charset="0"/>
              </a:rPr>
              <a:t>init</a:t>
            </a:r>
            <a:endParaRPr lang="en-US" sz="2000" dirty="0" smtClean="0"/>
          </a:p>
        </p:txBody>
      </p:sp>
      <p:sp>
        <p:nvSpPr>
          <p:cNvPr id="7" name="Rectangle 1"/>
          <p:cNvSpPr>
            <a:spLocks noChangeArrowheads="1"/>
          </p:cNvSpPr>
          <p:nvPr/>
        </p:nvSpPr>
        <p:spPr bwMode="auto">
          <a:xfrm>
            <a:off x="336175" y="2917259"/>
            <a:ext cx="8471647" cy="760414"/>
          </a:xfrm>
          <a:prstGeom prst="rect">
            <a:avLst/>
          </a:prstGeom>
          <a:noFill/>
          <a:ln>
            <a:noFill/>
          </a:ln>
          <a:effectLst/>
        </p:spPr>
        <p:txBody>
          <a:bodyPr vert="horz" wrap="squar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E443C"/>
                </a:solidFill>
                <a:effectLst/>
                <a:latin typeface="+mn-lt"/>
                <a:cs typeface="Arial" panose="020B0604020202020204" pitchFamily="34" charset="0"/>
              </a:rPr>
              <a:t>You must run ‘git </a:t>
            </a:r>
            <a:r>
              <a:rPr kumimoji="0" lang="en-US" altLang="en-US" sz="1200" b="0" i="0" u="none" strike="noStrike" cap="none" normalizeH="0" baseline="0" dirty="0" err="1" smtClean="0">
                <a:ln>
                  <a:noFill/>
                </a:ln>
                <a:solidFill>
                  <a:srgbClr val="4E443C"/>
                </a:solidFill>
                <a:effectLst/>
                <a:latin typeface="+mn-lt"/>
                <a:cs typeface="Arial" panose="020B0604020202020204" pitchFamily="34" charset="0"/>
              </a:rPr>
              <a:t>init</a:t>
            </a:r>
            <a:r>
              <a:rPr kumimoji="0" lang="en-US" altLang="en-US" sz="1200" b="0" i="0" u="none" strike="noStrike" cap="none" normalizeH="0" baseline="0" dirty="0" smtClean="0">
                <a:ln>
                  <a:noFill/>
                </a:ln>
                <a:solidFill>
                  <a:srgbClr val="4E443C"/>
                </a:solidFill>
                <a:effectLst/>
                <a:latin typeface="+mn-lt"/>
                <a:cs typeface="Arial" panose="020B0604020202020204" pitchFamily="34" charset="0"/>
              </a:rPr>
              <a:t>’ to take a directory and turn it into a new Git repository so you can start version controlling it. We first introduce this in , where we show creating a brand new repository to start working with.</a:t>
            </a:r>
            <a:endParaRPr kumimoji="0" lang="en-US" altLang="en-US" sz="2800" b="0" i="0" u="none" strike="noStrike" cap="none" normalizeH="0" baseline="0" dirty="0" smtClean="0">
              <a:ln>
                <a:noFill/>
              </a:ln>
              <a:solidFill>
                <a:schemeClr val="tx1"/>
              </a:solidFill>
              <a:effectLst/>
              <a:latin typeface="+mn-lt"/>
            </a:endParaRPr>
          </a:p>
        </p:txBody>
      </p:sp>
      <p:pic>
        <p:nvPicPr>
          <p:cNvPr id="8" name="Picture 7"/>
          <p:cNvPicPr>
            <a:picLocks noChangeAspect="1"/>
          </p:cNvPicPr>
          <p:nvPr/>
        </p:nvPicPr>
        <p:blipFill>
          <a:blip r:embed="rId2"/>
          <a:stretch>
            <a:fillRect/>
          </a:stretch>
        </p:blipFill>
        <p:spPr>
          <a:xfrm>
            <a:off x="336175" y="3976402"/>
            <a:ext cx="8108578" cy="1523445"/>
          </a:xfrm>
          <a:prstGeom prst="rect">
            <a:avLst/>
          </a:prstGeom>
        </p:spPr>
      </p:pic>
      <p:sp>
        <p:nvSpPr>
          <p:cNvPr id="9" name="Rectangle 8"/>
          <p:cNvSpPr/>
          <p:nvPr/>
        </p:nvSpPr>
        <p:spPr bwMode="gray">
          <a:xfrm>
            <a:off x="336174" y="4840941"/>
            <a:ext cx="7974107" cy="277900"/>
          </a:xfrm>
          <a:prstGeom prst="rect">
            <a:avLst/>
          </a:prstGeom>
          <a:noFill/>
          <a:ln w="19050" algn="ctr">
            <a:solidFill>
              <a:srgbClr val="DB291C"/>
            </a:solidFill>
            <a:prstDash val="dashDot"/>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Tree>
    <p:extLst>
      <p:ext uri="{BB962C8B-B14F-4D97-AF65-F5344CB8AC3E}">
        <p14:creationId xmlns:p14="http://schemas.microsoft.com/office/powerpoint/2010/main" val="2635799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How do you connect to another repository?</a:t>
            </a:r>
            <a:endParaRPr lang="en-US" dirty="0"/>
          </a:p>
        </p:txBody>
      </p:sp>
      <p:sp>
        <p:nvSpPr>
          <p:cNvPr id="3" name="Title 2"/>
          <p:cNvSpPr>
            <a:spLocks noGrp="1"/>
          </p:cNvSpPr>
          <p:nvPr>
            <p:ph type="title"/>
          </p:nvPr>
        </p:nvSpPr>
        <p:spPr/>
        <p:txBody>
          <a:bodyPr/>
          <a:lstStyle/>
          <a:p>
            <a:r>
              <a:rPr lang="en-US" dirty="0" smtClean="0"/>
              <a:t>Remote connections</a:t>
            </a:r>
            <a:endParaRPr lang="en-US" dirty="0"/>
          </a:p>
        </p:txBody>
      </p:sp>
      <p:pic>
        <p:nvPicPr>
          <p:cNvPr id="4" name="Picture 3"/>
          <p:cNvPicPr>
            <a:picLocks noChangeAspect="1"/>
          </p:cNvPicPr>
          <p:nvPr/>
        </p:nvPicPr>
        <p:blipFill>
          <a:blip r:embed="rId2"/>
          <a:stretch>
            <a:fillRect/>
          </a:stretch>
        </p:blipFill>
        <p:spPr>
          <a:xfrm>
            <a:off x="593912" y="5365778"/>
            <a:ext cx="8550088" cy="635092"/>
          </a:xfrm>
          <a:prstGeom prst="rect">
            <a:avLst/>
          </a:prstGeom>
        </p:spPr>
      </p:pic>
      <p:sp>
        <p:nvSpPr>
          <p:cNvPr id="5" name="TextBox 4"/>
          <p:cNvSpPr txBox="1"/>
          <p:nvPr/>
        </p:nvSpPr>
        <p:spPr>
          <a:xfrm>
            <a:off x="376237" y="1362842"/>
            <a:ext cx="8770221" cy="1636345"/>
          </a:xfrm>
          <a:prstGeom prst="rect">
            <a:avLst/>
          </a:prstGeom>
          <a:noFill/>
        </p:spPr>
        <p:txBody>
          <a:bodyPr vert="horz" wrap="none" lIns="0" tIns="0" rIns="0" bIns="0" rtlCol="0">
            <a:spAutoFit/>
          </a:bodyPr>
          <a:lstStyle/>
          <a:p>
            <a:pPr>
              <a:spcBef>
                <a:spcPts val="200"/>
              </a:spcBef>
              <a:buSzPct val="100000"/>
            </a:pPr>
            <a:r>
              <a:rPr lang="en-US" sz="1200" dirty="0" smtClean="0"/>
              <a:t>For this session we will be using Dan’s </a:t>
            </a:r>
            <a:r>
              <a:rPr lang="en-US" sz="1200" dirty="0" err="1" smtClean="0"/>
              <a:t>github</a:t>
            </a:r>
            <a:r>
              <a:rPr lang="en-US" sz="1200" dirty="0" smtClean="0"/>
              <a:t> account to establish remote repository. </a:t>
            </a:r>
          </a:p>
          <a:p>
            <a:pPr>
              <a:spcBef>
                <a:spcPts val="200"/>
              </a:spcBef>
              <a:buSzPct val="100000"/>
            </a:pPr>
            <a:r>
              <a:rPr lang="en-US" sz="3200" b="1" dirty="0" smtClean="0">
                <a:solidFill>
                  <a:schemeClr val="accent4">
                    <a:lumMod val="60000"/>
                    <a:lumOff val="40000"/>
                  </a:schemeClr>
                </a:solidFill>
                <a:latin typeface="Calibri" panose="020F0502020204030204" pitchFamily="34" charset="0"/>
              </a:rPr>
              <a:t>git remote</a:t>
            </a:r>
            <a:endParaRPr lang="en-US" sz="1200" dirty="0"/>
          </a:p>
          <a:p>
            <a:pPr>
              <a:spcBef>
                <a:spcPts val="200"/>
              </a:spcBef>
              <a:buSzPct val="100000"/>
            </a:pPr>
            <a:r>
              <a:rPr lang="en-US" sz="1200" dirty="0" smtClean="0"/>
              <a:t>In order to understand the syntax and various functions associated with git remote command use the command,</a:t>
            </a:r>
          </a:p>
          <a:p>
            <a:pPr>
              <a:spcBef>
                <a:spcPts val="200"/>
              </a:spcBef>
              <a:buSzPct val="100000"/>
            </a:pPr>
            <a:r>
              <a:rPr lang="en-US" sz="1200" dirty="0" smtClean="0"/>
              <a:t>			</a:t>
            </a:r>
            <a:r>
              <a:rPr lang="en-US" b="1" i="1" dirty="0" smtClean="0"/>
              <a:t>git remote add -h </a:t>
            </a:r>
            <a:endParaRPr lang="en-US" sz="1200" b="1" i="1" dirty="0" smtClean="0"/>
          </a:p>
          <a:p>
            <a:pPr>
              <a:spcBef>
                <a:spcPts val="200"/>
              </a:spcBef>
              <a:buSzPct val="100000"/>
            </a:pPr>
            <a:endParaRPr lang="en-US" sz="1200" dirty="0"/>
          </a:p>
          <a:p>
            <a:pPr>
              <a:spcBef>
                <a:spcPts val="200"/>
              </a:spcBef>
              <a:buSzPct val="100000"/>
            </a:pPr>
            <a:endParaRPr lang="en-US" sz="1200" dirty="0" smtClean="0"/>
          </a:p>
        </p:txBody>
      </p:sp>
      <p:sp>
        <p:nvSpPr>
          <p:cNvPr id="7" name="TextBox 6"/>
          <p:cNvSpPr txBox="1"/>
          <p:nvPr/>
        </p:nvSpPr>
        <p:spPr>
          <a:xfrm>
            <a:off x="919558" y="4172845"/>
            <a:ext cx="7487627" cy="487313"/>
          </a:xfrm>
          <a:prstGeom prst="rect">
            <a:avLst/>
          </a:prstGeom>
          <a:noFill/>
        </p:spPr>
        <p:txBody>
          <a:bodyPr vert="horz" wrap="none" lIns="0" tIns="0" rIns="0" bIns="0" rtlCol="0">
            <a:spAutoFit/>
          </a:bodyPr>
          <a:lstStyle/>
          <a:p>
            <a:pPr>
              <a:spcBef>
                <a:spcPts val="200"/>
              </a:spcBef>
              <a:buSzPct val="100000"/>
            </a:pPr>
            <a:r>
              <a:rPr lang="en-US" sz="1200" b="1" dirty="0" smtClean="0"/>
              <a:t>Syntax</a:t>
            </a:r>
            <a:r>
              <a:rPr lang="en-US" sz="1200" dirty="0" smtClean="0"/>
              <a:t> for establishing connection with a remote location is displayed as highlighted above is</a:t>
            </a:r>
          </a:p>
          <a:p>
            <a:pPr>
              <a:spcBef>
                <a:spcPts val="200"/>
              </a:spcBef>
              <a:buSzPct val="100000"/>
            </a:pPr>
            <a:r>
              <a:rPr lang="en-US" sz="1200" dirty="0"/>
              <a:t>	</a:t>
            </a:r>
            <a:r>
              <a:rPr lang="en-US" b="1" i="1" dirty="0" smtClean="0"/>
              <a:t>git </a:t>
            </a:r>
            <a:r>
              <a:rPr lang="en-US" b="1" i="1" dirty="0"/>
              <a:t>remote add [&lt;options&gt;] &lt;name&gt; &lt;</a:t>
            </a:r>
            <a:r>
              <a:rPr lang="en-US" b="1" i="1" dirty="0" err="1"/>
              <a:t>url</a:t>
            </a:r>
            <a:r>
              <a:rPr lang="en-US" b="1" i="1" dirty="0"/>
              <a:t>&gt;</a:t>
            </a:r>
          </a:p>
        </p:txBody>
      </p:sp>
      <p:grpSp>
        <p:nvGrpSpPr>
          <p:cNvPr id="9" name="Group 8"/>
          <p:cNvGrpSpPr/>
          <p:nvPr/>
        </p:nvGrpSpPr>
        <p:grpSpPr>
          <a:xfrm>
            <a:off x="1079124" y="2626965"/>
            <a:ext cx="6743700" cy="1371600"/>
            <a:chOff x="1079125" y="3353929"/>
            <a:chExt cx="6743700" cy="1371600"/>
          </a:xfrm>
        </p:grpSpPr>
        <p:pic>
          <p:nvPicPr>
            <p:cNvPr id="6" name="Picture 5"/>
            <p:cNvPicPr>
              <a:picLocks noChangeAspect="1"/>
            </p:cNvPicPr>
            <p:nvPr/>
          </p:nvPicPr>
          <p:blipFill>
            <a:blip r:embed="rId3"/>
            <a:stretch>
              <a:fillRect/>
            </a:stretch>
          </p:blipFill>
          <p:spPr>
            <a:xfrm>
              <a:off x="1079125" y="3353929"/>
              <a:ext cx="6743700" cy="1371600"/>
            </a:xfrm>
            <a:prstGeom prst="rect">
              <a:avLst/>
            </a:prstGeom>
          </p:spPr>
        </p:pic>
        <p:sp>
          <p:nvSpPr>
            <p:cNvPr id="8" name="Rectangle 7"/>
            <p:cNvSpPr/>
            <p:nvPr/>
          </p:nvSpPr>
          <p:spPr bwMode="gray">
            <a:xfrm>
              <a:off x="1079125" y="3455053"/>
              <a:ext cx="3371850" cy="177136"/>
            </a:xfrm>
            <a:prstGeom prst="rect">
              <a:avLst/>
            </a:prstGeom>
            <a:noFill/>
            <a:ln w="19050" algn="ctr">
              <a:solidFill>
                <a:srgbClr val="FF000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sp>
        <p:nvSpPr>
          <p:cNvPr id="10" name="TextBox 9"/>
          <p:cNvSpPr txBox="1"/>
          <p:nvPr/>
        </p:nvSpPr>
        <p:spPr>
          <a:xfrm>
            <a:off x="593912" y="4856050"/>
            <a:ext cx="6255943" cy="394980"/>
          </a:xfrm>
          <a:prstGeom prst="rect">
            <a:avLst/>
          </a:prstGeom>
          <a:noFill/>
        </p:spPr>
        <p:txBody>
          <a:bodyPr vert="horz" wrap="none" lIns="0" tIns="0" rIns="0" bIns="0" rtlCol="0">
            <a:spAutoFit/>
          </a:bodyPr>
          <a:lstStyle/>
          <a:p>
            <a:pPr>
              <a:spcBef>
                <a:spcPts val="200"/>
              </a:spcBef>
              <a:buSzPct val="100000"/>
            </a:pPr>
            <a:r>
              <a:rPr lang="en-US" sz="1200" dirty="0" smtClean="0"/>
              <a:t>Run: git remote add &lt;repo name&gt; </a:t>
            </a:r>
            <a:r>
              <a:rPr lang="en-US" sz="1200" dirty="0" smtClean="0">
                <a:hlinkClick r:id="rId4"/>
              </a:rPr>
              <a:t>https://github.com/dlasaga/test.git</a:t>
            </a:r>
            <a:r>
              <a:rPr lang="en-US" sz="1200" dirty="0" smtClean="0"/>
              <a:t>. </a:t>
            </a:r>
            <a:endParaRPr lang="en-US" sz="1200" dirty="0"/>
          </a:p>
          <a:p>
            <a:pPr>
              <a:spcBef>
                <a:spcPts val="200"/>
              </a:spcBef>
              <a:buSzPct val="100000"/>
            </a:pPr>
            <a:r>
              <a:rPr lang="en-US" sz="1200" dirty="0" smtClean="0"/>
              <a:t>During your first run it will ask you to enter your github.com credentials. Do so. </a:t>
            </a:r>
          </a:p>
        </p:txBody>
      </p:sp>
    </p:spTree>
    <p:extLst>
      <p:ext uri="{BB962C8B-B14F-4D97-AF65-F5344CB8AC3E}">
        <p14:creationId xmlns:p14="http://schemas.microsoft.com/office/powerpoint/2010/main" val="29546820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How do I know what I can work with?</a:t>
            </a:r>
            <a:endParaRPr lang="en-US" dirty="0"/>
          </a:p>
        </p:txBody>
      </p:sp>
      <p:sp>
        <p:nvSpPr>
          <p:cNvPr id="3" name="Title 2"/>
          <p:cNvSpPr>
            <a:spLocks noGrp="1"/>
          </p:cNvSpPr>
          <p:nvPr>
            <p:ph type="title"/>
          </p:nvPr>
        </p:nvSpPr>
        <p:spPr/>
        <p:txBody>
          <a:bodyPr/>
          <a:lstStyle/>
          <a:p>
            <a:r>
              <a:rPr lang="en-US" dirty="0" smtClean="0"/>
              <a:t>Viewing all the branches</a:t>
            </a:r>
            <a:endParaRPr lang="en-US" dirty="0"/>
          </a:p>
        </p:txBody>
      </p:sp>
      <p:grpSp>
        <p:nvGrpSpPr>
          <p:cNvPr id="6" name="Group 5"/>
          <p:cNvGrpSpPr/>
          <p:nvPr/>
        </p:nvGrpSpPr>
        <p:grpSpPr>
          <a:xfrm>
            <a:off x="1042426" y="1126467"/>
            <a:ext cx="7066150" cy="3862392"/>
            <a:chOff x="1136556" y="1408855"/>
            <a:chExt cx="6467475" cy="4171950"/>
          </a:xfrm>
        </p:grpSpPr>
        <p:pic>
          <p:nvPicPr>
            <p:cNvPr id="4" name="Picture 3"/>
            <p:cNvPicPr>
              <a:picLocks noChangeAspect="1"/>
            </p:cNvPicPr>
            <p:nvPr/>
          </p:nvPicPr>
          <p:blipFill>
            <a:blip r:embed="rId2"/>
            <a:stretch>
              <a:fillRect/>
            </a:stretch>
          </p:blipFill>
          <p:spPr>
            <a:xfrm>
              <a:off x="1136556" y="1408855"/>
              <a:ext cx="6467475" cy="4171950"/>
            </a:xfrm>
            <a:prstGeom prst="rect">
              <a:avLst/>
            </a:prstGeom>
          </p:spPr>
        </p:pic>
        <p:sp>
          <p:nvSpPr>
            <p:cNvPr id="5" name="Rectangle 4"/>
            <p:cNvSpPr/>
            <p:nvPr/>
          </p:nvSpPr>
          <p:spPr bwMode="gray">
            <a:xfrm>
              <a:off x="1136556" y="1538926"/>
              <a:ext cx="4699468" cy="627184"/>
            </a:xfrm>
            <a:prstGeom prst="rect">
              <a:avLst/>
            </a:prstGeom>
            <a:noFill/>
            <a:ln w="28575" algn="ctr">
              <a:solidFill>
                <a:srgbClr val="FF000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spTree>
    <p:extLst>
      <p:ext uri="{BB962C8B-B14F-4D97-AF65-F5344CB8AC3E}">
        <p14:creationId xmlns:p14="http://schemas.microsoft.com/office/powerpoint/2010/main" val="737146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6237" y="651600"/>
            <a:ext cx="8391525" cy="418935"/>
          </a:xfrm>
        </p:spPr>
        <p:txBody>
          <a:bodyPr/>
          <a:lstStyle/>
          <a:p>
            <a:r>
              <a:rPr lang="en-US" dirty="0"/>
              <a:t>See the current state of your local repository and the branch it is currently working on.</a:t>
            </a:r>
          </a:p>
        </p:txBody>
      </p:sp>
      <p:sp>
        <p:nvSpPr>
          <p:cNvPr id="3" name="Title 2"/>
          <p:cNvSpPr>
            <a:spLocks noGrp="1"/>
          </p:cNvSpPr>
          <p:nvPr>
            <p:ph type="title"/>
          </p:nvPr>
        </p:nvSpPr>
        <p:spPr/>
        <p:txBody>
          <a:bodyPr/>
          <a:lstStyle/>
          <a:p>
            <a:r>
              <a:rPr lang="en-US" dirty="0" smtClean="0"/>
              <a:t>Status Command</a:t>
            </a:r>
            <a:endParaRPr lang="en-US" dirty="0"/>
          </a:p>
        </p:txBody>
      </p:sp>
      <p:sp>
        <p:nvSpPr>
          <p:cNvPr id="6" name="TextBox 5"/>
          <p:cNvSpPr txBox="1"/>
          <p:nvPr/>
        </p:nvSpPr>
        <p:spPr>
          <a:xfrm>
            <a:off x="376237" y="1130779"/>
            <a:ext cx="4027128" cy="492443"/>
          </a:xfrm>
          <a:prstGeom prst="rect">
            <a:avLst/>
          </a:prstGeom>
          <a:noFill/>
        </p:spPr>
        <p:txBody>
          <a:bodyPr vert="horz" wrap="none" lIns="0" tIns="0" rIns="0" bIns="0" rtlCol="0">
            <a:spAutoFit/>
          </a:bodyPr>
          <a:lstStyle/>
          <a:p>
            <a:pPr>
              <a:spcBef>
                <a:spcPts val="200"/>
              </a:spcBef>
              <a:buSzPct val="100000"/>
            </a:pPr>
            <a:r>
              <a:rPr lang="en-US" sz="3200" b="1" dirty="0" err="1">
                <a:solidFill>
                  <a:schemeClr val="accent4">
                    <a:lumMod val="60000"/>
                    <a:lumOff val="40000"/>
                  </a:schemeClr>
                </a:solidFill>
                <a:latin typeface="Calibri" panose="020F0502020204030204" pitchFamily="34" charset="0"/>
              </a:rPr>
              <a:t>g</a:t>
            </a:r>
            <a:r>
              <a:rPr lang="en-US" sz="3200" b="1" dirty="0" err="1" smtClean="0">
                <a:solidFill>
                  <a:schemeClr val="accent4">
                    <a:lumMod val="60000"/>
                    <a:lumOff val="40000"/>
                  </a:schemeClr>
                </a:solidFill>
                <a:latin typeface="Calibri" panose="020F0502020204030204" pitchFamily="34" charset="0"/>
              </a:rPr>
              <a:t>it</a:t>
            </a:r>
            <a:r>
              <a:rPr lang="en-US" sz="3200" b="1" dirty="0" smtClean="0">
                <a:solidFill>
                  <a:schemeClr val="accent4">
                    <a:lumMod val="60000"/>
                    <a:lumOff val="40000"/>
                  </a:schemeClr>
                </a:solidFill>
                <a:latin typeface="Calibri" panose="020F0502020204030204" pitchFamily="34" charset="0"/>
              </a:rPr>
              <a:t> status</a:t>
            </a:r>
            <a:r>
              <a:rPr lang="en-US" sz="1200" dirty="0" smtClean="0"/>
              <a:t>  Shows </a:t>
            </a:r>
            <a:r>
              <a:rPr lang="en-US" sz="1200" dirty="0"/>
              <a:t>the working tree status</a:t>
            </a:r>
            <a:endParaRPr lang="en-US" sz="1200" dirty="0" smtClean="0"/>
          </a:p>
        </p:txBody>
      </p:sp>
      <p:sp>
        <p:nvSpPr>
          <p:cNvPr id="7" name="TextBox 6"/>
          <p:cNvSpPr txBox="1"/>
          <p:nvPr/>
        </p:nvSpPr>
        <p:spPr>
          <a:xfrm>
            <a:off x="920485" y="4171354"/>
            <a:ext cx="7303025" cy="487313"/>
          </a:xfrm>
          <a:prstGeom prst="rect">
            <a:avLst/>
          </a:prstGeom>
          <a:noFill/>
        </p:spPr>
        <p:txBody>
          <a:bodyPr vert="horz" wrap="none" lIns="0" tIns="0" rIns="0" bIns="0" rtlCol="0">
            <a:spAutoFit/>
          </a:bodyPr>
          <a:lstStyle/>
          <a:p>
            <a:pPr>
              <a:spcBef>
                <a:spcPts val="200"/>
              </a:spcBef>
              <a:buSzPct val="100000"/>
            </a:pPr>
            <a:r>
              <a:rPr lang="en-US" sz="1200" b="1" dirty="0"/>
              <a:t>Syntax</a:t>
            </a:r>
            <a:r>
              <a:rPr lang="en-US" sz="1200" dirty="0"/>
              <a:t> for establishing connection with a remote location is displayed as highlighted above </a:t>
            </a:r>
            <a:r>
              <a:rPr lang="en-US" sz="1200" dirty="0" smtClean="0"/>
              <a:t>is</a:t>
            </a:r>
            <a:endParaRPr lang="en-US" altLang="en-US" sz="1200" i="1" dirty="0" smtClean="0">
              <a:solidFill>
                <a:srgbClr val="F14E32"/>
              </a:solidFill>
              <a:latin typeface="Courier"/>
            </a:endParaRPr>
          </a:p>
          <a:p>
            <a:pPr>
              <a:spcBef>
                <a:spcPts val="200"/>
              </a:spcBef>
              <a:buSzPct val="100000"/>
            </a:pPr>
            <a:r>
              <a:rPr lang="en-US" altLang="en-US" sz="1200" i="1" dirty="0" smtClean="0">
                <a:solidFill>
                  <a:srgbClr val="F14E32"/>
                </a:solidFill>
                <a:latin typeface="Courier"/>
              </a:rPr>
              <a:t>	</a:t>
            </a:r>
            <a:r>
              <a:rPr lang="en-US" altLang="en-US" b="1" i="1" dirty="0" smtClean="0"/>
              <a:t>git </a:t>
            </a:r>
            <a:r>
              <a:rPr lang="en-US" altLang="en-US" b="1" i="1" dirty="0"/>
              <a:t>status [&lt;</a:t>
            </a:r>
            <a:r>
              <a:rPr lang="en-US" altLang="en-US" b="1" i="1" dirty="0" smtClean="0"/>
              <a:t>options&gt;​</a:t>
            </a:r>
            <a:r>
              <a:rPr lang="en-US" altLang="en-US" b="1" i="1" dirty="0"/>
              <a:t>] [--] [&lt;</a:t>
            </a:r>
            <a:r>
              <a:rPr lang="en-US" altLang="en-US" b="1" i="1" dirty="0" err="1" smtClean="0"/>
              <a:t>pathspec</a:t>
            </a:r>
            <a:r>
              <a:rPr lang="en-US" altLang="en-US" b="1" i="1" dirty="0"/>
              <a:t>&gt;</a:t>
            </a:r>
            <a:r>
              <a:rPr lang="en-US" altLang="en-US" sz="1200" dirty="0" smtClean="0">
                <a:solidFill>
                  <a:srgbClr val="F14E32"/>
                </a:solidFill>
                <a:latin typeface="Courier"/>
              </a:rPr>
              <a:t>​</a:t>
            </a:r>
            <a:endParaRPr lang="en-US" sz="1200" dirty="0" smtClean="0"/>
          </a:p>
        </p:txBody>
      </p:sp>
      <p:grpSp>
        <p:nvGrpSpPr>
          <p:cNvPr id="11" name="Group 10"/>
          <p:cNvGrpSpPr/>
          <p:nvPr/>
        </p:nvGrpSpPr>
        <p:grpSpPr>
          <a:xfrm>
            <a:off x="209948" y="1601558"/>
            <a:ext cx="8724099" cy="2499192"/>
            <a:chOff x="209949" y="1926887"/>
            <a:chExt cx="8724099" cy="2499192"/>
          </a:xfrm>
        </p:grpSpPr>
        <p:pic>
          <p:nvPicPr>
            <p:cNvPr id="5" name="Picture 4"/>
            <p:cNvPicPr>
              <a:picLocks noChangeAspect="1"/>
            </p:cNvPicPr>
            <p:nvPr/>
          </p:nvPicPr>
          <p:blipFill>
            <a:blip r:embed="rId2"/>
            <a:stretch>
              <a:fillRect/>
            </a:stretch>
          </p:blipFill>
          <p:spPr>
            <a:xfrm>
              <a:off x="209950" y="1926887"/>
              <a:ext cx="8724098" cy="2499192"/>
            </a:xfrm>
            <a:prstGeom prst="rect">
              <a:avLst/>
            </a:prstGeom>
          </p:spPr>
        </p:pic>
        <p:sp>
          <p:nvSpPr>
            <p:cNvPr id="10" name="Rectangle 9"/>
            <p:cNvSpPr/>
            <p:nvPr/>
          </p:nvSpPr>
          <p:spPr bwMode="gray">
            <a:xfrm>
              <a:off x="209949" y="2136354"/>
              <a:ext cx="3582121" cy="177136"/>
            </a:xfrm>
            <a:prstGeom prst="rect">
              <a:avLst/>
            </a:prstGeom>
            <a:noFill/>
            <a:ln w="28575" algn="ctr">
              <a:solidFill>
                <a:srgbClr val="FF000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pic>
        <p:nvPicPr>
          <p:cNvPr id="12" name="Picture 11"/>
          <p:cNvPicPr>
            <a:picLocks noChangeAspect="1"/>
          </p:cNvPicPr>
          <p:nvPr/>
        </p:nvPicPr>
        <p:blipFill>
          <a:blip r:embed="rId3"/>
          <a:stretch>
            <a:fillRect/>
          </a:stretch>
        </p:blipFill>
        <p:spPr>
          <a:xfrm>
            <a:off x="1098975" y="4685561"/>
            <a:ext cx="6946044" cy="1738177"/>
          </a:xfrm>
          <a:prstGeom prst="rect">
            <a:avLst/>
          </a:prstGeom>
        </p:spPr>
      </p:pic>
    </p:spTree>
    <p:extLst>
      <p:ext uri="{BB962C8B-B14F-4D97-AF65-F5344CB8AC3E}">
        <p14:creationId xmlns:p14="http://schemas.microsoft.com/office/powerpoint/2010/main" val="37500563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How do I stage data?</a:t>
            </a:r>
            <a:endParaRPr lang="en-US" dirty="0"/>
          </a:p>
        </p:txBody>
      </p:sp>
      <p:sp>
        <p:nvSpPr>
          <p:cNvPr id="3" name="Title 2"/>
          <p:cNvSpPr>
            <a:spLocks noGrp="1"/>
          </p:cNvSpPr>
          <p:nvPr>
            <p:ph type="title"/>
          </p:nvPr>
        </p:nvSpPr>
        <p:spPr/>
        <p:txBody>
          <a:bodyPr/>
          <a:lstStyle/>
          <a:p>
            <a:r>
              <a:rPr lang="en-US" dirty="0" smtClean="0"/>
              <a:t>Add command</a:t>
            </a:r>
            <a:endParaRPr lang="en-US" dirty="0"/>
          </a:p>
        </p:txBody>
      </p:sp>
      <p:sp>
        <p:nvSpPr>
          <p:cNvPr id="4" name="TextBox 3"/>
          <p:cNvSpPr txBox="1"/>
          <p:nvPr/>
        </p:nvSpPr>
        <p:spPr>
          <a:xfrm>
            <a:off x="376237" y="1224189"/>
            <a:ext cx="8202987" cy="974626"/>
          </a:xfrm>
          <a:prstGeom prst="rect">
            <a:avLst/>
          </a:prstGeom>
          <a:noFill/>
        </p:spPr>
        <p:txBody>
          <a:bodyPr vert="horz" wrap="square" lIns="0" tIns="0" rIns="0" bIns="0" rtlCol="0">
            <a:spAutoFit/>
          </a:bodyPr>
          <a:lstStyle/>
          <a:p>
            <a:pPr>
              <a:spcBef>
                <a:spcPts val="200"/>
              </a:spcBef>
              <a:buSzPct val="100000"/>
            </a:pPr>
            <a:r>
              <a:rPr lang="en-US" sz="1200" dirty="0" smtClean="0"/>
              <a:t>Once you have viewed and shortlisted all the files that you have want to stage for commit. To do so you will use the add command</a:t>
            </a:r>
          </a:p>
          <a:p>
            <a:pPr>
              <a:spcBef>
                <a:spcPts val="200"/>
              </a:spcBef>
              <a:buSzPct val="100000"/>
            </a:pPr>
            <a:endParaRPr lang="en-US" sz="1200" dirty="0"/>
          </a:p>
          <a:p>
            <a:pPr>
              <a:spcBef>
                <a:spcPts val="200"/>
              </a:spcBef>
              <a:buSzPct val="100000"/>
            </a:pPr>
            <a:r>
              <a:rPr lang="en-US" sz="1200" dirty="0" smtClean="0"/>
              <a:t>*Tip: Type in the first letter for your file name and press ‘tab’ till you get your file name displayed in your command line.</a:t>
            </a:r>
          </a:p>
        </p:txBody>
      </p:sp>
      <p:pic>
        <p:nvPicPr>
          <p:cNvPr id="5" name="Picture 4"/>
          <p:cNvPicPr>
            <a:picLocks noChangeAspect="1"/>
          </p:cNvPicPr>
          <p:nvPr/>
        </p:nvPicPr>
        <p:blipFill>
          <a:blip r:embed="rId2"/>
          <a:stretch>
            <a:fillRect/>
          </a:stretch>
        </p:blipFill>
        <p:spPr>
          <a:xfrm>
            <a:off x="188538" y="2921928"/>
            <a:ext cx="8579224" cy="260943"/>
          </a:xfrm>
          <a:prstGeom prst="rect">
            <a:avLst/>
          </a:prstGeom>
        </p:spPr>
      </p:pic>
      <p:pic>
        <p:nvPicPr>
          <p:cNvPr id="6" name="Picture 5"/>
          <p:cNvPicPr>
            <a:picLocks noChangeAspect="1"/>
          </p:cNvPicPr>
          <p:nvPr/>
        </p:nvPicPr>
        <p:blipFill>
          <a:blip r:embed="rId3"/>
          <a:stretch>
            <a:fillRect/>
          </a:stretch>
        </p:blipFill>
        <p:spPr>
          <a:xfrm>
            <a:off x="1094674" y="4279680"/>
            <a:ext cx="6362700" cy="1981200"/>
          </a:xfrm>
          <a:prstGeom prst="rect">
            <a:avLst/>
          </a:prstGeom>
        </p:spPr>
      </p:pic>
      <p:sp>
        <p:nvSpPr>
          <p:cNvPr id="7" name="TextBox 6"/>
          <p:cNvSpPr txBox="1"/>
          <p:nvPr/>
        </p:nvSpPr>
        <p:spPr>
          <a:xfrm>
            <a:off x="768485" y="2316715"/>
            <a:ext cx="6573916" cy="487313"/>
          </a:xfrm>
          <a:prstGeom prst="rect">
            <a:avLst/>
          </a:prstGeom>
          <a:noFill/>
        </p:spPr>
        <p:txBody>
          <a:bodyPr vert="horz" wrap="none" lIns="0" tIns="0" rIns="0" bIns="0" rtlCol="0">
            <a:spAutoFit/>
          </a:bodyPr>
          <a:lstStyle/>
          <a:p>
            <a:pPr>
              <a:spcBef>
                <a:spcPts val="200"/>
              </a:spcBef>
              <a:buSzPct val="100000"/>
            </a:pPr>
            <a:r>
              <a:rPr lang="en-US" sz="1200" b="1" dirty="0"/>
              <a:t>Syntax</a:t>
            </a:r>
            <a:r>
              <a:rPr lang="en-US" sz="1200" dirty="0"/>
              <a:t> for </a:t>
            </a:r>
            <a:r>
              <a:rPr lang="en-US" sz="1200" dirty="0" smtClean="0"/>
              <a:t>staging files for commit is</a:t>
            </a:r>
            <a:endParaRPr lang="en-US" altLang="en-US" sz="1200" i="1" dirty="0" smtClean="0">
              <a:solidFill>
                <a:srgbClr val="F14E32"/>
              </a:solidFill>
              <a:latin typeface="Courier"/>
            </a:endParaRPr>
          </a:p>
          <a:p>
            <a:pPr>
              <a:spcBef>
                <a:spcPts val="200"/>
              </a:spcBef>
              <a:buSzPct val="100000"/>
            </a:pPr>
            <a:r>
              <a:rPr lang="en-US" altLang="en-US" sz="1200" i="1" dirty="0" smtClean="0">
                <a:solidFill>
                  <a:srgbClr val="F14E32"/>
                </a:solidFill>
                <a:latin typeface="Courier"/>
              </a:rPr>
              <a:t>	</a:t>
            </a:r>
            <a:r>
              <a:rPr lang="en-US" altLang="en-US" b="1" i="1" dirty="0" smtClean="0"/>
              <a:t>git add [&lt;options&gt;] &lt;file name&gt; (or - - all)</a:t>
            </a:r>
            <a:endParaRPr lang="en-US" sz="1200" dirty="0" smtClean="0"/>
          </a:p>
        </p:txBody>
      </p:sp>
      <p:sp>
        <p:nvSpPr>
          <p:cNvPr id="8" name="TextBox 7"/>
          <p:cNvSpPr txBox="1"/>
          <p:nvPr/>
        </p:nvSpPr>
        <p:spPr>
          <a:xfrm>
            <a:off x="510847" y="3679183"/>
            <a:ext cx="7530353" cy="369332"/>
          </a:xfrm>
          <a:prstGeom prst="rect">
            <a:avLst/>
          </a:prstGeom>
          <a:noFill/>
        </p:spPr>
        <p:txBody>
          <a:bodyPr vert="horz" wrap="square" lIns="0" tIns="0" rIns="0" bIns="0" rtlCol="0">
            <a:spAutoFit/>
          </a:bodyPr>
          <a:lstStyle/>
          <a:p>
            <a:pPr>
              <a:spcBef>
                <a:spcPts val="200"/>
              </a:spcBef>
              <a:buSzPct val="100000"/>
            </a:pPr>
            <a:r>
              <a:rPr lang="en-US" sz="1200" dirty="0" smtClean="0"/>
              <a:t>Once you have added the file run ‘git status’ it will display the files that are not being tracked for changes in green and the ones that are not in red</a:t>
            </a:r>
          </a:p>
        </p:txBody>
      </p:sp>
    </p:spTree>
    <p:extLst>
      <p:ext uri="{BB962C8B-B14F-4D97-AF65-F5344CB8AC3E}">
        <p14:creationId xmlns:p14="http://schemas.microsoft.com/office/powerpoint/2010/main" val="1868755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How do I download data from the remote repository?</a:t>
            </a:r>
            <a:endParaRPr lang="en-US" dirty="0"/>
          </a:p>
        </p:txBody>
      </p:sp>
      <p:sp>
        <p:nvSpPr>
          <p:cNvPr id="3" name="Title 2"/>
          <p:cNvSpPr>
            <a:spLocks noGrp="1"/>
          </p:cNvSpPr>
          <p:nvPr>
            <p:ph type="title"/>
          </p:nvPr>
        </p:nvSpPr>
        <p:spPr/>
        <p:txBody>
          <a:bodyPr/>
          <a:lstStyle/>
          <a:p>
            <a:r>
              <a:rPr lang="en-US" dirty="0" smtClean="0"/>
              <a:t>Fetching data</a:t>
            </a:r>
            <a:endParaRPr lang="en-US" dirty="0"/>
          </a:p>
        </p:txBody>
      </p:sp>
      <p:sp>
        <p:nvSpPr>
          <p:cNvPr id="4" name="TextBox 3"/>
          <p:cNvSpPr txBox="1"/>
          <p:nvPr/>
        </p:nvSpPr>
        <p:spPr>
          <a:xfrm>
            <a:off x="353566" y="1057477"/>
            <a:ext cx="5708871" cy="492443"/>
          </a:xfrm>
          <a:prstGeom prst="rect">
            <a:avLst/>
          </a:prstGeom>
          <a:noFill/>
        </p:spPr>
        <p:txBody>
          <a:bodyPr vert="horz" wrap="none" lIns="0" tIns="0" rIns="0" bIns="0" rtlCol="0">
            <a:spAutoFit/>
          </a:bodyPr>
          <a:lstStyle/>
          <a:p>
            <a:pPr>
              <a:spcBef>
                <a:spcPts val="200"/>
              </a:spcBef>
              <a:buSzPct val="100000"/>
            </a:pPr>
            <a:r>
              <a:rPr lang="en-US" sz="3200" b="1" dirty="0" smtClean="0">
                <a:solidFill>
                  <a:schemeClr val="accent4">
                    <a:lumMod val="60000"/>
                    <a:lumOff val="40000"/>
                  </a:schemeClr>
                </a:solidFill>
                <a:latin typeface="Calibri" panose="020F0502020204030204" pitchFamily="34" charset="0"/>
              </a:rPr>
              <a:t>git-fetch</a:t>
            </a:r>
            <a:r>
              <a:rPr lang="en-US" sz="1200" dirty="0" smtClean="0"/>
              <a:t> -- Downloads </a:t>
            </a:r>
            <a:r>
              <a:rPr lang="en-US" sz="1200" dirty="0"/>
              <a:t>objects and refs from another repository</a:t>
            </a:r>
            <a:endParaRPr lang="en-US" sz="1200" dirty="0" smtClean="0"/>
          </a:p>
        </p:txBody>
      </p:sp>
      <p:pic>
        <p:nvPicPr>
          <p:cNvPr id="5" name="Picture 4"/>
          <p:cNvPicPr>
            <a:picLocks noChangeAspect="1"/>
          </p:cNvPicPr>
          <p:nvPr/>
        </p:nvPicPr>
        <p:blipFill>
          <a:blip r:embed="rId2"/>
          <a:stretch>
            <a:fillRect/>
          </a:stretch>
        </p:blipFill>
        <p:spPr>
          <a:xfrm>
            <a:off x="589751" y="1573818"/>
            <a:ext cx="7449671" cy="2945527"/>
          </a:xfrm>
          <a:prstGeom prst="rect">
            <a:avLst/>
          </a:prstGeom>
        </p:spPr>
      </p:pic>
      <p:sp>
        <p:nvSpPr>
          <p:cNvPr id="6" name="Rectangle 5"/>
          <p:cNvSpPr/>
          <p:nvPr/>
        </p:nvSpPr>
        <p:spPr bwMode="gray">
          <a:xfrm>
            <a:off x="589751" y="1674104"/>
            <a:ext cx="5472953" cy="381542"/>
          </a:xfrm>
          <a:prstGeom prst="rect">
            <a:avLst/>
          </a:prstGeom>
          <a:noFill/>
          <a:ln w="28575" algn="ctr">
            <a:solidFill>
              <a:srgbClr val="FF000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pic>
        <p:nvPicPr>
          <p:cNvPr id="7" name="Picture 6"/>
          <p:cNvPicPr>
            <a:picLocks noChangeAspect="1"/>
          </p:cNvPicPr>
          <p:nvPr/>
        </p:nvPicPr>
        <p:blipFill>
          <a:blip r:embed="rId3"/>
          <a:stretch>
            <a:fillRect/>
          </a:stretch>
        </p:blipFill>
        <p:spPr>
          <a:xfrm>
            <a:off x="1104662" y="5166136"/>
            <a:ext cx="6419850" cy="1171575"/>
          </a:xfrm>
          <a:prstGeom prst="rect">
            <a:avLst/>
          </a:prstGeom>
        </p:spPr>
      </p:pic>
      <p:sp>
        <p:nvSpPr>
          <p:cNvPr id="8" name="TextBox 7"/>
          <p:cNvSpPr txBox="1"/>
          <p:nvPr/>
        </p:nvSpPr>
        <p:spPr>
          <a:xfrm>
            <a:off x="1104662" y="4619631"/>
            <a:ext cx="6472669" cy="487313"/>
          </a:xfrm>
          <a:prstGeom prst="rect">
            <a:avLst/>
          </a:prstGeom>
          <a:noFill/>
        </p:spPr>
        <p:txBody>
          <a:bodyPr vert="horz" wrap="none" lIns="0" tIns="0" rIns="0" bIns="0" rtlCol="0">
            <a:spAutoFit/>
          </a:bodyPr>
          <a:lstStyle/>
          <a:p>
            <a:pPr>
              <a:spcBef>
                <a:spcPts val="200"/>
              </a:spcBef>
              <a:buSzPct val="100000"/>
            </a:pPr>
            <a:r>
              <a:rPr lang="en-US" sz="1200" b="1" dirty="0"/>
              <a:t>Syntax</a:t>
            </a:r>
            <a:r>
              <a:rPr lang="en-US" sz="1200" dirty="0"/>
              <a:t> for </a:t>
            </a:r>
            <a:r>
              <a:rPr lang="en-US" sz="1200" dirty="0" smtClean="0"/>
              <a:t>creating a fetching from repositories is </a:t>
            </a:r>
            <a:r>
              <a:rPr lang="en-US" sz="1200" dirty="0"/>
              <a:t>displayed as highlighted above </a:t>
            </a:r>
            <a:r>
              <a:rPr lang="en-US" sz="1200" dirty="0" smtClean="0"/>
              <a:t>is</a:t>
            </a:r>
            <a:endParaRPr lang="en-US" altLang="en-US" sz="1200" i="1" dirty="0" smtClean="0">
              <a:solidFill>
                <a:srgbClr val="F14E32"/>
              </a:solidFill>
              <a:latin typeface="Courier"/>
            </a:endParaRPr>
          </a:p>
          <a:p>
            <a:pPr>
              <a:spcBef>
                <a:spcPts val="200"/>
              </a:spcBef>
              <a:buSzPct val="100000"/>
            </a:pPr>
            <a:r>
              <a:rPr lang="en-US" altLang="en-US" sz="1200" i="1" dirty="0" smtClean="0">
                <a:solidFill>
                  <a:srgbClr val="F14E32"/>
                </a:solidFill>
                <a:latin typeface="Courier"/>
              </a:rPr>
              <a:t>	</a:t>
            </a:r>
            <a:r>
              <a:rPr lang="en-US" altLang="en-US" b="1" i="1" dirty="0" smtClean="0"/>
              <a:t>git fetch[&lt;options&gt;] &lt;branch&gt; (or - - all)</a:t>
            </a:r>
            <a:endParaRPr lang="en-US" sz="1200" dirty="0" smtClean="0"/>
          </a:p>
        </p:txBody>
      </p:sp>
    </p:spTree>
    <p:extLst>
      <p:ext uri="{BB962C8B-B14F-4D97-AF65-F5344CB8AC3E}">
        <p14:creationId xmlns:p14="http://schemas.microsoft.com/office/powerpoint/2010/main" val="4040192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Now I want to work on a branch</a:t>
            </a:r>
            <a:endParaRPr lang="en-US" dirty="0"/>
          </a:p>
        </p:txBody>
      </p:sp>
      <p:sp>
        <p:nvSpPr>
          <p:cNvPr id="3" name="Title 2"/>
          <p:cNvSpPr>
            <a:spLocks noGrp="1"/>
          </p:cNvSpPr>
          <p:nvPr>
            <p:ph type="title"/>
          </p:nvPr>
        </p:nvSpPr>
        <p:spPr/>
        <p:txBody>
          <a:bodyPr/>
          <a:lstStyle/>
          <a:p>
            <a:r>
              <a:rPr lang="en-US" dirty="0" smtClean="0"/>
              <a:t>Checking out a branch</a:t>
            </a:r>
            <a:endParaRPr lang="en-US" dirty="0"/>
          </a:p>
        </p:txBody>
      </p:sp>
      <p:sp>
        <p:nvSpPr>
          <p:cNvPr id="5" name="TextBox 4"/>
          <p:cNvSpPr txBox="1"/>
          <p:nvPr/>
        </p:nvSpPr>
        <p:spPr>
          <a:xfrm>
            <a:off x="920486" y="5341248"/>
            <a:ext cx="5596084" cy="487313"/>
          </a:xfrm>
          <a:prstGeom prst="rect">
            <a:avLst/>
          </a:prstGeom>
          <a:noFill/>
        </p:spPr>
        <p:txBody>
          <a:bodyPr vert="horz" wrap="none" lIns="0" tIns="0" rIns="0" bIns="0" rtlCol="0">
            <a:spAutoFit/>
          </a:bodyPr>
          <a:lstStyle/>
          <a:p>
            <a:pPr>
              <a:spcBef>
                <a:spcPts val="200"/>
              </a:spcBef>
              <a:buSzPct val="100000"/>
            </a:pPr>
            <a:r>
              <a:rPr lang="en-US" sz="1200" b="1" dirty="0"/>
              <a:t>Syntax</a:t>
            </a:r>
            <a:r>
              <a:rPr lang="en-US" sz="1200" dirty="0"/>
              <a:t> for </a:t>
            </a:r>
            <a:r>
              <a:rPr lang="en-US" sz="1200" dirty="0" smtClean="0"/>
              <a:t>creating a branch </a:t>
            </a:r>
            <a:r>
              <a:rPr lang="en-US" sz="1200" dirty="0"/>
              <a:t>is displayed as highlighted above </a:t>
            </a:r>
            <a:r>
              <a:rPr lang="en-US" sz="1200" dirty="0" smtClean="0"/>
              <a:t>is</a:t>
            </a:r>
            <a:endParaRPr lang="en-US" altLang="en-US" sz="1200" i="1" dirty="0" smtClean="0">
              <a:solidFill>
                <a:srgbClr val="F14E32"/>
              </a:solidFill>
              <a:latin typeface="Courier"/>
            </a:endParaRPr>
          </a:p>
          <a:p>
            <a:pPr>
              <a:spcBef>
                <a:spcPts val="200"/>
              </a:spcBef>
              <a:buSzPct val="100000"/>
            </a:pPr>
            <a:r>
              <a:rPr lang="en-US" altLang="en-US" sz="1200" i="1" dirty="0" smtClean="0">
                <a:solidFill>
                  <a:srgbClr val="F14E32"/>
                </a:solidFill>
                <a:latin typeface="Courier"/>
              </a:rPr>
              <a:t>	</a:t>
            </a:r>
            <a:r>
              <a:rPr lang="en-US" altLang="en-US" b="1" i="1" dirty="0" smtClean="0"/>
              <a:t>git checkout [&lt;options&gt;] &lt;branch&gt;</a:t>
            </a:r>
            <a:endParaRPr lang="en-US" sz="1200" dirty="0" smtClean="0"/>
          </a:p>
        </p:txBody>
      </p:sp>
      <p:sp>
        <p:nvSpPr>
          <p:cNvPr id="6" name="TextBox 5"/>
          <p:cNvSpPr txBox="1"/>
          <p:nvPr/>
        </p:nvSpPr>
        <p:spPr>
          <a:xfrm>
            <a:off x="376237" y="916412"/>
            <a:ext cx="2030620" cy="492443"/>
          </a:xfrm>
          <a:prstGeom prst="rect">
            <a:avLst/>
          </a:prstGeom>
          <a:noFill/>
        </p:spPr>
        <p:txBody>
          <a:bodyPr vert="horz" wrap="none" lIns="0" tIns="0" rIns="0" bIns="0" rtlCol="0">
            <a:spAutoFit/>
          </a:bodyPr>
          <a:lstStyle/>
          <a:p>
            <a:pPr>
              <a:spcBef>
                <a:spcPts val="200"/>
              </a:spcBef>
              <a:buSzPct val="100000"/>
            </a:pPr>
            <a:r>
              <a:rPr lang="en-US" sz="3200" b="1" dirty="0">
                <a:solidFill>
                  <a:schemeClr val="accent4">
                    <a:lumMod val="60000"/>
                    <a:lumOff val="40000"/>
                  </a:schemeClr>
                </a:solidFill>
                <a:latin typeface="Calibri" panose="020F0502020204030204" pitchFamily="34" charset="0"/>
              </a:rPr>
              <a:t>git</a:t>
            </a:r>
            <a:r>
              <a:rPr lang="en-US" sz="1200" dirty="0" smtClean="0"/>
              <a:t> </a:t>
            </a:r>
            <a:r>
              <a:rPr lang="en-US" sz="3200" b="1" dirty="0">
                <a:solidFill>
                  <a:schemeClr val="accent4">
                    <a:lumMod val="60000"/>
                    <a:lumOff val="40000"/>
                  </a:schemeClr>
                </a:solidFill>
                <a:latin typeface="Calibri" panose="020F0502020204030204" pitchFamily="34" charset="0"/>
              </a:rPr>
              <a:t>checkout</a:t>
            </a:r>
          </a:p>
        </p:txBody>
      </p:sp>
      <p:grpSp>
        <p:nvGrpSpPr>
          <p:cNvPr id="8" name="Group 7"/>
          <p:cNvGrpSpPr/>
          <p:nvPr/>
        </p:nvGrpSpPr>
        <p:grpSpPr>
          <a:xfrm>
            <a:off x="376237" y="1408855"/>
            <a:ext cx="8123226" cy="3768263"/>
            <a:chOff x="376237" y="1408855"/>
            <a:chExt cx="8123226" cy="3768263"/>
          </a:xfrm>
        </p:grpSpPr>
        <p:pic>
          <p:nvPicPr>
            <p:cNvPr id="4" name="Picture 3"/>
            <p:cNvPicPr>
              <a:picLocks noChangeAspect="1"/>
            </p:cNvPicPr>
            <p:nvPr/>
          </p:nvPicPr>
          <p:blipFill>
            <a:blip r:embed="rId2"/>
            <a:stretch>
              <a:fillRect/>
            </a:stretch>
          </p:blipFill>
          <p:spPr>
            <a:xfrm>
              <a:off x="376237" y="1408855"/>
              <a:ext cx="8123226" cy="3768263"/>
            </a:xfrm>
            <a:prstGeom prst="rect">
              <a:avLst/>
            </a:prstGeom>
          </p:spPr>
        </p:pic>
        <p:sp>
          <p:nvSpPr>
            <p:cNvPr id="7" name="Rectangle 6"/>
            <p:cNvSpPr/>
            <p:nvPr/>
          </p:nvSpPr>
          <p:spPr bwMode="gray">
            <a:xfrm>
              <a:off x="398206" y="1555532"/>
              <a:ext cx="4456182" cy="345766"/>
            </a:xfrm>
            <a:prstGeom prst="rect">
              <a:avLst/>
            </a:prstGeom>
            <a:noFill/>
            <a:ln w="28575" algn="ctr">
              <a:solidFill>
                <a:srgbClr val="FF000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spTree>
    <p:extLst>
      <p:ext uri="{BB962C8B-B14F-4D97-AF65-F5344CB8AC3E}">
        <p14:creationId xmlns:p14="http://schemas.microsoft.com/office/powerpoint/2010/main" val="33380837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You are done with your work and want to save it into the repository history</a:t>
            </a:r>
            <a:endParaRPr lang="en-US" dirty="0"/>
          </a:p>
        </p:txBody>
      </p:sp>
      <p:sp>
        <p:nvSpPr>
          <p:cNvPr id="3" name="Title 2"/>
          <p:cNvSpPr>
            <a:spLocks noGrp="1"/>
          </p:cNvSpPr>
          <p:nvPr>
            <p:ph type="title"/>
          </p:nvPr>
        </p:nvSpPr>
        <p:spPr/>
        <p:txBody>
          <a:bodyPr/>
          <a:lstStyle/>
          <a:p>
            <a:r>
              <a:rPr lang="en-US" dirty="0" smtClean="0"/>
              <a:t>Two steps to committing work</a:t>
            </a:r>
            <a:endParaRPr lang="en-US" dirty="0"/>
          </a:p>
        </p:txBody>
      </p:sp>
      <p:sp>
        <p:nvSpPr>
          <p:cNvPr id="5" name="TextBox 4"/>
          <p:cNvSpPr txBox="1"/>
          <p:nvPr/>
        </p:nvSpPr>
        <p:spPr>
          <a:xfrm>
            <a:off x="376237" y="2773470"/>
            <a:ext cx="8081963" cy="553998"/>
          </a:xfrm>
          <a:prstGeom prst="rect">
            <a:avLst/>
          </a:prstGeom>
          <a:noFill/>
        </p:spPr>
        <p:txBody>
          <a:bodyPr vert="horz" wrap="square" lIns="0" tIns="0" rIns="0" bIns="0" rtlCol="0">
            <a:spAutoFit/>
          </a:bodyPr>
          <a:lstStyle/>
          <a:p>
            <a:pPr>
              <a:spcBef>
                <a:spcPts val="200"/>
              </a:spcBef>
              <a:buSzPct val="100000"/>
            </a:pPr>
            <a:r>
              <a:rPr lang="en-US" sz="1200" dirty="0" smtClean="0"/>
              <a:t>Once you have staged your file you need to commit the changes made to the file. You also need to add your signature (using option ‘-s’) so that each change can be tracked by the owner of the changes made to the file. You also need to add a brief description of the change using option ‘-m’.</a:t>
            </a:r>
          </a:p>
        </p:txBody>
      </p:sp>
      <p:pic>
        <p:nvPicPr>
          <p:cNvPr id="6" name="Picture 5"/>
          <p:cNvPicPr>
            <a:picLocks noChangeAspect="1"/>
          </p:cNvPicPr>
          <p:nvPr/>
        </p:nvPicPr>
        <p:blipFill rotWithShape="1">
          <a:blip r:embed="rId2"/>
          <a:srcRect b="2898"/>
          <a:stretch/>
        </p:blipFill>
        <p:spPr>
          <a:xfrm>
            <a:off x="376237" y="4020332"/>
            <a:ext cx="8458200" cy="2252663"/>
          </a:xfrm>
          <a:prstGeom prst="rect">
            <a:avLst/>
          </a:prstGeom>
        </p:spPr>
      </p:pic>
      <p:sp>
        <p:nvSpPr>
          <p:cNvPr id="7" name="TextBox 6"/>
          <p:cNvSpPr txBox="1"/>
          <p:nvPr/>
        </p:nvSpPr>
        <p:spPr>
          <a:xfrm>
            <a:off x="1837752" y="3544665"/>
            <a:ext cx="5535170" cy="276999"/>
          </a:xfrm>
          <a:prstGeom prst="rect">
            <a:avLst/>
          </a:prstGeom>
          <a:noFill/>
        </p:spPr>
        <p:txBody>
          <a:bodyPr vert="horz" wrap="none" lIns="0" tIns="0" rIns="0" bIns="0" rtlCol="0">
            <a:spAutoFit/>
          </a:bodyPr>
          <a:lstStyle/>
          <a:p>
            <a:pPr>
              <a:spcBef>
                <a:spcPts val="200"/>
              </a:spcBef>
              <a:buSzPct val="100000"/>
            </a:pPr>
            <a:r>
              <a:rPr lang="en-US" b="1" i="1" dirty="0"/>
              <a:t>git commit –s –m &lt;“Change Description”&gt;</a:t>
            </a:r>
          </a:p>
        </p:txBody>
      </p:sp>
      <p:sp>
        <p:nvSpPr>
          <p:cNvPr id="8" name="TextBox 7"/>
          <p:cNvSpPr txBox="1"/>
          <p:nvPr/>
        </p:nvSpPr>
        <p:spPr>
          <a:xfrm>
            <a:off x="376237" y="1403340"/>
            <a:ext cx="8081963" cy="369332"/>
          </a:xfrm>
          <a:prstGeom prst="rect">
            <a:avLst/>
          </a:prstGeom>
          <a:noFill/>
        </p:spPr>
        <p:txBody>
          <a:bodyPr vert="horz" wrap="square" lIns="0" tIns="0" rIns="0" bIns="0" rtlCol="0">
            <a:spAutoFit/>
          </a:bodyPr>
          <a:lstStyle/>
          <a:p>
            <a:pPr>
              <a:spcBef>
                <a:spcPts val="200"/>
              </a:spcBef>
              <a:buSzPct val="100000"/>
            </a:pPr>
            <a:r>
              <a:rPr lang="en-US" sz="1200" dirty="0" smtClean="0"/>
              <a:t>First you need to stage your commit. Think of this as adding a file to a roster of file that will be </a:t>
            </a:r>
            <a:r>
              <a:rPr lang="en-US" sz="1200" dirty="0" err="1" smtClean="0"/>
              <a:t>commited</a:t>
            </a:r>
            <a:r>
              <a:rPr lang="en-US" sz="1200" dirty="0" smtClean="0"/>
              <a:t> together. We stage commits using the add command</a:t>
            </a:r>
          </a:p>
        </p:txBody>
      </p:sp>
      <p:sp>
        <p:nvSpPr>
          <p:cNvPr id="9" name="TextBox 8"/>
          <p:cNvSpPr txBox="1"/>
          <p:nvPr/>
        </p:nvSpPr>
        <p:spPr>
          <a:xfrm>
            <a:off x="1837752" y="2100427"/>
            <a:ext cx="5695470" cy="276999"/>
          </a:xfrm>
          <a:prstGeom prst="rect">
            <a:avLst/>
          </a:prstGeom>
          <a:noFill/>
        </p:spPr>
        <p:txBody>
          <a:bodyPr vert="horz" wrap="none" lIns="0" tIns="0" rIns="0" bIns="0" rtlCol="0">
            <a:spAutoFit/>
          </a:bodyPr>
          <a:lstStyle/>
          <a:p>
            <a:pPr>
              <a:spcBef>
                <a:spcPts val="200"/>
              </a:spcBef>
              <a:buSzPct val="100000"/>
            </a:pPr>
            <a:r>
              <a:rPr lang="en-US" b="1" i="1" dirty="0" err="1"/>
              <a:t>git</a:t>
            </a:r>
            <a:r>
              <a:rPr lang="en-US" b="1" i="1" dirty="0"/>
              <a:t> </a:t>
            </a:r>
            <a:r>
              <a:rPr lang="en-US" b="1" i="1" dirty="0" smtClean="0"/>
              <a:t>add &lt;list of files to add to your commit&gt;</a:t>
            </a:r>
            <a:endParaRPr lang="en-US" b="1" i="1" dirty="0"/>
          </a:p>
        </p:txBody>
      </p:sp>
    </p:spTree>
    <p:extLst>
      <p:ext uri="{BB962C8B-B14F-4D97-AF65-F5344CB8AC3E}">
        <p14:creationId xmlns:p14="http://schemas.microsoft.com/office/powerpoint/2010/main" val="412219929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p:txBody>
          <a:bodyPr/>
          <a:lstStyle/>
          <a:p>
            <a:pPr marL="171450" indent="-171450">
              <a:buFont typeface="Arial" panose="020B0604020202020204" pitchFamily="34" charset="0"/>
              <a:buChar char="•"/>
            </a:pPr>
            <a:r>
              <a:rPr lang="en-US" sz="2400" dirty="0"/>
              <a:t>Background on </a:t>
            </a:r>
            <a:r>
              <a:rPr lang="en-US" sz="2400" dirty="0" smtClean="0"/>
              <a:t>GIT</a:t>
            </a:r>
          </a:p>
          <a:p>
            <a:pPr marL="171450" indent="-171450">
              <a:buFont typeface="Arial" panose="020B0604020202020204" pitchFamily="34" charset="0"/>
              <a:buChar char="•"/>
            </a:pPr>
            <a:r>
              <a:rPr lang="en-US" sz="2400" dirty="0"/>
              <a:t>Getting Started with </a:t>
            </a:r>
            <a:r>
              <a:rPr lang="en-US" sz="2400" dirty="0" smtClean="0"/>
              <a:t>GIT</a:t>
            </a:r>
          </a:p>
          <a:p>
            <a:pPr marL="171450" indent="-171450">
              <a:buFont typeface="Arial" panose="020B0604020202020204" pitchFamily="34" charset="0"/>
              <a:buChar char="•"/>
            </a:pPr>
            <a:r>
              <a:rPr lang="en-US" sz="2400" dirty="0"/>
              <a:t>How to use GIT</a:t>
            </a:r>
            <a:r>
              <a:rPr lang="en-US" sz="900" noProof="0" dirty="0"/>
              <a:t>	</a:t>
            </a:r>
            <a:r>
              <a:rPr lang="en-US" sz="900" noProof="0" dirty="0" smtClean="0"/>
              <a:t>X</a:t>
            </a:r>
            <a:endParaRPr lang="en-US" sz="900" noProof="0" dirty="0"/>
          </a:p>
        </p:txBody>
      </p:sp>
      <p:sp>
        <p:nvSpPr>
          <p:cNvPr id="15" name="Title 14"/>
          <p:cNvSpPr>
            <a:spLocks noGrp="1"/>
          </p:cNvSpPr>
          <p:nvPr>
            <p:ph type="title"/>
          </p:nvPr>
        </p:nvSpPr>
        <p:spPr/>
        <p:txBody>
          <a:bodyPr/>
          <a:lstStyle/>
          <a:p>
            <a:r>
              <a:rPr lang="en-US" sz="3200" noProof="0" dirty="0" smtClean="0"/>
              <a:t>Index</a:t>
            </a:r>
            <a:endParaRPr lang="en-US" sz="3200" noProof="0" dirty="0"/>
          </a:p>
        </p:txBody>
      </p:sp>
    </p:spTree>
    <p:extLst>
      <p:ext uri="{BB962C8B-B14F-4D97-AF65-F5344CB8AC3E}">
        <p14:creationId xmlns:p14="http://schemas.microsoft.com/office/powerpoint/2010/main" val="318710081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Letting others see your changes</a:t>
            </a:r>
            <a:endParaRPr lang="en-US" dirty="0"/>
          </a:p>
        </p:txBody>
      </p:sp>
      <p:sp>
        <p:nvSpPr>
          <p:cNvPr id="3" name="Title 2"/>
          <p:cNvSpPr>
            <a:spLocks noGrp="1"/>
          </p:cNvSpPr>
          <p:nvPr>
            <p:ph type="title"/>
          </p:nvPr>
        </p:nvSpPr>
        <p:spPr/>
        <p:txBody>
          <a:bodyPr/>
          <a:lstStyle/>
          <a:p>
            <a:r>
              <a:rPr lang="en-US" dirty="0" smtClean="0"/>
              <a:t>Pushing code</a:t>
            </a:r>
            <a:endParaRPr lang="en-US" dirty="0"/>
          </a:p>
        </p:txBody>
      </p:sp>
      <p:grpSp>
        <p:nvGrpSpPr>
          <p:cNvPr id="29" name="Group 28"/>
          <p:cNvGrpSpPr/>
          <p:nvPr/>
        </p:nvGrpSpPr>
        <p:grpSpPr>
          <a:xfrm>
            <a:off x="873927" y="2052239"/>
            <a:ext cx="5448270" cy="1649359"/>
            <a:chOff x="40208" y="1919158"/>
            <a:chExt cx="5448270" cy="1649359"/>
          </a:xfrm>
        </p:grpSpPr>
        <p:cxnSp>
          <p:nvCxnSpPr>
            <p:cNvPr id="8" name="Elbow Connector 7"/>
            <p:cNvCxnSpPr/>
            <p:nvPr/>
          </p:nvCxnSpPr>
          <p:spPr>
            <a:xfrm flipV="1">
              <a:off x="1169894" y="2245660"/>
              <a:ext cx="4262718" cy="966391"/>
            </a:xfrm>
            <a:prstGeom prst="bentConnector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208" y="3073551"/>
              <a:ext cx="1015471" cy="276999"/>
            </a:xfrm>
            <a:prstGeom prst="rect">
              <a:avLst/>
            </a:prstGeom>
            <a:noFill/>
          </p:spPr>
          <p:txBody>
            <a:bodyPr vert="horz" wrap="none" lIns="0" tIns="0" rIns="0" bIns="0" rtlCol="0">
              <a:spAutoFit/>
            </a:bodyPr>
            <a:lstStyle/>
            <a:p>
              <a:pPr>
                <a:spcBef>
                  <a:spcPts val="200"/>
                </a:spcBef>
                <a:buSzPct val="100000"/>
              </a:pPr>
              <a:r>
                <a:rPr lang="en-US" dirty="0" smtClean="0">
                  <a:latin typeface="Calibri" panose="020F0502020204030204" pitchFamily="34" charset="0"/>
                </a:rPr>
                <a:t>Main Repo</a:t>
              </a:r>
            </a:p>
          </p:txBody>
        </p:sp>
        <p:sp>
          <p:nvSpPr>
            <p:cNvPr id="11" name="TextBox 10"/>
            <p:cNvSpPr txBox="1"/>
            <p:nvPr/>
          </p:nvSpPr>
          <p:spPr>
            <a:xfrm>
              <a:off x="2384332" y="2107160"/>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ED8B00"/>
                  </a:solidFill>
                  <a:latin typeface="Calibri" panose="020F0502020204030204" pitchFamily="34" charset="0"/>
                </a:rPr>
                <a:t>User 1</a:t>
              </a:r>
            </a:p>
          </p:txBody>
        </p:sp>
        <p:sp>
          <p:nvSpPr>
            <p:cNvPr id="12" name="Oval 11"/>
            <p:cNvSpPr/>
            <p:nvPr/>
          </p:nvSpPr>
          <p:spPr bwMode="gray">
            <a:xfrm>
              <a:off x="1169894" y="3142801"/>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 name="Oval 12"/>
            <p:cNvSpPr/>
            <p:nvPr/>
          </p:nvSpPr>
          <p:spPr bwMode="gray">
            <a:xfrm>
              <a:off x="1857520" y="3149918"/>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4" name="Oval 13"/>
            <p:cNvSpPr/>
            <p:nvPr/>
          </p:nvSpPr>
          <p:spPr bwMode="gray">
            <a:xfrm>
              <a:off x="2522734" y="3151714"/>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5" name="Oval 14"/>
            <p:cNvSpPr/>
            <p:nvPr/>
          </p:nvSpPr>
          <p:spPr bwMode="gray">
            <a:xfrm>
              <a:off x="3227294" y="3150532"/>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7" name="TextBox 16"/>
            <p:cNvSpPr txBox="1"/>
            <p:nvPr/>
          </p:nvSpPr>
          <p:spPr>
            <a:xfrm>
              <a:off x="1127814"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C1</a:t>
              </a:r>
            </a:p>
          </p:txBody>
        </p:sp>
        <p:sp>
          <p:nvSpPr>
            <p:cNvPr id="18" name="TextBox 17"/>
            <p:cNvSpPr txBox="1"/>
            <p:nvPr/>
          </p:nvSpPr>
          <p:spPr>
            <a:xfrm>
              <a:off x="1824256" y="3399240"/>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C2</a:t>
              </a:r>
            </a:p>
          </p:txBody>
        </p:sp>
        <p:sp>
          <p:nvSpPr>
            <p:cNvPr id="19" name="TextBox 18"/>
            <p:cNvSpPr txBox="1"/>
            <p:nvPr/>
          </p:nvSpPr>
          <p:spPr>
            <a:xfrm>
              <a:off x="2489470"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C3</a:t>
              </a:r>
            </a:p>
          </p:txBody>
        </p:sp>
        <p:sp>
          <p:nvSpPr>
            <p:cNvPr id="20" name="TextBox 19"/>
            <p:cNvSpPr txBox="1"/>
            <p:nvPr/>
          </p:nvSpPr>
          <p:spPr>
            <a:xfrm>
              <a:off x="3207477"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C4</a:t>
              </a:r>
            </a:p>
          </p:txBody>
        </p:sp>
        <p:sp>
          <p:nvSpPr>
            <p:cNvPr id="21" name="Oval 20"/>
            <p:cNvSpPr/>
            <p:nvPr/>
          </p:nvSpPr>
          <p:spPr bwMode="gray">
            <a:xfrm>
              <a:off x="3254188" y="2197269"/>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2" name="Oval 21"/>
            <p:cNvSpPr/>
            <p:nvPr/>
          </p:nvSpPr>
          <p:spPr bwMode="gray">
            <a:xfrm>
              <a:off x="3984907" y="2176409"/>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3" name="Oval 22"/>
            <p:cNvSpPr/>
            <p:nvPr/>
          </p:nvSpPr>
          <p:spPr bwMode="gray">
            <a:xfrm>
              <a:off x="4655114" y="2176409"/>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4" name="Oval 23"/>
            <p:cNvSpPr/>
            <p:nvPr/>
          </p:nvSpPr>
          <p:spPr bwMode="gray">
            <a:xfrm>
              <a:off x="5354218" y="2176409"/>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5" name="TextBox 24"/>
            <p:cNvSpPr txBox="1"/>
            <p:nvPr/>
          </p:nvSpPr>
          <p:spPr>
            <a:xfrm>
              <a:off x="3227294" y="1919158"/>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C5</a:t>
              </a:r>
            </a:p>
          </p:txBody>
        </p:sp>
        <p:sp>
          <p:nvSpPr>
            <p:cNvPr id="26" name="TextBox 25"/>
            <p:cNvSpPr txBox="1"/>
            <p:nvPr/>
          </p:nvSpPr>
          <p:spPr>
            <a:xfrm>
              <a:off x="3951643" y="1923000"/>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C6</a:t>
              </a:r>
            </a:p>
          </p:txBody>
        </p:sp>
        <p:sp>
          <p:nvSpPr>
            <p:cNvPr id="27" name="TextBox 26"/>
            <p:cNvSpPr txBox="1"/>
            <p:nvPr/>
          </p:nvSpPr>
          <p:spPr>
            <a:xfrm>
              <a:off x="4621850" y="1937882"/>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C7</a:t>
              </a:r>
            </a:p>
          </p:txBody>
        </p:sp>
        <p:sp>
          <p:nvSpPr>
            <p:cNvPr id="28" name="TextBox 27"/>
            <p:cNvSpPr txBox="1"/>
            <p:nvPr/>
          </p:nvSpPr>
          <p:spPr>
            <a:xfrm>
              <a:off x="5300926" y="1937881"/>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C8</a:t>
              </a:r>
            </a:p>
          </p:txBody>
        </p:sp>
      </p:grpSp>
      <p:sp>
        <p:nvSpPr>
          <p:cNvPr id="30" name="TextBox 29"/>
          <p:cNvSpPr txBox="1"/>
          <p:nvPr/>
        </p:nvSpPr>
        <p:spPr>
          <a:xfrm>
            <a:off x="524295" y="1382672"/>
            <a:ext cx="8095408" cy="430887"/>
          </a:xfrm>
          <a:prstGeom prst="rect">
            <a:avLst/>
          </a:prstGeom>
          <a:noFill/>
        </p:spPr>
        <p:txBody>
          <a:bodyPr vert="horz" wrap="square" lIns="0" tIns="0" rIns="0" bIns="0" rtlCol="0">
            <a:spAutoFit/>
          </a:bodyPr>
          <a:lstStyle/>
          <a:p>
            <a:pPr>
              <a:spcBef>
                <a:spcPts val="200"/>
              </a:spcBef>
              <a:buSzPct val="100000"/>
            </a:pPr>
            <a:r>
              <a:rPr lang="en-US" sz="1400" dirty="0" smtClean="0">
                <a:latin typeface="Calibri" panose="020F0502020204030204" pitchFamily="34" charset="0"/>
              </a:rPr>
              <a:t>When a user wants to make changes to a code that resides on remote location called ‘Main Repo’ , the user fetches the file from ‘Main Repo’ onto user’s local machine and starts running series of changes</a:t>
            </a:r>
          </a:p>
        </p:txBody>
      </p:sp>
      <p:sp>
        <p:nvSpPr>
          <p:cNvPr id="31" name="TextBox 30"/>
          <p:cNvSpPr txBox="1"/>
          <p:nvPr/>
        </p:nvSpPr>
        <p:spPr>
          <a:xfrm>
            <a:off x="537375" y="4337405"/>
            <a:ext cx="8095408" cy="430887"/>
          </a:xfrm>
          <a:prstGeom prst="rect">
            <a:avLst/>
          </a:prstGeom>
          <a:noFill/>
        </p:spPr>
        <p:txBody>
          <a:bodyPr vert="horz" wrap="square" lIns="0" tIns="0" rIns="0" bIns="0" rtlCol="0">
            <a:spAutoFit/>
          </a:bodyPr>
          <a:lstStyle/>
          <a:p>
            <a:pPr>
              <a:spcBef>
                <a:spcPts val="200"/>
              </a:spcBef>
              <a:buSzPct val="100000"/>
            </a:pPr>
            <a:r>
              <a:rPr lang="en-US" sz="1400" dirty="0" smtClean="0">
                <a:latin typeface="Calibri" panose="020F0502020204030204" pitchFamily="34" charset="0"/>
              </a:rPr>
              <a:t>Once the changes are complete you have to push the edited file to the ‘Main Repo’ using push command. So not the latest version of the file on ‘Main Repo’ will be ‘C8’.</a:t>
            </a:r>
          </a:p>
        </p:txBody>
      </p:sp>
      <p:cxnSp>
        <p:nvCxnSpPr>
          <p:cNvPr id="57" name="Straight Connector 56"/>
          <p:cNvCxnSpPr/>
          <p:nvPr/>
        </p:nvCxnSpPr>
        <p:spPr>
          <a:xfrm flipH="1">
            <a:off x="4289615" y="2517240"/>
            <a:ext cx="1929937" cy="827892"/>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20201574">
            <a:off x="4217620" y="2933238"/>
            <a:ext cx="2650790" cy="184666"/>
          </a:xfrm>
          <a:prstGeom prst="rect">
            <a:avLst/>
          </a:prstGeom>
          <a:noFill/>
        </p:spPr>
        <p:txBody>
          <a:bodyPr vert="horz" wrap="none" lIns="0" tIns="0" rIns="0" bIns="0" rtlCol="0">
            <a:spAutoFit/>
          </a:bodyPr>
          <a:lstStyle/>
          <a:p>
            <a:pPr>
              <a:spcBef>
                <a:spcPts val="200"/>
              </a:spcBef>
              <a:buSzPct val="100000"/>
            </a:pPr>
            <a:r>
              <a:rPr lang="en-US" sz="1200" dirty="0" smtClean="0"/>
              <a:t>Push changes back to ‘Main Repo’</a:t>
            </a:r>
          </a:p>
        </p:txBody>
      </p:sp>
      <p:sp>
        <p:nvSpPr>
          <p:cNvPr id="59" name="Rectangle 1"/>
          <p:cNvSpPr>
            <a:spLocks noChangeArrowheads="1"/>
          </p:cNvSpPr>
          <p:nvPr/>
        </p:nvSpPr>
        <p:spPr bwMode="auto">
          <a:xfrm>
            <a:off x="2324942" y="3864961"/>
            <a:ext cx="4535143" cy="27699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rgbClr val="242729"/>
                </a:solidFill>
                <a:effectLst/>
                <a:latin typeface="Consolas" panose="020B0609020204030204" pitchFamily="49" charset="0"/>
              </a:rPr>
              <a:t>git push &lt;repository&gt; [&lt;refspec&gt;...]</a:t>
            </a:r>
            <a:r>
              <a:rPr kumimoji="0" lang="en-US" altLang="en-US" sz="1600" b="1" i="1" u="none" strike="noStrike" cap="none" normalizeH="0" baseline="0" dirty="0" smtClean="0">
                <a:ln>
                  <a:noFill/>
                </a:ln>
                <a:solidFill>
                  <a:schemeClr val="tx1"/>
                </a:solidFill>
                <a:effectLst/>
              </a:rPr>
              <a:t> </a:t>
            </a:r>
            <a:endParaRPr kumimoji="0" lang="en-US" altLang="en-US" sz="4400" b="1" i="1" u="none" strike="noStrike" cap="none" normalizeH="0" baseline="0" dirty="0" smtClean="0">
              <a:ln>
                <a:noFill/>
              </a:ln>
              <a:solidFill>
                <a:schemeClr val="tx1"/>
              </a:solidFill>
              <a:effectLst/>
              <a:latin typeface="Arial" panose="020B0604020202020204" pitchFamily="34" charset="0"/>
            </a:endParaRPr>
          </a:p>
        </p:txBody>
      </p:sp>
      <p:grpSp>
        <p:nvGrpSpPr>
          <p:cNvPr id="71" name="Group 70"/>
          <p:cNvGrpSpPr/>
          <p:nvPr/>
        </p:nvGrpSpPr>
        <p:grpSpPr>
          <a:xfrm>
            <a:off x="934794" y="4680175"/>
            <a:ext cx="7211679" cy="1585674"/>
            <a:chOff x="934794" y="4680175"/>
            <a:chExt cx="7211679" cy="1585674"/>
          </a:xfrm>
        </p:grpSpPr>
        <p:cxnSp>
          <p:nvCxnSpPr>
            <p:cNvPr id="61" name="Elbow Connector 60"/>
            <p:cNvCxnSpPr/>
            <p:nvPr/>
          </p:nvCxnSpPr>
          <p:spPr>
            <a:xfrm flipV="1">
              <a:off x="6339589" y="5012710"/>
              <a:ext cx="1669750" cy="859614"/>
            </a:xfrm>
            <a:prstGeom prst="bentConnector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7" idx="6"/>
            </p:cNvCxnSpPr>
            <p:nvPr/>
          </p:nvCxnSpPr>
          <p:spPr>
            <a:xfrm>
              <a:off x="2219121" y="5870303"/>
              <a:ext cx="4961399" cy="805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934794" y="5729788"/>
              <a:ext cx="6245726" cy="536061"/>
              <a:chOff x="40208" y="3073551"/>
              <a:chExt cx="6245726" cy="536061"/>
            </a:xfrm>
          </p:grpSpPr>
          <p:sp>
            <p:nvSpPr>
              <p:cNvPr id="34" name="TextBox 33"/>
              <p:cNvSpPr txBox="1"/>
              <p:nvPr/>
            </p:nvSpPr>
            <p:spPr>
              <a:xfrm>
                <a:off x="40208" y="3073551"/>
                <a:ext cx="1015471" cy="276999"/>
              </a:xfrm>
              <a:prstGeom prst="rect">
                <a:avLst/>
              </a:prstGeom>
              <a:noFill/>
            </p:spPr>
            <p:txBody>
              <a:bodyPr vert="horz" wrap="none" lIns="0" tIns="0" rIns="0" bIns="0" rtlCol="0">
                <a:spAutoFit/>
              </a:bodyPr>
              <a:lstStyle/>
              <a:p>
                <a:pPr>
                  <a:spcBef>
                    <a:spcPts val="200"/>
                  </a:spcBef>
                  <a:buSzPct val="100000"/>
                </a:pPr>
                <a:r>
                  <a:rPr lang="en-US" dirty="0" smtClean="0">
                    <a:latin typeface="Calibri" panose="020F0502020204030204" pitchFamily="34" charset="0"/>
                  </a:rPr>
                  <a:t>Main Repo</a:t>
                </a:r>
              </a:p>
            </p:txBody>
          </p:sp>
          <p:sp>
            <p:nvSpPr>
              <p:cNvPr id="36" name="Oval 35"/>
              <p:cNvSpPr/>
              <p:nvPr/>
            </p:nvSpPr>
            <p:spPr bwMode="gray">
              <a:xfrm>
                <a:off x="1169894" y="3142801"/>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7" name="Oval 36"/>
              <p:cNvSpPr/>
              <p:nvPr/>
            </p:nvSpPr>
            <p:spPr bwMode="gray">
              <a:xfrm>
                <a:off x="1857520" y="3149918"/>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8" name="Oval 37"/>
              <p:cNvSpPr/>
              <p:nvPr/>
            </p:nvSpPr>
            <p:spPr bwMode="gray">
              <a:xfrm>
                <a:off x="2522734" y="3151714"/>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9" name="Oval 38"/>
              <p:cNvSpPr/>
              <p:nvPr/>
            </p:nvSpPr>
            <p:spPr bwMode="gray">
              <a:xfrm>
                <a:off x="3227294" y="3150532"/>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0" name="TextBox 39"/>
              <p:cNvSpPr txBox="1"/>
              <p:nvPr/>
            </p:nvSpPr>
            <p:spPr>
              <a:xfrm>
                <a:off x="1127814"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C1</a:t>
                </a:r>
              </a:p>
            </p:txBody>
          </p:sp>
          <p:sp>
            <p:nvSpPr>
              <p:cNvPr id="41" name="TextBox 40"/>
              <p:cNvSpPr txBox="1"/>
              <p:nvPr/>
            </p:nvSpPr>
            <p:spPr>
              <a:xfrm>
                <a:off x="1824256" y="3399240"/>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C2</a:t>
                </a:r>
              </a:p>
            </p:txBody>
          </p:sp>
          <p:sp>
            <p:nvSpPr>
              <p:cNvPr id="42" name="TextBox 41"/>
              <p:cNvSpPr txBox="1"/>
              <p:nvPr/>
            </p:nvSpPr>
            <p:spPr>
              <a:xfrm>
                <a:off x="2489470"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C3</a:t>
                </a:r>
              </a:p>
            </p:txBody>
          </p:sp>
          <p:sp>
            <p:nvSpPr>
              <p:cNvPr id="43" name="TextBox 42"/>
              <p:cNvSpPr txBox="1"/>
              <p:nvPr/>
            </p:nvSpPr>
            <p:spPr>
              <a:xfrm>
                <a:off x="3207477"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C4</a:t>
                </a:r>
              </a:p>
            </p:txBody>
          </p:sp>
          <p:sp>
            <p:nvSpPr>
              <p:cNvPr id="44" name="Oval 43"/>
              <p:cNvSpPr/>
              <p:nvPr/>
            </p:nvSpPr>
            <p:spPr bwMode="gray">
              <a:xfrm>
                <a:off x="3957304" y="3160283"/>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5" name="Oval 44"/>
              <p:cNvSpPr/>
              <p:nvPr/>
            </p:nvSpPr>
            <p:spPr bwMode="gray">
              <a:xfrm>
                <a:off x="4688023"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6" name="Oval 45"/>
              <p:cNvSpPr/>
              <p:nvPr/>
            </p:nvSpPr>
            <p:spPr bwMode="gray">
              <a:xfrm>
                <a:off x="5358230"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7" name="Oval 46"/>
              <p:cNvSpPr/>
              <p:nvPr/>
            </p:nvSpPr>
            <p:spPr bwMode="gray">
              <a:xfrm>
                <a:off x="6164910"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8" name="TextBox 47"/>
              <p:cNvSpPr txBox="1"/>
              <p:nvPr/>
            </p:nvSpPr>
            <p:spPr>
              <a:xfrm>
                <a:off x="3930410"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C5</a:t>
                </a:r>
              </a:p>
            </p:txBody>
          </p:sp>
          <p:sp>
            <p:nvSpPr>
              <p:cNvPr id="49" name="TextBox 48"/>
              <p:cNvSpPr txBox="1"/>
              <p:nvPr/>
            </p:nvSpPr>
            <p:spPr>
              <a:xfrm>
                <a:off x="4645890"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C6</a:t>
                </a:r>
              </a:p>
            </p:txBody>
          </p:sp>
          <p:sp>
            <p:nvSpPr>
              <p:cNvPr id="50" name="TextBox 49"/>
              <p:cNvSpPr txBox="1"/>
              <p:nvPr/>
            </p:nvSpPr>
            <p:spPr>
              <a:xfrm>
                <a:off x="5324966" y="3432621"/>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C7</a:t>
                </a:r>
              </a:p>
            </p:txBody>
          </p:sp>
          <p:sp>
            <p:nvSpPr>
              <p:cNvPr id="51" name="TextBox 50"/>
              <p:cNvSpPr txBox="1"/>
              <p:nvPr/>
            </p:nvSpPr>
            <p:spPr>
              <a:xfrm>
                <a:off x="6036564" y="342490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C8</a:t>
                </a:r>
              </a:p>
            </p:txBody>
          </p:sp>
        </p:grpSp>
        <p:sp>
          <p:nvSpPr>
            <p:cNvPr id="62" name="TextBox 61"/>
            <p:cNvSpPr txBox="1"/>
            <p:nvPr/>
          </p:nvSpPr>
          <p:spPr>
            <a:xfrm>
              <a:off x="6373840" y="4986971"/>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ED8B00"/>
                  </a:solidFill>
                  <a:latin typeface="Calibri" panose="020F0502020204030204" pitchFamily="34" charset="0"/>
                </a:rPr>
                <a:t>User 1</a:t>
              </a:r>
            </a:p>
          </p:txBody>
        </p:sp>
        <p:sp>
          <p:nvSpPr>
            <p:cNvPr id="63" name="Oval 62"/>
            <p:cNvSpPr/>
            <p:nvPr/>
          </p:nvSpPr>
          <p:spPr bwMode="gray">
            <a:xfrm>
              <a:off x="7104463" y="4958286"/>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64" name="Oval 63"/>
            <p:cNvSpPr/>
            <p:nvPr/>
          </p:nvSpPr>
          <p:spPr bwMode="gray">
            <a:xfrm>
              <a:off x="7902417" y="4950873"/>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66" name="TextBox 65"/>
            <p:cNvSpPr txBox="1"/>
            <p:nvPr/>
          </p:nvSpPr>
          <p:spPr>
            <a:xfrm>
              <a:off x="7050675" y="468017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67" name="TextBox 66"/>
            <p:cNvSpPr txBox="1"/>
            <p:nvPr/>
          </p:nvSpPr>
          <p:spPr>
            <a:xfrm>
              <a:off x="7869153" y="468401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grpSp>
    </p:spTree>
    <p:extLst>
      <p:ext uri="{BB962C8B-B14F-4D97-AF65-F5344CB8AC3E}">
        <p14:creationId xmlns:p14="http://schemas.microsoft.com/office/powerpoint/2010/main" val="25311810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6237" y="651601"/>
            <a:ext cx="8391525" cy="414524"/>
          </a:xfrm>
        </p:spPr>
        <p:txBody>
          <a:bodyPr/>
          <a:lstStyle/>
          <a:p>
            <a:r>
              <a:rPr lang="en-US" dirty="0" smtClean="0"/>
              <a:t>Synching your local repository with the latest changes</a:t>
            </a:r>
            <a:endParaRPr lang="en-US" dirty="0"/>
          </a:p>
        </p:txBody>
      </p:sp>
      <p:sp>
        <p:nvSpPr>
          <p:cNvPr id="3" name="Title 2"/>
          <p:cNvSpPr>
            <a:spLocks noGrp="1"/>
          </p:cNvSpPr>
          <p:nvPr>
            <p:ph type="title"/>
          </p:nvPr>
        </p:nvSpPr>
        <p:spPr/>
        <p:txBody>
          <a:bodyPr/>
          <a:lstStyle/>
          <a:p>
            <a:r>
              <a:rPr lang="en-US" dirty="0"/>
              <a:t>Conflicts and Conflict resolution using ‘Rebase’</a:t>
            </a:r>
          </a:p>
        </p:txBody>
      </p:sp>
      <p:grpSp>
        <p:nvGrpSpPr>
          <p:cNvPr id="55" name="Group 54"/>
          <p:cNvGrpSpPr/>
          <p:nvPr/>
        </p:nvGrpSpPr>
        <p:grpSpPr>
          <a:xfrm>
            <a:off x="478089" y="1593666"/>
            <a:ext cx="6137864" cy="2620956"/>
            <a:chOff x="643270" y="1541250"/>
            <a:chExt cx="6137864" cy="2620956"/>
          </a:xfrm>
        </p:grpSpPr>
        <p:grpSp>
          <p:nvGrpSpPr>
            <p:cNvPr id="45" name="Group 44"/>
            <p:cNvGrpSpPr/>
            <p:nvPr/>
          </p:nvGrpSpPr>
          <p:grpSpPr>
            <a:xfrm>
              <a:off x="1021844" y="1541250"/>
              <a:ext cx="5591330" cy="2137312"/>
              <a:chOff x="1250444" y="1621932"/>
              <a:chExt cx="5591330" cy="2137312"/>
            </a:xfrm>
          </p:grpSpPr>
          <p:grpSp>
            <p:nvGrpSpPr>
              <p:cNvPr id="43" name="Group 42"/>
              <p:cNvGrpSpPr/>
              <p:nvPr/>
            </p:nvGrpSpPr>
            <p:grpSpPr>
              <a:xfrm>
                <a:off x="1250444" y="1621932"/>
                <a:ext cx="5591330" cy="2137312"/>
                <a:chOff x="887374" y="2213603"/>
                <a:chExt cx="5591330" cy="2137312"/>
              </a:xfrm>
            </p:grpSpPr>
            <p:cxnSp>
              <p:nvCxnSpPr>
                <p:cNvPr id="27" name="Elbow Connector 26"/>
                <p:cNvCxnSpPr>
                  <a:endCxn id="36" idx="2"/>
                </p:cNvCxnSpPr>
                <p:nvPr/>
              </p:nvCxnSpPr>
              <p:spPr>
                <a:xfrm>
                  <a:off x="2043955" y="3227297"/>
                  <a:ext cx="4157429" cy="732175"/>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87374" y="2213603"/>
                  <a:ext cx="5448270" cy="1379781"/>
                  <a:chOff x="40208" y="2201545"/>
                  <a:chExt cx="5448270" cy="1379781"/>
                </a:xfrm>
              </p:grpSpPr>
              <p:cxnSp>
                <p:nvCxnSpPr>
                  <p:cNvPr id="5" name="Elbow Connector 4"/>
                  <p:cNvCxnSpPr/>
                  <p:nvPr/>
                </p:nvCxnSpPr>
                <p:spPr>
                  <a:xfrm flipV="1">
                    <a:off x="1169894" y="2523601"/>
                    <a:ext cx="4224808" cy="688451"/>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0208" y="3073551"/>
                    <a:ext cx="1015471" cy="276999"/>
                  </a:xfrm>
                  <a:prstGeom prst="rect">
                    <a:avLst/>
                  </a:prstGeom>
                  <a:noFill/>
                </p:spPr>
                <p:txBody>
                  <a:bodyPr vert="horz" wrap="none" lIns="0" tIns="0" rIns="0" bIns="0" rtlCol="0">
                    <a:spAutoFit/>
                  </a:bodyPr>
                  <a:lstStyle/>
                  <a:p>
                    <a:pPr>
                      <a:spcBef>
                        <a:spcPts val="200"/>
                      </a:spcBef>
                      <a:buSzPct val="100000"/>
                    </a:pPr>
                    <a:r>
                      <a:rPr lang="en-US" dirty="0" smtClean="0">
                        <a:latin typeface="Calibri" panose="020F0502020204030204" pitchFamily="34" charset="0"/>
                      </a:rPr>
                      <a:t>Main Repo</a:t>
                    </a:r>
                  </a:p>
                </p:txBody>
              </p:sp>
              <p:sp>
                <p:nvSpPr>
                  <p:cNvPr id="7" name="TextBox 6"/>
                  <p:cNvSpPr txBox="1"/>
                  <p:nvPr/>
                </p:nvSpPr>
                <p:spPr>
                  <a:xfrm>
                    <a:off x="2374743" y="2422159"/>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ED8B00"/>
                        </a:solidFill>
                        <a:latin typeface="Calibri" panose="020F0502020204030204" pitchFamily="34" charset="0"/>
                      </a:rPr>
                      <a:t>User 1</a:t>
                    </a:r>
                  </a:p>
                </p:txBody>
              </p:sp>
              <p:sp>
                <p:nvSpPr>
                  <p:cNvPr id="8" name="Oval 7"/>
                  <p:cNvSpPr/>
                  <p:nvPr/>
                </p:nvSpPr>
                <p:spPr bwMode="gray">
                  <a:xfrm>
                    <a:off x="1169894" y="3142801"/>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 name="Oval 8"/>
                  <p:cNvSpPr/>
                  <p:nvPr/>
                </p:nvSpPr>
                <p:spPr bwMode="gray">
                  <a:xfrm>
                    <a:off x="1857520" y="3149918"/>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 name="Oval 9"/>
                  <p:cNvSpPr/>
                  <p:nvPr/>
                </p:nvSpPr>
                <p:spPr bwMode="gray">
                  <a:xfrm>
                    <a:off x="2522734" y="3151714"/>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1" name="Oval 10"/>
                  <p:cNvSpPr/>
                  <p:nvPr/>
                </p:nvSpPr>
                <p:spPr bwMode="gray">
                  <a:xfrm>
                    <a:off x="3227294" y="3150532"/>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 name="TextBox 11"/>
                  <p:cNvSpPr txBox="1"/>
                  <p:nvPr/>
                </p:nvSpPr>
                <p:spPr>
                  <a:xfrm>
                    <a:off x="1127814"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C1</a:t>
                    </a:r>
                  </a:p>
                </p:txBody>
              </p:sp>
              <p:sp>
                <p:nvSpPr>
                  <p:cNvPr id="13" name="TextBox 12"/>
                  <p:cNvSpPr txBox="1"/>
                  <p:nvPr/>
                </p:nvSpPr>
                <p:spPr>
                  <a:xfrm>
                    <a:off x="1824256" y="3399240"/>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C2</a:t>
                    </a:r>
                  </a:p>
                </p:txBody>
              </p:sp>
              <p:sp>
                <p:nvSpPr>
                  <p:cNvPr id="14" name="TextBox 13"/>
                  <p:cNvSpPr txBox="1"/>
                  <p:nvPr/>
                </p:nvSpPr>
                <p:spPr>
                  <a:xfrm>
                    <a:off x="2489470"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C3</a:t>
                    </a:r>
                  </a:p>
                </p:txBody>
              </p:sp>
              <p:sp>
                <p:nvSpPr>
                  <p:cNvPr id="15" name="TextBox 14"/>
                  <p:cNvSpPr txBox="1"/>
                  <p:nvPr/>
                </p:nvSpPr>
                <p:spPr>
                  <a:xfrm>
                    <a:off x="3039742" y="3412049"/>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C4</a:t>
                    </a:r>
                  </a:p>
                </p:txBody>
              </p:sp>
              <p:sp>
                <p:nvSpPr>
                  <p:cNvPr id="16" name="Oval 15"/>
                  <p:cNvSpPr/>
                  <p:nvPr/>
                </p:nvSpPr>
                <p:spPr bwMode="gray">
                  <a:xfrm>
                    <a:off x="3254188" y="2479656"/>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7" name="Oval 16"/>
                  <p:cNvSpPr/>
                  <p:nvPr/>
                </p:nvSpPr>
                <p:spPr bwMode="gray">
                  <a:xfrm>
                    <a:off x="3984907" y="2458796"/>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8" name="Oval 17"/>
                  <p:cNvSpPr/>
                  <p:nvPr/>
                </p:nvSpPr>
                <p:spPr bwMode="gray">
                  <a:xfrm>
                    <a:off x="4655114" y="2458796"/>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9" name="Oval 18"/>
                  <p:cNvSpPr/>
                  <p:nvPr/>
                </p:nvSpPr>
                <p:spPr bwMode="gray">
                  <a:xfrm>
                    <a:off x="5354218" y="2458796"/>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0" name="TextBox 19"/>
                  <p:cNvSpPr txBox="1"/>
                  <p:nvPr/>
                </p:nvSpPr>
                <p:spPr>
                  <a:xfrm>
                    <a:off x="3227294" y="220154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C5</a:t>
                    </a:r>
                  </a:p>
                </p:txBody>
              </p:sp>
              <p:sp>
                <p:nvSpPr>
                  <p:cNvPr id="21" name="TextBox 20"/>
                  <p:cNvSpPr txBox="1"/>
                  <p:nvPr/>
                </p:nvSpPr>
                <p:spPr>
                  <a:xfrm>
                    <a:off x="3951643" y="220538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C6</a:t>
                    </a:r>
                  </a:p>
                </p:txBody>
              </p:sp>
              <p:sp>
                <p:nvSpPr>
                  <p:cNvPr id="22" name="TextBox 21"/>
                  <p:cNvSpPr txBox="1"/>
                  <p:nvPr/>
                </p:nvSpPr>
                <p:spPr>
                  <a:xfrm>
                    <a:off x="4621850" y="2220269"/>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C7</a:t>
                    </a:r>
                  </a:p>
                </p:txBody>
              </p:sp>
              <p:sp>
                <p:nvSpPr>
                  <p:cNvPr id="23" name="TextBox 22"/>
                  <p:cNvSpPr txBox="1"/>
                  <p:nvPr/>
                </p:nvSpPr>
                <p:spPr>
                  <a:xfrm>
                    <a:off x="5300926" y="2220268"/>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C8</a:t>
                    </a:r>
                  </a:p>
                </p:txBody>
              </p:sp>
            </p:grpSp>
            <p:sp>
              <p:nvSpPr>
                <p:cNvPr id="33" name="Oval 32"/>
                <p:cNvSpPr/>
                <p:nvPr/>
              </p:nvSpPr>
              <p:spPr bwMode="gray">
                <a:xfrm>
                  <a:off x="4101354" y="3911082"/>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4" name="Oval 33"/>
                <p:cNvSpPr/>
                <p:nvPr/>
              </p:nvSpPr>
              <p:spPr bwMode="gray">
                <a:xfrm>
                  <a:off x="4832073" y="3890222"/>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5" name="Oval 34"/>
                <p:cNvSpPr/>
                <p:nvPr/>
              </p:nvSpPr>
              <p:spPr bwMode="gray">
                <a:xfrm>
                  <a:off x="5502280" y="3890222"/>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6" name="Oval 35"/>
                <p:cNvSpPr/>
                <p:nvPr/>
              </p:nvSpPr>
              <p:spPr bwMode="gray">
                <a:xfrm>
                  <a:off x="6201384" y="3890222"/>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7" name="TextBox 36"/>
                <p:cNvSpPr txBox="1"/>
                <p:nvPr/>
              </p:nvSpPr>
              <p:spPr>
                <a:xfrm>
                  <a:off x="4127752" y="4162914"/>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38" name="TextBox 37"/>
                <p:cNvSpPr txBox="1"/>
                <p:nvPr/>
              </p:nvSpPr>
              <p:spPr>
                <a:xfrm>
                  <a:off x="4852101" y="4166756"/>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sp>
              <p:nvSpPr>
                <p:cNvPr id="39" name="TextBox 38"/>
                <p:cNvSpPr txBox="1"/>
                <p:nvPr/>
              </p:nvSpPr>
              <p:spPr>
                <a:xfrm>
                  <a:off x="5522308" y="4181638"/>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C11</a:t>
                  </a:r>
                </a:p>
              </p:txBody>
            </p:sp>
            <p:sp>
              <p:nvSpPr>
                <p:cNvPr id="40" name="TextBox 39"/>
                <p:cNvSpPr txBox="1"/>
                <p:nvPr/>
              </p:nvSpPr>
              <p:spPr>
                <a:xfrm>
                  <a:off x="6201384" y="418163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C12</a:t>
                  </a:r>
                </a:p>
              </p:txBody>
            </p:sp>
          </p:grpSp>
          <p:sp>
            <p:nvSpPr>
              <p:cNvPr id="44" name="TextBox 43"/>
              <p:cNvSpPr txBox="1"/>
              <p:nvPr/>
            </p:nvSpPr>
            <p:spPr>
              <a:xfrm>
                <a:off x="3649064" y="3253127"/>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9F5FCF"/>
                    </a:solidFill>
                    <a:latin typeface="Calibri" panose="020F0502020204030204" pitchFamily="34" charset="0"/>
                  </a:rPr>
                  <a:t>User 2</a:t>
                </a:r>
              </a:p>
            </p:txBody>
          </p:sp>
        </p:grpSp>
        <p:cxnSp>
          <p:nvCxnSpPr>
            <p:cNvPr id="47" name="Straight Connector 46"/>
            <p:cNvCxnSpPr>
              <a:endCxn id="11" idx="6"/>
            </p:cNvCxnSpPr>
            <p:nvPr/>
          </p:nvCxnSpPr>
          <p:spPr>
            <a:xfrm flipH="1">
              <a:off x="4329954" y="2000985"/>
              <a:ext cx="2005900" cy="558502"/>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43270" y="3977540"/>
              <a:ext cx="6137864" cy="184666"/>
            </a:xfrm>
            <a:prstGeom prst="rect">
              <a:avLst/>
            </a:prstGeom>
            <a:noFill/>
          </p:spPr>
          <p:txBody>
            <a:bodyPr vert="horz" wrap="square" lIns="0" tIns="0" rIns="0" bIns="0" rtlCol="0">
              <a:spAutoFit/>
            </a:bodyPr>
            <a:lstStyle/>
            <a:p>
              <a:pPr>
                <a:spcBef>
                  <a:spcPts val="200"/>
                </a:spcBef>
                <a:buSzPct val="100000"/>
              </a:pPr>
              <a:r>
                <a:rPr lang="en-US" sz="1200" dirty="0" smtClean="0"/>
                <a:t>User 1 commits his changes and pushes the file to the ‘Main Repo’</a:t>
              </a:r>
            </a:p>
          </p:txBody>
        </p:sp>
      </p:grpSp>
      <p:grpSp>
        <p:nvGrpSpPr>
          <p:cNvPr id="92" name="Group 91"/>
          <p:cNvGrpSpPr/>
          <p:nvPr/>
        </p:nvGrpSpPr>
        <p:grpSpPr>
          <a:xfrm>
            <a:off x="856663" y="4040220"/>
            <a:ext cx="7211679" cy="2257882"/>
            <a:chOff x="887374" y="3655654"/>
            <a:chExt cx="7211679" cy="2257882"/>
          </a:xfrm>
        </p:grpSpPr>
        <p:cxnSp>
          <p:nvCxnSpPr>
            <p:cNvPr id="82" name="Elbow Connector 81"/>
            <p:cNvCxnSpPr/>
            <p:nvPr/>
          </p:nvCxnSpPr>
          <p:spPr>
            <a:xfrm>
              <a:off x="2075900" y="4843515"/>
              <a:ext cx="4157429" cy="732175"/>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887374" y="3655654"/>
              <a:ext cx="7211679" cy="1585674"/>
              <a:chOff x="934794" y="4680175"/>
              <a:chExt cx="7211679" cy="1585674"/>
            </a:xfrm>
          </p:grpSpPr>
          <p:cxnSp>
            <p:nvCxnSpPr>
              <p:cNvPr id="57" name="Elbow Connector 56"/>
              <p:cNvCxnSpPr/>
              <p:nvPr/>
            </p:nvCxnSpPr>
            <p:spPr>
              <a:xfrm flipV="1">
                <a:off x="6339589" y="5012710"/>
                <a:ext cx="1669750" cy="859614"/>
              </a:xfrm>
              <a:prstGeom prst="bentConnector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77" idx="6"/>
              </p:cNvCxnSpPr>
              <p:nvPr/>
            </p:nvCxnSpPr>
            <p:spPr>
              <a:xfrm>
                <a:off x="2219121" y="5870303"/>
                <a:ext cx="4961399" cy="805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34794" y="5729788"/>
                <a:ext cx="6245726" cy="536061"/>
                <a:chOff x="40208" y="3073551"/>
                <a:chExt cx="6245726" cy="536061"/>
              </a:xfrm>
            </p:grpSpPr>
            <p:sp>
              <p:nvSpPr>
                <p:cNvPr id="65" name="TextBox 64"/>
                <p:cNvSpPr txBox="1"/>
                <p:nvPr/>
              </p:nvSpPr>
              <p:spPr>
                <a:xfrm>
                  <a:off x="40208" y="3073551"/>
                  <a:ext cx="1015471" cy="276999"/>
                </a:xfrm>
                <a:prstGeom prst="rect">
                  <a:avLst/>
                </a:prstGeom>
                <a:noFill/>
              </p:spPr>
              <p:txBody>
                <a:bodyPr vert="horz" wrap="none" lIns="0" tIns="0" rIns="0" bIns="0" rtlCol="0">
                  <a:spAutoFit/>
                </a:bodyPr>
                <a:lstStyle/>
                <a:p>
                  <a:pPr>
                    <a:spcBef>
                      <a:spcPts val="200"/>
                    </a:spcBef>
                    <a:buSzPct val="100000"/>
                  </a:pPr>
                  <a:r>
                    <a:rPr lang="en-US" dirty="0" smtClean="0">
                      <a:latin typeface="Calibri" panose="020F0502020204030204" pitchFamily="34" charset="0"/>
                    </a:rPr>
                    <a:t>Main Repo</a:t>
                  </a:r>
                </a:p>
              </p:txBody>
            </p:sp>
            <p:sp>
              <p:nvSpPr>
                <p:cNvPr id="66" name="Oval 65"/>
                <p:cNvSpPr/>
                <p:nvPr/>
              </p:nvSpPr>
              <p:spPr bwMode="gray">
                <a:xfrm>
                  <a:off x="1169894" y="3142801"/>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67" name="Oval 66"/>
                <p:cNvSpPr/>
                <p:nvPr/>
              </p:nvSpPr>
              <p:spPr bwMode="gray">
                <a:xfrm>
                  <a:off x="1857520" y="3149918"/>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68" name="Oval 67"/>
                <p:cNvSpPr/>
                <p:nvPr/>
              </p:nvSpPr>
              <p:spPr bwMode="gray">
                <a:xfrm>
                  <a:off x="2522734" y="3151714"/>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69" name="Oval 68"/>
                <p:cNvSpPr/>
                <p:nvPr/>
              </p:nvSpPr>
              <p:spPr bwMode="gray">
                <a:xfrm>
                  <a:off x="3227294" y="3150532"/>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0" name="TextBox 69"/>
                <p:cNvSpPr txBox="1"/>
                <p:nvPr/>
              </p:nvSpPr>
              <p:spPr>
                <a:xfrm>
                  <a:off x="1127814"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C1</a:t>
                  </a:r>
                </a:p>
              </p:txBody>
            </p:sp>
            <p:sp>
              <p:nvSpPr>
                <p:cNvPr id="71" name="TextBox 70"/>
                <p:cNvSpPr txBox="1"/>
                <p:nvPr/>
              </p:nvSpPr>
              <p:spPr>
                <a:xfrm>
                  <a:off x="1824256" y="3399240"/>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C2</a:t>
                  </a:r>
                </a:p>
              </p:txBody>
            </p:sp>
            <p:sp>
              <p:nvSpPr>
                <p:cNvPr id="72" name="TextBox 71"/>
                <p:cNvSpPr txBox="1"/>
                <p:nvPr/>
              </p:nvSpPr>
              <p:spPr>
                <a:xfrm>
                  <a:off x="2489470"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C3</a:t>
                  </a:r>
                </a:p>
              </p:txBody>
            </p:sp>
            <p:sp>
              <p:nvSpPr>
                <p:cNvPr id="73" name="TextBox 72"/>
                <p:cNvSpPr txBox="1"/>
                <p:nvPr/>
              </p:nvSpPr>
              <p:spPr>
                <a:xfrm>
                  <a:off x="3207477"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C4</a:t>
                  </a:r>
                </a:p>
              </p:txBody>
            </p:sp>
            <p:sp>
              <p:nvSpPr>
                <p:cNvPr id="74" name="Oval 73"/>
                <p:cNvSpPr/>
                <p:nvPr/>
              </p:nvSpPr>
              <p:spPr bwMode="gray">
                <a:xfrm>
                  <a:off x="3957304" y="3160283"/>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5" name="Oval 74"/>
                <p:cNvSpPr/>
                <p:nvPr/>
              </p:nvSpPr>
              <p:spPr bwMode="gray">
                <a:xfrm>
                  <a:off x="4688023"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6" name="Oval 75"/>
                <p:cNvSpPr/>
                <p:nvPr/>
              </p:nvSpPr>
              <p:spPr bwMode="gray">
                <a:xfrm>
                  <a:off x="5358230"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7" name="Oval 76"/>
                <p:cNvSpPr/>
                <p:nvPr/>
              </p:nvSpPr>
              <p:spPr bwMode="gray">
                <a:xfrm>
                  <a:off x="6164910"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8" name="TextBox 77"/>
                <p:cNvSpPr txBox="1"/>
                <p:nvPr/>
              </p:nvSpPr>
              <p:spPr>
                <a:xfrm>
                  <a:off x="3930410"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C5</a:t>
                  </a:r>
                </a:p>
              </p:txBody>
            </p:sp>
            <p:sp>
              <p:nvSpPr>
                <p:cNvPr id="79" name="TextBox 78"/>
                <p:cNvSpPr txBox="1"/>
                <p:nvPr/>
              </p:nvSpPr>
              <p:spPr>
                <a:xfrm>
                  <a:off x="4645890"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C6</a:t>
                  </a:r>
                </a:p>
              </p:txBody>
            </p:sp>
            <p:sp>
              <p:nvSpPr>
                <p:cNvPr id="80" name="TextBox 79"/>
                <p:cNvSpPr txBox="1"/>
                <p:nvPr/>
              </p:nvSpPr>
              <p:spPr>
                <a:xfrm>
                  <a:off x="5324966" y="3432621"/>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C7</a:t>
                  </a:r>
                </a:p>
              </p:txBody>
            </p:sp>
            <p:sp>
              <p:nvSpPr>
                <p:cNvPr id="81" name="TextBox 80"/>
                <p:cNvSpPr txBox="1"/>
                <p:nvPr/>
              </p:nvSpPr>
              <p:spPr>
                <a:xfrm>
                  <a:off x="6036564" y="342490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C8</a:t>
                  </a:r>
                </a:p>
              </p:txBody>
            </p:sp>
          </p:grpSp>
          <p:sp>
            <p:nvSpPr>
              <p:cNvPr id="60" name="TextBox 59"/>
              <p:cNvSpPr txBox="1"/>
              <p:nvPr/>
            </p:nvSpPr>
            <p:spPr>
              <a:xfrm>
                <a:off x="6373840" y="4986971"/>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ED8B00"/>
                    </a:solidFill>
                    <a:latin typeface="Calibri" panose="020F0502020204030204" pitchFamily="34" charset="0"/>
                  </a:rPr>
                  <a:t>User 1</a:t>
                </a:r>
              </a:p>
            </p:txBody>
          </p:sp>
          <p:sp>
            <p:nvSpPr>
              <p:cNvPr id="61" name="Oval 60"/>
              <p:cNvSpPr/>
              <p:nvPr/>
            </p:nvSpPr>
            <p:spPr bwMode="gray">
              <a:xfrm>
                <a:off x="7104463" y="4958286"/>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62" name="Oval 61"/>
              <p:cNvSpPr/>
              <p:nvPr/>
            </p:nvSpPr>
            <p:spPr bwMode="gray">
              <a:xfrm>
                <a:off x="7902417" y="4950873"/>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63" name="TextBox 62"/>
              <p:cNvSpPr txBox="1"/>
              <p:nvPr/>
            </p:nvSpPr>
            <p:spPr>
              <a:xfrm>
                <a:off x="7050675" y="468017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64" name="TextBox 63"/>
              <p:cNvSpPr txBox="1"/>
              <p:nvPr/>
            </p:nvSpPr>
            <p:spPr>
              <a:xfrm>
                <a:off x="7869153" y="468401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grpSp>
        <p:sp>
          <p:nvSpPr>
            <p:cNvPr id="83" name="Oval 82"/>
            <p:cNvSpPr/>
            <p:nvPr/>
          </p:nvSpPr>
          <p:spPr bwMode="gray">
            <a:xfrm>
              <a:off x="4133299" y="5540747"/>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4" name="Oval 83"/>
            <p:cNvSpPr/>
            <p:nvPr/>
          </p:nvSpPr>
          <p:spPr bwMode="gray">
            <a:xfrm>
              <a:off x="4864018" y="5519887"/>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5" name="Oval 84"/>
            <p:cNvSpPr/>
            <p:nvPr/>
          </p:nvSpPr>
          <p:spPr bwMode="gray">
            <a:xfrm>
              <a:off x="5534225" y="5519887"/>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6" name="Oval 85"/>
            <p:cNvSpPr/>
            <p:nvPr/>
          </p:nvSpPr>
          <p:spPr bwMode="gray">
            <a:xfrm>
              <a:off x="6233329" y="5519887"/>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7" name="TextBox 86"/>
            <p:cNvSpPr txBox="1"/>
            <p:nvPr/>
          </p:nvSpPr>
          <p:spPr>
            <a:xfrm>
              <a:off x="3317939" y="5474463"/>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9F5FCF"/>
                  </a:solidFill>
                  <a:latin typeface="Calibri" panose="020F0502020204030204" pitchFamily="34" charset="0"/>
                </a:rPr>
                <a:t>User 2</a:t>
              </a:r>
            </a:p>
          </p:txBody>
        </p:sp>
        <p:sp>
          <p:nvSpPr>
            <p:cNvPr id="88" name="TextBox 87"/>
            <p:cNvSpPr txBox="1"/>
            <p:nvPr/>
          </p:nvSpPr>
          <p:spPr>
            <a:xfrm>
              <a:off x="4114307" y="57255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89" name="TextBox 88"/>
            <p:cNvSpPr txBox="1"/>
            <p:nvPr/>
          </p:nvSpPr>
          <p:spPr>
            <a:xfrm>
              <a:off x="4838656" y="572937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sp>
          <p:nvSpPr>
            <p:cNvPr id="90" name="TextBox 89"/>
            <p:cNvSpPr txBox="1"/>
            <p:nvPr/>
          </p:nvSpPr>
          <p:spPr>
            <a:xfrm>
              <a:off x="5508863" y="5744259"/>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C11</a:t>
              </a:r>
            </a:p>
          </p:txBody>
        </p:sp>
        <p:sp>
          <p:nvSpPr>
            <p:cNvPr id="91" name="TextBox 90"/>
            <p:cNvSpPr txBox="1"/>
            <p:nvPr/>
          </p:nvSpPr>
          <p:spPr>
            <a:xfrm>
              <a:off x="6187939" y="5744258"/>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C12</a:t>
              </a:r>
            </a:p>
          </p:txBody>
        </p:sp>
      </p:grpSp>
      <p:sp>
        <p:nvSpPr>
          <p:cNvPr id="93" name="TextBox 92"/>
          <p:cNvSpPr txBox="1"/>
          <p:nvPr/>
        </p:nvSpPr>
        <p:spPr>
          <a:xfrm>
            <a:off x="450906" y="1398590"/>
            <a:ext cx="7111947" cy="184666"/>
          </a:xfrm>
          <a:prstGeom prst="rect">
            <a:avLst/>
          </a:prstGeom>
          <a:noFill/>
        </p:spPr>
        <p:txBody>
          <a:bodyPr vert="horz" wrap="none" lIns="0" tIns="0" rIns="0" bIns="0" rtlCol="0">
            <a:spAutoFit/>
          </a:bodyPr>
          <a:lstStyle/>
          <a:p>
            <a:pPr>
              <a:spcBef>
                <a:spcPts val="200"/>
              </a:spcBef>
              <a:buSzPct val="100000"/>
            </a:pPr>
            <a:r>
              <a:rPr lang="en-US" sz="1200" dirty="0" smtClean="0"/>
              <a:t>User 1 &amp; User 2 fetch same file from ‘Main Repo’ and start working on it at the same time.</a:t>
            </a:r>
          </a:p>
        </p:txBody>
      </p:sp>
    </p:spTree>
    <p:extLst>
      <p:ext uri="{BB962C8B-B14F-4D97-AF65-F5344CB8AC3E}">
        <p14:creationId xmlns:p14="http://schemas.microsoft.com/office/powerpoint/2010/main" val="92052177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Continued ……</a:t>
            </a:r>
            <a:endParaRPr lang="en-US" dirty="0"/>
          </a:p>
        </p:txBody>
      </p:sp>
      <p:sp>
        <p:nvSpPr>
          <p:cNvPr id="3" name="Title 2"/>
          <p:cNvSpPr>
            <a:spLocks noGrp="1"/>
          </p:cNvSpPr>
          <p:nvPr>
            <p:ph type="title"/>
          </p:nvPr>
        </p:nvSpPr>
        <p:spPr/>
        <p:txBody>
          <a:bodyPr/>
          <a:lstStyle/>
          <a:p>
            <a:r>
              <a:rPr lang="en-US" dirty="0"/>
              <a:t>Conflicts and Conflict </a:t>
            </a:r>
            <a:r>
              <a:rPr lang="en-US" dirty="0" smtClean="0"/>
              <a:t>resolution using ‘Rebase’</a:t>
            </a:r>
            <a:endParaRPr lang="en-US" dirty="0"/>
          </a:p>
        </p:txBody>
      </p:sp>
      <p:grpSp>
        <p:nvGrpSpPr>
          <p:cNvPr id="4" name="Group 3"/>
          <p:cNvGrpSpPr/>
          <p:nvPr/>
        </p:nvGrpSpPr>
        <p:grpSpPr>
          <a:xfrm>
            <a:off x="591539" y="1141054"/>
            <a:ext cx="7211679" cy="2257882"/>
            <a:chOff x="887374" y="3655654"/>
            <a:chExt cx="7211679" cy="2257882"/>
          </a:xfrm>
        </p:grpSpPr>
        <p:cxnSp>
          <p:nvCxnSpPr>
            <p:cNvPr id="5" name="Elbow Connector 4"/>
            <p:cNvCxnSpPr/>
            <p:nvPr/>
          </p:nvCxnSpPr>
          <p:spPr>
            <a:xfrm>
              <a:off x="2075900" y="4843515"/>
              <a:ext cx="4157429" cy="732175"/>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887374" y="3655654"/>
              <a:ext cx="7211679" cy="1585674"/>
              <a:chOff x="934794" y="4680175"/>
              <a:chExt cx="7211679" cy="1585674"/>
            </a:xfrm>
          </p:grpSpPr>
          <p:cxnSp>
            <p:nvCxnSpPr>
              <p:cNvPr id="16" name="Elbow Connector 15"/>
              <p:cNvCxnSpPr/>
              <p:nvPr/>
            </p:nvCxnSpPr>
            <p:spPr>
              <a:xfrm flipV="1">
                <a:off x="6339589" y="5012710"/>
                <a:ext cx="1669750" cy="859614"/>
              </a:xfrm>
              <a:prstGeom prst="bentConnector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36" idx="6"/>
              </p:cNvCxnSpPr>
              <p:nvPr/>
            </p:nvCxnSpPr>
            <p:spPr>
              <a:xfrm>
                <a:off x="2219121" y="5870303"/>
                <a:ext cx="4961399" cy="805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934794" y="5729788"/>
                <a:ext cx="6245726" cy="536061"/>
                <a:chOff x="40208" y="3073551"/>
                <a:chExt cx="6245726" cy="536061"/>
              </a:xfrm>
            </p:grpSpPr>
            <p:sp>
              <p:nvSpPr>
                <p:cNvPr id="24" name="TextBox 23"/>
                <p:cNvSpPr txBox="1"/>
                <p:nvPr/>
              </p:nvSpPr>
              <p:spPr>
                <a:xfrm>
                  <a:off x="40208" y="3073551"/>
                  <a:ext cx="1015471" cy="276999"/>
                </a:xfrm>
                <a:prstGeom prst="rect">
                  <a:avLst/>
                </a:prstGeom>
                <a:noFill/>
              </p:spPr>
              <p:txBody>
                <a:bodyPr vert="horz" wrap="none" lIns="0" tIns="0" rIns="0" bIns="0" rtlCol="0">
                  <a:spAutoFit/>
                </a:bodyPr>
                <a:lstStyle/>
                <a:p>
                  <a:pPr>
                    <a:spcBef>
                      <a:spcPts val="200"/>
                    </a:spcBef>
                    <a:buSzPct val="100000"/>
                  </a:pPr>
                  <a:r>
                    <a:rPr lang="en-US" dirty="0" smtClean="0">
                      <a:latin typeface="Calibri" panose="020F0502020204030204" pitchFamily="34" charset="0"/>
                    </a:rPr>
                    <a:t>Main Repo</a:t>
                  </a:r>
                </a:p>
              </p:txBody>
            </p:sp>
            <p:sp>
              <p:nvSpPr>
                <p:cNvPr id="25" name="Oval 24"/>
                <p:cNvSpPr/>
                <p:nvPr/>
              </p:nvSpPr>
              <p:spPr bwMode="gray">
                <a:xfrm>
                  <a:off x="1169894" y="3142801"/>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6" name="Oval 25"/>
                <p:cNvSpPr/>
                <p:nvPr/>
              </p:nvSpPr>
              <p:spPr bwMode="gray">
                <a:xfrm>
                  <a:off x="1857520" y="3149918"/>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7" name="Oval 26"/>
                <p:cNvSpPr/>
                <p:nvPr/>
              </p:nvSpPr>
              <p:spPr bwMode="gray">
                <a:xfrm>
                  <a:off x="2522734" y="3151714"/>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8" name="Oval 27"/>
                <p:cNvSpPr/>
                <p:nvPr/>
              </p:nvSpPr>
              <p:spPr bwMode="gray">
                <a:xfrm>
                  <a:off x="3227294" y="3150532"/>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9" name="TextBox 28"/>
                <p:cNvSpPr txBox="1"/>
                <p:nvPr/>
              </p:nvSpPr>
              <p:spPr>
                <a:xfrm>
                  <a:off x="1127814"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C1</a:t>
                  </a:r>
                </a:p>
              </p:txBody>
            </p:sp>
            <p:sp>
              <p:nvSpPr>
                <p:cNvPr id="30" name="TextBox 29"/>
                <p:cNvSpPr txBox="1"/>
                <p:nvPr/>
              </p:nvSpPr>
              <p:spPr>
                <a:xfrm>
                  <a:off x="1824256" y="3399240"/>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C2</a:t>
                  </a:r>
                </a:p>
              </p:txBody>
            </p:sp>
            <p:sp>
              <p:nvSpPr>
                <p:cNvPr id="31" name="TextBox 30"/>
                <p:cNvSpPr txBox="1"/>
                <p:nvPr/>
              </p:nvSpPr>
              <p:spPr>
                <a:xfrm>
                  <a:off x="2489470"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C3</a:t>
                  </a:r>
                </a:p>
              </p:txBody>
            </p:sp>
            <p:sp>
              <p:nvSpPr>
                <p:cNvPr id="32" name="TextBox 31"/>
                <p:cNvSpPr txBox="1"/>
                <p:nvPr/>
              </p:nvSpPr>
              <p:spPr>
                <a:xfrm>
                  <a:off x="3207477"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C4</a:t>
                  </a:r>
                </a:p>
              </p:txBody>
            </p:sp>
            <p:sp>
              <p:nvSpPr>
                <p:cNvPr id="33" name="Oval 32"/>
                <p:cNvSpPr/>
                <p:nvPr/>
              </p:nvSpPr>
              <p:spPr bwMode="gray">
                <a:xfrm>
                  <a:off x="3957304" y="3160283"/>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4" name="Oval 33"/>
                <p:cNvSpPr/>
                <p:nvPr/>
              </p:nvSpPr>
              <p:spPr bwMode="gray">
                <a:xfrm>
                  <a:off x="4688023"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5" name="Oval 34"/>
                <p:cNvSpPr/>
                <p:nvPr/>
              </p:nvSpPr>
              <p:spPr bwMode="gray">
                <a:xfrm>
                  <a:off x="5358230"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6" name="Oval 35"/>
                <p:cNvSpPr/>
                <p:nvPr/>
              </p:nvSpPr>
              <p:spPr bwMode="gray">
                <a:xfrm>
                  <a:off x="6164910"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7" name="TextBox 36"/>
                <p:cNvSpPr txBox="1"/>
                <p:nvPr/>
              </p:nvSpPr>
              <p:spPr>
                <a:xfrm>
                  <a:off x="3930410"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C5</a:t>
                  </a:r>
                </a:p>
              </p:txBody>
            </p:sp>
            <p:sp>
              <p:nvSpPr>
                <p:cNvPr id="38" name="TextBox 37"/>
                <p:cNvSpPr txBox="1"/>
                <p:nvPr/>
              </p:nvSpPr>
              <p:spPr>
                <a:xfrm>
                  <a:off x="4645890"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C6</a:t>
                  </a:r>
                </a:p>
              </p:txBody>
            </p:sp>
            <p:sp>
              <p:nvSpPr>
                <p:cNvPr id="39" name="TextBox 38"/>
                <p:cNvSpPr txBox="1"/>
                <p:nvPr/>
              </p:nvSpPr>
              <p:spPr>
                <a:xfrm>
                  <a:off x="5324966" y="3432621"/>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C7</a:t>
                  </a:r>
                </a:p>
              </p:txBody>
            </p:sp>
            <p:sp>
              <p:nvSpPr>
                <p:cNvPr id="40" name="TextBox 39"/>
                <p:cNvSpPr txBox="1"/>
                <p:nvPr/>
              </p:nvSpPr>
              <p:spPr>
                <a:xfrm>
                  <a:off x="6036564" y="342490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C8</a:t>
                  </a:r>
                </a:p>
              </p:txBody>
            </p:sp>
          </p:grpSp>
          <p:sp>
            <p:nvSpPr>
              <p:cNvPr id="19" name="TextBox 18"/>
              <p:cNvSpPr txBox="1"/>
              <p:nvPr/>
            </p:nvSpPr>
            <p:spPr>
              <a:xfrm>
                <a:off x="6373840" y="4986971"/>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ED8B00"/>
                    </a:solidFill>
                    <a:latin typeface="Calibri" panose="020F0502020204030204" pitchFamily="34" charset="0"/>
                  </a:rPr>
                  <a:t>User 1</a:t>
                </a:r>
              </a:p>
            </p:txBody>
          </p:sp>
          <p:sp>
            <p:nvSpPr>
              <p:cNvPr id="20" name="Oval 19"/>
              <p:cNvSpPr/>
              <p:nvPr/>
            </p:nvSpPr>
            <p:spPr bwMode="gray">
              <a:xfrm>
                <a:off x="7104463" y="4958286"/>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1" name="Oval 20"/>
              <p:cNvSpPr/>
              <p:nvPr/>
            </p:nvSpPr>
            <p:spPr bwMode="gray">
              <a:xfrm>
                <a:off x="7902417" y="4950873"/>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2" name="TextBox 21"/>
              <p:cNvSpPr txBox="1"/>
              <p:nvPr/>
            </p:nvSpPr>
            <p:spPr>
              <a:xfrm>
                <a:off x="7050675" y="468017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23" name="TextBox 22"/>
              <p:cNvSpPr txBox="1"/>
              <p:nvPr/>
            </p:nvSpPr>
            <p:spPr>
              <a:xfrm>
                <a:off x="7869153" y="468401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grpSp>
        <p:sp>
          <p:nvSpPr>
            <p:cNvPr id="7" name="Oval 6"/>
            <p:cNvSpPr/>
            <p:nvPr/>
          </p:nvSpPr>
          <p:spPr bwMode="gray">
            <a:xfrm>
              <a:off x="4133299" y="5540747"/>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 name="Oval 7"/>
            <p:cNvSpPr/>
            <p:nvPr/>
          </p:nvSpPr>
          <p:spPr bwMode="gray">
            <a:xfrm>
              <a:off x="4864018" y="5519887"/>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 name="Oval 8"/>
            <p:cNvSpPr/>
            <p:nvPr/>
          </p:nvSpPr>
          <p:spPr bwMode="gray">
            <a:xfrm>
              <a:off x="5534225" y="5519887"/>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 name="Oval 9"/>
            <p:cNvSpPr/>
            <p:nvPr/>
          </p:nvSpPr>
          <p:spPr bwMode="gray">
            <a:xfrm>
              <a:off x="6233329" y="5519887"/>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1" name="TextBox 10"/>
            <p:cNvSpPr txBox="1"/>
            <p:nvPr/>
          </p:nvSpPr>
          <p:spPr>
            <a:xfrm>
              <a:off x="3317939" y="5474463"/>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9F5FCF"/>
                  </a:solidFill>
                  <a:latin typeface="Calibri" panose="020F0502020204030204" pitchFamily="34" charset="0"/>
                </a:rPr>
                <a:t>User 2</a:t>
              </a:r>
            </a:p>
          </p:txBody>
        </p:sp>
        <p:sp>
          <p:nvSpPr>
            <p:cNvPr id="12" name="TextBox 11"/>
            <p:cNvSpPr txBox="1"/>
            <p:nvPr/>
          </p:nvSpPr>
          <p:spPr>
            <a:xfrm>
              <a:off x="4114307" y="57255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13" name="TextBox 12"/>
            <p:cNvSpPr txBox="1"/>
            <p:nvPr/>
          </p:nvSpPr>
          <p:spPr>
            <a:xfrm>
              <a:off x="4838656" y="572937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sp>
          <p:nvSpPr>
            <p:cNvPr id="14" name="TextBox 13"/>
            <p:cNvSpPr txBox="1"/>
            <p:nvPr/>
          </p:nvSpPr>
          <p:spPr>
            <a:xfrm>
              <a:off x="5508863" y="5744259"/>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C11</a:t>
              </a:r>
            </a:p>
          </p:txBody>
        </p:sp>
        <p:sp>
          <p:nvSpPr>
            <p:cNvPr id="15" name="TextBox 14"/>
            <p:cNvSpPr txBox="1"/>
            <p:nvPr/>
          </p:nvSpPr>
          <p:spPr>
            <a:xfrm>
              <a:off x="6187939" y="5744258"/>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C12</a:t>
              </a:r>
            </a:p>
          </p:txBody>
        </p:sp>
      </p:grpSp>
      <p:sp>
        <p:nvSpPr>
          <p:cNvPr id="41" name="TextBox 40"/>
          <p:cNvSpPr txBox="1"/>
          <p:nvPr/>
        </p:nvSpPr>
        <p:spPr>
          <a:xfrm>
            <a:off x="450031" y="1111803"/>
            <a:ext cx="6137864" cy="184666"/>
          </a:xfrm>
          <a:prstGeom prst="rect">
            <a:avLst/>
          </a:prstGeom>
          <a:noFill/>
        </p:spPr>
        <p:txBody>
          <a:bodyPr vert="horz" wrap="square" lIns="0" tIns="0" rIns="0" bIns="0" rtlCol="0">
            <a:spAutoFit/>
          </a:bodyPr>
          <a:lstStyle/>
          <a:p>
            <a:pPr>
              <a:spcBef>
                <a:spcPts val="200"/>
              </a:spcBef>
              <a:buSzPct val="100000"/>
            </a:pPr>
            <a:r>
              <a:rPr lang="en-US" sz="1200" dirty="0" smtClean="0"/>
              <a:t>User 2 tries to commit his changes and pushes the file to the ‘Main Repo’</a:t>
            </a:r>
          </a:p>
        </p:txBody>
      </p:sp>
      <p:cxnSp>
        <p:nvCxnSpPr>
          <p:cNvPr id="43" name="Straight Connector 42"/>
          <p:cNvCxnSpPr>
            <a:stCxn id="10" idx="0"/>
          </p:cNvCxnSpPr>
          <p:nvPr/>
        </p:nvCxnSpPr>
        <p:spPr>
          <a:xfrm flipH="1" flipV="1">
            <a:off x="3958488" y="2467666"/>
            <a:ext cx="2039518" cy="53762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2"/>
          <a:stretch>
            <a:fillRect/>
          </a:stretch>
        </p:blipFill>
        <p:spPr>
          <a:xfrm>
            <a:off x="4753022" y="2590430"/>
            <a:ext cx="364629" cy="363722"/>
          </a:xfrm>
          <a:prstGeom prst="rect">
            <a:avLst/>
          </a:prstGeom>
        </p:spPr>
      </p:pic>
      <p:sp>
        <p:nvSpPr>
          <p:cNvPr id="45" name="TextBox 44"/>
          <p:cNvSpPr txBox="1"/>
          <p:nvPr/>
        </p:nvSpPr>
        <p:spPr>
          <a:xfrm>
            <a:off x="6231425" y="2752504"/>
            <a:ext cx="2091919" cy="184666"/>
          </a:xfrm>
          <a:prstGeom prst="rect">
            <a:avLst/>
          </a:prstGeom>
          <a:noFill/>
        </p:spPr>
        <p:txBody>
          <a:bodyPr vert="horz" wrap="none" lIns="0" tIns="0" rIns="0" bIns="0" rtlCol="0">
            <a:spAutoFit/>
          </a:bodyPr>
          <a:lstStyle/>
          <a:p>
            <a:pPr>
              <a:spcBef>
                <a:spcPts val="200"/>
              </a:spcBef>
              <a:buSzPct val="100000"/>
            </a:pPr>
            <a:r>
              <a:rPr lang="en-US" sz="1200" dirty="0" smtClean="0">
                <a:solidFill>
                  <a:srgbClr val="FF0000"/>
                </a:solidFill>
              </a:rPr>
              <a:t>User 2 encounters ‘ERROR’</a:t>
            </a:r>
          </a:p>
        </p:txBody>
      </p:sp>
      <p:grpSp>
        <p:nvGrpSpPr>
          <p:cNvPr id="101" name="Group 100"/>
          <p:cNvGrpSpPr/>
          <p:nvPr/>
        </p:nvGrpSpPr>
        <p:grpSpPr>
          <a:xfrm>
            <a:off x="591539" y="4054949"/>
            <a:ext cx="8430788" cy="2257882"/>
            <a:chOff x="887374" y="3655654"/>
            <a:chExt cx="8430788" cy="2257882"/>
          </a:xfrm>
        </p:grpSpPr>
        <p:cxnSp>
          <p:nvCxnSpPr>
            <p:cNvPr id="102" name="Elbow Connector 101"/>
            <p:cNvCxnSpPr/>
            <p:nvPr/>
          </p:nvCxnSpPr>
          <p:spPr>
            <a:xfrm>
              <a:off x="5039709" y="4843768"/>
              <a:ext cx="4157429" cy="732175"/>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887374" y="3655654"/>
              <a:ext cx="7211679" cy="1585674"/>
              <a:chOff x="934794" y="4680175"/>
              <a:chExt cx="7211679" cy="1585674"/>
            </a:xfrm>
          </p:grpSpPr>
          <p:cxnSp>
            <p:nvCxnSpPr>
              <p:cNvPr id="113" name="Elbow Connector 112"/>
              <p:cNvCxnSpPr/>
              <p:nvPr/>
            </p:nvCxnSpPr>
            <p:spPr>
              <a:xfrm flipV="1">
                <a:off x="6339589" y="5012710"/>
                <a:ext cx="1669750" cy="859614"/>
              </a:xfrm>
              <a:prstGeom prst="bentConnector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33" idx="6"/>
              </p:cNvCxnSpPr>
              <p:nvPr/>
            </p:nvCxnSpPr>
            <p:spPr>
              <a:xfrm>
                <a:off x="2219121" y="5870303"/>
                <a:ext cx="4961399" cy="805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934794" y="5729788"/>
                <a:ext cx="6245726" cy="536061"/>
                <a:chOff x="40208" y="3073551"/>
                <a:chExt cx="6245726" cy="536061"/>
              </a:xfrm>
            </p:grpSpPr>
            <p:sp>
              <p:nvSpPr>
                <p:cNvPr id="121" name="TextBox 120"/>
                <p:cNvSpPr txBox="1"/>
                <p:nvPr/>
              </p:nvSpPr>
              <p:spPr>
                <a:xfrm>
                  <a:off x="40208" y="3073551"/>
                  <a:ext cx="1015471" cy="276999"/>
                </a:xfrm>
                <a:prstGeom prst="rect">
                  <a:avLst/>
                </a:prstGeom>
                <a:noFill/>
              </p:spPr>
              <p:txBody>
                <a:bodyPr vert="horz" wrap="none" lIns="0" tIns="0" rIns="0" bIns="0" rtlCol="0">
                  <a:spAutoFit/>
                </a:bodyPr>
                <a:lstStyle/>
                <a:p>
                  <a:pPr>
                    <a:spcBef>
                      <a:spcPts val="200"/>
                    </a:spcBef>
                    <a:buSzPct val="100000"/>
                  </a:pPr>
                  <a:r>
                    <a:rPr lang="en-US" dirty="0" smtClean="0">
                      <a:latin typeface="Calibri" panose="020F0502020204030204" pitchFamily="34" charset="0"/>
                    </a:rPr>
                    <a:t>Main Repo</a:t>
                  </a:r>
                </a:p>
              </p:txBody>
            </p:sp>
            <p:sp>
              <p:nvSpPr>
                <p:cNvPr id="122" name="Oval 121"/>
                <p:cNvSpPr/>
                <p:nvPr/>
              </p:nvSpPr>
              <p:spPr bwMode="gray">
                <a:xfrm>
                  <a:off x="1237129" y="3142801"/>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3" name="Oval 122"/>
                <p:cNvSpPr/>
                <p:nvPr/>
              </p:nvSpPr>
              <p:spPr bwMode="gray">
                <a:xfrm>
                  <a:off x="1857520" y="3149918"/>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4" name="Oval 123"/>
                <p:cNvSpPr/>
                <p:nvPr/>
              </p:nvSpPr>
              <p:spPr bwMode="gray">
                <a:xfrm>
                  <a:off x="2522734" y="3151714"/>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5" name="Oval 124"/>
                <p:cNvSpPr/>
                <p:nvPr/>
              </p:nvSpPr>
              <p:spPr bwMode="gray">
                <a:xfrm>
                  <a:off x="3227294" y="3150532"/>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6" name="TextBox 125"/>
                <p:cNvSpPr txBox="1"/>
                <p:nvPr/>
              </p:nvSpPr>
              <p:spPr>
                <a:xfrm>
                  <a:off x="1195049"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C1</a:t>
                  </a:r>
                </a:p>
              </p:txBody>
            </p:sp>
            <p:sp>
              <p:nvSpPr>
                <p:cNvPr id="127" name="TextBox 126"/>
                <p:cNvSpPr txBox="1"/>
                <p:nvPr/>
              </p:nvSpPr>
              <p:spPr>
                <a:xfrm>
                  <a:off x="1824256" y="3399240"/>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C2</a:t>
                  </a:r>
                </a:p>
              </p:txBody>
            </p:sp>
            <p:sp>
              <p:nvSpPr>
                <p:cNvPr id="128" name="TextBox 127"/>
                <p:cNvSpPr txBox="1"/>
                <p:nvPr/>
              </p:nvSpPr>
              <p:spPr>
                <a:xfrm>
                  <a:off x="2489470"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C3</a:t>
                  </a:r>
                </a:p>
              </p:txBody>
            </p:sp>
            <p:sp>
              <p:nvSpPr>
                <p:cNvPr id="129" name="TextBox 128"/>
                <p:cNvSpPr txBox="1"/>
                <p:nvPr/>
              </p:nvSpPr>
              <p:spPr>
                <a:xfrm>
                  <a:off x="3207477"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C4</a:t>
                  </a:r>
                </a:p>
              </p:txBody>
            </p:sp>
            <p:sp>
              <p:nvSpPr>
                <p:cNvPr id="130" name="Oval 129"/>
                <p:cNvSpPr/>
                <p:nvPr/>
              </p:nvSpPr>
              <p:spPr bwMode="gray">
                <a:xfrm>
                  <a:off x="3957304" y="3160283"/>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1" name="Oval 130"/>
                <p:cNvSpPr/>
                <p:nvPr/>
              </p:nvSpPr>
              <p:spPr bwMode="gray">
                <a:xfrm>
                  <a:off x="4688023"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2" name="Oval 131"/>
                <p:cNvSpPr/>
                <p:nvPr/>
              </p:nvSpPr>
              <p:spPr bwMode="gray">
                <a:xfrm>
                  <a:off x="5358230"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3" name="Oval 132"/>
                <p:cNvSpPr/>
                <p:nvPr/>
              </p:nvSpPr>
              <p:spPr bwMode="gray">
                <a:xfrm>
                  <a:off x="6164910"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4" name="TextBox 133"/>
                <p:cNvSpPr txBox="1"/>
                <p:nvPr/>
              </p:nvSpPr>
              <p:spPr>
                <a:xfrm>
                  <a:off x="3930410"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C5</a:t>
                  </a:r>
                </a:p>
              </p:txBody>
            </p:sp>
            <p:sp>
              <p:nvSpPr>
                <p:cNvPr id="135" name="TextBox 134"/>
                <p:cNvSpPr txBox="1"/>
                <p:nvPr/>
              </p:nvSpPr>
              <p:spPr>
                <a:xfrm>
                  <a:off x="4645890"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C6</a:t>
                  </a:r>
                </a:p>
              </p:txBody>
            </p:sp>
            <p:sp>
              <p:nvSpPr>
                <p:cNvPr id="136" name="TextBox 135"/>
                <p:cNvSpPr txBox="1"/>
                <p:nvPr/>
              </p:nvSpPr>
              <p:spPr>
                <a:xfrm>
                  <a:off x="5324966" y="3432621"/>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C7</a:t>
                  </a:r>
                </a:p>
              </p:txBody>
            </p:sp>
            <p:sp>
              <p:nvSpPr>
                <p:cNvPr id="137" name="TextBox 136"/>
                <p:cNvSpPr txBox="1"/>
                <p:nvPr/>
              </p:nvSpPr>
              <p:spPr>
                <a:xfrm>
                  <a:off x="6036564" y="342490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C8</a:t>
                  </a:r>
                </a:p>
              </p:txBody>
            </p:sp>
          </p:grpSp>
          <p:sp>
            <p:nvSpPr>
              <p:cNvPr id="116" name="TextBox 115"/>
              <p:cNvSpPr txBox="1"/>
              <p:nvPr/>
            </p:nvSpPr>
            <p:spPr>
              <a:xfrm>
                <a:off x="6373840" y="4986971"/>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ED8B00"/>
                    </a:solidFill>
                    <a:latin typeface="Calibri" panose="020F0502020204030204" pitchFamily="34" charset="0"/>
                  </a:rPr>
                  <a:t>User 1</a:t>
                </a:r>
              </a:p>
            </p:txBody>
          </p:sp>
          <p:sp>
            <p:nvSpPr>
              <p:cNvPr id="117" name="Oval 116"/>
              <p:cNvSpPr/>
              <p:nvPr/>
            </p:nvSpPr>
            <p:spPr bwMode="gray">
              <a:xfrm>
                <a:off x="7104463" y="4958286"/>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18" name="Oval 117"/>
              <p:cNvSpPr/>
              <p:nvPr/>
            </p:nvSpPr>
            <p:spPr bwMode="gray">
              <a:xfrm>
                <a:off x="7902417" y="4950873"/>
                <a:ext cx="121024" cy="138500"/>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19" name="TextBox 118"/>
              <p:cNvSpPr txBox="1"/>
              <p:nvPr/>
            </p:nvSpPr>
            <p:spPr>
              <a:xfrm>
                <a:off x="7050675" y="468017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120" name="TextBox 119"/>
              <p:cNvSpPr txBox="1"/>
              <p:nvPr/>
            </p:nvSpPr>
            <p:spPr>
              <a:xfrm>
                <a:off x="7869153" y="468401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grpSp>
        <p:sp>
          <p:nvSpPr>
            <p:cNvPr id="104" name="Oval 103"/>
            <p:cNvSpPr/>
            <p:nvPr/>
          </p:nvSpPr>
          <p:spPr bwMode="gray">
            <a:xfrm>
              <a:off x="7097108" y="5541000"/>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5" name="Oval 104"/>
            <p:cNvSpPr/>
            <p:nvPr/>
          </p:nvSpPr>
          <p:spPr bwMode="gray">
            <a:xfrm>
              <a:off x="7827827" y="5520140"/>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6" name="Oval 105"/>
            <p:cNvSpPr/>
            <p:nvPr/>
          </p:nvSpPr>
          <p:spPr bwMode="gray">
            <a:xfrm>
              <a:off x="8498034" y="5520140"/>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7" name="Oval 106"/>
            <p:cNvSpPr/>
            <p:nvPr/>
          </p:nvSpPr>
          <p:spPr bwMode="gray">
            <a:xfrm>
              <a:off x="9197138" y="5520140"/>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8" name="TextBox 107"/>
            <p:cNvSpPr txBox="1"/>
            <p:nvPr/>
          </p:nvSpPr>
          <p:spPr>
            <a:xfrm>
              <a:off x="6281748" y="5474716"/>
              <a:ext cx="602729" cy="276999"/>
            </a:xfrm>
            <a:prstGeom prst="rect">
              <a:avLst/>
            </a:prstGeom>
            <a:noFill/>
          </p:spPr>
          <p:txBody>
            <a:bodyPr vert="horz" wrap="none" lIns="0" tIns="0" rIns="0" bIns="0" rtlCol="0">
              <a:spAutoFit/>
            </a:bodyPr>
            <a:lstStyle/>
            <a:p>
              <a:pPr>
                <a:spcBef>
                  <a:spcPts val="200"/>
                </a:spcBef>
                <a:buSzPct val="100000"/>
              </a:pPr>
              <a:r>
                <a:rPr lang="en-US" i="1" dirty="0" smtClean="0">
                  <a:solidFill>
                    <a:srgbClr val="9F5FCF"/>
                  </a:solidFill>
                  <a:latin typeface="Calibri" panose="020F0502020204030204" pitchFamily="34" charset="0"/>
                </a:rPr>
                <a:t>User 2</a:t>
              </a:r>
            </a:p>
          </p:txBody>
        </p:sp>
        <p:sp>
          <p:nvSpPr>
            <p:cNvPr id="109" name="TextBox 108"/>
            <p:cNvSpPr txBox="1"/>
            <p:nvPr/>
          </p:nvSpPr>
          <p:spPr>
            <a:xfrm>
              <a:off x="4114307" y="57255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110" name="TextBox 109"/>
            <p:cNvSpPr txBox="1"/>
            <p:nvPr/>
          </p:nvSpPr>
          <p:spPr>
            <a:xfrm>
              <a:off x="4838656" y="572937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sp>
          <p:nvSpPr>
            <p:cNvPr id="111" name="TextBox 110"/>
            <p:cNvSpPr txBox="1"/>
            <p:nvPr/>
          </p:nvSpPr>
          <p:spPr>
            <a:xfrm>
              <a:off x="5508863" y="5744259"/>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C11</a:t>
              </a:r>
            </a:p>
          </p:txBody>
        </p:sp>
        <p:sp>
          <p:nvSpPr>
            <p:cNvPr id="112" name="TextBox 111"/>
            <p:cNvSpPr txBox="1"/>
            <p:nvPr/>
          </p:nvSpPr>
          <p:spPr>
            <a:xfrm>
              <a:off x="6187939" y="5744258"/>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C12</a:t>
              </a:r>
            </a:p>
          </p:txBody>
        </p:sp>
      </p:grpSp>
      <p:sp>
        <p:nvSpPr>
          <p:cNvPr id="138" name="TextBox 137"/>
          <p:cNvSpPr txBox="1"/>
          <p:nvPr/>
        </p:nvSpPr>
        <p:spPr>
          <a:xfrm>
            <a:off x="450031" y="3780044"/>
            <a:ext cx="8116099" cy="369332"/>
          </a:xfrm>
          <a:prstGeom prst="rect">
            <a:avLst/>
          </a:prstGeom>
          <a:noFill/>
        </p:spPr>
        <p:txBody>
          <a:bodyPr vert="horz" wrap="square" lIns="0" tIns="0" rIns="0" bIns="0" rtlCol="0">
            <a:spAutoFit/>
          </a:bodyPr>
          <a:lstStyle/>
          <a:p>
            <a:pPr>
              <a:spcBef>
                <a:spcPts val="200"/>
              </a:spcBef>
              <a:buSzPct val="100000"/>
            </a:pPr>
            <a:r>
              <a:rPr lang="en-US" sz="1200" dirty="0" smtClean="0"/>
              <a:t>For User 2 to be able to push his edited file to ‘Main Repo’ he needs to first the version of file on his local machine to ‘C8’ </a:t>
            </a:r>
          </a:p>
        </p:txBody>
      </p:sp>
    </p:spTree>
    <p:extLst>
      <p:ext uri="{BB962C8B-B14F-4D97-AF65-F5344CB8AC3E}">
        <p14:creationId xmlns:p14="http://schemas.microsoft.com/office/powerpoint/2010/main" val="337399380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Continued……</a:t>
            </a:r>
            <a:endParaRPr lang="en-US" dirty="0"/>
          </a:p>
        </p:txBody>
      </p:sp>
      <p:sp>
        <p:nvSpPr>
          <p:cNvPr id="3" name="Title 2"/>
          <p:cNvSpPr>
            <a:spLocks noGrp="1"/>
          </p:cNvSpPr>
          <p:nvPr>
            <p:ph type="title"/>
          </p:nvPr>
        </p:nvSpPr>
        <p:spPr/>
        <p:txBody>
          <a:bodyPr/>
          <a:lstStyle/>
          <a:p>
            <a:r>
              <a:rPr lang="en-US" dirty="0"/>
              <a:t>Conflicts and Conflict resolution using ‘Rebase’</a:t>
            </a:r>
          </a:p>
        </p:txBody>
      </p:sp>
      <p:sp>
        <p:nvSpPr>
          <p:cNvPr id="5" name="TextBox 4"/>
          <p:cNvSpPr txBox="1"/>
          <p:nvPr/>
        </p:nvSpPr>
        <p:spPr>
          <a:xfrm>
            <a:off x="320755" y="1637899"/>
            <a:ext cx="8225870" cy="369332"/>
          </a:xfrm>
          <a:prstGeom prst="rect">
            <a:avLst/>
          </a:prstGeom>
          <a:noFill/>
        </p:spPr>
        <p:txBody>
          <a:bodyPr vert="horz" wrap="square" lIns="0" tIns="0" rIns="0" bIns="0" rtlCol="0">
            <a:spAutoFit/>
          </a:bodyPr>
          <a:lstStyle/>
          <a:p>
            <a:pPr>
              <a:spcBef>
                <a:spcPts val="200"/>
              </a:spcBef>
              <a:buSzPct val="100000"/>
            </a:pPr>
            <a:r>
              <a:rPr lang="en-US" sz="1200" dirty="0" smtClean="0"/>
              <a:t>Appropriate way to deal with this error is to first always ‘rebase’ your file to the most recent version of the file on the ‘Main Repo’ and then push the version of your file on the ‘Main Repo’</a:t>
            </a:r>
          </a:p>
        </p:txBody>
      </p:sp>
      <p:grpSp>
        <p:nvGrpSpPr>
          <p:cNvPr id="46" name="Group 45"/>
          <p:cNvGrpSpPr/>
          <p:nvPr/>
        </p:nvGrpSpPr>
        <p:grpSpPr>
          <a:xfrm>
            <a:off x="177983" y="3533371"/>
            <a:ext cx="8966017" cy="2257331"/>
            <a:chOff x="177983" y="2309688"/>
            <a:chExt cx="8966017" cy="2257331"/>
          </a:xfrm>
        </p:grpSpPr>
        <p:grpSp>
          <p:nvGrpSpPr>
            <p:cNvPr id="6" name="Group 5"/>
            <p:cNvGrpSpPr/>
            <p:nvPr/>
          </p:nvGrpSpPr>
          <p:grpSpPr>
            <a:xfrm>
              <a:off x="177983" y="2309688"/>
              <a:ext cx="8966017" cy="2257331"/>
              <a:chOff x="887374" y="3635921"/>
              <a:chExt cx="8966017" cy="2257331"/>
            </a:xfrm>
          </p:grpSpPr>
          <p:cxnSp>
            <p:nvCxnSpPr>
              <p:cNvPr id="15" name="Elbow Connector 14"/>
              <p:cNvCxnSpPr/>
              <p:nvPr/>
            </p:nvCxnSpPr>
            <p:spPr>
              <a:xfrm>
                <a:off x="6726425" y="4845069"/>
                <a:ext cx="3066454" cy="727260"/>
              </a:xfrm>
              <a:prstGeom prst="bentConnector3">
                <a:avLst>
                  <a:gd name="adj1" fmla="val 67979"/>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87374" y="3635921"/>
                <a:ext cx="8965807" cy="1605407"/>
                <a:chOff x="934794" y="4660442"/>
                <a:chExt cx="8965807" cy="1605407"/>
              </a:xfrm>
            </p:grpSpPr>
            <p:cxnSp>
              <p:nvCxnSpPr>
                <p:cNvPr id="21" name="Elbow Connector 20"/>
                <p:cNvCxnSpPr/>
                <p:nvPr/>
              </p:nvCxnSpPr>
              <p:spPr>
                <a:xfrm flipV="1">
                  <a:off x="6339589" y="4986971"/>
                  <a:ext cx="3438319" cy="885353"/>
                </a:xfrm>
                <a:prstGeom prst="bentConnector3">
                  <a:avLst>
                    <a:gd name="adj1" fmla="val 73466"/>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85504" y="5854841"/>
                  <a:ext cx="4995016" cy="1006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934794" y="5729788"/>
                  <a:ext cx="5576717" cy="536061"/>
                  <a:chOff x="40208" y="3073551"/>
                  <a:chExt cx="5576717" cy="536061"/>
                </a:xfrm>
              </p:grpSpPr>
              <p:sp>
                <p:nvSpPr>
                  <p:cNvPr id="29" name="TextBox 28"/>
                  <p:cNvSpPr txBox="1"/>
                  <p:nvPr/>
                </p:nvSpPr>
                <p:spPr>
                  <a:xfrm>
                    <a:off x="40208" y="3073551"/>
                    <a:ext cx="1015471" cy="276999"/>
                  </a:xfrm>
                  <a:prstGeom prst="rect">
                    <a:avLst/>
                  </a:prstGeom>
                  <a:noFill/>
                </p:spPr>
                <p:txBody>
                  <a:bodyPr vert="horz" wrap="none" lIns="0" tIns="0" rIns="0" bIns="0" rtlCol="0">
                    <a:spAutoFit/>
                  </a:bodyPr>
                  <a:lstStyle/>
                  <a:p>
                    <a:pPr>
                      <a:spcBef>
                        <a:spcPts val="200"/>
                      </a:spcBef>
                      <a:buSzPct val="100000"/>
                    </a:pPr>
                    <a:r>
                      <a:rPr lang="en-US" dirty="0" smtClean="0">
                        <a:latin typeface="Calibri" panose="020F0502020204030204" pitchFamily="34" charset="0"/>
                      </a:rPr>
                      <a:t>Main Repo</a:t>
                    </a:r>
                  </a:p>
                </p:txBody>
              </p:sp>
              <p:sp>
                <p:nvSpPr>
                  <p:cNvPr id="30" name="Oval 29"/>
                  <p:cNvSpPr/>
                  <p:nvPr/>
                </p:nvSpPr>
                <p:spPr bwMode="gray">
                  <a:xfrm>
                    <a:off x="1169894" y="3142801"/>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1" name="Oval 30"/>
                  <p:cNvSpPr/>
                  <p:nvPr/>
                </p:nvSpPr>
                <p:spPr bwMode="gray">
                  <a:xfrm>
                    <a:off x="1736497" y="3149918"/>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2" name="Oval 31"/>
                  <p:cNvSpPr/>
                  <p:nvPr/>
                </p:nvSpPr>
                <p:spPr bwMode="gray">
                  <a:xfrm>
                    <a:off x="2334476" y="3151714"/>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3" name="Oval 32"/>
                  <p:cNvSpPr/>
                  <p:nvPr/>
                </p:nvSpPr>
                <p:spPr bwMode="gray">
                  <a:xfrm>
                    <a:off x="2958354" y="3150532"/>
                    <a:ext cx="121024" cy="138500"/>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4" name="TextBox 33"/>
                  <p:cNvSpPr txBox="1"/>
                  <p:nvPr/>
                </p:nvSpPr>
                <p:spPr>
                  <a:xfrm>
                    <a:off x="1127814"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C1</a:t>
                    </a:r>
                  </a:p>
                </p:txBody>
              </p:sp>
              <p:sp>
                <p:nvSpPr>
                  <p:cNvPr id="35" name="TextBox 34"/>
                  <p:cNvSpPr txBox="1"/>
                  <p:nvPr/>
                </p:nvSpPr>
                <p:spPr>
                  <a:xfrm>
                    <a:off x="1703233" y="3399240"/>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C2</a:t>
                    </a:r>
                  </a:p>
                </p:txBody>
              </p:sp>
              <p:sp>
                <p:nvSpPr>
                  <p:cNvPr id="36" name="TextBox 35"/>
                  <p:cNvSpPr txBox="1"/>
                  <p:nvPr/>
                </p:nvSpPr>
                <p:spPr>
                  <a:xfrm>
                    <a:off x="2301212"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C3</a:t>
                    </a:r>
                  </a:p>
                </p:txBody>
              </p:sp>
              <p:sp>
                <p:nvSpPr>
                  <p:cNvPr id="37" name="TextBox 36"/>
                  <p:cNvSpPr txBox="1"/>
                  <p:nvPr/>
                </p:nvSpPr>
                <p:spPr>
                  <a:xfrm>
                    <a:off x="2938537" y="3396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C4</a:t>
                    </a:r>
                  </a:p>
                </p:txBody>
              </p:sp>
              <p:sp>
                <p:nvSpPr>
                  <p:cNvPr id="38" name="Oval 37"/>
                  <p:cNvSpPr/>
                  <p:nvPr/>
                </p:nvSpPr>
                <p:spPr bwMode="gray">
                  <a:xfrm>
                    <a:off x="3580788" y="3160283"/>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9" name="Oval 38"/>
                  <p:cNvSpPr/>
                  <p:nvPr/>
                </p:nvSpPr>
                <p:spPr bwMode="gray">
                  <a:xfrm>
                    <a:off x="4177037"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0" name="Oval 39"/>
                  <p:cNvSpPr/>
                  <p:nvPr/>
                </p:nvSpPr>
                <p:spPr bwMode="gray">
                  <a:xfrm>
                    <a:off x="4806903"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1" name="Oval 40"/>
                  <p:cNvSpPr/>
                  <p:nvPr/>
                </p:nvSpPr>
                <p:spPr bwMode="gray">
                  <a:xfrm>
                    <a:off x="5452219" y="3152870"/>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42" name="TextBox 41"/>
                  <p:cNvSpPr txBox="1"/>
                  <p:nvPr/>
                </p:nvSpPr>
                <p:spPr>
                  <a:xfrm>
                    <a:off x="3553894"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C5</a:t>
                    </a:r>
                  </a:p>
                </p:txBody>
              </p:sp>
              <p:sp>
                <p:nvSpPr>
                  <p:cNvPr id="43" name="TextBox 42"/>
                  <p:cNvSpPr txBox="1"/>
                  <p:nvPr/>
                </p:nvSpPr>
                <p:spPr>
                  <a:xfrm>
                    <a:off x="4134904" y="3440335"/>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C6</a:t>
                    </a:r>
                  </a:p>
                </p:txBody>
              </p:sp>
              <p:sp>
                <p:nvSpPr>
                  <p:cNvPr id="44" name="TextBox 43"/>
                  <p:cNvSpPr txBox="1"/>
                  <p:nvPr/>
                </p:nvSpPr>
                <p:spPr>
                  <a:xfrm>
                    <a:off x="4773639" y="3432621"/>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C7</a:t>
                    </a:r>
                  </a:p>
                </p:txBody>
              </p:sp>
              <p:sp>
                <p:nvSpPr>
                  <p:cNvPr id="45" name="TextBox 44"/>
                  <p:cNvSpPr txBox="1"/>
                  <p:nvPr/>
                </p:nvSpPr>
                <p:spPr>
                  <a:xfrm>
                    <a:off x="5429373" y="3437717"/>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C8</a:t>
                    </a:r>
                  </a:p>
                </p:txBody>
              </p:sp>
            </p:grpSp>
            <p:sp>
              <p:nvSpPr>
                <p:cNvPr id="24" name="TextBox 23"/>
                <p:cNvSpPr txBox="1"/>
                <p:nvPr/>
              </p:nvSpPr>
              <p:spPr>
                <a:xfrm>
                  <a:off x="8148831" y="4967238"/>
                  <a:ext cx="712619" cy="276999"/>
                </a:xfrm>
                <a:prstGeom prst="rect">
                  <a:avLst/>
                </a:prstGeom>
                <a:noFill/>
              </p:spPr>
              <p:txBody>
                <a:bodyPr vert="horz" wrap="square" lIns="0" tIns="0" rIns="0" bIns="0" rtlCol="0">
                  <a:spAutoFit/>
                </a:bodyPr>
                <a:lstStyle/>
                <a:p>
                  <a:pPr>
                    <a:spcBef>
                      <a:spcPts val="200"/>
                    </a:spcBef>
                    <a:buSzPct val="100000"/>
                  </a:pPr>
                  <a:r>
                    <a:rPr lang="en-US" i="1" dirty="0" smtClean="0">
                      <a:solidFill>
                        <a:srgbClr val="ED8B00"/>
                      </a:solidFill>
                      <a:latin typeface="Calibri" panose="020F0502020204030204" pitchFamily="34" charset="0"/>
                    </a:rPr>
                    <a:t>User 1</a:t>
                  </a:r>
                </a:p>
              </p:txBody>
            </p:sp>
            <p:sp>
              <p:nvSpPr>
                <p:cNvPr id="25" name="Oval 24"/>
                <p:cNvSpPr/>
                <p:nvPr/>
              </p:nvSpPr>
              <p:spPr bwMode="gray">
                <a:xfrm>
                  <a:off x="8852560" y="4938553"/>
                  <a:ext cx="118504" cy="108775"/>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6" name="Oval 25"/>
                <p:cNvSpPr/>
                <p:nvPr/>
              </p:nvSpPr>
              <p:spPr bwMode="gray">
                <a:xfrm>
                  <a:off x="9677408" y="4931140"/>
                  <a:ext cx="118504" cy="108775"/>
                </a:xfrm>
                <a:prstGeom prst="ellipse">
                  <a:avLst/>
                </a:prstGeom>
                <a:solidFill>
                  <a:srgbClr val="ED8B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27" name="TextBox 26"/>
                <p:cNvSpPr txBox="1"/>
                <p:nvPr/>
              </p:nvSpPr>
              <p:spPr>
                <a:xfrm>
                  <a:off x="8825666" y="4660442"/>
                  <a:ext cx="387466" cy="169277"/>
                </a:xfrm>
                <a:prstGeom prst="rect">
                  <a:avLst/>
                </a:prstGeom>
                <a:noFill/>
              </p:spPr>
              <p:txBody>
                <a:bodyPr vert="horz" wrap="square" lIns="0" tIns="0" rIns="0" bIns="0" rtlCol="0">
                  <a:spAutoFit/>
                </a:bodyPr>
                <a:lstStyle/>
                <a:p>
                  <a:pPr>
                    <a:spcBef>
                      <a:spcPts val="200"/>
                    </a:spcBef>
                    <a:buSzPct val="100000"/>
                  </a:pPr>
                  <a:r>
                    <a:rPr lang="en-US" sz="1100" dirty="0" smtClean="0"/>
                    <a:t>C13</a:t>
                  </a:r>
                </a:p>
              </p:txBody>
            </p:sp>
            <p:sp>
              <p:nvSpPr>
                <p:cNvPr id="28" name="TextBox 27"/>
                <p:cNvSpPr txBox="1"/>
                <p:nvPr/>
              </p:nvSpPr>
              <p:spPr>
                <a:xfrm>
                  <a:off x="9572719" y="4677598"/>
                  <a:ext cx="327882" cy="169277"/>
                </a:xfrm>
                <a:prstGeom prst="rect">
                  <a:avLst/>
                </a:prstGeom>
                <a:noFill/>
              </p:spPr>
              <p:txBody>
                <a:bodyPr vert="horz" wrap="square" lIns="0" tIns="0" rIns="0" bIns="0" rtlCol="0">
                  <a:spAutoFit/>
                </a:bodyPr>
                <a:lstStyle/>
                <a:p>
                  <a:pPr>
                    <a:spcBef>
                      <a:spcPts val="200"/>
                    </a:spcBef>
                    <a:buSzPct val="100000"/>
                  </a:pPr>
                  <a:r>
                    <a:rPr lang="en-US" sz="1100" dirty="0" smtClean="0"/>
                    <a:t>C14</a:t>
                  </a:r>
                </a:p>
              </p:txBody>
            </p:sp>
          </p:grpSp>
          <p:sp>
            <p:nvSpPr>
              <p:cNvPr id="17" name="Oval 16"/>
              <p:cNvSpPr/>
              <p:nvPr/>
            </p:nvSpPr>
            <p:spPr bwMode="gray">
              <a:xfrm>
                <a:off x="8762171" y="5536489"/>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8" name="Oval 17"/>
              <p:cNvSpPr/>
              <p:nvPr/>
            </p:nvSpPr>
            <p:spPr bwMode="gray">
              <a:xfrm>
                <a:off x="9732367" y="5515053"/>
                <a:ext cx="121024" cy="138500"/>
              </a:xfrm>
              <a:prstGeom prst="ellipse">
                <a:avLst/>
              </a:prstGeom>
              <a:solidFill>
                <a:srgbClr val="9F5FCF"/>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9" name="TextBox 18"/>
              <p:cNvSpPr txBox="1"/>
              <p:nvPr/>
            </p:nvSpPr>
            <p:spPr>
              <a:xfrm>
                <a:off x="8743179" y="5721277"/>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C15</a:t>
                </a:r>
              </a:p>
            </p:txBody>
          </p:sp>
          <p:sp>
            <p:nvSpPr>
              <p:cNvPr id="20" name="TextBox 19"/>
              <p:cNvSpPr txBox="1"/>
              <p:nvPr/>
            </p:nvSpPr>
            <p:spPr>
              <a:xfrm>
                <a:off x="9540415" y="5723975"/>
                <a:ext cx="277320" cy="169277"/>
              </a:xfrm>
              <a:prstGeom prst="rect">
                <a:avLst/>
              </a:prstGeom>
              <a:noFill/>
            </p:spPr>
            <p:txBody>
              <a:bodyPr vert="horz" wrap="square" lIns="0" tIns="0" rIns="0" bIns="0" rtlCol="0">
                <a:spAutoFit/>
              </a:bodyPr>
              <a:lstStyle/>
              <a:p>
                <a:pPr>
                  <a:spcBef>
                    <a:spcPts val="200"/>
                  </a:spcBef>
                  <a:buSzPct val="100000"/>
                </a:pPr>
                <a:r>
                  <a:rPr lang="en-US" sz="1100" dirty="0" smtClean="0"/>
                  <a:t>C16</a:t>
                </a:r>
              </a:p>
            </p:txBody>
          </p:sp>
        </p:grpSp>
        <p:sp>
          <p:nvSpPr>
            <p:cNvPr id="7" name="Oval 6"/>
            <p:cNvSpPr/>
            <p:nvPr/>
          </p:nvSpPr>
          <p:spPr bwMode="gray">
            <a:xfrm>
              <a:off x="6240105" y="3462406"/>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 name="TextBox 7"/>
            <p:cNvSpPr txBox="1"/>
            <p:nvPr/>
          </p:nvSpPr>
          <p:spPr>
            <a:xfrm>
              <a:off x="6217259" y="3747253"/>
              <a:ext cx="187552" cy="169277"/>
            </a:xfrm>
            <a:prstGeom prst="rect">
              <a:avLst/>
            </a:prstGeom>
            <a:noFill/>
          </p:spPr>
          <p:txBody>
            <a:bodyPr vert="horz" wrap="none" lIns="0" tIns="0" rIns="0" bIns="0" rtlCol="0">
              <a:spAutoFit/>
            </a:bodyPr>
            <a:lstStyle/>
            <a:p>
              <a:pPr>
                <a:spcBef>
                  <a:spcPts val="200"/>
                </a:spcBef>
                <a:buSzPct val="100000"/>
              </a:pPr>
              <a:r>
                <a:rPr lang="en-US" sz="1100" dirty="0" smtClean="0"/>
                <a:t>C9</a:t>
              </a:r>
            </a:p>
          </p:txBody>
        </p:sp>
        <p:sp>
          <p:nvSpPr>
            <p:cNvPr id="9" name="Oval 8"/>
            <p:cNvSpPr/>
            <p:nvPr/>
          </p:nvSpPr>
          <p:spPr bwMode="gray">
            <a:xfrm>
              <a:off x="6857960" y="3472053"/>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0" name="TextBox 9"/>
            <p:cNvSpPr txBox="1"/>
            <p:nvPr/>
          </p:nvSpPr>
          <p:spPr>
            <a:xfrm>
              <a:off x="6835114" y="3756900"/>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C10</a:t>
              </a:r>
            </a:p>
          </p:txBody>
        </p:sp>
        <p:sp>
          <p:nvSpPr>
            <p:cNvPr id="11" name="Oval 10"/>
            <p:cNvSpPr/>
            <p:nvPr/>
          </p:nvSpPr>
          <p:spPr bwMode="gray">
            <a:xfrm>
              <a:off x="7463153" y="3472053"/>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 name="TextBox 11"/>
            <p:cNvSpPr txBox="1"/>
            <p:nvPr/>
          </p:nvSpPr>
          <p:spPr>
            <a:xfrm>
              <a:off x="7440307" y="3756900"/>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C11</a:t>
              </a:r>
            </a:p>
          </p:txBody>
        </p:sp>
        <p:sp>
          <p:nvSpPr>
            <p:cNvPr id="13" name="Oval 12"/>
            <p:cNvSpPr/>
            <p:nvPr/>
          </p:nvSpPr>
          <p:spPr bwMode="gray">
            <a:xfrm>
              <a:off x="8016131" y="3462406"/>
              <a:ext cx="121024" cy="138500"/>
            </a:xfrm>
            <a:prstGeom prst="ellipse">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4" name="TextBox 13"/>
            <p:cNvSpPr txBox="1"/>
            <p:nvPr/>
          </p:nvSpPr>
          <p:spPr>
            <a:xfrm>
              <a:off x="8120477" y="3720915"/>
              <a:ext cx="277320" cy="169277"/>
            </a:xfrm>
            <a:prstGeom prst="rect">
              <a:avLst/>
            </a:prstGeom>
            <a:noFill/>
          </p:spPr>
          <p:txBody>
            <a:bodyPr vert="horz" wrap="none" lIns="0" tIns="0" rIns="0" bIns="0" rtlCol="0">
              <a:spAutoFit/>
            </a:bodyPr>
            <a:lstStyle/>
            <a:p>
              <a:pPr>
                <a:spcBef>
                  <a:spcPts val="200"/>
                </a:spcBef>
                <a:buSzPct val="100000"/>
              </a:pPr>
              <a:r>
                <a:rPr lang="en-US" sz="1100" dirty="0" smtClean="0"/>
                <a:t>C12</a:t>
              </a:r>
            </a:p>
          </p:txBody>
        </p:sp>
      </p:grpSp>
      <p:sp>
        <p:nvSpPr>
          <p:cNvPr id="47" name="Rectangle 46"/>
          <p:cNvSpPr/>
          <p:nvPr/>
        </p:nvSpPr>
        <p:spPr>
          <a:xfrm>
            <a:off x="2913973" y="2505769"/>
            <a:ext cx="2717411" cy="369332"/>
          </a:xfrm>
          <a:prstGeom prst="rect">
            <a:avLst/>
          </a:prstGeom>
        </p:spPr>
        <p:txBody>
          <a:bodyPr wrap="none">
            <a:spAutoFit/>
          </a:bodyPr>
          <a:lstStyle/>
          <a:p>
            <a:r>
              <a:rPr lang="en-US" b="1" i="1" dirty="0">
                <a:solidFill>
                  <a:srgbClr val="242729"/>
                </a:solidFill>
                <a:latin typeface="Consolas" panose="020B0609020204030204" pitchFamily="49" charset="0"/>
              </a:rPr>
              <a:t>git </a:t>
            </a:r>
            <a:r>
              <a:rPr lang="en-US" b="1" i="1" dirty="0" smtClean="0">
                <a:solidFill>
                  <a:srgbClr val="242729"/>
                </a:solidFill>
                <a:latin typeface="Consolas" panose="020B0609020204030204" pitchFamily="49" charset="0"/>
              </a:rPr>
              <a:t>rebase Main Repo</a:t>
            </a:r>
            <a:endParaRPr lang="en-US" b="1" i="1" dirty="0"/>
          </a:p>
        </p:txBody>
      </p:sp>
    </p:spTree>
    <p:extLst>
      <p:ext uri="{BB962C8B-B14F-4D97-AF65-F5344CB8AC3E}">
        <p14:creationId xmlns:p14="http://schemas.microsoft.com/office/powerpoint/2010/main" val="384112253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Background on GIT</a:t>
            </a:r>
            <a:endParaRPr lang="en-US" noProof="0" dirty="0"/>
          </a:p>
        </p:txBody>
      </p:sp>
      <p:sp>
        <p:nvSpPr>
          <p:cNvPr id="3" name="Text Placeholder 2"/>
          <p:cNvSpPr>
            <a:spLocks noGrp="1"/>
          </p:cNvSpPr>
          <p:nvPr>
            <p:ph type="body" idx="1"/>
          </p:nvPr>
        </p:nvSpPr>
        <p:spPr/>
        <p:txBody>
          <a:bodyPr/>
          <a:lstStyle/>
          <a:p>
            <a:r>
              <a:rPr lang="en-US" dirty="0" smtClean="0"/>
              <a:t>What is GIT and when should I use it?</a:t>
            </a:r>
            <a:endParaRPr lang="en-US" noProof="0" dirty="0"/>
          </a:p>
          <a:p>
            <a:endParaRPr lang="en-US" noProof="0" dirty="0"/>
          </a:p>
        </p:txBody>
      </p:sp>
    </p:spTree>
    <p:extLst>
      <p:ext uri="{BB962C8B-B14F-4D97-AF65-F5344CB8AC3E}">
        <p14:creationId xmlns:p14="http://schemas.microsoft.com/office/powerpoint/2010/main" val="100998469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What is source control?</a:t>
            </a:r>
            <a:endParaRPr lang="en-US" dirty="0"/>
          </a:p>
        </p:txBody>
      </p:sp>
      <p:sp>
        <p:nvSpPr>
          <p:cNvPr id="3" name="Title 2"/>
          <p:cNvSpPr>
            <a:spLocks noGrp="1"/>
          </p:cNvSpPr>
          <p:nvPr>
            <p:ph type="title"/>
          </p:nvPr>
        </p:nvSpPr>
        <p:spPr/>
        <p:txBody>
          <a:bodyPr/>
          <a:lstStyle/>
          <a:p>
            <a:r>
              <a:rPr lang="en-US" dirty="0" smtClean="0"/>
              <a:t>GIT is Source Control</a:t>
            </a:r>
            <a:endParaRPr lang="en-US" dirty="0"/>
          </a:p>
        </p:txBody>
      </p:sp>
      <p:sp>
        <p:nvSpPr>
          <p:cNvPr id="4" name="TextBox 3"/>
          <p:cNvSpPr txBox="1"/>
          <p:nvPr/>
        </p:nvSpPr>
        <p:spPr>
          <a:xfrm>
            <a:off x="376237" y="1741714"/>
            <a:ext cx="8100106" cy="215444"/>
          </a:xfrm>
          <a:prstGeom prst="rect">
            <a:avLst/>
          </a:prstGeom>
          <a:noFill/>
        </p:spPr>
        <p:txBody>
          <a:bodyPr vert="horz" wrap="square" lIns="0" tIns="0" rIns="0" bIns="0" rtlCol="0">
            <a:spAutoFit/>
          </a:bodyPr>
          <a:lstStyle/>
          <a:p>
            <a:pPr marL="171450" indent="-171450">
              <a:spcBef>
                <a:spcPts val="200"/>
              </a:spcBef>
              <a:buSzPct val="100000"/>
              <a:buFont typeface="Arial" panose="020B0604020202020204" pitchFamily="34" charset="0"/>
              <a:buChar char="•"/>
            </a:pPr>
            <a:r>
              <a:rPr lang="en-US" sz="1400" dirty="0" smtClean="0"/>
              <a:t>Any software that</a:t>
            </a:r>
          </a:p>
        </p:txBody>
      </p:sp>
    </p:spTree>
    <p:extLst>
      <p:ext uri="{BB962C8B-B14F-4D97-AF65-F5344CB8AC3E}">
        <p14:creationId xmlns:p14="http://schemas.microsoft.com/office/powerpoint/2010/main" val="31666040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GIT is part of a long line of source control software solutions</a:t>
            </a:r>
            <a:endParaRPr lang="en-US" dirty="0"/>
          </a:p>
        </p:txBody>
      </p:sp>
      <p:sp>
        <p:nvSpPr>
          <p:cNvPr id="3" name="Title 2"/>
          <p:cNvSpPr>
            <a:spLocks noGrp="1"/>
          </p:cNvSpPr>
          <p:nvPr>
            <p:ph type="title"/>
          </p:nvPr>
        </p:nvSpPr>
        <p:spPr/>
        <p:txBody>
          <a:bodyPr/>
          <a:lstStyle/>
          <a:p>
            <a:r>
              <a:rPr lang="en-US" dirty="0" smtClean="0"/>
              <a:t>Source control software</a:t>
            </a:r>
            <a:endParaRPr lang="en-US" dirty="0"/>
          </a:p>
        </p:txBody>
      </p:sp>
      <p:sp>
        <p:nvSpPr>
          <p:cNvPr id="4" name="TextBox 3"/>
          <p:cNvSpPr txBox="1"/>
          <p:nvPr/>
        </p:nvSpPr>
        <p:spPr>
          <a:xfrm>
            <a:off x="376237" y="1741714"/>
            <a:ext cx="8100106" cy="697627"/>
          </a:xfrm>
          <a:prstGeom prst="rect">
            <a:avLst/>
          </a:prstGeom>
          <a:noFill/>
        </p:spPr>
        <p:txBody>
          <a:bodyPr vert="horz" wrap="square" lIns="0" tIns="0" rIns="0" bIns="0" rtlCol="0">
            <a:spAutoFit/>
          </a:bodyPr>
          <a:lstStyle/>
          <a:p>
            <a:pPr marL="171450" indent="-171450">
              <a:spcBef>
                <a:spcPts val="200"/>
              </a:spcBef>
              <a:buSzPct val="100000"/>
              <a:buFont typeface="Arial" panose="020B0604020202020204" pitchFamily="34" charset="0"/>
              <a:buChar char="•"/>
            </a:pPr>
            <a:r>
              <a:rPr lang="en-US" sz="1400" dirty="0" smtClean="0"/>
              <a:t>Was initially developed in 2005 as an open source </a:t>
            </a:r>
            <a:r>
              <a:rPr lang="en-US" sz="1400" b="1" dirty="0" smtClean="0"/>
              <a:t>G</a:t>
            </a:r>
            <a:r>
              <a:rPr lang="en-US" sz="1400" dirty="0" smtClean="0"/>
              <a:t>lobal </a:t>
            </a:r>
            <a:r>
              <a:rPr lang="en-US" sz="1400" b="1" dirty="0" smtClean="0"/>
              <a:t>I</a:t>
            </a:r>
            <a:r>
              <a:rPr lang="en-US" sz="1400" dirty="0" smtClean="0"/>
              <a:t>nformation </a:t>
            </a:r>
            <a:r>
              <a:rPr lang="en-US" sz="1400" b="1" dirty="0" smtClean="0"/>
              <a:t>T</a:t>
            </a:r>
            <a:r>
              <a:rPr lang="en-US" sz="1400" dirty="0" smtClean="0"/>
              <a:t>racker</a:t>
            </a:r>
          </a:p>
          <a:p>
            <a:pPr marL="171450" indent="-171450">
              <a:spcBef>
                <a:spcPts val="200"/>
              </a:spcBef>
              <a:buSzPct val="100000"/>
              <a:buFont typeface="Arial" panose="020B0604020202020204" pitchFamily="34" charset="0"/>
              <a:buChar char="•"/>
            </a:pPr>
            <a:r>
              <a:rPr lang="en-US" sz="1400" dirty="0" smtClean="0"/>
              <a:t>Was preceded by long line of earlier source control solutions</a:t>
            </a:r>
          </a:p>
          <a:p>
            <a:pPr marL="628650" lvl="1" indent="-171450">
              <a:spcBef>
                <a:spcPts val="200"/>
              </a:spcBef>
              <a:buSzPct val="100000"/>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2104675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GIT is </a:t>
            </a:r>
            <a:r>
              <a:rPr lang="en-US" b="1" i="1" dirty="0" smtClean="0">
                <a:solidFill>
                  <a:srgbClr val="FF0000"/>
                </a:solidFill>
              </a:rPr>
              <a:t>NOT </a:t>
            </a:r>
            <a:r>
              <a:rPr lang="en-US" dirty="0" smtClean="0"/>
              <a:t>Github.com</a:t>
            </a:r>
            <a:endParaRPr lang="en-US" dirty="0"/>
          </a:p>
        </p:txBody>
      </p:sp>
      <p:sp>
        <p:nvSpPr>
          <p:cNvPr id="4" name="TextBox 3"/>
          <p:cNvSpPr txBox="1"/>
          <p:nvPr/>
        </p:nvSpPr>
        <p:spPr>
          <a:xfrm>
            <a:off x="376237" y="1640114"/>
            <a:ext cx="8391525" cy="738664"/>
          </a:xfrm>
          <a:prstGeom prst="rect">
            <a:avLst/>
          </a:prstGeom>
          <a:noFill/>
        </p:spPr>
        <p:txBody>
          <a:bodyPr vert="horz" wrap="square" lIns="0" tIns="0" rIns="0" bIns="0" rtlCol="0">
            <a:spAutoFit/>
          </a:bodyPr>
          <a:lstStyle/>
          <a:p>
            <a:pPr>
              <a:spcBef>
                <a:spcPts val="200"/>
              </a:spcBef>
              <a:buSzPct val="100000"/>
            </a:pPr>
            <a:r>
              <a:rPr lang="en-US" sz="2400" dirty="0" smtClean="0"/>
              <a:t>While we are going to use Github.com during this tutorial, </a:t>
            </a:r>
            <a:r>
              <a:rPr lang="en-US" sz="2400" dirty="0" err="1" smtClean="0"/>
              <a:t>github</a:t>
            </a:r>
            <a:r>
              <a:rPr lang="en-US" sz="2400" dirty="0" smtClean="0"/>
              <a:t> is not a requirement to use GIT</a:t>
            </a:r>
          </a:p>
        </p:txBody>
      </p:sp>
      <p:graphicFrame>
        <p:nvGraphicFramePr>
          <p:cNvPr id="7" name="Table 6"/>
          <p:cNvGraphicFramePr>
            <a:graphicFrameLocks noGrp="1"/>
          </p:cNvGraphicFramePr>
          <p:nvPr>
            <p:extLst>
              <p:ext uri="{D42A27DB-BD31-4B8C-83A1-F6EECF244321}">
                <p14:modId xmlns:p14="http://schemas.microsoft.com/office/powerpoint/2010/main" val="2460062706"/>
              </p:ext>
            </p:extLst>
          </p:nvPr>
        </p:nvGraphicFramePr>
        <p:xfrm>
          <a:off x="376235" y="3164035"/>
          <a:ext cx="8391526" cy="2392680"/>
        </p:xfrm>
        <a:graphic>
          <a:graphicData uri="http://schemas.openxmlformats.org/drawingml/2006/table">
            <a:tbl>
              <a:tblPr firstRow="1" bandRow="1">
                <a:tableStyleId>{5C22544A-7EE6-4342-B048-85BDC9FD1C3A}</a:tableStyleId>
              </a:tblPr>
              <a:tblGrid>
                <a:gridCol w="4195763"/>
                <a:gridCol w="4195763"/>
              </a:tblGrid>
              <a:tr h="370840">
                <a:tc>
                  <a:txBody>
                    <a:bodyPr/>
                    <a:lstStyle/>
                    <a:p>
                      <a:pPr algn="ctr"/>
                      <a:r>
                        <a:rPr lang="en-US" dirty="0" smtClean="0"/>
                        <a:t>GIT</a:t>
                      </a:r>
                      <a:endParaRPr lang="en-US" dirty="0"/>
                    </a:p>
                  </a:txBody>
                  <a:tcPr/>
                </a:tc>
                <a:tc>
                  <a:txBody>
                    <a:bodyPr/>
                    <a:lstStyle/>
                    <a:p>
                      <a:pPr algn="ctr"/>
                      <a:r>
                        <a:rPr lang="en-US" dirty="0" smtClean="0"/>
                        <a:t>Github.com</a:t>
                      </a:r>
                      <a:endParaRPr lang="en-US" dirty="0"/>
                    </a:p>
                  </a:txBody>
                  <a:tcPr/>
                </a:tc>
              </a:tr>
              <a:tr h="370840">
                <a:tc>
                  <a:txBody>
                    <a:bodyPr/>
                    <a:lstStyle/>
                    <a:p>
                      <a:r>
                        <a:rPr lang="en-US" sz="1800" dirty="0" smtClean="0"/>
                        <a:t>A stand alone local app</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 web site built on top of GIT</a:t>
                      </a:r>
                    </a:p>
                  </a:txBody>
                  <a:tcPr/>
                </a:tc>
              </a:tr>
              <a:tr h="370840">
                <a:tc>
                  <a:txBody>
                    <a:bodyPr/>
                    <a:lstStyle/>
                    <a:p>
                      <a:r>
                        <a:rPr lang="en-US" sz="1800" dirty="0" smtClean="0"/>
                        <a:t>Free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Not free for enterprise version</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Does not require an internet connection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Requires internet to access</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Purpose is purely for source control</a:t>
                      </a:r>
                    </a:p>
                  </a:txBody>
                  <a:tcPr/>
                </a:tc>
                <a:tc>
                  <a:txBody>
                    <a:bodyPr/>
                    <a:lstStyle/>
                    <a:p>
                      <a:r>
                        <a:rPr lang="en-US" dirty="0" smtClean="0"/>
                        <a:t>Purpose is for code sharing across different geographies</a:t>
                      </a:r>
                      <a:endParaRPr lang="en-US" dirty="0"/>
                    </a:p>
                  </a:txBody>
                  <a:tcPr/>
                </a:tc>
              </a:tr>
            </a:tbl>
          </a:graphicData>
        </a:graphic>
      </p:graphicFrame>
    </p:spTree>
    <p:extLst>
      <p:ext uri="{BB962C8B-B14F-4D97-AF65-F5344CB8AC3E}">
        <p14:creationId xmlns:p14="http://schemas.microsoft.com/office/powerpoint/2010/main" val="22507314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Getting Started with GIT</a:t>
            </a:r>
            <a:endParaRPr lang="en-US" noProof="0" dirty="0"/>
          </a:p>
        </p:txBody>
      </p:sp>
      <p:sp>
        <p:nvSpPr>
          <p:cNvPr id="3" name="Text Placeholder 2"/>
          <p:cNvSpPr>
            <a:spLocks noGrp="1"/>
          </p:cNvSpPr>
          <p:nvPr>
            <p:ph type="body" idx="1"/>
          </p:nvPr>
        </p:nvSpPr>
        <p:spPr/>
        <p:txBody>
          <a:bodyPr/>
          <a:lstStyle/>
          <a:p>
            <a:r>
              <a:rPr lang="en-US" noProof="0" dirty="0" smtClean="0"/>
              <a:t>How to set it up</a:t>
            </a:r>
            <a:endParaRPr lang="en-US" noProof="0" dirty="0"/>
          </a:p>
        </p:txBody>
      </p:sp>
    </p:spTree>
    <p:extLst>
      <p:ext uri="{BB962C8B-B14F-4D97-AF65-F5344CB8AC3E}">
        <p14:creationId xmlns:p14="http://schemas.microsoft.com/office/powerpoint/2010/main" val="2661103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6237" y="651601"/>
            <a:ext cx="8391525" cy="383824"/>
          </a:xfrm>
        </p:spPr>
        <p:txBody>
          <a:bodyPr/>
          <a:lstStyle/>
          <a:p>
            <a:r>
              <a:rPr lang="en-US" dirty="0" smtClean="0"/>
              <a:t>Where do I obtain GIT</a:t>
            </a:r>
            <a:endParaRPr lang="en-US" dirty="0"/>
          </a:p>
        </p:txBody>
      </p:sp>
      <p:sp>
        <p:nvSpPr>
          <p:cNvPr id="3" name="Title 2"/>
          <p:cNvSpPr>
            <a:spLocks noGrp="1"/>
          </p:cNvSpPr>
          <p:nvPr>
            <p:ph type="title"/>
          </p:nvPr>
        </p:nvSpPr>
        <p:spPr/>
        <p:txBody>
          <a:bodyPr/>
          <a:lstStyle/>
          <a:p>
            <a:r>
              <a:rPr lang="en-US" dirty="0" smtClean="0"/>
              <a:t>Download GIT</a:t>
            </a:r>
            <a:endParaRPr lang="en-US" dirty="0"/>
          </a:p>
        </p:txBody>
      </p:sp>
      <p:pic>
        <p:nvPicPr>
          <p:cNvPr id="4" name="Picture 3"/>
          <p:cNvPicPr>
            <a:picLocks noChangeAspect="1"/>
          </p:cNvPicPr>
          <p:nvPr/>
        </p:nvPicPr>
        <p:blipFill>
          <a:blip r:embed="rId2"/>
          <a:stretch>
            <a:fillRect/>
          </a:stretch>
        </p:blipFill>
        <p:spPr>
          <a:xfrm>
            <a:off x="370469" y="1603562"/>
            <a:ext cx="8397293" cy="4461062"/>
          </a:xfrm>
          <a:prstGeom prst="rect">
            <a:avLst/>
          </a:prstGeom>
        </p:spPr>
      </p:pic>
      <p:sp>
        <p:nvSpPr>
          <p:cNvPr id="6" name="Oval 5"/>
          <p:cNvSpPr/>
          <p:nvPr/>
        </p:nvSpPr>
        <p:spPr bwMode="gray">
          <a:xfrm>
            <a:off x="4078297" y="3213847"/>
            <a:ext cx="981635" cy="336177"/>
          </a:xfrm>
          <a:prstGeom prst="ellipse">
            <a:avLst/>
          </a:prstGeom>
          <a:noFill/>
          <a:ln w="19050" algn="ctr">
            <a:solidFill>
              <a:srgbClr val="C00000"/>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 name="TextBox 6"/>
          <p:cNvSpPr txBox="1"/>
          <p:nvPr/>
        </p:nvSpPr>
        <p:spPr>
          <a:xfrm>
            <a:off x="370469" y="1209768"/>
            <a:ext cx="8625613" cy="369332"/>
          </a:xfrm>
          <a:prstGeom prst="rect">
            <a:avLst/>
          </a:prstGeom>
          <a:noFill/>
        </p:spPr>
        <p:txBody>
          <a:bodyPr vert="horz" wrap="square" lIns="0" tIns="0" rIns="0" bIns="0" rtlCol="0">
            <a:spAutoFit/>
          </a:bodyPr>
          <a:lstStyle/>
          <a:p>
            <a:pPr>
              <a:spcBef>
                <a:spcPts val="200"/>
              </a:spcBef>
              <a:buSzPct val="100000"/>
            </a:pPr>
            <a:r>
              <a:rPr lang="en-US" sz="1200" dirty="0" smtClean="0"/>
              <a:t>Go to </a:t>
            </a:r>
            <a:r>
              <a:rPr lang="en-US" sz="1200" dirty="0">
                <a:hlinkClick r:id="rId3"/>
              </a:rPr>
              <a:t>https://</a:t>
            </a:r>
            <a:r>
              <a:rPr lang="en-US" sz="1200" dirty="0" smtClean="0">
                <a:hlinkClick r:id="rId3"/>
              </a:rPr>
              <a:t>git-scm.com/downloads</a:t>
            </a:r>
            <a:r>
              <a:rPr lang="en-US" sz="1200" dirty="0" smtClean="0"/>
              <a:t>, download git for relevant OS and follow the default settings of install wizard </a:t>
            </a:r>
          </a:p>
        </p:txBody>
      </p:sp>
    </p:spTree>
    <p:extLst>
      <p:ext uri="{BB962C8B-B14F-4D97-AF65-F5344CB8AC3E}">
        <p14:creationId xmlns:p14="http://schemas.microsoft.com/office/powerpoint/2010/main" val="26532986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This is needed just for participating in the training</a:t>
            </a:r>
            <a:endParaRPr lang="en-US" dirty="0"/>
          </a:p>
        </p:txBody>
      </p:sp>
      <p:sp>
        <p:nvSpPr>
          <p:cNvPr id="3" name="Title 2"/>
          <p:cNvSpPr>
            <a:spLocks noGrp="1"/>
          </p:cNvSpPr>
          <p:nvPr>
            <p:ph type="title"/>
          </p:nvPr>
        </p:nvSpPr>
        <p:spPr/>
        <p:txBody>
          <a:bodyPr/>
          <a:lstStyle/>
          <a:p>
            <a:r>
              <a:rPr lang="en-US" dirty="0" smtClean="0"/>
              <a:t>Start a Github.com account</a:t>
            </a:r>
            <a:endParaRPr lang="en-US" dirty="0"/>
          </a:p>
        </p:txBody>
      </p:sp>
      <p:sp>
        <p:nvSpPr>
          <p:cNvPr id="4" name="TextBox 3"/>
          <p:cNvSpPr txBox="1"/>
          <p:nvPr/>
        </p:nvSpPr>
        <p:spPr>
          <a:xfrm>
            <a:off x="1519518" y="1316522"/>
            <a:ext cx="2359749" cy="184666"/>
          </a:xfrm>
          <a:prstGeom prst="rect">
            <a:avLst/>
          </a:prstGeom>
          <a:noFill/>
        </p:spPr>
        <p:txBody>
          <a:bodyPr vert="horz" wrap="none" lIns="0" tIns="0" rIns="0" bIns="0" rtlCol="0">
            <a:spAutoFit/>
          </a:bodyPr>
          <a:lstStyle/>
          <a:p>
            <a:pPr>
              <a:spcBef>
                <a:spcPts val="200"/>
              </a:spcBef>
              <a:buSzPct val="100000"/>
            </a:pPr>
            <a:r>
              <a:rPr lang="en-US" sz="1200" dirty="0" smtClean="0">
                <a:hlinkClick r:id="rId2"/>
              </a:rPr>
              <a:t>Go to https</a:t>
            </a:r>
            <a:r>
              <a:rPr lang="en-US" sz="1200" dirty="0">
                <a:hlinkClick r:id="rId2"/>
              </a:rPr>
              <a:t>://</a:t>
            </a:r>
            <a:r>
              <a:rPr lang="en-US" sz="1200" dirty="0" smtClean="0">
                <a:hlinkClick r:id="rId2"/>
              </a:rPr>
              <a:t>github.com/join</a:t>
            </a:r>
            <a:r>
              <a:rPr lang="en-US" sz="1200" dirty="0" smtClean="0"/>
              <a:t> </a:t>
            </a:r>
          </a:p>
        </p:txBody>
      </p:sp>
      <p:pic>
        <p:nvPicPr>
          <p:cNvPr id="5" name="Picture 4"/>
          <p:cNvPicPr>
            <a:picLocks noChangeAspect="1"/>
          </p:cNvPicPr>
          <p:nvPr/>
        </p:nvPicPr>
        <p:blipFill>
          <a:blip r:embed="rId3"/>
          <a:stretch>
            <a:fillRect/>
          </a:stretch>
        </p:blipFill>
        <p:spPr>
          <a:xfrm>
            <a:off x="685800" y="1595318"/>
            <a:ext cx="4593477" cy="3191835"/>
          </a:xfrm>
          <a:prstGeom prst="rect">
            <a:avLst/>
          </a:prstGeom>
        </p:spPr>
      </p:pic>
      <p:sp>
        <p:nvSpPr>
          <p:cNvPr id="6" name="TextBox 5"/>
          <p:cNvSpPr txBox="1"/>
          <p:nvPr/>
        </p:nvSpPr>
        <p:spPr>
          <a:xfrm>
            <a:off x="5876365" y="1367224"/>
            <a:ext cx="3065929" cy="1554272"/>
          </a:xfrm>
          <a:prstGeom prst="rect">
            <a:avLst/>
          </a:prstGeom>
          <a:noFill/>
        </p:spPr>
        <p:txBody>
          <a:bodyPr vert="horz" wrap="square" lIns="0" tIns="0" rIns="0" bIns="0" rtlCol="0">
            <a:spAutoFit/>
          </a:bodyPr>
          <a:lstStyle/>
          <a:p>
            <a:pPr>
              <a:spcBef>
                <a:spcPts val="200"/>
              </a:spcBef>
              <a:buSzPct val="100000"/>
            </a:pPr>
            <a:r>
              <a:rPr lang="en-US" sz="1200" b="1" dirty="0" smtClean="0"/>
              <a:t>STEP 2: </a:t>
            </a:r>
            <a:r>
              <a:rPr lang="en-US" sz="1200" u="sng" dirty="0" smtClean="0"/>
              <a:t>Verify your email</a:t>
            </a:r>
          </a:p>
          <a:p>
            <a:pPr>
              <a:spcBef>
                <a:spcPts val="200"/>
              </a:spcBef>
              <a:buSzPct val="100000"/>
            </a:pPr>
            <a:endParaRPr lang="en-US" sz="1200" u="sng" dirty="0" smtClean="0"/>
          </a:p>
          <a:p>
            <a:pPr>
              <a:spcBef>
                <a:spcPts val="200"/>
              </a:spcBef>
              <a:buSzPct val="100000"/>
            </a:pPr>
            <a:r>
              <a:rPr lang="en-US" sz="1200" dirty="0" smtClean="0"/>
              <a:t>You will receive an email from </a:t>
            </a:r>
            <a:r>
              <a:rPr lang="en-US" sz="1200" dirty="0" smtClean="0">
                <a:hlinkClick r:id="rId4"/>
              </a:rPr>
              <a:t>noreply@github.com</a:t>
            </a:r>
            <a:r>
              <a:rPr lang="en-US" sz="1200" dirty="0" smtClean="0"/>
              <a:t> on your </a:t>
            </a:r>
            <a:r>
              <a:rPr lang="en-US" sz="1200" dirty="0" smtClean="0">
                <a:hlinkClick r:id="rId5"/>
              </a:rPr>
              <a:t>xyz@Deloitte.com</a:t>
            </a:r>
            <a:r>
              <a:rPr lang="en-US" sz="1200" dirty="0" smtClean="0"/>
              <a:t> email account. Use the ‘Verify Email’ link to verify your email. </a:t>
            </a:r>
            <a:endParaRPr lang="en-US" sz="1200" dirty="0"/>
          </a:p>
          <a:p>
            <a:pPr>
              <a:spcBef>
                <a:spcPts val="200"/>
              </a:spcBef>
              <a:buSzPct val="100000"/>
            </a:pPr>
            <a:r>
              <a:rPr lang="en-US" sz="1200" dirty="0" smtClean="0"/>
              <a:t> </a:t>
            </a:r>
          </a:p>
        </p:txBody>
      </p:sp>
      <p:sp>
        <p:nvSpPr>
          <p:cNvPr id="7" name="TextBox 6"/>
          <p:cNvSpPr txBox="1"/>
          <p:nvPr/>
        </p:nvSpPr>
        <p:spPr>
          <a:xfrm>
            <a:off x="841942" y="1316522"/>
            <a:ext cx="655629" cy="184666"/>
          </a:xfrm>
          <a:prstGeom prst="rect">
            <a:avLst/>
          </a:prstGeom>
          <a:noFill/>
        </p:spPr>
        <p:txBody>
          <a:bodyPr vert="horz" wrap="none" lIns="0" tIns="0" rIns="0" bIns="0" rtlCol="0">
            <a:spAutoFit/>
          </a:bodyPr>
          <a:lstStyle/>
          <a:p>
            <a:pPr>
              <a:spcBef>
                <a:spcPts val="200"/>
              </a:spcBef>
              <a:buSzPct val="100000"/>
            </a:pPr>
            <a:r>
              <a:rPr lang="en-US" sz="1200" b="1" dirty="0" smtClean="0"/>
              <a:t>STEP 1:</a:t>
            </a:r>
          </a:p>
        </p:txBody>
      </p:sp>
      <p:pic>
        <p:nvPicPr>
          <p:cNvPr id="8" name="Picture 7"/>
          <p:cNvPicPr>
            <a:picLocks noChangeAspect="1"/>
          </p:cNvPicPr>
          <p:nvPr/>
        </p:nvPicPr>
        <p:blipFill>
          <a:blip r:embed="rId6"/>
          <a:stretch>
            <a:fillRect/>
          </a:stretch>
        </p:blipFill>
        <p:spPr>
          <a:xfrm>
            <a:off x="6189288" y="3191235"/>
            <a:ext cx="2009775" cy="533400"/>
          </a:xfrm>
          <a:prstGeom prst="rect">
            <a:avLst/>
          </a:prstGeom>
        </p:spPr>
      </p:pic>
      <p:sp>
        <p:nvSpPr>
          <p:cNvPr id="9" name="TextBox 8"/>
          <p:cNvSpPr txBox="1"/>
          <p:nvPr/>
        </p:nvSpPr>
        <p:spPr>
          <a:xfrm>
            <a:off x="4100666" y="5109882"/>
            <a:ext cx="1920206" cy="307777"/>
          </a:xfrm>
          <a:prstGeom prst="rect">
            <a:avLst/>
          </a:prstGeom>
          <a:noFill/>
        </p:spPr>
        <p:txBody>
          <a:bodyPr vert="horz" wrap="none" lIns="0" tIns="0" rIns="0" bIns="0" rtlCol="0">
            <a:spAutoFit/>
          </a:bodyPr>
          <a:lstStyle/>
          <a:p>
            <a:pPr>
              <a:spcBef>
                <a:spcPts val="200"/>
              </a:spcBef>
              <a:buSzPct val="100000"/>
            </a:pPr>
            <a:r>
              <a:rPr lang="en-US" sz="2000" dirty="0" smtClean="0">
                <a:latin typeface="Broadway" panose="04040905080B02020502" pitchFamily="82" charset="0"/>
              </a:rPr>
              <a:t>You are all set</a:t>
            </a:r>
          </a:p>
        </p:txBody>
      </p:sp>
    </p:spTree>
    <p:extLst>
      <p:ext uri="{BB962C8B-B14F-4D97-AF65-F5344CB8AC3E}">
        <p14:creationId xmlns:p14="http://schemas.microsoft.com/office/powerpoint/2010/main" val="23820826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2" id="{AF18B779-9903-4A50-BD87-4806636E7C13}" vid="{D2AC379D-75DC-4146-884E-6D4464D2B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Deloitte_4_3_Onscreen_US</Template>
  <TotalTime>3541</TotalTime>
  <Words>1255</Words>
  <Application>Microsoft Office PowerPoint</Application>
  <PresentationFormat>On-screen Show (4:3)</PresentationFormat>
  <Paragraphs>227</Paragraphs>
  <Slides>23</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Arial</vt:lpstr>
      <vt:lpstr>Broadway</vt:lpstr>
      <vt:lpstr>Calibri</vt:lpstr>
      <vt:lpstr>Consolas</vt:lpstr>
      <vt:lpstr>Courier</vt:lpstr>
      <vt:lpstr>Open Sans</vt:lpstr>
      <vt:lpstr>Verdana</vt:lpstr>
      <vt:lpstr>Wingdings 2</vt:lpstr>
      <vt:lpstr>Deloitte 16_9 onscreen</vt:lpstr>
      <vt:lpstr>think-cell Slide</vt:lpstr>
      <vt:lpstr>GIT Training</vt:lpstr>
      <vt:lpstr>Index</vt:lpstr>
      <vt:lpstr>Background on GIT</vt:lpstr>
      <vt:lpstr>GIT is Source Control</vt:lpstr>
      <vt:lpstr>Source control software</vt:lpstr>
      <vt:lpstr>GIT is NOT Github.com</vt:lpstr>
      <vt:lpstr>Getting Started with GIT</vt:lpstr>
      <vt:lpstr>Download GIT</vt:lpstr>
      <vt:lpstr>Start a Github.com account</vt:lpstr>
      <vt:lpstr>How to use GIT</vt:lpstr>
      <vt:lpstr>GIT works best on the command line</vt:lpstr>
      <vt:lpstr>Initialize a repo</vt:lpstr>
      <vt:lpstr>Remote connections</vt:lpstr>
      <vt:lpstr>Viewing all the branches</vt:lpstr>
      <vt:lpstr>Status Command</vt:lpstr>
      <vt:lpstr>Add command</vt:lpstr>
      <vt:lpstr>Fetching data</vt:lpstr>
      <vt:lpstr>Checking out a branch</vt:lpstr>
      <vt:lpstr>Two steps to committing work</vt:lpstr>
      <vt:lpstr>Pushing code</vt:lpstr>
      <vt:lpstr>Conflicts and Conflict resolution using ‘Rebase’</vt:lpstr>
      <vt:lpstr>Conflicts and Conflict resolution using ‘Rebase’</vt:lpstr>
      <vt:lpstr>Conflicts and Conflict resolution using ‘Rebase’</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Lasaga, Daniel</dc:creator>
  <cp:lastModifiedBy>Rao Gandhe, Harshitha</cp:lastModifiedBy>
  <cp:revision>142</cp:revision>
  <cp:lastPrinted>2014-06-25T02:16:22Z</cp:lastPrinted>
  <dcterms:created xsi:type="dcterms:W3CDTF">2017-02-27T03:59:55Z</dcterms:created>
  <dcterms:modified xsi:type="dcterms:W3CDTF">2017-04-14T14:01:43Z</dcterms:modified>
</cp:coreProperties>
</file>