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sldIdLst>
    <p:sldId id="287" r:id="rId2"/>
    <p:sldId id="256" r:id="rId3"/>
    <p:sldId id="257" r:id="rId4"/>
    <p:sldId id="259" r:id="rId5"/>
    <p:sldId id="262" r:id="rId6"/>
    <p:sldId id="258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8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0" r:id="rId27"/>
    <p:sldId id="272" r:id="rId28"/>
    <p:sldId id="271" r:id="rId29"/>
    <p:sldId id="270" r:id="rId30"/>
    <p:sldId id="27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86477" autoAdjust="0"/>
  </p:normalViewPr>
  <p:slideViewPr>
    <p:cSldViewPr>
      <p:cViewPr>
        <p:scale>
          <a:sx n="60" d="100"/>
          <a:sy n="60" d="100"/>
        </p:scale>
        <p:origin x="-116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A473-4527-43B2-A98F-0C275B056B44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7B3BB-E112-4F5E-A8BA-6D91F05A6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76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5F47-DC5F-4952-8761-5B0083A6875A}" type="slidenum">
              <a:rPr lang="en-US"/>
              <a:pPr/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mean when we say “break?”</a:t>
            </a:r>
          </a:p>
          <a:p>
            <a:r>
              <a:rPr lang="en-US" dirty="0" smtClean="0"/>
              <a:t>Both </a:t>
            </a:r>
            <a:r>
              <a:rPr lang="en-US" dirty="0"/>
              <a:t>pitches heading for ~same location.  One seems to break at the last minute, the other doesn’t.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AB7C-66C8-45C7-A3F0-1B286C9916F9}" type="slidenum">
              <a:rPr lang="en-US"/>
              <a:pPr/>
              <a:t>18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CE636EC-359B-4D51-B718-B9CDB6898ECF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E96C29-4D36-40C5-8249-10525A566BA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CD5BEC-DD74-4A4A-8470-0C059367E50F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1B6BC4-DA78-4D62-A92F-CDF5E94B5EB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DDC640-4D03-4037-8DC5-064A4EF99D0D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73A9E-7B8B-40FE-AF21-310DD80ADA43}" type="slidenum">
              <a:rPr lang="en-US"/>
              <a:pPr/>
              <a:t>21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1B85EE-7C31-45C4-9B40-720943817712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80499-03F3-491C-BEEB-662F6872318C}" type="slidenum">
              <a:rPr lang="en-US"/>
              <a:pPr/>
              <a:t>22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7FAC0A4-1533-4028-B8D9-269A93C486E2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37261F-E8E2-407E-ABA6-0CB0C38837B9}" type="slidenum">
              <a:rPr lang="en-US"/>
              <a:pPr/>
              <a:t>23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17CFC17-DD1D-42F0-82D9-B065FFCCE0A1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B0F1BE-A170-41EF-9E76-A78ADDA39A59}" type="slidenum">
              <a:rPr lang="en-US"/>
              <a:pPr/>
              <a:t>24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C0B91AE-9BCC-4150-B441-B52EBC9EB6F7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0ABEA7-1DE7-4895-B7D4-3B251F0F62D3}" type="slidenum">
              <a:rPr lang="en-US"/>
              <a:pPr/>
              <a:t>25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065290-346B-4BE3-A167-FDE1D42E727D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31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CB3984-1E28-4024-9D38-C84927B1212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Coors</a:t>
            </a:r>
            <a:r>
              <a:rPr lang="en-US" baseline="0" dirty="0" smtClean="0"/>
              <a:t> has many more home runs than any other park. 2 reasons: Altitude and dry air because of altitude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7B3BB-E112-4F5E-A8BA-6D91F05A67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Developed by </a:t>
            </a:r>
            <a:r>
              <a:rPr lang="en-US" dirty="0" err="1" smtClean="0"/>
              <a:t>Sportvision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Gameday</a:t>
            </a:r>
            <a:r>
              <a:rPr lang="en-US" dirty="0" smtClean="0"/>
              <a:t> image, talk about the data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7B3BB-E112-4F5E-A8BA-6D91F05A67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Baseball</a:t>
            </a:r>
            <a:r>
              <a:rPr lang="en-US" baseline="0" dirty="0" smtClean="0"/>
              <a:t> is 2 7/8” in diameter </a:t>
            </a:r>
          </a:p>
          <a:p>
            <a:r>
              <a:rPr lang="en-US" baseline="0" dirty="0" smtClean="0"/>
              <a:t>Deviation is 1/100</a:t>
            </a:r>
            <a:r>
              <a:rPr lang="en-US" baseline="30000" dirty="0" smtClean="0"/>
              <a:t>th</a:t>
            </a:r>
            <a:r>
              <a:rPr lang="en-US" baseline="0" dirty="0" smtClean="0"/>
              <a:t> the diameter of the baseball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7B3BB-E112-4F5E-A8BA-6D91F05A67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C2047-834C-4425-BD18-83A283AFB87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9300" cy="3419475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US" dirty="0" smtClean="0"/>
              <a:t>Ball is moving in the plane of the screen</a:t>
            </a:r>
          </a:p>
          <a:p>
            <a:endParaRPr lang="en-US" dirty="0" smtClean="0"/>
          </a:p>
          <a:p>
            <a:r>
              <a:rPr lang="en-US" dirty="0" smtClean="0"/>
              <a:t>Velocity moving up and</a:t>
            </a:r>
            <a:r>
              <a:rPr lang="en-US" baseline="0" dirty="0" smtClean="0"/>
              <a:t> to the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 forces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spin axis coming out of the screen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the cross product only means that the Magnus force will operate in a direction that is perpendicular to both the velocity and the spin axis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ECBD4-3955-408F-B325-E47F2D1120D4}" type="slidenum">
              <a:rPr lang="en-US"/>
              <a:pPr/>
              <a:t>11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/>
              <a:t>Remove spin axis arrows.  Try to find ball with spin axis showing.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Ask Audience who has heard about it.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Watts</a:t>
            </a:r>
            <a:r>
              <a:rPr lang="en-US" baseline="0" dirty="0" smtClean="0"/>
              <a:t> &amp; Sawyer showed that there are forces on a non-spinning ball that depend </a:t>
            </a:r>
            <a:r>
              <a:rPr lang="en-US" b="1" u="sng" baseline="0" dirty="0" smtClean="0"/>
              <a:t>critically</a:t>
            </a:r>
            <a:r>
              <a:rPr lang="en-US" b="0" i="0" u="none" baseline="0" dirty="0" smtClean="0"/>
              <a:t> on the orientation of the seams.</a:t>
            </a:r>
          </a:p>
          <a:p>
            <a:pPr>
              <a:buFont typeface="Arial" pitchFamily="34" charset="0"/>
              <a:buNone/>
            </a:pPr>
            <a:r>
              <a:rPr lang="en-US" b="0" i="0" u="none" baseline="0" dirty="0" smtClean="0"/>
              <a:t>Mass of a baseball is 145g = 0.32 lbs.</a:t>
            </a:r>
          </a:p>
          <a:p>
            <a:pPr>
              <a:buFont typeface="Arial" pitchFamily="34" charset="0"/>
              <a:buNone/>
            </a:pPr>
            <a:endParaRPr lang="en-US" b="0" i="0" u="none" baseline="0" dirty="0" smtClean="0"/>
          </a:p>
          <a:p>
            <a:pPr>
              <a:buFont typeface="Arial" pitchFamily="34" charset="0"/>
              <a:buNone/>
            </a:pPr>
            <a:r>
              <a:rPr lang="en-US" b="0" i="0" u="none" baseline="0" dirty="0" smtClean="0"/>
              <a:t>This is </a:t>
            </a:r>
            <a:r>
              <a:rPr lang="en-US" b="1" i="0" u="sng" baseline="0" dirty="0" smtClean="0"/>
              <a:t>NOT</a:t>
            </a:r>
            <a:r>
              <a:rPr lang="en-US" b="0" i="0" u="none" baseline="0" dirty="0" smtClean="0"/>
              <a:t> the same as the </a:t>
            </a:r>
            <a:r>
              <a:rPr lang="en-US" b="0" i="0" u="none" baseline="0" dirty="0" err="1" smtClean="0"/>
              <a:t>magnus</a:t>
            </a:r>
            <a:r>
              <a:rPr lang="en-US" b="0" i="0" u="none" baseline="0" dirty="0" smtClean="0"/>
              <a:t> force</a:t>
            </a:r>
          </a:p>
          <a:p>
            <a:pPr>
              <a:buFont typeface="Arial" pitchFamily="34" charset="0"/>
              <a:buNone/>
            </a:pPr>
            <a:endParaRPr lang="en-US" b="0" i="0" u="none" baseline="0" dirty="0" smtClean="0"/>
          </a:p>
          <a:p>
            <a:pPr>
              <a:buFont typeface="Arial" pitchFamily="34" charset="0"/>
              <a:buNone/>
            </a:pPr>
            <a:r>
              <a:rPr lang="en-US" b="0" i="0" u="none" baseline="0" dirty="0" smtClean="0"/>
              <a:t>If a ball is pitched with no spin at all, it will just feel a constant lateral force.</a:t>
            </a:r>
          </a:p>
          <a:p>
            <a:pPr>
              <a:buFont typeface="Arial" pitchFamily="34" charset="0"/>
              <a:buNone/>
            </a:pPr>
            <a:endParaRPr lang="en-US" b="0" i="0" u="none" baseline="0" dirty="0" smtClean="0"/>
          </a:p>
          <a:p>
            <a:pPr>
              <a:buFont typeface="Arial" pitchFamily="34" charset="0"/>
              <a:buNone/>
            </a:pPr>
            <a:r>
              <a:rPr lang="en-US" b="0" i="0" u="none" baseline="0" dirty="0" smtClean="0"/>
              <a:t>The key is the fractional turn over the flight of the ball</a:t>
            </a:r>
          </a:p>
          <a:p>
            <a:pPr>
              <a:buFont typeface="Arial" pitchFamily="34" charset="0"/>
              <a:buNone/>
            </a:pPr>
            <a:endParaRPr lang="en-US" b="0" i="0" u="none" baseline="0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Other Pitcher is </a:t>
            </a:r>
            <a:r>
              <a:rPr lang="en-US" dirty="0" err="1" smtClean="0"/>
              <a:t>Anibal</a:t>
            </a:r>
            <a:r>
              <a:rPr lang="en-US" dirty="0" smtClean="0"/>
              <a:t> Sanchez of</a:t>
            </a:r>
            <a:r>
              <a:rPr lang="en-US" baseline="0" dirty="0" smtClean="0"/>
              <a:t> the Marlins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7B3BB-E112-4F5E-A8BA-6D91F05A67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176D1-FBDD-49AE-A696-28675E74DA36}" type="slidenum">
              <a:rPr lang="en-US"/>
              <a:pPr/>
              <a:t>13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/>
              <a:t>Remove spin axis arrows.  Try to find ball with spin axis showing.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5285DD-C178-4E25-BC9A-4B00AF4B447E}" type="slidenum">
              <a:rPr lang="en-US"/>
              <a:pPr/>
              <a:t>15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54F04FB-0F4D-4990-85E8-708F722CD07A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563CA-6314-4A56-BB86-2A2860E554E7}" type="slidenum">
              <a:rPr lang="en-US"/>
              <a:pPr/>
              <a:t>16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877126-7B3D-45AC-8870-A33D6D4DD498}" type="slidenum">
              <a:rPr lang="en-US" sz="1400">
                <a:solidFill>
                  <a:srgbClr val="000000"/>
                </a:solidFill>
                <a:ea typeface="SimSun" charset="0"/>
                <a:cs typeface="SimSun" charset="0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9C5DF-6A89-4CAE-AA38-BD594F8524EC}" type="slidenum">
              <a:rPr lang="en-US"/>
              <a:pPr/>
              <a:t>17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0804-D00E-4B16-8D22-EC87052516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87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52E7-7AF4-403A-AEC1-93DF36C23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76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FA5D-57CC-4553-9F65-4223E0776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94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48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646613" y="1604963"/>
            <a:ext cx="1941512" cy="350647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0525" y="1604963"/>
            <a:ext cx="1941513" cy="3506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8838" cy="390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9/27/12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8838" cy="395288"/>
          </a:xfrm>
        </p:spPr>
        <p:txBody>
          <a:bodyPr/>
          <a:lstStyle>
            <a:lvl1pPr>
              <a:defRPr/>
            </a:lvl1pPr>
          </a:lstStyle>
          <a:p>
            <a:fld id="{05698616-1CCE-4CF3-9221-34D61CC4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48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4963"/>
            <a:ext cx="1939925" cy="3506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2549525" y="1604963"/>
            <a:ext cx="1941513" cy="35064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8838" cy="390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9/27/12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8838" cy="395288"/>
          </a:xfrm>
        </p:spPr>
        <p:txBody>
          <a:bodyPr/>
          <a:lstStyle>
            <a:lvl1pPr>
              <a:defRPr/>
            </a:lvl1pPr>
          </a:lstStyle>
          <a:p>
            <a:fld id="{BE6D32DD-3963-4A1B-92E2-2C07D1FB7B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4838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1939925" cy="3506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1604963"/>
            <a:ext cx="1941513" cy="3506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8838" cy="390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9/27/12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8838" cy="395288"/>
          </a:xfrm>
        </p:spPr>
        <p:txBody>
          <a:bodyPr/>
          <a:lstStyle>
            <a:lvl1pPr>
              <a:defRPr/>
            </a:lvl1pPr>
          </a:lstStyle>
          <a:p>
            <a:fld id="{ECA7E6BD-D5EC-49D7-8F8A-C5F20FA45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7FFE-E9AB-4E7A-AFB4-C0E7ED9D5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91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A68-C402-4290-8DE4-81DCC76830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7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CFF7-4509-4D50-B7EB-94DEC0F00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14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7659-1A4C-4071-B5AD-C7317D4E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32C-C575-4FBD-BAB1-1FB497480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7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A260-3433-432D-9C83-92D55C3BA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24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CACF-2B77-4B26-A41F-AEF061A64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0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APS/DFD, Nov09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APS/DFD, Nov. 2009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8BA-A70E-4AB6-BCFB-AD2309337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5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9B29-4962-4030-996A-9285CD89795C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EC18-C144-42BE-8173-D50DBDFC4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9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Daniel%20Lascar\Desktop\knuckle_slow.wm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ratorium.edu/baseball/howfar7.html" TargetMode="External"/><Relationship Id="rId2" Type="http://schemas.openxmlformats.org/officeDocument/2006/relationships/hyperlink" Target="http://webusers.npl.illinois.edu/~a-nathan/pob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Daniel%20Lascar\My%20Documents\My%20Videos\50381EA0-CEAD-4F97-9A18-24EB2EF7C2D00.m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League Central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32698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/>
                <a:gridCol w="1219200"/>
                <a:gridCol w="1295400"/>
                <a:gridCol w="1524000"/>
                <a:gridCol w="2057400"/>
              </a:tblGrid>
              <a:tr h="1143000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Wins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Losses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Games Behind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Games Remaining</a:t>
                      </a:r>
                      <a:endParaRPr lang="en-US" sz="3200" b="1" dirty="0"/>
                    </a:p>
                  </a:txBody>
                  <a:tcPr anchor="ctr"/>
                </a:tc>
              </a:tr>
              <a:tr h="1063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Tigers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85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73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-</a:t>
                      </a:r>
                      <a:endParaRPr lang="en-US" sz="40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400" b="1" dirty="0" smtClean="0"/>
                        <a:t>4</a:t>
                      </a:r>
                      <a:endParaRPr lang="en-US" sz="5400" b="1" dirty="0"/>
                    </a:p>
                  </a:txBody>
                  <a:tcPr anchor="ctr"/>
                </a:tc>
              </a:tr>
              <a:tr h="1063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White Sox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83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75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smtClean="0"/>
                        <a:t>2</a:t>
                      </a:r>
                      <a:endParaRPr lang="en-US" sz="4000" b="1" u="sn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There’s Still A Chance!!!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Types of Pitches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tches"/>
          <p:cNvPicPr>
            <a:picLocks noChangeAspect="1" noChangeArrowheads="1"/>
          </p:cNvPicPr>
          <p:nvPr/>
        </p:nvPicPr>
        <p:blipFill>
          <a:blip r:embed="rId2" cstate="print"/>
          <a:srcRect l="62399" t="51111" r="6635" b="7778"/>
          <a:stretch>
            <a:fillRect/>
          </a:stretch>
        </p:blipFill>
        <p:spPr bwMode="auto">
          <a:xfrm>
            <a:off x="3553712" y="914400"/>
            <a:ext cx="2022982" cy="267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4" name="Fastball"/>
          <p:cNvPicPr>
            <a:picLocks noChangeAspect="1" noChangeArrowheads="1"/>
          </p:cNvPicPr>
          <p:nvPr/>
        </p:nvPicPr>
        <p:blipFill>
          <a:blip r:embed="rId2" cstate="print"/>
          <a:srcRect r="52446" b="54444"/>
          <a:stretch>
            <a:fillRect/>
          </a:stretch>
        </p:blipFill>
        <p:spPr bwMode="auto">
          <a:xfrm>
            <a:off x="0" y="1228796"/>
            <a:ext cx="3106660" cy="296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5" name="Slider"/>
          <p:cNvPicPr>
            <a:picLocks noChangeAspect="1" noChangeArrowheads="1"/>
          </p:cNvPicPr>
          <p:nvPr/>
        </p:nvPicPr>
        <p:blipFill>
          <a:blip r:embed="rId2" cstate="print"/>
          <a:srcRect l="53552" b="52222"/>
          <a:stretch>
            <a:fillRect/>
          </a:stretch>
        </p:blipFill>
        <p:spPr bwMode="auto">
          <a:xfrm>
            <a:off x="3048000" y="3675114"/>
            <a:ext cx="3034407" cy="31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6" name="Curve"/>
          <p:cNvPicPr>
            <a:picLocks noChangeAspect="1" noChangeArrowheads="1"/>
          </p:cNvPicPr>
          <p:nvPr/>
        </p:nvPicPr>
        <p:blipFill>
          <a:blip r:embed="rId2" cstate="print"/>
          <a:srcRect l="3318" t="53333" r="50872"/>
          <a:stretch>
            <a:fillRect/>
          </a:stretch>
        </p:blipFill>
        <p:spPr bwMode="auto">
          <a:xfrm>
            <a:off x="6151273" y="1232755"/>
            <a:ext cx="2992727" cy="303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7" name="Rectangle 37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Jon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Lester vs. Brandon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Webb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Courtesy: Alan Nathan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B67-8BA8-4544-83D0-E31819D4B026}" type="slidenum">
              <a:rPr lang="en-US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38" name="Picture 38" descr="dzdx-Web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066800"/>
            <a:ext cx="3886200" cy="3594100"/>
          </a:xfrm>
          <a:prstGeom prst="rect">
            <a:avLst/>
          </a:prstGeom>
          <a:noFill/>
        </p:spPr>
      </p:pic>
      <p:pic>
        <p:nvPicPr>
          <p:cNvPr id="460839" name="Picture 39" descr="dzdx-Le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066800"/>
            <a:ext cx="3886200" cy="3592513"/>
          </a:xfrm>
          <a:prstGeom prst="rect">
            <a:avLst/>
          </a:prstGeom>
          <a:noFill/>
        </p:spPr>
      </p:pic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609600" y="4971871"/>
            <a:ext cx="411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Brandon Webb is a “sinkerball” pitcher: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Almost no rise on his fastball</a:t>
            </a:r>
          </a:p>
        </p:txBody>
      </p:sp>
      <p:pic>
        <p:nvPicPr>
          <p:cNvPr id="460844" name="Picture 44" descr="web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670425"/>
            <a:ext cx="3962400" cy="2187575"/>
          </a:xfrm>
          <a:prstGeom prst="rect">
            <a:avLst/>
          </a:prstGeom>
          <a:noFill/>
        </p:spPr>
      </p:pic>
      <p:sp>
        <p:nvSpPr>
          <p:cNvPr id="460845" name="Oval 45"/>
          <p:cNvSpPr>
            <a:spLocks noChangeArrowheads="1"/>
          </p:cNvSpPr>
          <p:nvPr/>
        </p:nvSpPr>
        <p:spPr bwMode="auto">
          <a:xfrm>
            <a:off x="1676400" y="18288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6" name="Oval 46"/>
          <p:cNvSpPr>
            <a:spLocks noChangeArrowheads="1"/>
          </p:cNvSpPr>
          <p:nvPr/>
        </p:nvSpPr>
        <p:spPr bwMode="auto">
          <a:xfrm>
            <a:off x="2438400" y="12954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7" name="Oval 47"/>
          <p:cNvSpPr>
            <a:spLocks noChangeArrowheads="1"/>
          </p:cNvSpPr>
          <p:nvPr/>
        </p:nvSpPr>
        <p:spPr bwMode="auto">
          <a:xfrm>
            <a:off x="3048000" y="18288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8" name="Oval 48"/>
          <p:cNvSpPr>
            <a:spLocks noChangeArrowheads="1"/>
          </p:cNvSpPr>
          <p:nvPr/>
        </p:nvSpPr>
        <p:spPr bwMode="auto">
          <a:xfrm>
            <a:off x="1295400" y="28956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9" name="Oval 49"/>
          <p:cNvSpPr>
            <a:spLocks noChangeArrowheads="1"/>
          </p:cNvSpPr>
          <p:nvPr/>
        </p:nvSpPr>
        <p:spPr bwMode="auto">
          <a:xfrm>
            <a:off x="5029200" y="23622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0" name="Oval 50"/>
          <p:cNvSpPr>
            <a:spLocks noChangeArrowheads="1"/>
          </p:cNvSpPr>
          <p:nvPr/>
        </p:nvSpPr>
        <p:spPr bwMode="auto">
          <a:xfrm>
            <a:off x="6934200" y="3124200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3429000" y="1676400"/>
            <a:ext cx="29718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6019800" y="1676400"/>
            <a:ext cx="0" cy="1066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3" name="Text Box 53"/>
          <p:cNvSpPr txBox="1">
            <a:spLocks noChangeArrowheads="1"/>
          </p:cNvSpPr>
          <p:nvPr/>
        </p:nvSpPr>
        <p:spPr bwMode="auto">
          <a:xfrm>
            <a:off x="6096000" y="1905000"/>
            <a:ext cx="128272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15 inches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1" grpId="0"/>
      <p:bldP spid="460849" grpId="0" animBg="1"/>
      <p:bldP spid="460850" grpId="0" animBg="1"/>
      <p:bldP spid="460851" grpId="0" animBg="1"/>
      <p:bldP spid="460852" grpId="0" animBg="1"/>
      <p:bldP spid="4608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Knuckleball Research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0386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Myth or Fact: The knuckleball “jumps around” or zigzags.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1975 paper tried to find the forces on the ball.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Recent paper by Alan Nathan analyzed pitch trajectories.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Curveball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Knuckleball</a:t>
            </a:r>
          </a:p>
          <a:p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“Within the precision of the tracking data, knuckleball trajectories are just as smooth as ordinary pitches.”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Wakefield" descr="dzdx-Wake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99394"/>
            <a:ext cx="4800600" cy="4439444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246595" y="1752600"/>
            <a:ext cx="4897405" cy="4608731"/>
            <a:chOff x="4246595" y="1752600"/>
            <a:chExt cx="4897405" cy="4608731"/>
          </a:xfrm>
        </p:grpSpPr>
        <p:pic>
          <p:nvPicPr>
            <p:cNvPr id="25602" name="Picture 2" descr="http://www.baseballprospectus.com/u/images/Knuckleball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46595" y="1752600"/>
              <a:ext cx="4897405" cy="380047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343400" y="5715000"/>
              <a:ext cx="449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A. Nathan, Baseball Prospectus, Jan. 31, 2012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10200" y="3962400"/>
            <a:ext cx="1447800" cy="1066800"/>
            <a:chOff x="5410200" y="3962400"/>
            <a:chExt cx="1447800" cy="1066800"/>
          </a:xfrm>
        </p:grpSpPr>
        <p:sp>
          <p:nvSpPr>
            <p:cNvPr id="11" name="TextBox 10"/>
            <p:cNvSpPr txBox="1"/>
            <p:nvPr/>
          </p:nvSpPr>
          <p:spPr>
            <a:xfrm>
              <a:off x="5410200" y="4382869"/>
              <a:ext cx="1447800" cy="64633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R. A. Dickey Knuckleball</a:t>
              </a:r>
              <a:endPara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Elbow Connector 12"/>
            <p:cNvCxnSpPr>
              <a:stCxn id="11" idx="0"/>
            </p:cNvCxnSpPr>
            <p:nvPr/>
          </p:nvCxnSpPr>
          <p:spPr>
            <a:xfrm rot="5400000" flipH="1" flipV="1">
              <a:off x="6171516" y="3924985"/>
              <a:ext cx="420469" cy="4953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forces"/>
          <p:cNvGrpSpPr/>
          <p:nvPr/>
        </p:nvGrpSpPr>
        <p:grpSpPr>
          <a:xfrm>
            <a:off x="0" y="2895600"/>
            <a:ext cx="9144000" cy="3556575"/>
            <a:chOff x="0" y="2895600"/>
            <a:chExt cx="9144000" cy="355657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146" t="10275" b="6055"/>
            <a:stretch>
              <a:fillRect/>
            </a:stretch>
          </p:blipFill>
          <p:spPr bwMode="auto">
            <a:xfrm>
              <a:off x="0" y="2895600"/>
              <a:ext cx="9144000" cy="2944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304800" y="5867400"/>
              <a:ext cx="426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R. G. Watts, E Sawyer, </a:t>
              </a:r>
              <a:r>
                <a:rPr lang="en-US" sz="1600" i="1" dirty="0" smtClean="0">
                  <a:latin typeface="Arial" pitchFamily="34" charset="0"/>
                  <a:cs typeface="Arial" pitchFamily="34" charset="0"/>
                </a:rPr>
                <a:t>Am. J. Phys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43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(11) 1975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trajectory"/>
          <p:cNvGrpSpPr/>
          <p:nvPr/>
        </p:nvGrpSpPr>
        <p:grpSpPr>
          <a:xfrm>
            <a:off x="-37733" y="2895600"/>
            <a:ext cx="9181733" cy="3705999"/>
            <a:chOff x="-37733" y="-1371600"/>
            <a:chExt cx="9181733" cy="3705999"/>
          </a:xfrm>
        </p:grpSpPr>
        <p:pic>
          <p:nvPicPr>
            <p:cNvPr id="5939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4989" r="3609" b="10195"/>
            <a:stretch>
              <a:fillRect/>
            </a:stretch>
          </p:blipFill>
          <p:spPr bwMode="auto">
            <a:xfrm>
              <a:off x="-37733" y="-1371600"/>
              <a:ext cx="9181733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6200" y="2057400"/>
              <a:ext cx="426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R. G. Watts, E Sawyer, </a:t>
              </a:r>
              <a:r>
                <a:rPr lang="en-US" sz="1200" i="1" dirty="0" smtClean="0">
                  <a:latin typeface="Arial" pitchFamily="34" charset="0"/>
                  <a:cs typeface="Arial" pitchFamily="34" charset="0"/>
                </a:rPr>
                <a:t>Am. J. Phys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43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(11) 1975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1981200"/>
            <a:ext cx="3886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Rectangle 4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Knuckleball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Courtesy: Alan Nathan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63874" name="Picture 2" descr="dzdx-Wak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9162"/>
            <a:ext cx="4114800" cy="3805238"/>
          </a:xfrm>
          <a:prstGeom prst="rect">
            <a:avLst/>
          </a:prstGeom>
          <a:noFill/>
        </p:spPr>
      </p:pic>
      <p:pic>
        <p:nvPicPr>
          <p:cNvPr id="463877" name="Picture 5" descr="dzdx-Le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19162"/>
            <a:ext cx="4114800" cy="3803650"/>
          </a:xfrm>
          <a:prstGeom prst="rect">
            <a:avLst/>
          </a:prstGeom>
          <a:noFill/>
        </p:spPr>
      </p:pic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4610100" y="4876800"/>
            <a:ext cx="419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dirty="0">
                <a:latin typeface="Arial" pitchFamily="34" charset="0"/>
                <a:cs typeface="Arial" pitchFamily="34" charset="0"/>
              </a:rPr>
              <a:t>Tim Wakefield is a knuckleball pitcher:</a:t>
            </a:r>
          </a:p>
          <a:p>
            <a:pPr algn="r"/>
            <a:r>
              <a:rPr lang="en-US" sz="2400" dirty="0">
                <a:latin typeface="Arial" pitchFamily="34" charset="0"/>
                <a:cs typeface="Arial" pitchFamily="34" charset="0"/>
              </a:rPr>
              <a:t>Chaotic Movement</a:t>
            </a:r>
          </a:p>
        </p:txBody>
      </p:sp>
      <p:sp>
        <p:nvSpPr>
          <p:cNvPr id="463883" name="Oval 11"/>
          <p:cNvSpPr>
            <a:spLocks noChangeArrowheads="1"/>
          </p:cNvSpPr>
          <p:nvPr/>
        </p:nvSpPr>
        <p:spPr bwMode="auto">
          <a:xfrm>
            <a:off x="5791200" y="12239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4" name="Oval 12"/>
          <p:cNvSpPr>
            <a:spLocks noChangeArrowheads="1"/>
          </p:cNvSpPr>
          <p:nvPr/>
        </p:nvSpPr>
        <p:spPr bwMode="auto">
          <a:xfrm>
            <a:off x="7467600" y="33575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5" name="Oval 13"/>
          <p:cNvSpPr>
            <a:spLocks noChangeArrowheads="1"/>
          </p:cNvSpPr>
          <p:nvPr/>
        </p:nvSpPr>
        <p:spPr bwMode="auto">
          <a:xfrm>
            <a:off x="1905000" y="17573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6" name="Oval 14"/>
          <p:cNvSpPr>
            <a:spLocks noChangeArrowheads="1"/>
          </p:cNvSpPr>
          <p:nvPr/>
        </p:nvSpPr>
        <p:spPr bwMode="auto">
          <a:xfrm>
            <a:off x="2667000" y="12239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7" name="Oval 15"/>
          <p:cNvSpPr>
            <a:spLocks noChangeArrowheads="1"/>
          </p:cNvSpPr>
          <p:nvPr/>
        </p:nvSpPr>
        <p:spPr bwMode="auto">
          <a:xfrm>
            <a:off x="3276600" y="17573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8" name="Oval 16"/>
          <p:cNvSpPr>
            <a:spLocks noChangeArrowheads="1"/>
          </p:cNvSpPr>
          <p:nvPr/>
        </p:nvSpPr>
        <p:spPr bwMode="auto">
          <a:xfrm>
            <a:off x="1524000" y="2824162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3889" name="Oval 17" hidden="1"/>
          <p:cNvSpPr>
            <a:spLocks noChangeArrowheads="1"/>
          </p:cNvSpPr>
          <p:nvPr/>
        </p:nvSpPr>
        <p:spPr bwMode="auto">
          <a:xfrm>
            <a:off x="5791200" y="1524000"/>
            <a:ext cx="2667000" cy="2133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8" grpId="0"/>
      <p:bldP spid="463883" grpId="0" animBg="1"/>
      <p:bldP spid="463884" grpId="0" animBg="1"/>
      <p:bldP spid="4638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nuckle_slow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6172200" cy="1144588"/>
          </a:xfrm>
          <a:ln/>
        </p:spPr>
        <p:txBody>
          <a:bodyPr anchor="t">
            <a:normAutofit fontScale="90000"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Where you hit a baseball depends on...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14788" cy="5322888"/>
          </a:xfrm>
          <a:ln/>
        </p:spPr>
        <p:txBody>
          <a:bodyPr/>
          <a:lstStyle/>
          <a:p>
            <a:pPr marL="563563" indent="-457200">
              <a:lnSpc>
                <a:spcPct val="102000"/>
              </a:lnSpc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Coefficient of restitution (COR) for bat/ball</a:t>
            </a:r>
          </a:p>
          <a:p>
            <a:pPr marL="563563" indent="-457200">
              <a:lnSpc>
                <a:spcPct val="102000"/>
              </a:lnSpc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Angle of bat at impact</a:t>
            </a:r>
          </a:p>
          <a:p>
            <a:pPr marL="563563" indent="-457200">
              <a:lnSpc>
                <a:spcPct val="102000"/>
              </a:lnSpc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Trajectory of ball at impact</a:t>
            </a:r>
          </a:p>
          <a:p>
            <a:pPr marL="563563" indent="-457200">
              <a:lnSpc>
                <a:spcPct val="102000"/>
              </a:lnSpc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Kinetic energy of bat</a:t>
            </a:r>
          </a:p>
          <a:p>
            <a:pPr marL="563563" indent="-457200">
              <a:lnSpc>
                <a:spcPct val="102000"/>
              </a:lnSpc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Kinetic energy of ball</a:t>
            </a:r>
          </a:p>
          <a:p>
            <a:pPr marL="449263">
              <a:lnSpc>
                <a:spcPct val="102000"/>
              </a:lnSpc>
              <a:buClrTx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marL="449263">
              <a:lnSpc>
                <a:spcPct val="102000"/>
              </a:lnSpc>
              <a:buClrTx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72013" y="1600200"/>
            <a:ext cx="4014787" cy="4800600"/>
          </a:xfrm>
          <a:ln/>
        </p:spPr>
        <p:txBody>
          <a:bodyPr>
            <a:normAutofit/>
          </a:bodyPr>
          <a:lstStyle/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Timing</a:t>
            </a:r>
          </a:p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Where on the bat ball hits</a:t>
            </a:r>
          </a:p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Spin motion of the ball</a:t>
            </a:r>
          </a:p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Humidity</a:t>
            </a:r>
          </a:p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Temperature</a:t>
            </a:r>
          </a:p>
          <a:p>
            <a:pPr marL="430213" indent="-323850">
              <a:lnSpc>
                <a:spcPct val="102000"/>
              </a:lnSpc>
              <a:buSzPct val="45000"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</a:t>
            </a:r>
          </a:p>
          <a:p>
            <a:pPr marL="430213" indent="-323850">
              <a:lnSpc>
                <a:spcPct val="102000"/>
              </a:lnSpc>
              <a:buClrTx/>
              <a:buFont typeface="Arial" pitchFamily="34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4588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Coefficient of restitution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5588000" y="1600200"/>
            <a:ext cx="2641600" cy="4525963"/>
          </a:xfrm>
          <a:ln/>
        </p:spPr>
        <p:txBody>
          <a:bodyPr>
            <a:normAutofit/>
          </a:bodyPr>
          <a:lstStyle/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Defined as:</a:t>
            </a:r>
          </a:p>
          <a:p>
            <a:pPr marL="428625" indent="-322263">
              <a:lnSpc>
                <a:spcPct val="102000"/>
              </a:lnSpc>
              <a:buClrTx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000" b="1" dirty="0" smtClean="0">
                <a:latin typeface="Arial" pitchFamily="34" charset="0"/>
                <a:cs typeface="Arial" pitchFamily="34" charset="0"/>
              </a:rPr>
            </a:b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marL="428625" indent="-322263">
              <a:lnSpc>
                <a:spcPct val="102000"/>
              </a:lnSpc>
              <a:buClrTx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GB" sz="2000" b="1" dirty="0" smtClean="0">
              <a:latin typeface="Arial" pitchFamily="34" charset="0"/>
              <a:cs typeface="Arial" pitchFamily="34" charset="0"/>
            </a:endParaRPr>
          </a:p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MLB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standard is </a:t>
            </a:r>
            <a:r>
              <a:rPr lang="en-GB" sz="2000" b="1" i="1" dirty="0">
                <a:latin typeface="Arial" pitchFamily="34" charset="0"/>
                <a:cs typeface="Arial" pitchFamily="34" charset="0"/>
              </a:rPr>
              <a:t>e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=0.55</a:t>
            </a:r>
          </a:p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Varies with temperature; cold balls “dead,” warm balls “live”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" y="1668463"/>
            <a:ext cx="4471987" cy="404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581400" y="6324600"/>
            <a:ext cx="523875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554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 charset="0"/>
                <a:ea typeface="SimSun" charset="0"/>
                <a:cs typeface="Arial" pitchFamily="34" charset="0"/>
              </a:rPr>
              <a:t>http://memagazine.asme.org/Articles/2010/april/Our_Favorite_Pastime.cfm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715000" y="2057400"/>
            <a:ext cx="2438400" cy="1066800"/>
            <a:chOff x="3810000" y="3124200"/>
            <a:chExt cx="1524000" cy="609600"/>
          </a:xfrm>
        </p:grpSpPr>
        <p:sp>
          <p:nvSpPr>
            <p:cNvPr id="31" name="Rectangle 30" hidden="1"/>
            <p:cNvSpPr/>
            <p:nvPr/>
          </p:nvSpPr>
          <p:spPr>
            <a:xfrm>
              <a:off x="3810000" y="3124200"/>
              <a:ext cx="1524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29039576"/>
                </p:ext>
              </p:extLst>
            </p:nvPr>
          </p:nvGraphicFramePr>
          <p:xfrm>
            <a:off x="3892550" y="3194050"/>
            <a:ext cx="1358900" cy="469900"/>
          </p:xfrm>
          <a:graphic>
            <a:graphicData uri="http://schemas.openxmlformats.org/presentationml/2006/ole">
              <p:oleObj spid="_x0000_s59432" name="Equation" r:id="rId5" imgW="1358640" imgH="469800" progId="Equation.3">
                <p:embed/>
              </p:oleObj>
            </a:graphicData>
          </a:graphic>
        </p:graphicFrame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8013" cy="1052513"/>
          </a:xfrm>
          <a:ln/>
        </p:spPr>
        <p:txBody>
          <a:bodyPr lIns="0" tIns="52560" rIns="0" bIns="0" anchor="t">
            <a:norm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Coefficient of restitution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332" y="1143000"/>
            <a:ext cx="61722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8013" cy="1143000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A few words about timing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9600" cy="4632325"/>
          </a:xfrm>
          <a:ln/>
        </p:spPr>
        <p:txBody>
          <a:bodyPr>
            <a:normAutofit/>
          </a:bodyPr>
          <a:lstStyle/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0.000 s: ball released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0.100 s: batter's eye registers ball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0.175 s: batter's brain registers ball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0.175-0.200 s: batter decides to swing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0.200-0.225 s: batter decides which swing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0.215-0.240 s: batter moves body</a:t>
            </a:r>
          </a:p>
          <a:p>
            <a:pPr marL="430213" indent="-323850"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GB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0.240-0.400 s: batter swings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054100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Bat materials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3288696"/>
              </p:ext>
            </p:extLst>
          </p:nvPr>
        </p:nvGraphicFramePr>
        <p:xfrm>
          <a:off x="685800" y="1371600"/>
          <a:ext cx="7775575" cy="4802188"/>
        </p:xfrm>
        <a:graphic>
          <a:graphicData uri="http://schemas.openxmlformats.org/drawingml/2006/table">
            <a:tbl>
              <a:tblPr/>
              <a:tblGrid>
                <a:gridCol w="3889375"/>
                <a:gridCol w="3886200"/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Material</a:t>
                      </a:r>
                    </a:p>
                  </a:txBody>
                  <a:tcPr marL="90000" marR="90000" marT="18403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Density (g/cm^3)</a:t>
                      </a:r>
                    </a:p>
                  </a:txBody>
                  <a:tcPr marL="90000" marR="90000" marT="18403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Mahogany (Spanish)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0.85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Hickory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0.82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Ash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0.638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Maple (black)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0.620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Cork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0.24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Balsa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0.11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Aluminum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0"/>
                          <a:cs typeface="SimSun" charset="0"/>
                        </a:rPr>
                        <a:t>2.70</a:t>
                      </a:r>
                    </a:p>
                  </a:txBody>
                  <a:tcPr marL="90000" marR="90000" marT="1742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howandwhy.com/images/magn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Physics of Baseball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3200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September 30, 2012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(Rays v. White Sox)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Daniel Lascar AB ’03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Recchie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 ’03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793750"/>
          </a:xfrm>
          <a:ln/>
        </p:spPr>
        <p:txBody>
          <a:bodyPr>
            <a:no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Heavy versus light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257800"/>
            <a:ext cx="8686800" cy="1325563"/>
          </a:xfrm>
          <a:ln/>
        </p:spPr>
        <p:txBody>
          <a:bodyPr>
            <a:normAutofit/>
          </a:bodyPr>
          <a:lstStyle/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Average bat weight in pro baseball is 32 oz, but “optimum” bat weight is 40.5 oz</a:t>
            </a:r>
          </a:p>
          <a:p>
            <a:pPr marL="428625" indent="-322263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Your mileage may vary!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13" y="1066800"/>
            <a:ext cx="6072187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257800" y="6324600"/>
            <a:ext cx="3657600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54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 charset="0"/>
                <a:ea typeface="SimSun" charset="0"/>
                <a:cs typeface="Arial" pitchFamily="34" charset="0"/>
              </a:rPr>
              <a:t>http://www.acs.psu.edu/drussell/bats/batw8.html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4588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Corking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0" y="1371600"/>
            <a:ext cx="1828800" cy="4525963"/>
          </a:xfrm>
          <a:ln/>
        </p:spPr>
        <p:txBody>
          <a:bodyPr>
            <a:noAutofit/>
          </a:bodyPr>
          <a:lstStyle/>
          <a:p>
            <a:pPr marL="428625" indent="-322263">
              <a:lnSpc>
                <a:spcPct val="102000"/>
              </a:lnSpc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Increases chances of hitting ball (maybe)</a:t>
            </a:r>
          </a:p>
          <a:p>
            <a:pPr marL="428625" indent="-322263">
              <a:lnSpc>
                <a:spcPct val="102000"/>
              </a:lnSpc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Does not increase power</a:t>
            </a:r>
          </a:p>
          <a:p>
            <a:pPr marL="428625" indent="-322263">
              <a:lnSpc>
                <a:spcPct val="102000"/>
              </a:lnSpc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Save your time and don't bother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41148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371600"/>
            <a:ext cx="2219325" cy="436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054100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Optimum angles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576552"/>
            <a:ext cx="3886200" cy="1828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102000"/>
              </a:lnSpc>
              <a:buSzPct val="45000"/>
              <a:tabLst>
                <a:tab pos="428625" algn="l"/>
                <a:tab pos="457200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average</a:t>
            </a:r>
          </a:p>
          <a:p>
            <a:pPr marL="857250" lvl="1" indent="-457200">
              <a:lnSpc>
                <a:spcPct val="102000"/>
              </a:lnSpc>
              <a:buSzPct val="4500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“Level” swing (10 degrees up)</a:t>
            </a:r>
          </a:p>
          <a:p>
            <a:pPr marL="857250" lvl="1" indent="-457200">
              <a:lnSpc>
                <a:spcPct val="102000"/>
              </a:lnSpc>
              <a:buSzPct val="4500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Maximizes chances of good contact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800600" y="1576552"/>
            <a:ext cx="3886200" cy="1828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102000"/>
              </a:lnSpc>
              <a:buSzPct val="45000"/>
              <a:tabLst>
                <a:tab pos="428625" algn="l"/>
                <a:tab pos="457200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power</a:t>
            </a:r>
            <a:endParaRPr lang="en-GB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>
              <a:lnSpc>
                <a:spcPct val="102000"/>
              </a:lnSpc>
              <a:buSzPct val="4500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Uppercut swing (</a:t>
            </a:r>
            <a:r>
              <a:rPr lang="en-GB" sz="1600" dirty="0" smtClean="0">
                <a:latin typeface="Arial" pitchFamily="34" charset="0"/>
                <a:ea typeface="SimSun" charset="0"/>
                <a:cs typeface="Arial" pitchFamily="34" charset="0"/>
              </a:rPr>
              <a:t>≤ 20 degrees)</a:t>
            </a:r>
            <a:endParaRPr lang="en-GB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>
              <a:lnSpc>
                <a:spcPct val="102000"/>
              </a:lnSpc>
              <a:buSzPct val="4500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Maximizes 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flight time, distance</a:t>
            </a:r>
            <a:endParaRPr lang="en-GB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 l="15009" t="40019" r="40022" b="10007"/>
          <a:stretch>
            <a:fillRect/>
          </a:stretch>
        </p:blipFill>
        <p:spPr bwMode="auto">
          <a:xfrm>
            <a:off x="1828800" y="3657600"/>
            <a:ext cx="5037138" cy="2944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2400"/>
            <a:ext cx="8229600" cy="1144588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Where a ball goes once put into play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19200"/>
            <a:ext cx="48006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21138" y="6324600"/>
            <a:ext cx="497046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554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latin typeface="Arial" pitchFamily="34" charset="0"/>
                <a:ea typeface="SimSun" charset="0"/>
                <a:cs typeface="Arial" pitchFamily="34" charset="0"/>
              </a:rPr>
              <a:t>http://webusers.npl.illinois.edu/~a-nathan/pob/ppt/APS-March10-v6.ppt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2400"/>
            <a:ext cx="8229600" cy="1098550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Where a ball goes once put into play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48006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097338" y="6292850"/>
            <a:ext cx="497046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554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latin typeface="Arial" pitchFamily="34" charset="0"/>
                <a:ea typeface="SimSun" charset="0"/>
                <a:cs typeface="Arial" pitchFamily="34" charset="0"/>
              </a:rPr>
              <a:t>http://webusers.npl.illinois.edu/~a-nathan/pob/ppt/APS-March10-v6.ppt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4588"/>
          </a:xfrm>
          <a:ln/>
        </p:spPr>
        <p:txBody>
          <a:bodyPr anchor="t">
            <a:normAutofit/>
          </a:bodyPr>
          <a:lstStyle/>
          <a:p>
            <a:pPr algn="l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Where a ball goes once put into play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509713"/>
            <a:ext cx="43434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600200"/>
            <a:ext cx="4114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44938" y="6292850"/>
            <a:ext cx="4970462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554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latin typeface="Arial" pitchFamily="34" charset="0"/>
                <a:ea typeface="SimSun" charset="0"/>
                <a:cs typeface="Arial" pitchFamily="34" charset="0"/>
              </a:rPr>
              <a:t>http://webusers.npl.illinois.edu/~a-nathan/pob/ppt/APS-March10-v6.ppt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Works Cited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G. Roberts, S. Carter, J. Ward, “How Mariano Rivera Dominates Hitters,”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NYT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June 29, 2010.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M. Fast, “What the Heck 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PITCHf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/x?”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Hardball Time Baseball Annual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2010.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N. Saint, “How High-Tech Cameras Are Changing Baseball Forever,”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Bus. Insider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April, 12, 2010.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R. Cross,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Physics of Baseball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New York: Springer, 2011.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A. Nathan, “The Knuckleball Mystique: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PITCHf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/x to Distinguish Perception from Reality,”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Baseball Prospectus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Jan 31, 2012.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A. Nathan,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http://webusers.npl.illinois.edu/~a-nathan/pob/index.html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R.G. Watts and E. Sawyer, “Aerodynamics of a knuckleball,”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American Journal of Physics,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43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(11) 1975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GB" sz="2000" dirty="0" smtClean="0">
                <a:solidFill>
                  <a:srgbClr val="CCCCFF"/>
                </a:solidFill>
                <a:latin typeface="Arial" pitchFamily="34" charset="0"/>
                <a:cs typeface="Arial" pitchFamily="34" charset="0"/>
                <a:hlinkClick r:id="rId3"/>
              </a:rPr>
              <a:t>http://www.exploratorium.edu/baseball/howfar7.html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Adair, Robert K.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The Physics of Baseball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(Harper: New York) 1990.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Watts, Robert G.,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Bahill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A. Terry.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Keep Your Eye on the Ball: Curve Balls, Knuckleballs, and Fallacies of Baseball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(W. H. Freeman and Co.: New York) 2000.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The Coors Effect</a:t>
            </a:r>
          </a:p>
        </p:txBody>
      </p:sp>
      <p:pic>
        <p:nvPicPr>
          <p:cNvPr id="9220" name="Picture 6" descr="range-vs-rangest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05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95800" y="1365250"/>
            <a:ext cx="1402948" cy="646331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~26 ft</a:t>
            </a:r>
          </a:p>
        </p:txBody>
      </p:sp>
      <p:sp>
        <p:nvSpPr>
          <p:cNvPr id="6" name="Warning Track"/>
          <p:cNvSpPr txBox="1"/>
          <p:nvPr/>
        </p:nvSpPr>
        <p:spPr>
          <a:xfrm>
            <a:off x="3733800" y="4794250"/>
            <a:ext cx="4191000" cy="52322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Warning Track: 10-15 ft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Home Runs and Humidors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Coors Field in Denver: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Pre-humidor (1995-2001): 	</a:t>
            </a:r>
          </a:p>
          <a:p>
            <a:pPr lvl="2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Rockies home: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3.20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HR/game	 away: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1.93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HR/game</a:t>
            </a:r>
          </a:p>
          <a:p>
            <a:pPr lvl="1" eaLnBrk="1" hangingPunct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Post-humidor (2002-2010):	</a:t>
            </a:r>
          </a:p>
          <a:p>
            <a:pPr lvl="2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Rockies home: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2.39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HR/game	 away: 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1.86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HR/game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17040" y="4854714"/>
            <a:ext cx="3881098" cy="78319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000" baseline="0" dirty="0">
                <a:latin typeface="Arial" pitchFamily="34" charset="0"/>
                <a:cs typeface="Arial" pitchFamily="34" charset="0"/>
              </a:rPr>
              <a:t>25% Reduction!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The Humidor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37338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Coors Field uses a humidor to prepare baseballs.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Higher humidity: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Decreases the COR (less “bouncy”)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Makes the ball heavier (ball isn’t hit as hard)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Makes the ball larger (ball doesn’t fly as well)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5029200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Talk Outline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Pitching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Current Measuring Technology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PITCHf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/x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Forces on the Ball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Different Pitches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Batting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Coefficient of Restitution (COR)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Timing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Batting Kinematics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Summary of Findings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with RH increased from 30% to 50%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Weight increases by </a:t>
            </a: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1.6%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COR decreases by </a:t>
            </a: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3.7%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Diameter change negligible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52800"/>
            <a:ext cx="8572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For typical long fly ball (100 mph, 30 </a:t>
            </a:r>
            <a:r>
              <a:rPr lang="en-US" sz="2400" baseline="0" dirty="0" err="1">
                <a:latin typeface="Arial" pitchFamily="34" charset="0"/>
                <a:cs typeface="Arial" pitchFamily="34" charset="0"/>
              </a:rPr>
              <a:t>deg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defRPr/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- Batted ball speed decreases by about 3 mph</a:t>
            </a:r>
          </a:p>
          <a:p>
            <a:pPr lvl="1">
              <a:defRPr/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- Fly ball distance decreases from 415 </a:t>
            </a:r>
            <a:r>
              <a:rPr lang="en-US" sz="2400" baseline="0" dirty="0" err="1">
                <a:latin typeface="Arial" pitchFamily="34" charset="0"/>
                <a:cs typeface="Arial" pitchFamily="34" charset="0"/>
              </a:rPr>
              <a:t>ft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to 402 </a:t>
            </a:r>
            <a:r>
              <a:rPr lang="en-US" sz="2400" baseline="0" dirty="0" err="1">
                <a:latin typeface="Arial" pitchFamily="34" charset="0"/>
                <a:cs typeface="Arial" pitchFamily="34" charset="0"/>
              </a:rPr>
              <a:t>ft</a:t>
            </a:r>
            <a:endParaRPr lang="en-US" sz="2400" baseline="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sz="2400" baseline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400" baseline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37" y="5029200"/>
            <a:ext cx="6557526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A Bit More On The Knuckleball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95400"/>
            <a:ext cx="4038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These are the RMS deviations of all the pitches in Mets-Marlins game on Aug. 29, 2011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Knuckleballs in red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 other in blue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Using just the blue pitches, the precision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PITCHf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/x = ± 0.3 in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Sportvision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claims ± 0.5 in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 descr="http://www.baseballprospectus.com/u/images/Knuckleball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444" y="1371600"/>
            <a:ext cx="4991556" cy="356235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5638800" y="2678668"/>
            <a:ext cx="1417319" cy="338554"/>
            <a:chOff x="5638800" y="3364468"/>
            <a:chExt cx="1417319" cy="338554"/>
          </a:xfrm>
        </p:grpSpPr>
        <p:sp>
          <p:nvSpPr>
            <p:cNvPr id="6" name="Right Brace 5"/>
            <p:cNvSpPr/>
            <p:nvPr/>
          </p:nvSpPr>
          <p:spPr>
            <a:xfrm rot="10800000">
              <a:off x="6477000" y="3429000"/>
              <a:ext cx="579119" cy="228600"/>
            </a:xfrm>
            <a:prstGeom prst="rightBrace">
              <a:avLst>
                <a:gd name="adj1" fmla="val 2500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800" y="3364468"/>
              <a:ext cx="838200" cy="33855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0.03 in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0381EA0-CEAD-4F97-9A18-24EB2EF7C2D00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81000" y="0"/>
            <a:ext cx="838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8229600" cy="11430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Late Break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”: Truth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Myth?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3100" dirty="0">
                <a:latin typeface="Arial" pitchFamily="34" charset="0"/>
                <a:cs typeface="Arial" pitchFamily="34" charset="0"/>
              </a:rPr>
              <a:t>Mariano Rivera’s Cut Fastball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Courtesy of Alan Nathan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56708" name="Picture 4" descr="late_brea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8362950" cy="3987800"/>
          </a:xfrm>
          <a:prstGeom prst="rect">
            <a:avLst/>
          </a:prstGeom>
          <a:noFill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76600" y="1524000"/>
            <a:ext cx="3124200" cy="1012825"/>
            <a:chOff x="2064" y="3552"/>
            <a:chExt cx="1440" cy="502"/>
          </a:xfrm>
        </p:grpSpPr>
        <p:sp>
          <p:nvSpPr>
            <p:cNvPr id="456711" name="Rectangle 7"/>
            <p:cNvSpPr>
              <a:spLocks noChangeArrowheads="1"/>
            </p:cNvSpPr>
            <p:nvPr/>
          </p:nvSpPr>
          <p:spPr bwMode="auto">
            <a:xfrm>
              <a:off x="2064" y="3552"/>
              <a:ext cx="144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6709" name="Text Box 5"/>
            <p:cNvSpPr txBox="1">
              <a:spLocks noChangeArrowheads="1"/>
            </p:cNvSpPr>
            <p:nvPr/>
          </p:nvSpPr>
          <p:spPr bwMode="auto">
            <a:xfrm>
              <a:off x="2112" y="3600"/>
              <a:ext cx="12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Arial" pitchFamily="34" charset="0"/>
                  <a:cs typeface="Arial" pitchFamily="34" charset="0"/>
                </a:rPr>
                <a:t>View from above:</a:t>
              </a:r>
            </a:p>
            <a:p>
              <a:r>
                <a:rPr lang="en-US" sz="1800" b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actual trajectory      --------</a:t>
              </a:r>
            </a:p>
            <a:p>
              <a:r>
                <a:rPr lang="en-US" sz="1800" b="0">
                  <a:latin typeface="Arial" pitchFamily="34" charset="0"/>
                  <a:cs typeface="Arial" pitchFamily="34" charset="0"/>
                </a:rPr>
                <a:t>linear extrapolation  - - - -</a:t>
              </a:r>
            </a:p>
          </p:txBody>
        </p:sp>
      </p:grpSp>
      <p:sp>
        <p:nvSpPr>
          <p:cNvPr id="456713" name="Oval 9"/>
          <p:cNvSpPr>
            <a:spLocks noChangeArrowheads="1"/>
          </p:cNvSpPr>
          <p:nvPr/>
        </p:nvSpPr>
        <p:spPr bwMode="auto">
          <a:xfrm>
            <a:off x="3276600" y="2667000"/>
            <a:ext cx="7620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6714" name="Oval 10"/>
          <p:cNvSpPr>
            <a:spLocks noChangeArrowheads="1"/>
          </p:cNvSpPr>
          <p:nvPr/>
        </p:nvSpPr>
        <p:spPr bwMode="auto">
          <a:xfrm>
            <a:off x="7086600" y="2819400"/>
            <a:ext cx="7620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0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3" grpId="0" animBg="1"/>
      <p:bldP spid="4567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5448"/>
            <a:ext cx="7388352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Today we can follow the ball better than a well-trained scout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PITCHf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/x takes </a:t>
            </a:r>
            <a:r>
              <a:rPr lang="en-US" smtClean="0">
                <a:latin typeface="Arial" pitchFamily="34" charset="0"/>
                <a:cs typeface="Arial" pitchFamily="34" charset="0"/>
              </a:rPr>
              <a:t>data from 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cameras: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“High Home”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“High First”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Outfield (Strike Zone)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taken @ 60 fps (20-30 images).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Sportvision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claims a precision of 0.5”</a:t>
            </a:r>
          </a:p>
        </p:txBody>
      </p:sp>
      <p:pic>
        <p:nvPicPr>
          <p:cNvPr id="4098" name="Picture 2" hidden="1"/>
          <p:cNvPicPr>
            <a:picLocks noChangeAspect="1" noChangeArrowheads="1"/>
          </p:cNvPicPr>
          <p:nvPr/>
        </p:nvPicPr>
        <p:blipFill>
          <a:blip r:embed="rId3" cstate="print"/>
          <a:srcRect l="2297" t="4745" r="23618"/>
          <a:stretch>
            <a:fillRect/>
          </a:stretch>
        </p:blipFill>
        <p:spPr bwMode="auto">
          <a:xfrm>
            <a:off x="0" y="1905000"/>
            <a:ext cx="9144000" cy="462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354288" y="1905000"/>
            <a:ext cx="4789712" cy="3694331"/>
            <a:chOff x="4354288" y="1905000"/>
            <a:chExt cx="4789712" cy="3694331"/>
          </a:xfrm>
        </p:grpSpPr>
        <p:pic>
          <p:nvPicPr>
            <p:cNvPr id="1030" name="Picture 6" descr="http://static1.businessinsider.com/image/4bc317547f8b9a83434b0400-400-300/the-pitchfx-cameras.jpg"/>
            <p:cNvPicPr>
              <a:picLocks noChangeAspect="1" noChangeArrowheads="1"/>
            </p:cNvPicPr>
            <p:nvPr/>
          </p:nvPicPr>
          <p:blipFill>
            <a:blip r:embed="rId4" cstate="print"/>
            <a:srcRect r="12000"/>
            <a:stretch>
              <a:fillRect/>
            </a:stretch>
          </p:blipFill>
          <p:spPr bwMode="auto">
            <a:xfrm>
              <a:off x="4354288" y="1905000"/>
              <a:ext cx="4789712" cy="30480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7239000" y="49530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N Saint (2010)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2800" y="1981200"/>
            <a:ext cx="1828800" cy="1295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2667000"/>
            <a:ext cx="1828800" cy="1295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9400" y="3657600"/>
            <a:ext cx="1828800" cy="1295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PitchFx"/>
          <p:cNvGrpSpPr>
            <a:grpSpLocks/>
          </p:cNvGrpSpPr>
          <p:nvPr/>
        </p:nvGrpSpPr>
        <p:grpSpPr bwMode="auto">
          <a:xfrm>
            <a:off x="4343400" y="1676076"/>
            <a:ext cx="4800600" cy="3733800"/>
            <a:chOff x="96" y="2227"/>
            <a:chExt cx="2592" cy="164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" y="2227"/>
              <a:ext cx="2592" cy="1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336" y="3482"/>
              <a:ext cx="194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Image, courtesy of </a:t>
              </a:r>
              <a:r>
                <a:rPr lang="en-US" sz="1800" b="0" dirty="0" err="1">
                  <a:solidFill>
                    <a:srgbClr val="66FF33"/>
                  </a:solidFill>
                  <a:latin typeface="Arial" pitchFamily="34" charset="0"/>
                  <a:cs typeface="Arial" pitchFamily="34" charset="0"/>
                </a:rPr>
                <a:t>Sportvision</a:t>
              </a:r>
              <a:endParaRPr lang="en-US" sz="1800" b="0" dirty="0">
                <a:solidFill>
                  <a:srgbClr val="66FF3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Hitfx" hidden="1"/>
          <p:cNvGrpSpPr/>
          <p:nvPr/>
        </p:nvGrpSpPr>
        <p:grpSpPr>
          <a:xfrm>
            <a:off x="4648200" y="3505200"/>
            <a:ext cx="4495800" cy="3171825"/>
            <a:chOff x="4648200" y="3505200"/>
            <a:chExt cx="4495800" cy="3171825"/>
          </a:xfrm>
        </p:grpSpPr>
        <p:pic>
          <p:nvPicPr>
            <p:cNvPr id="19" name="Picture 13" descr="Frame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8200" y="3505200"/>
              <a:ext cx="4495800" cy="3171825"/>
            </a:xfrm>
            <a:prstGeom prst="rect">
              <a:avLst/>
            </a:prstGeom>
            <a:noFill/>
          </p:spPr>
        </p:pic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77000" y="4343400"/>
              <a:ext cx="762000" cy="609600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8" name="Gameday"/>
          <p:cNvPicPr>
            <a:picLocks noChangeAspect="1" noChangeArrowheads="1"/>
          </p:cNvPicPr>
          <p:nvPr/>
        </p:nvPicPr>
        <p:blipFill>
          <a:blip r:embed="rId7" cstate="print"/>
          <a:srcRect l="4595" t="16001" r="62162" b="26857"/>
          <a:stretch>
            <a:fillRect/>
          </a:stretch>
        </p:blipFill>
        <p:spPr bwMode="auto">
          <a:xfrm>
            <a:off x="0" y="1295400"/>
            <a:ext cx="912266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APS/DFD, Nov. 2009</a:t>
            </a:r>
          </a:p>
        </p:txBody>
      </p:sp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1371600" y="1138237"/>
            <a:ext cx="3014663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Josh Kalk, THT, 5/22/08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155448" y="155448"/>
            <a:ext cx="6460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makes an effective slider</a:t>
            </a:r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138237"/>
            <a:ext cx="3810000" cy="4619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5727700" y="3124200"/>
            <a:ext cx="33401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0" dirty="0">
                <a:latin typeface="Arial" pitchFamily="34" charset="0"/>
                <a:cs typeface="Arial" pitchFamily="34" charset="0"/>
              </a:rPr>
              <a:t>This slider is very effective since it looks like a fastball for over half the trajectory, then seems to drop at the last minute (“late break”).</a:t>
            </a:r>
          </a:p>
        </p:txBody>
      </p:sp>
      <p:pic>
        <p:nvPicPr>
          <p:cNvPr id="525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5803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5943600"/>
            <a:ext cx="457200" cy="381000"/>
            <a:chOff x="3024" y="912"/>
            <a:chExt cx="288" cy="240"/>
          </a:xfrm>
        </p:grpSpPr>
        <p:sp>
          <p:nvSpPr>
            <p:cNvPr id="525320" name="Line 8"/>
            <p:cNvSpPr>
              <a:spLocks noChangeShapeType="1"/>
            </p:cNvSpPr>
            <p:nvPr/>
          </p:nvSpPr>
          <p:spPr bwMode="auto">
            <a:xfrm>
              <a:off x="3312" y="9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3168" y="1152"/>
              <a:ext cx="14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>
              <a:off x="3168" y="912"/>
              <a:ext cx="14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5323" name="Line 11"/>
            <p:cNvSpPr>
              <a:spLocks noChangeShapeType="1"/>
            </p:cNvSpPr>
            <p:nvPr/>
          </p:nvSpPr>
          <p:spPr bwMode="auto">
            <a:xfrm flipH="1">
              <a:off x="3024" y="912"/>
              <a:ext cx="144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5324" name="Line 12"/>
            <p:cNvSpPr>
              <a:spLocks noChangeShapeType="1"/>
            </p:cNvSpPr>
            <p:nvPr/>
          </p:nvSpPr>
          <p:spPr bwMode="auto">
            <a:xfrm flipH="1" flipV="1">
              <a:off x="3024" y="1056"/>
              <a:ext cx="14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5325" name="Rectangle 13"/>
          <p:cNvSpPr>
            <a:spLocks noChangeArrowheads="1"/>
          </p:cNvSpPr>
          <p:nvPr/>
        </p:nvSpPr>
        <p:spPr bwMode="auto">
          <a:xfrm>
            <a:off x="5562600" y="58674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5326" name="Text Box 14"/>
          <p:cNvSpPr txBox="1">
            <a:spLocks noChangeArrowheads="1"/>
          </p:cNvSpPr>
          <p:nvPr/>
        </p:nvSpPr>
        <p:spPr bwMode="auto">
          <a:xfrm>
            <a:off x="3200400" y="4648200"/>
            <a:ext cx="145264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side view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5448"/>
            <a:ext cx="6576339" cy="1497013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Forces on a Spinning Baseball in Flight</a:t>
            </a:r>
          </a:p>
        </p:txBody>
      </p:sp>
      <p:sp>
        <p:nvSpPr>
          <p:cNvPr id="79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5977890" y="59594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APS/DFD, Nov. 2009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5527675" y="2616200"/>
            <a:ext cx="184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1716" name="Object 4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6613635"/>
              </p:ext>
            </p:extLst>
          </p:nvPr>
        </p:nvGraphicFramePr>
        <p:xfrm>
          <a:off x="1295400" y="2895600"/>
          <a:ext cx="2786063" cy="1017588"/>
        </p:xfrm>
        <a:graphic>
          <a:graphicData uri="http://schemas.openxmlformats.org/presentationml/2006/ole">
            <p:oleObj spid="_x0000_s23606" name="Equation" r:id="rId4" imgW="1079280" imgH="393480" progId="">
              <p:embed/>
            </p:oleObj>
          </a:graphicData>
        </a:graphic>
      </p:graphicFrame>
      <p:graphicFrame>
        <p:nvGraphicFramePr>
          <p:cNvPr id="371717" name="Object 5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6478601"/>
              </p:ext>
            </p:extLst>
          </p:nvPr>
        </p:nvGraphicFramePr>
        <p:xfrm>
          <a:off x="1066800" y="5562600"/>
          <a:ext cx="3627438" cy="1041400"/>
        </p:xfrm>
        <a:graphic>
          <a:graphicData uri="http://schemas.openxmlformats.org/presentationml/2006/ole">
            <p:oleObj spid="_x0000_s23607" name="Equation" r:id="rId5" imgW="1371600" imgH="393480" progId="">
              <p:embed/>
            </p:oleObj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5236969" y="1447800"/>
            <a:ext cx="2764031" cy="3205616"/>
            <a:chOff x="1748" y="1008"/>
            <a:chExt cx="1552" cy="1767"/>
          </a:xfrm>
        </p:grpSpPr>
        <p:sp>
          <p:nvSpPr>
            <p:cNvPr id="371796" name="Arc 84"/>
            <p:cNvSpPr>
              <a:spLocks/>
            </p:cNvSpPr>
            <p:nvPr/>
          </p:nvSpPr>
          <p:spPr bwMode="auto">
            <a:xfrm>
              <a:off x="2560" y="1556"/>
              <a:ext cx="238" cy="2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diamond" w="lg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371797" name="Object 85" hidden="1"/>
            <p:cNvGraphicFramePr>
              <a:graphicFrameLocks noChangeAspect="1"/>
            </p:cNvGraphicFramePr>
            <p:nvPr/>
          </p:nvGraphicFramePr>
          <p:xfrm>
            <a:off x="3090" y="1254"/>
            <a:ext cx="210" cy="312"/>
          </p:xfrm>
          <a:graphic>
            <a:graphicData uri="http://schemas.openxmlformats.org/presentationml/2006/ole">
              <p:oleObj spid="_x0000_s23608" name="Equation" r:id="rId6" imgW="126720" imgH="177480" progId="">
                <p:embed/>
              </p:oleObj>
            </a:graphicData>
          </a:graphic>
        </p:graphicFrame>
        <p:graphicFrame>
          <p:nvGraphicFramePr>
            <p:cNvPr id="371798" name="Object 86" hidden="1"/>
            <p:cNvGraphicFramePr>
              <a:graphicFrameLocks noChangeAspect="1"/>
            </p:cNvGraphicFramePr>
            <p:nvPr/>
          </p:nvGraphicFramePr>
          <p:xfrm>
            <a:off x="2882" y="1717"/>
            <a:ext cx="209" cy="282"/>
          </p:xfrm>
          <a:graphic>
            <a:graphicData uri="http://schemas.openxmlformats.org/presentationml/2006/ole">
              <p:oleObj spid="_x0000_s23609" name="Equation" r:id="rId7" imgW="139680" imgH="177480" progId="">
                <p:embed/>
              </p:oleObj>
            </a:graphicData>
          </a:graphic>
        </p:graphicFrame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2002" y="1349"/>
              <a:ext cx="1136" cy="1196"/>
              <a:chOff x="1794" y="1644"/>
              <a:chExt cx="1591" cy="1580"/>
            </a:xfrm>
          </p:grpSpPr>
          <p:grpSp>
            <p:nvGrpSpPr>
              <p:cNvPr id="4" name="Group 88"/>
              <p:cNvGrpSpPr>
                <a:grpSpLocks/>
              </p:cNvGrpSpPr>
              <p:nvPr/>
            </p:nvGrpSpPr>
            <p:grpSpPr bwMode="auto">
              <a:xfrm>
                <a:off x="2145" y="1953"/>
                <a:ext cx="1240" cy="662"/>
                <a:chOff x="2145" y="1944"/>
                <a:chExt cx="1240" cy="662"/>
              </a:xfrm>
            </p:grpSpPr>
            <p:grpSp>
              <p:nvGrpSpPr>
                <p:cNvPr id="5" name="Group 89"/>
                <p:cNvGrpSpPr>
                  <a:grpSpLocks/>
                </p:cNvGrpSpPr>
                <p:nvPr/>
              </p:nvGrpSpPr>
              <p:grpSpPr bwMode="auto">
                <a:xfrm rot="3620211">
                  <a:off x="2162" y="1942"/>
                  <a:ext cx="647" cy="682"/>
                  <a:chOff x="521" y="1367"/>
                  <a:chExt cx="532" cy="534"/>
                </a:xfrm>
              </p:grpSpPr>
              <p:sp>
                <p:nvSpPr>
                  <p:cNvPr id="37180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369"/>
                    <a:ext cx="526" cy="52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7938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673" y="1481"/>
                    <a:ext cx="366" cy="400"/>
                    <a:chOff x="673" y="1481"/>
                    <a:chExt cx="366" cy="400"/>
                  </a:xfrm>
                </p:grpSpPr>
                <p:grpSp>
                  <p:nvGrpSpPr>
                    <p:cNvPr id="7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3" y="1481"/>
                      <a:ext cx="364" cy="397"/>
                      <a:chOff x="673" y="1481"/>
                      <a:chExt cx="364" cy="397"/>
                    </a:xfrm>
                  </p:grpSpPr>
                  <p:sp>
                    <p:nvSpPr>
                      <p:cNvPr id="371805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78" y="1509"/>
                        <a:ext cx="357" cy="36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729"/>
                          </a:cxn>
                          <a:cxn ang="0">
                            <a:pos x="20" y="718"/>
                          </a:cxn>
                          <a:cxn ang="0">
                            <a:pos x="42" y="703"/>
                          </a:cxn>
                          <a:cxn ang="0">
                            <a:pos x="62" y="684"/>
                          </a:cxn>
                          <a:cxn ang="0">
                            <a:pos x="79" y="665"/>
                          </a:cxn>
                          <a:cxn ang="0">
                            <a:pos x="95" y="643"/>
                          </a:cxn>
                          <a:cxn ang="0">
                            <a:pos x="105" y="623"/>
                          </a:cxn>
                          <a:cxn ang="0">
                            <a:pos x="112" y="599"/>
                          </a:cxn>
                          <a:cxn ang="0">
                            <a:pos x="115" y="575"/>
                          </a:cxn>
                          <a:cxn ang="0">
                            <a:pos x="116" y="539"/>
                          </a:cxn>
                          <a:cxn ang="0">
                            <a:pos x="116" y="509"/>
                          </a:cxn>
                          <a:cxn ang="0">
                            <a:pos x="114" y="477"/>
                          </a:cxn>
                          <a:cxn ang="0">
                            <a:pos x="112" y="452"/>
                          </a:cxn>
                          <a:cxn ang="0">
                            <a:pos x="110" y="426"/>
                          </a:cxn>
                          <a:cxn ang="0">
                            <a:pos x="107" y="393"/>
                          </a:cxn>
                          <a:cxn ang="0">
                            <a:pos x="106" y="357"/>
                          </a:cxn>
                          <a:cxn ang="0">
                            <a:pos x="107" y="322"/>
                          </a:cxn>
                          <a:cxn ang="0">
                            <a:pos x="111" y="287"/>
                          </a:cxn>
                          <a:cxn ang="0">
                            <a:pos x="115" y="258"/>
                          </a:cxn>
                          <a:cxn ang="0">
                            <a:pos x="124" y="227"/>
                          </a:cxn>
                          <a:cxn ang="0">
                            <a:pos x="131" y="198"/>
                          </a:cxn>
                          <a:cxn ang="0">
                            <a:pos x="142" y="172"/>
                          </a:cxn>
                          <a:cxn ang="0">
                            <a:pos x="153" y="147"/>
                          </a:cxn>
                          <a:cxn ang="0">
                            <a:pos x="167" y="127"/>
                          </a:cxn>
                          <a:cxn ang="0">
                            <a:pos x="180" y="108"/>
                          </a:cxn>
                          <a:cxn ang="0">
                            <a:pos x="196" y="88"/>
                          </a:cxn>
                          <a:cxn ang="0">
                            <a:pos x="220" y="65"/>
                          </a:cxn>
                          <a:cxn ang="0">
                            <a:pos x="247" y="47"/>
                          </a:cxn>
                          <a:cxn ang="0">
                            <a:pos x="271" y="35"/>
                          </a:cxn>
                          <a:cxn ang="0">
                            <a:pos x="297" y="22"/>
                          </a:cxn>
                          <a:cxn ang="0">
                            <a:pos x="326" y="13"/>
                          </a:cxn>
                          <a:cxn ang="0">
                            <a:pos x="352" y="7"/>
                          </a:cxn>
                          <a:cxn ang="0">
                            <a:pos x="377" y="1"/>
                          </a:cxn>
                          <a:cxn ang="0">
                            <a:pos x="405" y="0"/>
                          </a:cxn>
                          <a:cxn ang="0">
                            <a:pos x="429" y="0"/>
                          </a:cxn>
                          <a:cxn ang="0">
                            <a:pos x="450" y="2"/>
                          </a:cxn>
                          <a:cxn ang="0">
                            <a:pos x="473" y="7"/>
                          </a:cxn>
                          <a:cxn ang="0">
                            <a:pos x="494" y="16"/>
                          </a:cxn>
                          <a:cxn ang="0">
                            <a:pos x="515" y="30"/>
                          </a:cxn>
                          <a:cxn ang="0">
                            <a:pos x="538" y="45"/>
                          </a:cxn>
                          <a:cxn ang="0">
                            <a:pos x="558" y="62"/>
                          </a:cxn>
                          <a:cxn ang="0">
                            <a:pos x="576" y="80"/>
                          </a:cxn>
                          <a:cxn ang="0">
                            <a:pos x="593" y="100"/>
                          </a:cxn>
                          <a:cxn ang="0">
                            <a:pos x="606" y="118"/>
                          </a:cxn>
                          <a:cxn ang="0">
                            <a:pos x="618" y="135"/>
                          </a:cxn>
                          <a:cxn ang="0">
                            <a:pos x="630" y="157"/>
                          </a:cxn>
                          <a:cxn ang="0">
                            <a:pos x="638" y="175"/>
                          </a:cxn>
                          <a:cxn ang="0">
                            <a:pos x="646" y="196"/>
                          </a:cxn>
                          <a:cxn ang="0">
                            <a:pos x="654" y="222"/>
                          </a:cxn>
                          <a:cxn ang="0">
                            <a:pos x="661" y="252"/>
                          </a:cxn>
                          <a:cxn ang="0">
                            <a:pos x="669" y="276"/>
                          </a:cxn>
                          <a:cxn ang="0">
                            <a:pos x="678" y="303"/>
                          </a:cxn>
                          <a:cxn ang="0">
                            <a:pos x="686" y="329"/>
                          </a:cxn>
                          <a:cxn ang="0">
                            <a:pos x="694" y="354"/>
                          </a:cxn>
                          <a:cxn ang="0">
                            <a:pos x="703" y="378"/>
                          </a:cxn>
                          <a:cxn ang="0">
                            <a:pos x="714" y="404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8"/>
                            </a:lnTo>
                            <a:lnTo>
                              <a:pt x="42" y="703"/>
                            </a:lnTo>
                            <a:lnTo>
                              <a:pt x="62" y="684"/>
                            </a:lnTo>
                            <a:lnTo>
                              <a:pt x="79" y="665"/>
                            </a:lnTo>
                            <a:lnTo>
                              <a:pt x="95" y="643"/>
                            </a:lnTo>
                            <a:lnTo>
                              <a:pt x="105" y="623"/>
                            </a:lnTo>
                            <a:lnTo>
                              <a:pt x="112" y="599"/>
                            </a:lnTo>
                            <a:lnTo>
                              <a:pt x="115" y="575"/>
                            </a:lnTo>
                            <a:lnTo>
                              <a:pt x="116" y="539"/>
                            </a:lnTo>
                            <a:lnTo>
                              <a:pt x="116" y="509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10" y="426"/>
                            </a:lnTo>
                            <a:lnTo>
                              <a:pt x="107" y="393"/>
                            </a:lnTo>
                            <a:lnTo>
                              <a:pt x="106" y="357"/>
                            </a:lnTo>
                            <a:lnTo>
                              <a:pt x="107" y="322"/>
                            </a:lnTo>
                            <a:lnTo>
                              <a:pt x="111" y="287"/>
                            </a:lnTo>
                            <a:lnTo>
                              <a:pt x="115" y="258"/>
                            </a:lnTo>
                            <a:lnTo>
                              <a:pt x="124" y="227"/>
                            </a:lnTo>
                            <a:lnTo>
                              <a:pt x="131" y="198"/>
                            </a:lnTo>
                            <a:lnTo>
                              <a:pt x="142" y="172"/>
                            </a:lnTo>
                            <a:lnTo>
                              <a:pt x="153" y="147"/>
                            </a:lnTo>
                            <a:lnTo>
                              <a:pt x="167" y="127"/>
                            </a:lnTo>
                            <a:lnTo>
                              <a:pt x="180" y="108"/>
                            </a:lnTo>
                            <a:lnTo>
                              <a:pt x="196" y="88"/>
                            </a:lnTo>
                            <a:lnTo>
                              <a:pt x="220" y="65"/>
                            </a:lnTo>
                            <a:lnTo>
                              <a:pt x="247" y="47"/>
                            </a:lnTo>
                            <a:lnTo>
                              <a:pt x="271" y="35"/>
                            </a:lnTo>
                            <a:lnTo>
                              <a:pt x="297" y="22"/>
                            </a:lnTo>
                            <a:lnTo>
                              <a:pt x="326" y="13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9" y="0"/>
                            </a:lnTo>
                            <a:lnTo>
                              <a:pt x="450" y="2"/>
                            </a:lnTo>
                            <a:lnTo>
                              <a:pt x="473" y="7"/>
                            </a:lnTo>
                            <a:lnTo>
                              <a:pt x="494" y="16"/>
                            </a:lnTo>
                            <a:lnTo>
                              <a:pt x="515" y="30"/>
                            </a:lnTo>
                            <a:lnTo>
                              <a:pt x="538" y="45"/>
                            </a:lnTo>
                            <a:lnTo>
                              <a:pt x="558" y="62"/>
                            </a:lnTo>
                            <a:lnTo>
                              <a:pt x="576" y="80"/>
                            </a:lnTo>
                            <a:lnTo>
                              <a:pt x="593" y="100"/>
                            </a:lnTo>
                            <a:lnTo>
                              <a:pt x="606" y="118"/>
                            </a:lnTo>
                            <a:lnTo>
                              <a:pt x="618" y="135"/>
                            </a:lnTo>
                            <a:lnTo>
                              <a:pt x="630" y="157"/>
                            </a:lnTo>
                            <a:lnTo>
                              <a:pt x="638" y="175"/>
                            </a:lnTo>
                            <a:lnTo>
                              <a:pt x="646" y="196"/>
                            </a:lnTo>
                            <a:lnTo>
                              <a:pt x="654" y="222"/>
                            </a:lnTo>
                            <a:lnTo>
                              <a:pt x="661" y="252"/>
                            </a:lnTo>
                            <a:lnTo>
                              <a:pt x="669" y="276"/>
                            </a:lnTo>
                            <a:lnTo>
                              <a:pt x="678" y="303"/>
                            </a:lnTo>
                            <a:lnTo>
                              <a:pt x="686" y="329"/>
                            </a:lnTo>
                            <a:lnTo>
                              <a:pt x="694" y="354"/>
                            </a:lnTo>
                            <a:lnTo>
                              <a:pt x="703" y="378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C0C0C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b="1" smtClean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grpSp>
                    <p:nvGrpSpPr>
                      <p:cNvPr id="8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3" y="1481"/>
                        <a:ext cx="364" cy="397"/>
                        <a:chOff x="673" y="1481"/>
                        <a:chExt cx="364" cy="397"/>
                      </a:xfrm>
                    </p:grpSpPr>
                    <p:sp>
                      <p:nvSpPr>
                        <p:cNvPr id="371807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009" y="1662"/>
                          <a:ext cx="28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08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9" y="1632"/>
                          <a:ext cx="26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09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0" y="1601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0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77" y="1572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1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57" y="1541"/>
                          <a:ext cx="30" cy="3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2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35" y="1514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3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09" y="1495"/>
                          <a:ext cx="25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4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886" y="1481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5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60" y="1484"/>
                          <a:ext cx="2" cy="5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6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20" y="1496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7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7" y="1513"/>
                          <a:ext cx="24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8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55" y="1539"/>
                          <a:ext cx="30" cy="3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19" name="Line 1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4" y="1573"/>
                          <a:ext cx="39" cy="28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0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20" y="1609"/>
                          <a:ext cx="43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1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2" y="1648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2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6" y="1680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3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5" y="1715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4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8" y="1747"/>
                          <a:ext cx="48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5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3" y="1771"/>
                          <a:ext cx="48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6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1" y="1799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7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6" y="1822"/>
                          <a:ext cx="34" cy="2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8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89" y="1842"/>
                          <a:ext cx="3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29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73" y="1858"/>
                          <a:ext cx="31" cy="2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6" y="1485"/>
                      <a:ext cx="363" cy="396"/>
                      <a:chOff x="676" y="1485"/>
                      <a:chExt cx="363" cy="396"/>
                    </a:xfrm>
                  </p:grpSpPr>
                  <p:sp>
                    <p:nvSpPr>
                      <p:cNvPr id="371831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81" y="1511"/>
                        <a:ext cx="357" cy="36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729"/>
                          </a:cxn>
                          <a:cxn ang="0">
                            <a:pos x="20" y="717"/>
                          </a:cxn>
                          <a:cxn ang="0">
                            <a:pos x="43" y="701"/>
                          </a:cxn>
                          <a:cxn ang="0">
                            <a:pos x="61" y="684"/>
                          </a:cxn>
                          <a:cxn ang="0">
                            <a:pos x="78" y="665"/>
                          </a:cxn>
                          <a:cxn ang="0">
                            <a:pos x="94" y="643"/>
                          </a:cxn>
                          <a:cxn ang="0">
                            <a:pos x="105" y="622"/>
                          </a:cxn>
                          <a:cxn ang="0">
                            <a:pos x="112" y="598"/>
                          </a:cxn>
                          <a:cxn ang="0">
                            <a:pos x="115" y="574"/>
                          </a:cxn>
                          <a:cxn ang="0">
                            <a:pos x="116" y="539"/>
                          </a:cxn>
                          <a:cxn ang="0">
                            <a:pos x="116" y="510"/>
                          </a:cxn>
                          <a:cxn ang="0">
                            <a:pos x="114" y="477"/>
                          </a:cxn>
                          <a:cxn ang="0">
                            <a:pos x="112" y="452"/>
                          </a:cxn>
                          <a:cxn ang="0">
                            <a:pos x="109" y="426"/>
                          </a:cxn>
                          <a:cxn ang="0">
                            <a:pos x="108" y="392"/>
                          </a:cxn>
                          <a:cxn ang="0">
                            <a:pos x="106" y="357"/>
                          </a:cxn>
                          <a:cxn ang="0">
                            <a:pos x="108" y="321"/>
                          </a:cxn>
                          <a:cxn ang="0">
                            <a:pos x="110" y="287"/>
                          </a:cxn>
                          <a:cxn ang="0">
                            <a:pos x="115" y="257"/>
                          </a:cxn>
                          <a:cxn ang="0">
                            <a:pos x="124" y="226"/>
                          </a:cxn>
                          <a:cxn ang="0">
                            <a:pos x="131" y="199"/>
                          </a:cxn>
                          <a:cxn ang="0">
                            <a:pos x="141" y="172"/>
                          </a:cxn>
                          <a:cxn ang="0">
                            <a:pos x="154" y="146"/>
                          </a:cxn>
                          <a:cxn ang="0">
                            <a:pos x="166" y="127"/>
                          </a:cxn>
                          <a:cxn ang="0">
                            <a:pos x="180" y="107"/>
                          </a:cxn>
                          <a:cxn ang="0">
                            <a:pos x="196" y="89"/>
                          </a:cxn>
                          <a:cxn ang="0">
                            <a:pos x="220" y="65"/>
                          </a:cxn>
                          <a:cxn ang="0">
                            <a:pos x="246" y="47"/>
                          </a:cxn>
                          <a:cxn ang="0">
                            <a:pos x="271" y="34"/>
                          </a:cxn>
                          <a:cxn ang="0">
                            <a:pos x="297" y="22"/>
                          </a:cxn>
                          <a:cxn ang="0">
                            <a:pos x="325" y="14"/>
                          </a:cxn>
                          <a:cxn ang="0">
                            <a:pos x="352" y="7"/>
                          </a:cxn>
                          <a:cxn ang="0">
                            <a:pos x="377" y="1"/>
                          </a:cxn>
                          <a:cxn ang="0">
                            <a:pos x="405" y="0"/>
                          </a:cxn>
                          <a:cxn ang="0">
                            <a:pos x="428" y="0"/>
                          </a:cxn>
                          <a:cxn ang="0">
                            <a:pos x="451" y="3"/>
                          </a:cxn>
                          <a:cxn ang="0">
                            <a:pos x="473" y="7"/>
                          </a:cxn>
                          <a:cxn ang="0">
                            <a:pos x="493" y="16"/>
                          </a:cxn>
                          <a:cxn ang="0">
                            <a:pos x="516" y="30"/>
                          </a:cxn>
                          <a:cxn ang="0">
                            <a:pos x="538" y="45"/>
                          </a:cxn>
                          <a:cxn ang="0">
                            <a:pos x="557" y="62"/>
                          </a:cxn>
                          <a:cxn ang="0">
                            <a:pos x="577" y="80"/>
                          </a:cxn>
                          <a:cxn ang="0">
                            <a:pos x="593" y="99"/>
                          </a:cxn>
                          <a:cxn ang="0">
                            <a:pos x="605" y="118"/>
                          </a:cxn>
                          <a:cxn ang="0">
                            <a:pos x="618" y="135"/>
                          </a:cxn>
                          <a:cxn ang="0">
                            <a:pos x="628" y="157"/>
                          </a:cxn>
                          <a:cxn ang="0">
                            <a:pos x="638" y="175"/>
                          </a:cxn>
                          <a:cxn ang="0">
                            <a:pos x="647" y="196"/>
                          </a:cxn>
                          <a:cxn ang="0">
                            <a:pos x="654" y="222"/>
                          </a:cxn>
                          <a:cxn ang="0">
                            <a:pos x="662" y="252"/>
                          </a:cxn>
                          <a:cxn ang="0">
                            <a:pos x="668" y="276"/>
                          </a:cxn>
                          <a:cxn ang="0">
                            <a:pos x="678" y="303"/>
                          </a:cxn>
                          <a:cxn ang="0">
                            <a:pos x="687" y="328"/>
                          </a:cxn>
                          <a:cxn ang="0">
                            <a:pos x="694" y="353"/>
                          </a:cxn>
                          <a:cxn ang="0">
                            <a:pos x="703" y="377"/>
                          </a:cxn>
                          <a:cxn ang="0">
                            <a:pos x="714" y="404"/>
                          </a:cxn>
                        </a:cxnLst>
                        <a:rect l="0" t="0" r="r" b="b"/>
                        <a:pathLst>
                          <a:path w="714" h="729">
                            <a:moveTo>
                              <a:pt x="0" y="729"/>
                            </a:moveTo>
                            <a:lnTo>
                              <a:pt x="20" y="717"/>
                            </a:lnTo>
                            <a:lnTo>
                              <a:pt x="43" y="701"/>
                            </a:lnTo>
                            <a:lnTo>
                              <a:pt x="61" y="684"/>
                            </a:lnTo>
                            <a:lnTo>
                              <a:pt x="78" y="665"/>
                            </a:lnTo>
                            <a:lnTo>
                              <a:pt x="94" y="643"/>
                            </a:lnTo>
                            <a:lnTo>
                              <a:pt x="105" y="622"/>
                            </a:lnTo>
                            <a:lnTo>
                              <a:pt x="112" y="598"/>
                            </a:lnTo>
                            <a:lnTo>
                              <a:pt x="115" y="574"/>
                            </a:lnTo>
                            <a:lnTo>
                              <a:pt x="116" y="539"/>
                            </a:lnTo>
                            <a:lnTo>
                              <a:pt x="116" y="510"/>
                            </a:lnTo>
                            <a:lnTo>
                              <a:pt x="114" y="477"/>
                            </a:lnTo>
                            <a:lnTo>
                              <a:pt x="112" y="452"/>
                            </a:lnTo>
                            <a:lnTo>
                              <a:pt x="109" y="426"/>
                            </a:lnTo>
                            <a:lnTo>
                              <a:pt x="108" y="392"/>
                            </a:lnTo>
                            <a:lnTo>
                              <a:pt x="106" y="357"/>
                            </a:lnTo>
                            <a:lnTo>
                              <a:pt x="108" y="321"/>
                            </a:lnTo>
                            <a:lnTo>
                              <a:pt x="110" y="287"/>
                            </a:lnTo>
                            <a:lnTo>
                              <a:pt x="115" y="257"/>
                            </a:lnTo>
                            <a:lnTo>
                              <a:pt x="124" y="226"/>
                            </a:lnTo>
                            <a:lnTo>
                              <a:pt x="131" y="199"/>
                            </a:lnTo>
                            <a:lnTo>
                              <a:pt x="141" y="172"/>
                            </a:lnTo>
                            <a:lnTo>
                              <a:pt x="154" y="146"/>
                            </a:lnTo>
                            <a:lnTo>
                              <a:pt x="166" y="127"/>
                            </a:lnTo>
                            <a:lnTo>
                              <a:pt x="180" y="107"/>
                            </a:lnTo>
                            <a:lnTo>
                              <a:pt x="196" y="89"/>
                            </a:lnTo>
                            <a:lnTo>
                              <a:pt x="220" y="65"/>
                            </a:lnTo>
                            <a:lnTo>
                              <a:pt x="246" y="47"/>
                            </a:lnTo>
                            <a:lnTo>
                              <a:pt x="271" y="34"/>
                            </a:lnTo>
                            <a:lnTo>
                              <a:pt x="297" y="22"/>
                            </a:lnTo>
                            <a:lnTo>
                              <a:pt x="325" y="14"/>
                            </a:lnTo>
                            <a:lnTo>
                              <a:pt x="352" y="7"/>
                            </a:lnTo>
                            <a:lnTo>
                              <a:pt x="377" y="1"/>
                            </a:lnTo>
                            <a:lnTo>
                              <a:pt x="405" y="0"/>
                            </a:lnTo>
                            <a:lnTo>
                              <a:pt x="428" y="0"/>
                            </a:lnTo>
                            <a:lnTo>
                              <a:pt x="451" y="3"/>
                            </a:lnTo>
                            <a:lnTo>
                              <a:pt x="473" y="7"/>
                            </a:lnTo>
                            <a:lnTo>
                              <a:pt x="493" y="16"/>
                            </a:lnTo>
                            <a:lnTo>
                              <a:pt x="516" y="30"/>
                            </a:lnTo>
                            <a:lnTo>
                              <a:pt x="538" y="45"/>
                            </a:lnTo>
                            <a:lnTo>
                              <a:pt x="557" y="62"/>
                            </a:lnTo>
                            <a:lnTo>
                              <a:pt x="577" y="80"/>
                            </a:lnTo>
                            <a:lnTo>
                              <a:pt x="593" y="99"/>
                            </a:lnTo>
                            <a:lnTo>
                              <a:pt x="605" y="118"/>
                            </a:lnTo>
                            <a:lnTo>
                              <a:pt x="618" y="135"/>
                            </a:lnTo>
                            <a:lnTo>
                              <a:pt x="628" y="157"/>
                            </a:lnTo>
                            <a:lnTo>
                              <a:pt x="638" y="175"/>
                            </a:lnTo>
                            <a:lnTo>
                              <a:pt x="647" y="196"/>
                            </a:lnTo>
                            <a:lnTo>
                              <a:pt x="654" y="222"/>
                            </a:lnTo>
                            <a:lnTo>
                              <a:pt x="662" y="252"/>
                            </a:lnTo>
                            <a:lnTo>
                              <a:pt x="668" y="276"/>
                            </a:lnTo>
                            <a:lnTo>
                              <a:pt x="678" y="303"/>
                            </a:lnTo>
                            <a:lnTo>
                              <a:pt x="687" y="328"/>
                            </a:lnTo>
                            <a:lnTo>
                              <a:pt x="694" y="353"/>
                            </a:lnTo>
                            <a:lnTo>
                              <a:pt x="703" y="377"/>
                            </a:lnTo>
                            <a:lnTo>
                              <a:pt x="714" y="404"/>
                            </a:lnTo>
                          </a:path>
                        </a:pathLst>
                      </a:custGeom>
                      <a:noFill/>
                      <a:ln w="14288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b="1" smtClean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grpSp>
                    <p:nvGrpSpPr>
                      <p:cNvPr id="10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6" y="1485"/>
                        <a:ext cx="363" cy="396"/>
                        <a:chOff x="676" y="1485"/>
                        <a:chExt cx="363" cy="396"/>
                      </a:xfrm>
                    </p:grpSpPr>
                    <p:sp>
                      <p:nvSpPr>
                        <p:cNvPr id="371833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013" y="1666"/>
                          <a:ext cx="26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4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003" y="163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5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3" y="1604"/>
                          <a:ext cx="27" cy="2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6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80" y="1574"/>
                          <a:ext cx="26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7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60" y="1545"/>
                          <a:ext cx="3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8" name="Line 1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39" y="1517"/>
                          <a:ext cx="28" cy="33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3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12" y="1498"/>
                          <a:ext cx="26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0" name="Line 1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889" y="1485"/>
                          <a:ext cx="1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1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62" y="1486"/>
                          <a:ext cx="2" cy="54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2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23" y="1499"/>
                          <a:ext cx="22" cy="4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3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0" y="1516"/>
                          <a:ext cx="25" cy="4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4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58" y="1541"/>
                          <a:ext cx="31" cy="3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5" name="Line 1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6" y="1575"/>
                          <a:ext cx="40" cy="3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6" name="Line 1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23" y="1612"/>
                          <a:ext cx="42" cy="1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7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5" y="1651"/>
                          <a:ext cx="44" cy="10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8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9" y="1683"/>
                          <a:ext cx="47" cy="9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49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8" y="1718"/>
                          <a:ext cx="48" cy="2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0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0" y="1749"/>
                          <a:ext cx="49" cy="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1" name="Line 1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5" y="1775"/>
                          <a:ext cx="49" cy="7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2" name="Line 1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14" y="1802"/>
                          <a:ext cx="45" cy="1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3" name="Line 1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8" y="1824"/>
                          <a:ext cx="35" cy="26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4" name="Line 1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93" y="1846"/>
                          <a:ext cx="35" cy="25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71855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76" y="1860"/>
                          <a:ext cx="32" cy="21"/>
                        </a:xfrm>
                        <a:prstGeom prst="line">
                          <a:avLst/>
                        </a:prstGeom>
                        <a:noFill/>
                        <a:ln w="7938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b="1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71856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1367"/>
                    <a:ext cx="532" cy="534"/>
                  </a:xfrm>
                  <a:prstGeom prst="ellipse">
                    <a:avLst/>
                  </a:prstGeom>
                  <a:noFill/>
                  <a:ln w="7938">
                    <a:solidFill>
                      <a:srgbClr val="BFBFB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1857" name="Freeform 145"/>
                  <p:cNvSpPr>
                    <a:spLocks/>
                  </p:cNvSpPr>
                  <p:nvPr/>
                </p:nvSpPr>
                <p:spPr bwMode="auto">
                  <a:xfrm>
                    <a:off x="849" y="1720"/>
                    <a:ext cx="126" cy="125"/>
                  </a:xfrm>
                  <a:custGeom>
                    <a:avLst/>
                    <a:gdLst/>
                    <a:ahLst/>
                    <a:cxnLst>
                      <a:cxn ang="0">
                        <a:pos x="235" y="0"/>
                      </a:cxn>
                      <a:cxn ang="0">
                        <a:pos x="241" y="36"/>
                      </a:cxn>
                      <a:cxn ang="0">
                        <a:pos x="241" y="60"/>
                      </a:cxn>
                      <a:cxn ang="0">
                        <a:pos x="236" y="90"/>
                      </a:cxn>
                      <a:cxn ang="0">
                        <a:pos x="226" y="118"/>
                      </a:cxn>
                      <a:cxn ang="0">
                        <a:pos x="215" y="141"/>
                      </a:cxn>
                      <a:cxn ang="0">
                        <a:pos x="199" y="171"/>
                      </a:cxn>
                      <a:cxn ang="0">
                        <a:pos x="183" y="188"/>
                      </a:cxn>
                      <a:cxn ang="0">
                        <a:pos x="162" y="204"/>
                      </a:cxn>
                      <a:cxn ang="0">
                        <a:pos x="141" y="216"/>
                      </a:cxn>
                      <a:cxn ang="0">
                        <a:pos x="120" y="226"/>
                      </a:cxn>
                      <a:cxn ang="0">
                        <a:pos x="93" y="235"/>
                      </a:cxn>
                      <a:cxn ang="0">
                        <a:pos x="72" y="240"/>
                      </a:cxn>
                      <a:cxn ang="0">
                        <a:pos x="52" y="242"/>
                      </a:cxn>
                      <a:cxn ang="0">
                        <a:pos x="37" y="244"/>
                      </a:cxn>
                      <a:cxn ang="0">
                        <a:pos x="26" y="241"/>
                      </a:cxn>
                      <a:cxn ang="0">
                        <a:pos x="0" y="236"/>
                      </a:cxn>
                      <a:cxn ang="0">
                        <a:pos x="21" y="245"/>
                      </a:cxn>
                      <a:cxn ang="0">
                        <a:pos x="50" y="250"/>
                      </a:cxn>
                      <a:cxn ang="0">
                        <a:pos x="72" y="251"/>
                      </a:cxn>
                      <a:cxn ang="0">
                        <a:pos x="106" y="246"/>
                      </a:cxn>
                      <a:cxn ang="0">
                        <a:pos x="131" y="240"/>
                      </a:cxn>
                      <a:cxn ang="0">
                        <a:pos x="155" y="230"/>
                      </a:cxn>
                      <a:cxn ang="0">
                        <a:pos x="171" y="221"/>
                      </a:cxn>
                      <a:cxn ang="0">
                        <a:pos x="187" y="213"/>
                      </a:cxn>
                      <a:cxn ang="0">
                        <a:pos x="203" y="198"/>
                      </a:cxn>
                      <a:cxn ang="0">
                        <a:pos x="216" y="185"/>
                      </a:cxn>
                      <a:cxn ang="0">
                        <a:pos x="226" y="165"/>
                      </a:cxn>
                      <a:cxn ang="0">
                        <a:pos x="236" y="143"/>
                      </a:cxn>
                      <a:cxn ang="0">
                        <a:pos x="245" y="114"/>
                      </a:cxn>
                      <a:cxn ang="0">
                        <a:pos x="251" y="82"/>
                      </a:cxn>
                      <a:cxn ang="0">
                        <a:pos x="250" y="55"/>
                      </a:cxn>
                      <a:cxn ang="0">
                        <a:pos x="244" y="24"/>
                      </a:cxn>
                      <a:cxn ang="0">
                        <a:pos x="235" y="0"/>
                      </a:cxn>
                    </a:cxnLst>
                    <a:rect l="0" t="0" r="r" b="b"/>
                    <a:pathLst>
                      <a:path w="251" h="251">
                        <a:moveTo>
                          <a:pt x="235" y="0"/>
                        </a:moveTo>
                        <a:lnTo>
                          <a:pt x="241" y="36"/>
                        </a:lnTo>
                        <a:lnTo>
                          <a:pt x="241" y="60"/>
                        </a:lnTo>
                        <a:lnTo>
                          <a:pt x="236" y="90"/>
                        </a:lnTo>
                        <a:lnTo>
                          <a:pt x="226" y="118"/>
                        </a:lnTo>
                        <a:lnTo>
                          <a:pt x="215" y="141"/>
                        </a:lnTo>
                        <a:lnTo>
                          <a:pt x="199" y="171"/>
                        </a:lnTo>
                        <a:lnTo>
                          <a:pt x="183" y="188"/>
                        </a:lnTo>
                        <a:lnTo>
                          <a:pt x="162" y="204"/>
                        </a:lnTo>
                        <a:lnTo>
                          <a:pt x="141" y="216"/>
                        </a:lnTo>
                        <a:lnTo>
                          <a:pt x="120" y="226"/>
                        </a:lnTo>
                        <a:lnTo>
                          <a:pt x="93" y="235"/>
                        </a:lnTo>
                        <a:lnTo>
                          <a:pt x="72" y="240"/>
                        </a:lnTo>
                        <a:lnTo>
                          <a:pt x="52" y="242"/>
                        </a:lnTo>
                        <a:lnTo>
                          <a:pt x="37" y="244"/>
                        </a:lnTo>
                        <a:lnTo>
                          <a:pt x="26" y="241"/>
                        </a:lnTo>
                        <a:lnTo>
                          <a:pt x="0" y="236"/>
                        </a:lnTo>
                        <a:lnTo>
                          <a:pt x="21" y="245"/>
                        </a:lnTo>
                        <a:lnTo>
                          <a:pt x="50" y="250"/>
                        </a:lnTo>
                        <a:lnTo>
                          <a:pt x="72" y="251"/>
                        </a:lnTo>
                        <a:lnTo>
                          <a:pt x="106" y="246"/>
                        </a:lnTo>
                        <a:lnTo>
                          <a:pt x="131" y="240"/>
                        </a:lnTo>
                        <a:lnTo>
                          <a:pt x="155" y="230"/>
                        </a:lnTo>
                        <a:lnTo>
                          <a:pt x="171" y="221"/>
                        </a:lnTo>
                        <a:lnTo>
                          <a:pt x="187" y="213"/>
                        </a:lnTo>
                        <a:lnTo>
                          <a:pt x="203" y="198"/>
                        </a:lnTo>
                        <a:lnTo>
                          <a:pt x="216" y="185"/>
                        </a:lnTo>
                        <a:lnTo>
                          <a:pt x="226" y="165"/>
                        </a:lnTo>
                        <a:lnTo>
                          <a:pt x="236" y="143"/>
                        </a:lnTo>
                        <a:lnTo>
                          <a:pt x="245" y="114"/>
                        </a:lnTo>
                        <a:lnTo>
                          <a:pt x="251" y="82"/>
                        </a:lnTo>
                        <a:lnTo>
                          <a:pt x="250" y="55"/>
                        </a:lnTo>
                        <a:lnTo>
                          <a:pt x="244" y="2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1858" name="Freeform 146"/>
                  <p:cNvSpPr>
                    <a:spLocks/>
                  </p:cNvSpPr>
                  <p:nvPr/>
                </p:nvSpPr>
                <p:spPr bwMode="auto">
                  <a:xfrm>
                    <a:off x="557" y="1403"/>
                    <a:ext cx="263" cy="271"/>
                  </a:xfrm>
                  <a:custGeom>
                    <a:avLst/>
                    <a:gdLst/>
                    <a:ahLst/>
                    <a:cxnLst>
                      <a:cxn ang="0">
                        <a:pos x="36" y="541"/>
                      </a:cxn>
                      <a:cxn ang="0">
                        <a:pos x="25" y="484"/>
                      </a:cxn>
                      <a:cxn ang="0">
                        <a:pos x="19" y="444"/>
                      </a:cxn>
                      <a:cxn ang="0">
                        <a:pos x="21" y="396"/>
                      </a:cxn>
                      <a:cxn ang="0">
                        <a:pos x="29" y="344"/>
                      </a:cxn>
                      <a:cxn ang="0">
                        <a:pos x="49" y="290"/>
                      </a:cxn>
                      <a:cxn ang="0">
                        <a:pos x="76" y="235"/>
                      </a:cxn>
                      <a:cxn ang="0">
                        <a:pos x="120" y="172"/>
                      </a:cxn>
                      <a:cxn ang="0">
                        <a:pos x="148" y="138"/>
                      </a:cxn>
                      <a:cxn ang="0">
                        <a:pos x="186" y="106"/>
                      </a:cxn>
                      <a:cxn ang="0">
                        <a:pos x="229" y="76"/>
                      </a:cxn>
                      <a:cxn ang="0">
                        <a:pos x="274" y="52"/>
                      </a:cxn>
                      <a:cxn ang="0">
                        <a:pos x="330" y="34"/>
                      </a:cxn>
                      <a:cxn ang="0">
                        <a:pos x="372" y="25"/>
                      </a:cxn>
                      <a:cxn ang="0">
                        <a:pos x="401" y="20"/>
                      </a:cxn>
                      <a:cxn ang="0">
                        <a:pos x="426" y="19"/>
                      </a:cxn>
                      <a:cxn ang="0">
                        <a:pos x="471" y="21"/>
                      </a:cxn>
                      <a:cxn ang="0">
                        <a:pos x="526" y="31"/>
                      </a:cxn>
                      <a:cxn ang="0">
                        <a:pos x="475" y="11"/>
                      </a:cxn>
                      <a:cxn ang="0">
                        <a:pos x="420" y="1"/>
                      </a:cxn>
                      <a:cxn ang="0">
                        <a:pos x="372" y="0"/>
                      </a:cxn>
                      <a:cxn ang="0">
                        <a:pos x="304" y="9"/>
                      </a:cxn>
                      <a:cxn ang="0">
                        <a:pos x="251" y="21"/>
                      </a:cxn>
                      <a:cxn ang="0">
                        <a:pos x="202" y="44"/>
                      </a:cxn>
                      <a:cxn ang="0">
                        <a:pos x="167" y="66"/>
                      </a:cxn>
                      <a:cxn ang="0">
                        <a:pos x="140" y="87"/>
                      </a:cxn>
                      <a:cxn ang="0">
                        <a:pos x="115" y="112"/>
                      </a:cxn>
                      <a:cxn ang="0">
                        <a:pos x="82" y="150"/>
                      </a:cxn>
                      <a:cxn ang="0">
                        <a:pos x="52" y="191"/>
                      </a:cxn>
                      <a:cxn ang="0">
                        <a:pos x="30" y="235"/>
                      </a:cxn>
                      <a:cxn ang="0">
                        <a:pos x="10" y="299"/>
                      </a:cxn>
                      <a:cxn ang="0">
                        <a:pos x="0" y="350"/>
                      </a:cxn>
                      <a:cxn ang="0">
                        <a:pos x="1" y="406"/>
                      </a:cxn>
                      <a:cxn ang="0">
                        <a:pos x="9" y="456"/>
                      </a:cxn>
                      <a:cxn ang="0">
                        <a:pos x="17" y="492"/>
                      </a:cxn>
                      <a:cxn ang="0">
                        <a:pos x="36" y="541"/>
                      </a:cxn>
                    </a:cxnLst>
                    <a:rect l="0" t="0" r="r" b="b"/>
                    <a:pathLst>
                      <a:path w="526" h="541">
                        <a:moveTo>
                          <a:pt x="36" y="541"/>
                        </a:moveTo>
                        <a:lnTo>
                          <a:pt x="25" y="484"/>
                        </a:lnTo>
                        <a:lnTo>
                          <a:pt x="19" y="444"/>
                        </a:lnTo>
                        <a:lnTo>
                          <a:pt x="21" y="396"/>
                        </a:lnTo>
                        <a:lnTo>
                          <a:pt x="29" y="344"/>
                        </a:lnTo>
                        <a:lnTo>
                          <a:pt x="49" y="290"/>
                        </a:lnTo>
                        <a:lnTo>
                          <a:pt x="76" y="235"/>
                        </a:lnTo>
                        <a:lnTo>
                          <a:pt x="120" y="172"/>
                        </a:lnTo>
                        <a:lnTo>
                          <a:pt x="148" y="138"/>
                        </a:lnTo>
                        <a:lnTo>
                          <a:pt x="186" y="106"/>
                        </a:lnTo>
                        <a:lnTo>
                          <a:pt x="229" y="76"/>
                        </a:lnTo>
                        <a:lnTo>
                          <a:pt x="274" y="52"/>
                        </a:lnTo>
                        <a:lnTo>
                          <a:pt x="330" y="34"/>
                        </a:lnTo>
                        <a:lnTo>
                          <a:pt x="372" y="25"/>
                        </a:lnTo>
                        <a:lnTo>
                          <a:pt x="401" y="20"/>
                        </a:lnTo>
                        <a:lnTo>
                          <a:pt x="426" y="19"/>
                        </a:lnTo>
                        <a:lnTo>
                          <a:pt x="471" y="21"/>
                        </a:lnTo>
                        <a:lnTo>
                          <a:pt x="526" y="31"/>
                        </a:lnTo>
                        <a:lnTo>
                          <a:pt x="475" y="11"/>
                        </a:lnTo>
                        <a:lnTo>
                          <a:pt x="420" y="1"/>
                        </a:lnTo>
                        <a:lnTo>
                          <a:pt x="372" y="0"/>
                        </a:lnTo>
                        <a:lnTo>
                          <a:pt x="304" y="9"/>
                        </a:lnTo>
                        <a:lnTo>
                          <a:pt x="251" y="21"/>
                        </a:lnTo>
                        <a:lnTo>
                          <a:pt x="202" y="44"/>
                        </a:lnTo>
                        <a:lnTo>
                          <a:pt x="167" y="66"/>
                        </a:lnTo>
                        <a:lnTo>
                          <a:pt x="140" y="87"/>
                        </a:lnTo>
                        <a:lnTo>
                          <a:pt x="115" y="112"/>
                        </a:lnTo>
                        <a:lnTo>
                          <a:pt x="82" y="150"/>
                        </a:lnTo>
                        <a:lnTo>
                          <a:pt x="52" y="191"/>
                        </a:lnTo>
                        <a:lnTo>
                          <a:pt x="30" y="235"/>
                        </a:lnTo>
                        <a:lnTo>
                          <a:pt x="10" y="299"/>
                        </a:lnTo>
                        <a:lnTo>
                          <a:pt x="0" y="350"/>
                        </a:lnTo>
                        <a:lnTo>
                          <a:pt x="1" y="406"/>
                        </a:lnTo>
                        <a:lnTo>
                          <a:pt x="9" y="456"/>
                        </a:lnTo>
                        <a:lnTo>
                          <a:pt x="17" y="492"/>
                        </a:lnTo>
                        <a:lnTo>
                          <a:pt x="36" y="54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71859" name="Line 147"/>
                <p:cNvSpPr>
                  <a:spLocks noChangeShapeType="1"/>
                </p:cNvSpPr>
                <p:nvPr/>
              </p:nvSpPr>
              <p:spPr bwMode="auto">
                <a:xfrm rot="9020211" flipH="1">
                  <a:off x="2700" y="1944"/>
                  <a:ext cx="6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71860" name="Line 148"/>
              <p:cNvSpPr>
                <a:spLocks noChangeShapeType="1"/>
              </p:cNvSpPr>
              <p:nvPr/>
            </p:nvSpPr>
            <p:spPr bwMode="auto">
              <a:xfrm>
                <a:off x="2508" y="2629"/>
                <a:ext cx="0" cy="5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1861" name="Line 149"/>
              <p:cNvSpPr>
                <a:spLocks noChangeShapeType="1"/>
              </p:cNvSpPr>
              <p:nvPr/>
            </p:nvSpPr>
            <p:spPr bwMode="auto">
              <a:xfrm rot="9020211" flipV="1">
                <a:off x="1794" y="2541"/>
                <a:ext cx="4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1862" name="Line 150"/>
              <p:cNvSpPr>
                <a:spLocks noChangeShapeType="1"/>
              </p:cNvSpPr>
              <p:nvPr/>
            </p:nvSpPr>
            <p:spPr bwMode="auto">
              <a:xfrm flipH="1" flipV="1">
                <a:off x="2109" y="1644"/>
                <a:ext cx="214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1863" name="Text Box 151"/>
            <p:cNvSpPr txBox="1">
              <a:spLocks noChangeArrowheads="1"/>
            </p:cNvSpPr>
            <p:nvPr/>
          </p:nvSpPr>
          <p:spPr bwMode="auto">
            <a:xfrm>
              <a:off x="2145" y="2487"/>
              <a:ext cx="77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Gravity</a:t>
              </a:r>
            </a:p>
          </p:txBody>
        </p:sp>
        <p:sp>
          <p:nvSpPr>
            <p:cNvPr id="371864" name="Text Box 152"/>
            <p:cNvSpPr txBox="1">
              <a:spLocks noChangeArrowheads="1"/>
            </p:cNvSpPr>
            <p:nvPr/>
          </p:nvSpPr>
          <p:spPr bwMode="auto">
            <a:xfrm>
              <a:off x="1748" y="2008"/>
              <a:ext cx="3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2800" baseline="-2500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28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865" name="Text Box 153"/>
            <p:cNvSpPr txBox="1">
              <a:spLocks noChangeArrowheads="1"/>
            </p:cNvSpPr>
            <p:nvPr/>
          </p:nvSpPr>
          <p:spPr bwMode="auto">
            <a:xfrm>
              <a:off x="1980" y="1008"/>
              <a:ext cx="33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2800" baseline="-25000" smtClean="0">
                  <a:latin typeface="Arial" pitchFamily="34" charset="0"/>
                  <a:cs typeface="Arial" pitchFamily="34" charset="0"/>
                </a:rPr>
                <a:t>M</a:t>
              </a:r>
              <a:endParaRPr lang="en-US" sz="24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866" name="Text Box 154"/>
            <p:cNvSpPr txBox="1">
              <a:spLocks noChangeArrowheads="1"/>
            </p:cNvSpPr>
            <p:nvPr/>
          </p:nvSpPr>
          <p:spPr bwMode="auto">
            <a:xfrm>
              <a:off x="2443" y="1704"/>
              <a:ext cx="103" cy="2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800" b="1" smtClean="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371878" name="Text Box 166"/>
          <p:cNvSpPr txBox="1">
            <a:spLocks noChangeArrowheads="1"/>
          </p:cNvSpPr>
          <p:nvPr/>
        </p:nvSpPr>
        <p:spPr bwMode="auto">
          <a:xfrm>
            <a:off x="228600" y="2286000"/>
            <a:ext cx="533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Drag slows ball down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Magnus + mg deflects ball from straight line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84103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Courtesy of Alan Nathan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  <p:graphicFrame>
        <p:nvGraphicFramePr>
          <p:cNvPr id="84" name="Object 83"/>
          <p:cNvGraphicFramePr>
            <a:graphicFrameLocks noChangeAspect="1"/>
          </p:cNvGraphicFramePr>
          <p:nvPr/>
        </p:nvGraphicFramePr>
        <p:xfrm>
          <a:off x="7254875" y="3200400"/>
          <a:ext cx="342900" cy="438150"/>
        </p:xfrm>
        <a:graphic>
          <a:graphicData uri="http://schemas.openxmlformats.org/presentationml/2006/ole">
            <p:oleObj spid="_x0000_s23610" name="Equation" r:id="rId9" imgW="139680" imgH="177480" progId="Equation.3">
              <p:embed/>
            </p:oleObj>
          </a:graphicData>
        </a:graphic>
      </p:graphicFrame>
      <p:graphicFrame>
        <p:nvGraphicFramePr>
          <p:cNvPr id="23611" name="Object 59"/>
          <p:cNvGraphicFramePr>
            <a:graphicFrameLocks noChangeAspect="1"/>
          </p:cNvGraphicFramePr>
          <p:nvPr/>
        </p:nvGraphicFramePr>
        <p:xfrm>
          <a:off x="7672387" y="1947672"/>
          <a:ext cx="404654" cy="566928"/>
        </p:xfrm>
        <a:graphic>
          <a:graphicData uri="http://schemas.openxmlformats.org/presentationml/2006/ole">
            <p:oleObj spid="_x0000_s23611" name="Equation" r:id="rId10" imgW="126720" imgH="177480" progId="Equation.3">
              <p:embed/>
            </p:oleObj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990600" y="2895600"/>
            <a:ext cx="3276600" cy="1219200"/>
            <a:chOff x="990600" y="2819400"/>
            <a:chExt cx="3276600" cy="1219200"/>
          </a:xfrm>
        </p:grpSpPr>
        <p:graphicFrame>
          <p:nvGraphicFramePr>
            <p:cNvPr id="85" name="Object 84"/>
            <p:cNvGraphicFramePr>
              <a:graphicFrameLocks noChangeAspect="1"/>
            </p:cNvGraphicFramePr>
            <p:nvPr/>
          </p:nvGraphicFramePr>
          <p:xfrm>
            <a:off x="1143000" y="2895600"/>
            <a:ext cx="2979469" cy="1014984"/>
          </p:xfrm>
          <a:graphic>
            <a:graphicData uri="http://schemas.openxmlformats.org/presentationml/2006/ole">
              <p:oleObj spid="_x0000_s23612" name="Equation" r:id="rId11" imgW="1155600" imgH="393480" progId="Equation.3">
                <p:embed/>
              </p:oleObj>
            </a:graphicData>
          </a:graphic>
        </p:graphicFrame>
        <p:sp>
          <p:nvSpPr>
            <p:cNvPr id="86" name="Rectangle 85"/>
            <p:cNvSpPr/>
            <p:nvPr/>
          </p:nvSpPr>
          <p:spPr>
            <a:xfrm>
              <a:off x="990600" y="2819400"/>
              <a:ext cx="32766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9" name="Object 88"/>
          <p:cNvGraphicFramePr>
            <a:graphicFrameLocks noChangeAspect="1"/>
          </p:cNvGraphicFramePr>
          <p:nvPr/>
        </p:nvGraphicFramePr>
        <p:xfrm>
          <a:off x="685800" y="5434584"/>
          <a:ext cx="3903757" cy="1042416"/>
        </p:xfrm>
        <a:graphic>
          <a:graphicData uri="http://schemas.openxmlformats.org/presentationml/2006/ole">
            <p:oleObj spid="_x0000_s23613" name="Equation" r:id="rId12" imgW="1473120" imgH="393480" progId="Equation.3">
              <p:embed/>
            </p:oleObj>
          </a:graphicData>
        </a:graphic>
      </p:graphicFrame>
      <p:sp>
        <p:nvSpPr>
          <p:cNvPr id="91" name="Rectangle 90"/>
          <p:cNvSpPr/>
          <p:nvPr/>
        </p:nvSpPr>
        <p:spPr>
          <a:xfrm>
            <a:off x="609600" y="5334000"/>
            <a:ext cx="41148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382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Magnus Force: 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How A Pitch Breaks Across the Plate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447800"/>
            <a:ext cx="4191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Without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force, all we have is gravity and drag.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Stitches make it all possible.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Regions of turbulence exist at velocities where humans can throw.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Rotational Speeds: 2 Pitches, Same Target,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Different Rotations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Fastball</a:t>
            </a:r>
          </a:p>
          <a:p>
            <a:pPr lvl="2"/>
            <a:r>
              <a:rPr lang="en-US" sz="1800" dirty="0" smtClean="0">
                <a:latin typeface="Arial" pitchFamily="34" charset="0"/>
                <a:cs typeface="Arial" pitchFamily="34" charset="0"/>
              </a:rPr>
              <a:t>90 mph &amp; 2,000 rpm backspin</a:t>
            </a:r>
          </a:p>
          <a:p>
            <a:pPr lvl="2"/>
            <a:r>
              <a:rPr lang="en-US" sz="1800" dirty="0" smtClean="0">
                <a:latin typeface="Arial" pitchFamily="34" charset="0"/>
                <a:cs typeface="Arial" pitchFamily="34" charset="0"/>
              </a:rPr>
              <a:t>Thrown 2.1</a:t>
            </a:r>
            <a:r>
              <a:rPr lang="en-US" sz="1800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downward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Curveball</a:t>
            </a:r>
          </a:p>
          <a:p>
            <a:pPr lvl="2"/>
            <a:r>
              <a:rPr lang="en-US" sz="1800" dirty="0" smtClean="0">
                <a:latin typeface="Arial" pitchFamily="34" charset="0"/>
                <a:cs typeface="Arial" pitchFamily="34" charset="0"/>
              </a:rPr>
              <a:t>90 mph &amp; 1,000 rpm topspin</a:t>
            </a:r>
          </a:p>
          <a:p>
            <a:pPr lvl="2"/>
            <a:r>
              <a:rPr lang="en-US" sz="1800" dirty="0" smtClean="0">
                <a:latin typeface="Arial" pitchFamily="34" charset="0"/>
                <a:cs typeface="Arial" pitchFamily="34" charset="0"/>
              </a:rPr>
              <a:t>Thrown 1.1</a:t>
            </a:r>
            <a:r>
              <a:rPr lang="en-US" sz="1800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upward</a:t>
            </a:r>
            <a:endParaRPr lang="en-US" sz="2200" u="sng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9797"/>
          <a:stretch>
            <a:fillRect/>
          </a:stretch>
        </p:blipFill>
        <p:spPr bwMode="auto">
          <a:xfrm>
            <a:off x="4495800" y="1600200"/>
            <a:ext cx="46482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723" y="2209800"/>
            <a:ext cx="4653277" cy="296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break"/>
          <p:cNvPicPr>
            <a:picLocks noChangeAspect="1" noChangeArrowheads="1"/>
          </p:cNvPicPr>
          <p:nvPr/>
        </p:nvPicPr>
        <p:blipFill>
          <a:blip r:embed="rId4" cstate="print"/>
          <a:srcRect l="2846"/>
          <a:stretch>
            <a:fillRect/>
          </a:stretch>
        </p:blipFill>
        <p:spPr bwMode="auto">
          <a:xfrm>
            <a:off x="4446989" y="1600200"/>
            <a:ext cx="469701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1973" y="5255"/>
            <a:ext cx="922027" cy="106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1373</Words>
  <Application>Microsoft Office PowerPoint</Application>
  <PresentationFormat>On-screen Show (4:3)</PresentationFormat>
  <Paragraphs>261</Paragraphs>
  <Slides>31</Slides>
  <Notes>20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American League Central</vt:lpstr>
      <vt:lpstr>The Physics of Baseball</vt:lpstr>
      <vt:lpstr>Talk Outline</vt:lpstr>
      <vt:lpstr>Slide 4</vt:lpstr>
      <vt:lpstr>“Late Break”: Truth or Myth? Mariano Rivera’s Cut Fastball</vt:lpstr>
      <vt:lpstr>Today we can follow the ball better than a well-trained scout</vt:lpstr>
      <vt:lpstr>Slide 7</vt:lpstr>
      <vt:lpstr>Forces on a Spinning Baseball in Flight</vt:lpstr>
      <vt:lpstr>Magnus Force:  How A Pitch Breaks Across the Plate</vt:lpstr>
      <vt:lpstr>Types of Pitches</vt:lpstr>
      <vt:lpstr>Jon Lester vs. Brandon Webb </vt:lpstr>
      <vt:lpstr>Knuckleball Research</vt:lpstr>
      <vt:lpstr>The Knuckleball</vt:lpstr>
      <vt:lpstr>Slide 14</vt:lpstr>
      <vt:lpstr>Where you hit a baseball depends on...</vt:lpstr>
      <vt:lpstr>Coefficient of restitution</vt:lpstr>
      <vt:lpstr>Coefficient of restitution</vt:lpstr>
      <vt:lpstr>A few words about timing</vt:lpstr>
      <vt:lpstr>Bat materials</vt:lpstr>
      <vt:lpstr>Heavy versus light</vt:lpstr>
      <vt:lpstr>Corking</vt:lpstr>
      <vt:lpstr>Optimum angles</vt:lpstr>
      <vt:lpstr>Where a ball goes once put into play</vt:lpstr>
      <vt:lpstr>Where a ball goes once put into play</vt:lpstr>
      <vt:lpstr>Where a ball goes once put into play</vt:lpstr>
      <vt:lpstr>Works Cited</vt:lpstr>
      <vt:lpstr>The Coors Effect</vt:lpstr>
      <vt:lpstr>Home Runs and Humidors</vt:lpstr>
      <vt:lpstr>The Humidor</vt:lpstr>
      <vt:lpstr>Summary of Findings with RH increased from 30% to 50%</vt:lpstr>
      <vt:lpstr>A Bit More On The Knuckleball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Physics of Baseball</dc:title>
  <dc:creator>Daniel Lascar</dc:creator>
  <cp:lastModifiedBy> Daniel Lascar</cp:lastModifiedBy>
  <cp:revision>22</cp:revision>
  <dcterms:created xsi:type="dcterms:W3CDTF">2012-09-22T03:12:17Z</dcterms:created>
  <dcterms:modified xsi:type="dcterms:W3CDTF">2012-09-30T22:28:23Z</dcterms:modified>
</cp:coreProperties>
</file>