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6"/>
  </p:notesMasterIdLst>
  <p:sldIdLst>
    <p:sldId id="555" r:id="rId2"/>
    <p:sldId id="741" r:id="rId3"/>
    <p:sldId id="742" r:id="rId4"/>
    <p:sldId id="743" r:id="rId5"/>
    <p:sldId id="708" r:id="rId6"/>
    <p:sldId id="707" r:id="rId7"/>
    <p:sldId id="709" r:id="rId8"/>
    <p:sldId id="710" r:id="rId9"/>
    <p:sldId id="711" r:id="rId10"/>
    <p:sldId id="712" r:id="rId11"/>
    <p:sldId id="715" r:id="rId12"/>
    <p:sldId id="716" r:id="rId13"/>
    <p:sldId id="719" r:id="rId14"/>
    <p:sldId id="720" r:id="rId15"/>
    <p:sldId id="721" r:id="rId16"/>
    <p:sldId id="722" r:id="rId17"/>
    <p:sldId id="723" r:id="rId18"/>
    <p:sldId id="727" r:id="rId19"/>
    <p:sldId id="732" r:id="rId20"/>
    <p:sldId id="734" r:id="rId21"/>
    <p:sldId id="735" r:id="rId22"/>
    <p:sldId id="736" r:id="rId23"/>
    <p:sldId id="738" r:id="rId24"/>
    <p:sldId id="739" r:id="rId25"/>
    <p:sldId id="625" r:id="rId26"/>
    <p:sldId id="627" r:id="rId27"/>
    <p:sldId id="633" r:id="rId28"/>
    <p:sldId id="634" r:id="rId29"/>
    <p:sldId id="628" r:id="rId30"/>
    <p:sldId id="740" r:id="rId31"/>
    <p:sldId id="631" r:id="rId32"/>
    <p:sldId id="630" r:id="rId33"/>
    <p:sldId id="632" r:id="rId34"/>
    <p:sldId id="74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5149" autoAdjust="0"/>
  </p:normalViewPr>
  <p:slideViewPr>
    <p:cSldViewPr snapToGrid="0">
      <p:cViewPr varScale="1">
        <p:scale>
          <a:sx n="86" d="100"/>
          <a:sy n="86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black-box-test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waretestinghelp.com/7-principles-of-software-testin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2" y="3602038"/>
            <a:ext cx="685602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Test? 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388BD-EF0D-4E1A-AAD8-530B5B2DCEA5}"/>
              </a:ext>
            </a:extLst>
          </p:cNvPr>
          <p:cNvSpPr txBox="1"/>
          <p:nvPr/>
        </p:nvSpPr>
        <p:spPr>
          <a:xfrm>
            <a:off x="2517713" y="4957106"/>
            <a:ext cx="357828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What .... exactly</a:t>
            </a:r>
            <a:r>
              <a:rPr lang="en-US" sz="1600" baseline="0"/>
              <a:t> is software testing?????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008F-7588-458F-A0CA-DEEF683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18255"/>
            <a:ext cx="10515600" cy="1325563"/>
          </a:xfrm>
        </p:spPr>
        <p:txBody>
          <a:bodyPr/>
          <a:lstStyle/>
          <a:p>
            <a:r>
              <a:rPr lang="en-US" dirty="0"/>
              <a:t>Since exhaustive testing not possible – </a:t>
            </a:r>
            <a:br>
              <a:rPr lang="en-US" dirty="0"/>
            </a:br>
            <a:r>
              <a:rPr lang="en-US" dirty="0"/>
              <a:t>2 common testing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8F57-2E43-4D8A-A80D-95260F29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testing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White-box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C880-4C8C-4A70-872A-8549506C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51" y="1391444"/>
            <a:ext cx="3335548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C8187-69CB-4291-BF42-1410D116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8" y="3852545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47" y="2023855"/>
            <a:ext cx="45339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1629" y="810469"/>
            <a:ext cx="677364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tested w/o looking at the internal code structure,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based entirely on software requirements and specifications.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434935"/>
            <a:ext cx="2473758" cy="178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350" y="3283744"/>
            <a:ext cx="848439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Generic Black Box Testing steps: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Examine system  requirements.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Tester chooses valid inputs and expected  outputs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constructs test cases with the selected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Execute Test Cases and compares actual VS expected results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Defects if any are fixed and re-tested.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2105" y="230188"/>
            <a:ext cx="4762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https://www.guru99.com/black-box-testing.html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black box testing isn’t enough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64770" y="1397651"/>
            <a:ext cx="86645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print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62" y="2547460"/>
            <a:ext cx="511968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print_num_bytes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 1024 ):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print(f"{n}")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else: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print(f"{n/124}KB")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378" y="2333456"/>
            <a:ext cx="4814331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Here developer tries to convert input</a:t>
            </a:r>
          </a:p>
          <a:p>
            <a:r>
              <a:rPr lang="en-US" sz="2400" dirty="0"/>
              <a:t>to KB and prints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but has a typo (124 VS 1024)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72150" y="3157538"/>
            <a:ext cx="230028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376" y="4773456"/>
            <a:ext cx="793754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Based on specification there is no reason to try numbers around the 1024 or 124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520" y="6027003"/>
            <a:ext cx="793754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would test these conditions right away</a:t>
            </a:r>
          </a:p>
        </p:txBody>
      </p:sp>
    </p:spTree>
    <p:extLst>
      <p:ext uri="{BB962C8B-B14F-4D97-AF65-F5344CB8AC3E}">
        <p14:creationId xmlns:p14="http://schemas.microsoft.com/office/powerpoint/2010/main" val="6220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8F9F0-FBC4-43E0-B216-736A8F2E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0" y="1690688"/>
            <a:ext cx="7313157" cy="40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61A4E-B445-4618-9B63-456A797F8182}"/>
              </a:ext>
            </a:extLst>
          </p:cNvPr>
          <p:cNvSpPr txBox="1"/>
          <p:nvPr/>
        </p:nvSpPr>
        <p:spPr>
          <a:xfrm>
            <a:off x="914400" y="1166843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examples: </a:t>
            </a:r>
          </a:p>
          <a:p>
            <a:endParaRPr lang="en-US" dirty="0"/>
          </a:p>
          <a:p>
            <a:r>
              <a:rPr lang="en-US" dirty="0"/>
              <a:t>C++ compiler -&gt; can you test</a:t>
            </a:r>
          </a:p>
          <a:p>
            <a:r>
              <a:rPr lang="en-US" dirty="0"/>
              <a:t>	- all valid C++ programs (infinite number),</a:t>
            </a:r>
          </a:p>
          <a:p>
            <a:r>
              <a:rPr lang="en-US" dirty="0"/>
              <a:t>	- all invalid C++ programs? (infinite) </a:t>
            </a:r>
          </a:p>
          <a:p>
            <a:endParaRPr lang="en-US" dirty="0"/>
          </a:p>
          <a:p>
            <a:r>
              <a:rPr lang="en-US" dirty="0"/>
              <a:t>Database apps -&gt; E.g., airline reservation system, </a:t>
            </a:r>
          </a:p>
          <a:p>
            <a:r>
              <a:rPr lang="en-US" dirty="0"/>
              <a:t>  - reserve a flight -&gt; dependent upon previous transaction (like valid payment) </a:t>
            </a:r>
          </a:p>
          <a:p>
            <a:endParaRPr lang="en-US" dirty="0"/>
          </a:p>
          <a:p>
            <a:r>
              <a:rPr lang="en-US" dirty="0"/>
              <a:t>Hence, not only would you have to try all unique valid and invalid transactions, but also all possible sequences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431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76B-0C15-4FC6-9F45-F35548F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-&gt; Exhaustive input test -&gt;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FB62-648D-46D1-B3D3-71A8347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too many options to economically test them</a:t>
            </a:r>
          </a:p>
          <a:p>
            <a:r>
              <a:rPr lang="en-US" dirty="0"/>
              <a:t>objective -&gt; get best test cases -&gt; most likely to detect errors.</a:t>
            </a:r>
          </a:p>
          <a:p>
            <a:r>
              <a:rPr lang="en-US" dirty="0"/>
              <a:t>Most make some test  assumptions </a:t>
            </a:r>
          </a:p>
          <a:p>
            <a:pPr lvl="1"/>
            <a:r>
              <a:rPr lang="en-US" dirty="0"/>
              <a:t>(e.g., if the triangle program detects 2, 2, 2 as an equilateral triangle, </a:t>
            </a:r>
          </a:p>
          <a:p>
            <a:pPr marL="457200" lvl="1" indent="0">
              <a:buNone/>
            </a:pPr>
            <a:r>
              <a:rPr lang="en-US" dirty="0"/>
              <a:t>it seems reasonable that it will do the same for 3, 3, 3). </a:t>
            </a:r>
          </a:p>
        </p:txBody>
      </p:sp>
    </p:spTree>
    <p:extLst>
      <p:ext uri="{BB962C8B-B14F-4D97-AF65-F5344CB8AC3E}">
        <p14:creationId xmlns:p14="http://schemas.microsoft.com/office/powerpoint/2010/main" val="343703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81" y="4120415"/>
            <a:ext cx="8959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White Box Testing =&lt; testing of a software solution's internal structure, design, and coding.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Focus : 1. verifying the flow of inputs and outputs through the application, 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2. improving design and usability,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3.  strengthening security.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8074" y="1053224"/>
            <a:ext cx="272895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 the code is visible to the tester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21570" y="1259457"/>
            <a:ext cx="802256" cy="26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59" y="5152641"/>
            <a:ext cx="5074847" cy="155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C3D8F-0593-44FC-90E9-FBD2AD6B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8" y="851577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Limitation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306" y="3054880"/>
            <a:ext cx="51196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get_half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7" y="2210403"/>
            <a:ext cx="394012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Developer takes </a:t>
            </a:r>
            <a:r>
              <a:rPr lang="en-US" sz="2400" dirty="0" err="1"/>
              <a:t>int</a:t>
            </a:r>
            <a:r>
              <a:rPr lang="en-US" sz="2400" dirty="0"/>
              <a:t> of n and therefore does not work for odd numbers correctly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96465" y="3157538"/>
            <a:ext cx="3175973" cy="49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90" y="1410126"/>
            <a:ext cx="106923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return ½ of its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464" y="4923215"/>
            <a:ext cx="5447071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doesn’t look at spec …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*any* input can exercise the code 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Blackbox</a:t>
            </a:r>
            <a:r>
              <a:rPr lang="en-US" sz="2400" dirty="0"/>
              <a:t> would specifically select even and odd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F35B1-CC59-4C2A-8483-60E827C02A44}"/>
              </a:ext>
            </a:extLst>
          </p:cNvPr>
          <p:cNvSpPr txBox="1"/>
          <p:nvPr/>
        </p:nvSpPr>
        <p:spPr>
          <a:xfrm>
            <a:off x="648928" y="4427629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1  - All power no strategy</a:t>
            </a:r>
          </a:p>
        </p:txBody>
      </p:sp>
    </p:spTree>
    <p:extLst>
      <p:ext uri="{BB962C8B-B14F-4D97-AF65-F5344CB8AC3E}">
        <p14:creationId xmlns:p14="http://schemas.microsoft.com/office/powerpoint/2010/main" val="8122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2480" y="1224881"/>
            <a:ext cx="454019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 test cases</a:t>
            </a:r>
          </a:p>
          <a:p>
            <a:r>
              <a:rPr lang="en-US" sz="2400" dirty="0"/>
              <a:t>TC1 covers lines 1,2,3,4 that is 4/6 </a:t>
            </a:r>
          </a:p>
          <a:p>
            <a:r>
              <a:rPr lang="en-US" sz="2400" dirty="0"/>
              <a:t> TC2: covers line 1,2,3,4,5,6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4014" y="2171895"/>
            <a:ext cx="477132" cy="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955386"/>
            <a:ext cx="2476500" cy="2486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1444" y="5088703"/>
            <a:ext cx="454019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… did you note the bug? … what happens a 0?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61" y="5640944"/>
            <a:ext cx="5114925" cy="12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CB4B7-2B5E-4CCC-ACCB-ACA15A4B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702" y="2368868"/>
            <a:ext cx="39528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6A18F-A98B-4B90-9D57-E49C142130A7}"/>
              </a:ext>
            </a:extLst>
          </p:cNvPr>
          <p:cNvSpPr txBox="1"/>
          <p:nvPr/>
        </p:nvSpPr>
        <p:spPr>
          <a:xfrm>
            <a:off x="1988820" y="3871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A 10- to 20-statement program consisting of a DO loop </a:t>
            </a:r>
          </a:p>
          <a:p>
            <a:r>
              <a:rPr lang="en-US" dirty="0"/>
              <a:t>	that iterates up to 20 times. </a:t>
            </a:r>
          </a:p>
          <a:p>
            <a:r>
              <a:rPr lang="en-US" dirty="0"/>
              <a:t> 	- W/I Loop -&gt; a set of nested IF statements. </a:t>
            </a:r>
          </a:p>
          <a:p>
            <a:r>
              <a:rPr lang="en-US" dirty="0"/>
              <a:t>        - </a:t>
            </a:r>
            <a:r>
              <a:rPr lang="en-US" dirty="0" err="1"/>
              <a:t>Aprox</a:t>
            </a:r>
            <a:r>
              <a:rPr lang="en-US" dirty="0"/>
              <a:t> 10**14 execution paths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A4EBA-6CB0-456C-ABA5-25EBD46B8BDC}"/>
              </a:ext>
            </a:extLst>
          </p:cNvPr>
          <p:cNvSpPr txBox="1"/>
          <p:nvPr/>
        </p:nvSpPr>
        <p:spPr>
          <a:xfrm>
            <a:off x="366988" y="1747361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2 – too many paths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0606D-B1CB-4CE3-A598-82228450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864043"/>
            <a:ext cx="154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9FE5-8EC4-4D04-9B2F-F7B2DDE1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59134"/>
            <a:ext cx="10515600" cy="819755"/>
          </a:xfrm>
        </p:spPr>
        <p:txBody>
          <a:bodyPr/>
          <a:lstStyle/>
          <a:p>
            <a:r>
              <a:rPr lang="en-US" dirty="0"/>
              <a:t>A Real Area for 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6BB4-5BBE-432D-93D7-C2DD213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145C-19D9-4CFC-B4A5-1090D589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66" y="151752"/>
            <a:ext cx="46196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D3BE9-603A-4A43-9C96-B1BAD4B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5" y="742950"/>
            <a:ext cx="5486400" cy="611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A326E-B64A-4F94-B662-1A25DF10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15373"/>
            <a:ext cx="5248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8CF-CF8B-411A-B811-EBDF424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Principles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FD53-0781-497D-87B3-A3C2BB3B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6" y="1415849"/>
            <a:ext cx="476250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155C4-3276-4159-8186-CDA8AD08AC4F}"/>
              </a:ext>
            </a:extLst>
          </p:cNvPr>
          <p:cNvSpPr txBox="1"/>
          <p:nvPr/>
        </p:nvSpPr>
        <p:spPr>
          <a:xfrm>
            <a:off x="7342631" y="1498664"/>
            <a:ext cx="39086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and your entire organization … should not test your own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E702F-F0C5-47C1-B36B-8C087E9E0367}"/>
              </a:ext>
            </a:extLst>
          </p:cNvPr>
          <p:cNvCxnSpPr>
            <a:stCxn id="4" idx="1"/>
          </p:cNvCxnSpPr>
          <p:nvPr/>
        </p:nvCxnSpPr>
        <p:spPr>
          <a:xfrm flipH="1">
            <a:off x="5888736" y="1821830"/>
            <a:ext cx="1453895" cy="3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838200" y="681037"/>
            <a:ext cx="8511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1: A necessary part of a test case is a definition of the expected output or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test case must have </a:t>
            </a:r>
          </a:p>
          <a:p>
            <a:r>
              <a:rPr lang="en-US" sz="2400" dirty="0"/>
              <a:t> 1. input data description</a:t>
            </a:r>
          </a:p>
          <a:p>
            <a:r>
              <a:rPr lang="en-US" sz="2400" dirty="0"/>
              <a:t>2. Correct output  precise description (for that input)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4352277" y="1512034"/>
            <a:ext cx="6094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W/o predefined expected result -&gt; might interpret a plausible, but erroneous result as correct </a:t>
            </a:r>
          </a:p>
        </p:txBody>
      </p:sp>
    </p:spTree>
    <p:extLst>
      <p:ext uri="{BB962C8B-B14F-4D97-AF65-F5344CB8AC3E}">
        <p14:creationId xmlns:p14="http://schemas.microsoft.com/office/powerpoint/2010/main" val="387580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119108" y="107088"/>
            <a:ext cx="10542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2: A programmer should avoid attempting to test his or her own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developer naturally has</a:t>
            </a:r>
          </a:p>
          <a:p>
            <a:r>
              <a:rPr lang="en-US" sz="2400" dirty="0"/>
              <a:t> 1. a constructive perspective </a:t>
            </a:r>
          </a:p>
          <a:p>
            <a:r>
              <a:rPr lang="en-US" sz="2400" dirty="0"/>
              <a:t>2. a specific interpretation of the 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3819616" y="1512034"/>
            <a:ext cx="662052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Devs have a pre-defined perspective … a </a:t>
            </a:r>
            <a:r>
              <a:rPr lang="en-US" sz="2000" i="1" dirty="0"/>
              <a:t>constructive eye…</a:t>
            </a:r>
          </a:p>
          <a:p>
            <a:r>
              <a:rPr lang="en-US" sz="2000" b="1" i="1" dirty="0"/>
              <a:t>Good testers  have more of a destructive eye</a:t>
            </a:r>
            <a:r>
              <a:rPr lang="en-US" sz="2000" i="1" dirty="0"/>
              <a:t>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EC64D-A299-4AF9-863E-7CB618749589}"/>
              </a:ext>
            </a:extLst>
          </p:cNvPr>
          <p:cNvSpPr txBox="1"/>
          <p:nvPr/>
        </p:nvSpPr>
        <p:spPr>
          <a:xfrm>
            <a:off x="3918750" y="4190386"/>
            <a:ext cx="662052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Not impossible to test your own … but certainly more difficult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D191D-DFB6-45C1-AA59-A7C43005920D}"/>
              </a:ext>
            </a:extLst>
          </p:cNvPr>
          <p:cNvSpPr txBox="1"/>
          <p:nvPr/>
        </p:nvSpPr>
        <p:spPr>
          <a:xfrm>
            <a:off x="958789" y="618940"/>
            <a:ext cx="9365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3: A programming organization should not test its own programs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DAD37-D440-4EA0-BAC8-2BC54876748C}"/>
              </a:ext>
            </a:extLst>
          </p:cNvPr>
          <p:cNvSpPr txBox="1"/>
          <p:nvPr/>
        </p:nvSpPr>
        <p:spPr>
          <a:xfrm>
            <a:off x="2604855" y="5244869"/>
            <a:ext cx="755119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 organizations tend to have the same constructive perspective </a:t>
            </a:r>
          </a:p>
        </p:txBody>
      </p:sp>
    </p:spTree>
    <p:extLst>
      <p:ext uri="{BB962C8B-B14F-4D97-AF65-F5344CB8AC3E}">
        <p14:creationId xmlns:p14="http://schemas.microsoft.com/office/powerpoint/2010/main" val="91256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5D318-01E4-4819-AC8A-C5ACA72B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1387425"/>
            <a:ext cx="7793206" cy="5105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CFB7AA-5D37-43ED-8EE5-40B9344FFBB7}"/>
              </a:ext>
            </a:extLst>
          </p:cNvPr>
          <p:cNvSpPr txBox="1">
            <a:spLocks/>
          </p:cNvSpPr>
          <p:nvPr/>
        </p:nvSpPr>
        <p:spPr>
          <a:xfrm>
            <a:off x="0" y="124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testing Principles (see video </a:t>
            </a:r>
            <a:r>
              <a:rPr lang="en-US" sz="2400" dirty="0">
                <a:hlinkClick r:id="rId3"/>
              </a:rPr>
              <a:t>https://youtu.be/rFaWOw8bIMM</a:t>
            </a:r>
            <a:r>
              <a:rPr lang="en-US" sz="2400" dirty="0"/>
              <a:t> </a:t>
            </a:r>
            <a:r>
              <a:rPr lang="en-US" dirty="0"/>
              <a:t>)  5:01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7ECC-F562-45D7-9FAB-B3331C4DA7E6}"/>
              </a:ext>
            </a:extLst>
          </p:cNvPr>
          <p:cNvSpPr txBox="1"/>
          <p:nvPr/>
        </p:nvSpPr>
        <p:spPr>
          <a:xfrm>
            <a:off x="6449627" y="94509"/>
            <a:ext cx="6134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7 Principles of Software Testing: Defect Clustering and Pareto Principle (softwaretestinghelp.com)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1" y="71675"/>
            <a:ext cx="10515600" cy="1325563"/>
          </a:xfrm>
        </p:spPr>
        <p:txBody>
          <a:bodyPr/>
          <a:lstStyle/>
          <a:p>
            <a:r>
              <a:rPr lang="en-US" dirty="0"/>
              <a:t>1. Testing show presence of defects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7438"/>
            <a:ext cx="5797028" cy="32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586" y="2000058"/>
            <a:ext cx="425947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Testing is NOT a proof of correctness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6332" y="1903273"/>
            <a:ext cx="171393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F8172-0D18-4B58-A8A6-279CDAEC3B28}"/>
              </a:ext>
            </a:extLst>
          </p:cNvPr>
          <p:cNvSpPr txBox="1"/>
          <p:nvPr/>
        </p:nvSpPr>
        <p:spPr>
          <a:xfrm>
            <a:off x="1528763" y="1205827"/>
            <a:ext cx="781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Testing pros will NOT sa</a:t>
            </a:r>
            <a:r>
              <a:rPr lang="en-US" dirty="0">
                <a:solidFill>
                  <a:srgbClr val="3A3A3A"/>
                </a:solidFill>
                <a:latin typeface="Work Sans"/>
              </a:rPr>
              <a:t>y …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that there is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no defect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in the software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06BD-57A7-457D-970E-C6552B90279C}"/>
              </a:ext>
            </a:extLst>
          </p:cNvPr>
          <p:cNvSpPr txBox="1"/>
          <p:nvPr/>
        </p:nvSpPr>
        <p:spPr>
          <a:xfrm>
            <a:off x="525461" y="5595937"/>
            <a:ext cx="539594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E.g., Often times customers try totally unpredictable functions/option combinations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3B9AA1-A3A9-40DC-A610-803255FF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79" y="3120628"/>
            <a:ext cx="3819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47" y="18763"/>
            <a:ext cx="10977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2. Exhaustive testing in not practical </a:t>
            </a:r>
            <a:r>
              <a:rPr lang="en-US" sz="3200" dirty="0"/>
              <a:t>=&gt; Need optimal testing based on the app’s risk 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35117"/>
            <a:ext cx="5072063" cy="17527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 flipV="1">
            <a:off x="6169981" y="1611509"/>
            <a:ext cx="1030919" cy="87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4" y="1768551"/>
            <a:ext cx="4391025" cy="3209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0066" y="3984644"/>
            <a:ext cx="4167743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000" dirty="0"/>
              <a:t>Test strategy comes from understanding the app </a:t>
            </a:r>
          </a:p>
          <a:p>
            <a:pPr lvl="1">
              <a:buFontTx/>
              <a:buChar char="-"/>
            </a:pPr>
            <a:r>
              <a:rPr lang="en-US" sz="2000" dirty="0"/>
              <a:t>Question …. What operation is most likely to cause windows O/S to fail?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2683" y="5919834"/>
            <a:ext cx="416774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How do you determine this risk?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H="1" flipV="1">
            <a:off x="2952936" y="5086905"/>
            <a:ext cx="1463619" cy="83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6487A-02F9-4503-AE4E-AC127B9406AF}"/>
              </a:ext>
            </a:extLst>
          </p:cNvPr>
          <p:cNvSpPr txBox="1"/>
          <p:nvPr/>
        </p:nvSpPr>
        <p:spPr>
          <a:xfrm>
            <a:off x="5837634" y="2585342"/>
            <a:ext cx="61344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E.g. Input fields that accepts a-z, and #s from 1-1000 only Imagine # of input combos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… which one do you test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25625"/>
            <a:ext cx="6734175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6438" y="5555411"/>
            <a:ext cx="80076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Question 2: After your exhaustive testing and retesting … is your program bug-free?</a:t>
            </a:r>
          </a:p>
        </p:txBody>
      </p:sp>
    </p:spTree>
    <p:extLst>
      <p:ext uri="{BB962C8B-B14F-4D97-AF65-F5344CB8AC3E}">
        <p14:creationId xmlns:p14="http://schemas.microsoft.com/office/powerpoint/2010/main" val="2973791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495" y="1006872"/>
            <a:ext cx="686893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2 – Exhaustive Testing is not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34E58-E922-4232-8DC4-B1A749E9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0" y="1966026"/>
            <a:ext cx="7313157" cy="40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846" y="336456"/>
            <a:ext cx="647779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 3 Early Testing as soon a possible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" y="4850695"/>
            <a:ext cx="711220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Want to detect defects as soon as possible … </a:t>
            </a:r>
          </a:p>
          <a:p>
            <a:r>
              <a:rPr lang="en-US" sz="2400" dirty="0"/>
              <a:t>                         once in the field … can be super expensive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4BB4-1BEF-48D5-AA49-4ED94C48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" y="1221648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7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64" y="250793"/>
            <a:ext cx="42005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0020" y="103515"/>
            <a:ext cx="454252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4 – Defect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C81ED-6407-4F16-BBDA-3EAACF489C27}"/>
              </a:ext>
            </a:extLst>
          </p:cNvPr>
          <p:cNvSpPr txBox="1"/>
          <p:nvPr/>
        </p:nvSpPr>
        <p:spPr>
          <a:xfrm>
            <a:off x="1480" y="811401"/>
            <a:ext cx="609452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probability of the existence of more errors in a section of a program is proportional to the number of errors already found in that section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2AC5E-451B-430D-A394-3A515BBD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95" y="2921308"/>
            <a:ext cx="6455764" cy="3498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CA594-12E7-4B7C-B8D0-42041623FA41}"/>
              </a:ext>
            </a:extLst>
          </p:cNvPr>
          <p:cNvSpPr txBox="1"/>
          <p:nvPr/>
        </p:nvSpPr>
        <p:spPr>
          <a:xfrm>
            <a:off x="275208" y="2274977"/>
            <a:ext cx="617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some sections seem to be much more prone to errors than other section</a:t>
            </a:r>
          </a:p>
        </p:txBody>
      </p:sp>
    </p:spTree>
    <p:extLst>
      <p:ext uri="{BB962C8B-B14F-4D97-AF65-F5344CB8AC3E}">
        <p14:creationId xmlns:p14="http://schemas.microsoft.com/office/powerpoint/2010/main" val="13751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40C-72C8-499F-A7C9-9FE585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missed for internships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14E3-0210-4F02-AF05-E3CFA4B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C411-631F-4BF7-8DFF-85C95A83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1825625"/>
            <a:ext cx="41338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4F75F-7AE3-4FFF-904E-8E2AB9B7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01" y="2409501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1431986"/>
            <a:ext cx="22860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7" y="1851794"/>
            <a:ext cx="53721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5" y="673627"/>
            <a:ext cx="5229225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548" y="412017"/>
            <a:ext cx="460510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5 – Pesticide Paradox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2C674-26F6-4706-B80B-CDB4FA90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0" y="3311834"/>
            <a:ext cx="5686425" cy="3448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D8C82-9459-446E-89F4-CEFC48C6F5A2}"/>
              </a:ext>
            </a:extLst>
          </p:cNvPr>
          <p:cNvSpPr txBox="1"/>
          <p:nvPr/>
        </p:nvSpPr>
        <p:spPr>
          <a:xfrm>
            <a:off x="7244179" y="3728621"/>
            <a:ext cx="4277261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E.g., if find overdraft errors … tend to add more and more overdraft test cases</a:t>
            </a:r>
          </a:p>
          <a:p>
            <a:endParaRPr lang="en-US" dirty="0"/>
          </a:p>
          <a:p>
            <a:r>
              <a:rPr lang="en-US" dirty="0"/>
              <a:t>Over time … will be fixed … need to look into new test cases to find other bugs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1D0F6D-45DC-4DBA-BC22-B6494308B0CE}"/>
              </a:ext>
            </a:extLst>
          </p:cNvPr>
          <p:cNvCxnSpPr/>
          <p:nvPr/>
        </p:nvCxnSpPr>
        <p:spPr>
          <a:xfrm flipH="1">
            <a:off x="4425696" y="4069080"/>
            <a:ext cx="2807208" cy="69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8" y="1771174"/>
            <a:ext cx="6633885" cy="316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9495" y="545297"/>
            <a:ext cx="6732047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Principle 6 – Test is Context Dependent –</a:t>
            </a:r>
          </a:p>
          <a:p>
            <a:r>
              <a:rPr lang="en-US" sz="2800" dirty="0"/>
              <a:t>Different strategies for different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9122E-ECCF-49A6-8955-8F0104ADFC40}"/>
              </a:ext>
            </a:extLst>
          </p:cNvPr>
          <p:cNvSpPr txBox="1"/>
          <p:nvPr/>
        </p:nvSpPr>
        <p:spPr>
          <a:xfrm>
            <a:off x="1058661" y="5438299"/>
            <a:ext cx="8880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E.g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Testing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banking application  VS any e-commerce app.</a:t>
            </a:r>
          </a:p>
          <a:p>
            <a:endParaRPr lang="en-US" dirty="0">
              <a:solidFill>
                <a:srgbClr val="3A3A3A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Risk much different </a:t>
            </a:r>
          </a:p>
          <a:p>
            <a:r>
              <a:rPr lang="en-US" dirty="0">
                <a:solidFill>
                  <a:srgbClr val="3A3A3A"/>
                </a:solidFill>
                <a:latin typeface="Work Sans"/>
              </a:rPr>
              <a:t>   techniques must be different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1" y="1149350"/>
            <a:ext cx="6829425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7" y="286335"/>
            <a:ext cx="494347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9982" y="270460"/>
            <a:ext cx="61229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7 – Absence of errors =&gt; Fallacy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4149725"/>
            <a:ext cx="4019550" cy="2162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1C35C-C5A3-4751-84BE-AC2E97CF1C88}"/>
              </a:ext>
            </a:extLst>
          </p:cNvPr>
          <p:cNvSpPr txBox="1"/>
          <p:nvPr/>
        </p:nvSpPr>
        <p:spPr>
          <a:xfrm>
            <a:off x="630315" y="4864963"/>
            <a:ext cx="50563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E.g., a requirement could be interpreted incorrectly </a:t>
            </a:r>
          </a:p>
        </p:txBody>
      </p:sp>
    </p:spTree>
    <p:extLst>
      <p:ext uri="{BB962C8B-B14F-4D97-AF65-F5344CB8AC3E}">
        <p14:creationId xmlns:p14="http://schemas.microsoft.com/office/powerpoint/2010/main" val="192449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454906"/>
            <a:ext cx="8734425" cy="5722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9759" y="6311900"/>
            <a:ext cx="54807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7 testing Principles (see video </a:t>
            </a:r>
            <a:r>
              <a:rPr lang="en-US" sz="1050" dirty="0">
                <a:hlinkClick r:id="rId3"/>
              </a:rPr>
              <a:t>https://youtu.be/rFaWOw8bIMM</a:t>
            </a:r>
            <a:r>
              <a:rPr lang="en-US" sz="1050" dirty="0"/>
              <a:t> </a:t>
            </a:r>
            <a:r>
              <a:rPr lang="en-US" dirty="0"/>
              <a:t>)  5:01</a:t>
            </a:r>
          </a:p>
        </p:txBody>
      </p:sp>
    </p:spTree>
    <p:extLst>
      <p:ext uri="{BB962C8B-B14F-4D97-AF65-F5344CB8AC3E}">
        <p14:creationId xmlns:p14="http://schemas.microsoft.com/office/powerpoint/2010/main" val="394859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C2CB-AD95-4D92-BE07-441E62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summary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FF4C-FD01-45B9-8B4E-27AC8D88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Testing is the process of executing a program with the intent of finding errors. </a:t>
            </a:r>
          </a:p>
          <a:p>
            <a:pPr marL="514350" indent="-514350">
              <a:buAutoNum type="arabicPeriod"/>
            </a:pPr>
            <a:r>
              <a:rPr lang="en-US" dirty="0"/>
              <a:t>Testing is more successful when not performed by the developer(s). </a:t>
            </a:r>
          </a:p>
          <a:p>
            <a:pPr marL="514350" indent="-514350">
              <a:buAutoNum type="arabicPeriod"/>
            </a:pPr>
            <a:r>
              <a:rPr lang="en-US" dirty="0"/>
              <a:t>A good test case is one that has a high probability of detecting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A successful test case is one that detects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Successful testing includes carefully defining expected output as well as input. Successful testing includes carefully studying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9186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B1EE-666B-4A92-9A92-55B99B36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BCED4-D069-43BD-B7E8-34C2CCC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" y="1582737"/>
            <a:ext cx="5591175" cy="1209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74C359-8350-4A38-8F04-8C7AF0C734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May be called QA Engineer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6107F-02E7-41F6-912F-5B388EB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901"/>
            <a:ext cx="5362575" cy="34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6AA0-E654-438F-970B-BBB9827A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2101196"/>
            <a:ext cx="5400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63CBF10-1467-49E5-980E-5AE37607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10" y="1300024"/>
            <a:ext cx="3457575" cy="491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4E31E-684D-4C28-92EE-AD4DE1AC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and its influences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0F233-D552-4E56-AD1A-1B9122960921}"/>
              </a:ext>
            </a:extLst>
          </p:cNvPr>
          <p:cNvSpPr txBox="1"/>
          <p:nvPr/>
        </p:nvSpPr>
        <p:spPr>
          <a:xfrm>
            <a:off x="1025066" y="3125067"/>
            <a:ext cx="25021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CSC3700 – Adv Web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CBE362-7612-4346-8CD2-7DD80005B4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76146" y="3494399"/>
            <a:ext cx="1570044" cy="45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2D991B-B3D6-49B2-99D3-C3AF7E1A527E}"/>
              </a:ext>
            </a:extLst>
          </p:cNvPr>
          <p:cNvSpPr txBox="1"/>
          <p:nvPr/>
        </p:nvSpPr>
        <p:spPr>
          <a:xfrm>
            <a:off x="7571649" y="3688942"/>
            <a:ext cx="14173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CSC4350 (SE)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872BB4-6C63-419C-B0C1-0889ECE2D3F3}"/>
              </a:ext>
            </a:extLst>
          </p:cNvPr>
          <p:cNvCxnSpPr>
            <a:stCxn id="12" idx="1"/>
          </p:cNvCxnSpPr>
          <p:nvPr/>
        </p:nvCxnSpPr>
        <p:spPr>
          <a:xfrm flipH="1">
            <a:off x="6559595" y="3873608"/>
            <a:ext cx="1012054" cy="80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11BA26-1568-4F25-A73C-F136D54492A3}"/>
              </a:ext>
            </a:extLst>
          </p:cNvPr>
          <p:cNvSpPr txBox="1"/>
          <p:nvPr/>
        </p:nvSpPr>
        <p:spPr>
          <a:xfrm>
            <a:off x="8375999" y="984787"/>
            <a:ext cx="29033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CSC1700 and CSC2660 (OOP)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D09767-EBB8-40E6-AC76-145E1936170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12613" y="1169453"/>
            <a:ext cx="1263386" cy="128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1993FA-0EC7-4E0E-ACA7-45851603D1E8}"/>
              </a:ext>
            </a:extLst>
          </p:cNvPr>
          <p:cNvSpPr txBox="1"/>
          <p:nvPr/>
        </p:nvSpPr>
        <p:spPr>
          <a:xfrm>
            <a:off x="2122351" y="1342451"/>
            <a:ext cx="274203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CSC3510 – software testing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B9FA28-EC07-498C-A979-5EE4EFBB39B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93368" y="1711783"/>
            <a:ext cx="989273" cy="198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E412D6-E78B-4905-AA9C-F3BC11325C46}"/>
              </a:ext>
            </a:extLst>
          </p:cNvPr>
          <p:cNvCxnSpPr>
            <a:cxnSpLocks/>
          </p:cNvCxnSpPr>
          <p:nvPr/>
        </p:nvCxnSpPr>
        <p:spPr>
          <a:xfrm>
            <a:off x="2846660" y="1672365"/>
            <a:ext cx="1495158" cy="58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0701EF-3889-431F-ADE1-B0C150135DA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93368" y="1711783"/>
            <a:ext cx="2425195" cy="130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79A6-B632-42AB-B871-CFA843FA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these statements?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0A12C3A-75C4-47C6-A335-BFAA2E608D13}"/>
              </a:ext>
            </a:extLst>
          </p:cNvPr>
          <p:cNvSpPr txBox="1"/>
          <p:nvPr/>
        </p:nvSpPr>
        <p:spPr>
          <a:xfrm>
            <a:off x="462106" y="1533237"/>
            <a:ext cx="5918993" cy="584775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dirty="0"/>
            </a:br>
            <a:r>
              <a:rPr lang="en-US" sz="1600" dirty="0"/>
              <a:t>“testing is the process of demonstrating that errors are not present’’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D87B6D5-56B4-4FA1-964C-38521E086E1C}"/>
              </a:ext>
            </a:extLst>
          </p:cNvPr>
          <p:cNvSpPr txBox="1"/>
          <p:nvPr/>
        </p:nvSpPr>
        <p:spPr>
          <a:xfrm>
            <a:off x="1230372" y="2785034"/>
            <a:ext cx="820429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"Testing is the process of establishing confidence that a program does what it is supposed to do.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14D2409-B7FF-4E2A-ACEB-A438B2385731}"/>
              </a:ext>
            </a:extLst>
          </p:cNvPr>
          <p:cNvSpPr txBox="1"/>
          <p:nvPr/>
        </p:nvSpPr>
        <p:spPr>
          <a:xfrm>
            <a:off x="2761845" y="4083230"/>
            <a:ext cx="7840160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“The purpose of testing is to show that a program performs its intended functions correctly."</a:t>
            </a:r>
          </a:p>
        </p:txBody>
      </p:sp>
    </p:spTree>
    <p:extLst>
      <p:ext uri="{BB962C8B-B14F-4D97-AF65-F5344CB8AC3E}">
        <p14:creationId xmlns:p14="http://schemas.microsoft.com/office/powerpoint/2010/main" val="37530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241-C75D-4348-8965-62FB0E5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0E1D90-2778-4AE2-AE48-81DCCABF90C6}"/>
              </a:ext>
            </a:extLst>
          </p:cNvPr>
          <p:cNvSpPr txBox="1"/>
          <p:nvPr/>
        </p:nvSpPr>
        <p:spPr>
          <a:xfrm>
            <a:off x="1415248" y="1912578"/>
            <a:ext cx="8399607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Testing is the process of executing a program with the intent of finding errors</a:t>
            </a:r>
            <a:r>
              <a:rPr lang="en-US" sz="1600" dirty="0"/>
              <a:t>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1359519-A9CF-4B68-823E-AB9F9BEABCB5}"/>
              </a:ext>
            </a:extLst>
          </p:cNvPr>
          <p:cNvSpPr txBox="1"/>
          <p:nvPr/>
        </p:nvSpPr>
        <p:spPr>
          <a:xfrm>
            <a:off x="5397623" y="3429000"/>
            <a:ext cx="556685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 it up-side-down? Since </a:t>
            </a:r>
            <a:endParaRPr lang="en-US" sz="1800" baseline="0" dirty="0"/>
          </a:p>
          <a:p>
            <a:endParaRPr lang="en-US" sz="1800" baseline="0" dirty="0"/>
          </a:p>
          <a:p>
            <a:r>
              <a:rPr lang="en-US" sz="1800" baseline="0" dirty="0"/>
              <a:t>Success is finding errors</a:t>
            </a:r>
          </a:p>
          <a:p>
            <a:endParaRPr lang="en-US" sz="1800" baseline="0" dirty="0"/>
          </a:p>
          <a:p>
            <a:r>
              <a:rPr lang="en-US" sz="1800" baseline="0" dirty="0"/>
              <a:t>Not success test if the test do NOT find errors</a:t>
            </a:r>
          </a:p>
          <a:p>
            <a:endParaRPr lang="en-US" sz="1800" baseline="0" dirty="0"/>
          </a:p>
          <a:p>
            <a:r>
              <a:rPr lang="en-US" sz="1800" baseline="0" dirty="0"/>
              <a:t>Doesn't it imply that testing is a </a:t>
            </a:r>
            <a:r>
              <a:rPr lang="en-US" sz="1800" b="1" i="1" baseline="0" dirty="0"/>
              <a:t>destructive process?</a:t>
            </a:r>
            <a:endParaRPr lang="en-US" sz="18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9024DC0-BA04-4572-A6D3-0DF2E28E5D54}"/>
              </a:ext>
            </a:extLst>
          </p:cNvPr>
          <p:cNvSpPr txBox="1"/>
          <p:nvPr/>
        </p:nvSpPr>
        <p:spPr>
          <a:xfrm>
            <a:off x="1566300" y="5460325"/>
            <a:ext cx="3288914" cy="118814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Suppose someone said </a:t>
            </a:r>
          </a:p>
          <a:p>
            <a:r>
              <a:rPr lang="en-US" sz="1400" b="1"/>
              <a:t>"My Program i</a:t>
            </a:r>
            <a:r>
              <a:rPr lang="en-US" sz="1400" b="1" baseline="0"/>
              <a:t>s perfect" </a:t>
            </a:r>
          </a:p>
          <a:p>
            <a:endParaRPr lang="en-US" sz="1400" b="1" baseline="0"/>
          </a:p>
          <a:p>
            <a:r>
              <a:rPr lang="en-US" sz="1400" b="1" baseline="0"/>
              <a:t>The best way to establish confidence is to</a:t>
            </a:r>
          </a:p>
          <a:p>
            <a:r>
              <a:rPr lang="en-US" sz="1400" b="1" baseline="0"/>
              <a:t>   ... attempt to refute it.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28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4710-A8E2-48F5-8F79-1855D13A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3DFA-11C4-48CC-92DF-C7D51665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66609-226C-4FE3-AAB3-E326DE2B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9" y="1391333"/>
            <a:ext cx="9571428" cy="546666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312942A-B946-4E48-AFE0-5D7B73C2342E}"/>
              </a:ext>
            </a:extLst>
          </p:cNvPr>
          <p:cNvSpPr txBox="1"/>
          <p:nvPr/>
        </p:nvSpPr>
        <p:spPr>
          <a:xfrm>
            <a:off x="5291631" y="4493606"/>
            <a:ext cx="6176010" cy="369332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Suppose this method is suppose to return a 0, 1 or 2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9271E-AA0D-4C02-B28D-365329FE365A}"/>
              </a:ext>
            </a:extLst>
          </p:cNvPr>
          <p:cNvCxnSpPr>
            <a:cxnSpLocks/>
          </p:cNvCxnSpPr>
          <p:nvPr/>
        </p:nvCxnSpPr>
        <p:spPr>
          <a:xfrm flipH="1">
            <a:off x="5655077" y="4862938"/>
            <a:ext cx="638574" cy="8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CAE814F2-E7B4-4093-B99C-FDD41934F869}"/>
              </a:ext>
            </a:extLst>
          </p:cNvPr>
          <p:cNvSpPr txBox="1"/>
          <p:nvPr/>
        </p:nvSpPr>
        <p:spPr>
          <a:xfrm>
            <a:off x="6293651" y="4997875"/>
            <a:ext cx="6176010" cy="64633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would you test this problem to ensure it is correct? </a:t>
            </a:r>
          </a:p>
          <a:p>
            <a:r>
              <a:rPr lang="en-US" sz="1800" dirty="0"/>
              <a:t>List out your test cases.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E4EB4-1E3C-41A4-B4B8-AB94D37D414F}"/>
              </a:ext>
            </a:extLst>
          </p:cNvPr>
          <p:cNvCxnSpPr>
            <a:cxnSpLocks/>
          </p:cNvCxnSpPr>
          <p:nvPr/>
        </p:nvCxnSpPr>
        <p:spPr>
          <a:xfrm flipH="1" flipV="1">
            <a:off x="5291631" y="4181901"/>
            <a:ext cx="1002020" cy="2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4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F70-B96F-4791-B51D-99B755DE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3CEB-06A7-4060-AD47-E2D3BE04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FABE78B-648F-4413-92E6-2B76DB676218}"/>
              </a:ext>
            </a:extLst>
          </p:cNvPr>
          <p:cNvSpPr txBox="1"/>
          <p:nvPr/>
        </p:nvSpPr>
        <p:spPr>
          <a:xfrm>
            <a:off x="260918" y="1462595"/>
            <a:ext cx="10312387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r>
              <a:rPr lang="en-US" baseline="0"/>
              <a:t>. valid </a:t>
            </a:r>
            <a:r>
              <a:rPr lang="en-US"/>
              <a:t>scalene triangle?</a:t>
            </a:r>
          </a:p>
          <a:p>
            <a:r>
              <a:rPr lang="en-US"/>
              <a:t> - 3 test cases </a:t>
            </a:r>
          </a:p>
          <a:p>
            <a:r>
              <a:rPr lang="en-US"/>
              <a:t>2. valid equilateral triangle? </a:t>
            </a:r>
          </a:p>
          <a:p>
            <a:r>
              <a:rPr lang="en-US"/>
              <a:t> - 3 test cases</a:t>
            </a:r>
          </a:p>
          <a:p>
            <a:r>
              <a:rPr lang="en-US"/>
              <a:t>3. valid isosceles triangle?</a:t>
            </a:r>
          </a:p>
          <a:p>
            <a:r>
              <a:rPr lang="en-US"/>
              <a:t> - 3</a:t>
            </a:r>
            <a:r>
              <a:rPr lang="en-US" baseline="0"/>
              <a:t> test cases  ..... </a:t>
            </a:r>
            <a:r>
              <a:rPr lang="en-US"/>
              <a:t>three permutations of two equal sides (such as, 3, 3, 4; 3, 4, 3; and 4, 3, 3)? </a:t>
            </a:r>
          </a:p>
          <a:p>
            <a:r>
              <a:rPr lang="en-US"/>
              <a:t>5. Do you have a test case in which one side has a zero value? </a:t>
            </a:r>
          </a:p>
          <a:p>
            <a:r>
              <a:rPr lang="en-US"/>
              <a:t> -</a:t>
            </a:r>
            <a:r>
              <a:rPr lang="en-US" baseline="0"/>
              <a:t> 0 in the test case or all are 0 </a:t>
            </a:r>
            <a:endParaRPr lang="en-US"/>
          </a:p>
          <a:p>
            <a:r>
              <a:rPr lang="en-US"/>
              <a:t>6. Do you have a test case in which one side has a negative value? </a:t>
            </a:r>
          </a:p>
          <a:p>
            <a:r>
              <a:rPr lang="en-US"/>
              <a:t>  - 3</a:t>
            </a:r>
            <a:r>
              <a:rPr lang="en-US" baseline="0"/>
              <a:t> cases with negative in the input </a:t>
            </a:r>
            <a:endParaRPr lang="en-US"/>
          </a:p>
          <a:p>
            <a:r>
              <a:rPr lang="en-US"/>
              <a:t>7. Do you have a test case with three integers greater than zero such that the sum of two of the numbers is equal to the third? (</a:t>
            </a:r>
          </a:p>
          <a:p>
            <a:r>
              <a:rPr lang="en-US"/>
              <a:t>That is, if the program said that 1, 2, 3 represents a scalene triangle, it would contain a bug.) </a:t>
            </a:r>
          </a:p>
          <a:p>
            <a:r>
              <a:rPr lang="en-US"/>
              <a:t>8. Do you have at least three test cases in category 7 such that you have tried all three permutations where the length of one side is equal to the sum of the lengths of the other two sides (e.g., 1, 2, 3; 1, 3, 2; and 3, 1, 2)? </a:t>
            </a:r>
          </a:p>
          <a:p>
            <a:r>
              <a:rPr lang="en-US"/>
              <a:t>9. Do you have a test case with three integers greater than zero such that the sum of two of the numbers is less than the third (such as 1, 2, 4 or 12, 15, 30)?</a:t>
            </a:r>
          </a:p>
          <a:p>
            <a:r>
              <a:rPr lang="en-US"/>
              <a:t> 10. Do you have at least three test cases in category 9 such that you have tried all three permutations (e.g., 1, 2, 4; 1, 4, 2; and 4, 1, 2)?</a:t>
            </a:r>
          </a:p>
          <a:p>
            <a:r>
              <a:rPr lang="en-US"/>
              <a:t> 11. Do you have a test case in which all sides are zero (0, 0, 0)? </a:t>
            </a:r>
          </a:p>
          <a:p>
            <a:r>
              <a:rPr lang="en-US"/>
              <a:t>12. Do you have at least one test case specifying noninteger values (such as 2.5, 3.5, 5.5)? </a:t>
            </a:r>
          </a:p>
          <a:p>
            <a:r>
              <a:rPr lang="en-US"/>
              <a:t>13. Do you have at least one test case specifying the wrong number of values (two rather than three integers, for example)? </a:t>
            </a:r>
          </a:p>
          <a:p>
            <a:r>
              <a:rPr lang="en-US"/>
              <a:t>14. For each test case did you specify the expected output from the program in addition to the input values?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3186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42289</TotalTime>
  <Words>1866</Words>
  <Application>Microsoft Office PowerPoint</Application>
  <PresentationFormat>Widescreen</PresentationFormat>
  <Paragraphs>200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Source Sans Pro</vt:lpstr>
      <vt:lpstr>Work Sans</vt:lpstr>
      <vt:lpstr>Office Theme</vt:lpstr>
      <vt:lpstr>Introduction to Testing </vt:lpstr>
      <vt:lpstr>A Real Area for Jobs </vt:lpstr>
      <vt:lpstr>Sometimes missed for internships</vt:lpstr>
      <vt:lpstr>PowerPoint Presentation</vt:lpstr>
      <vt:lpstr>This course and its influences  </vt:lpstr>
      <vt:lpstr>What’s wrong with these statements?</vt:lpstr>
      <vt:lpstr>How about this one?</vt:lpstr>
      <vt:lpstr>Quick Exercise …. </vt:lpstr>
      <vt:lpstr>PowerPoint Presentation</vt:lpstr>
      <vt:lpstr>Since exhaustive testing not possible –  2 common testing strategies </vt:lpstr>
      <vt:lpstr>PowerPoint Presentation</vt:lpstr>
      <vt:lpstr>Why black box testing isn’t enough </vt:lpstr>
      <vt:lpstr>Exhaustive Black box testing =&gt; difficult</vt:lpstr>
      <vt:lpstr>Exhaustive Black box testing =&gt; difficult</vt:lpstr>
      <vt:lpstr>Lesson -&gt; Exhaustive input test -&gt; impossible</vt:lpstr>
      <vt:lpstr>PowerPoint Presentation</vt:lpstr>
      <vt:lpstr>White Box Testing Limitation example </vt:lpstr>
      <vt:lpstr>White Box Testing Statement Coverage example </vt:lpstr>
      <vt:lpstr>PowerPoint Presentation</vt:lpstr>
      <vt:lpstr>Software Testing Principles </vt:lpstr>
      <vt:lpstr>PowerPoint Presentation</vt:lpstr>
      <vt:lpstr>PowerPoint Presentation</vt:lpstr>
      <vt:lpstr>PowerPoint Presentation</vt:lpstr>
      <vt:lpstr>1. Testing show presence of defects </vt:lpstr>
      <vt:lpstr>PowerPoint Presentation</vt:lpstr>
      <vt:lpstr>For example … which one do you test first?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summary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792</cp:revision>
  <dcterms:created xsi:type="dcterms:W3CDTF">2017-04-01T15:11:01Z</dcterms:created>
  <dcterms:modified xsi:type="dcterms:W3CDTF">2020-12-12T15:53:01Z</dcterms:modified>
</cp:coreProperties>
</file>