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12"/>
  </p:notesMasterIdLst>
  <p:sldIdLst>
    <p:sldId id="555" r:id="rId2"/>
    <p:sldId id="708" r:id="rId3"/>
    <p:sldId id="709" r:id="rId4"/>
    <p:sldId id="710" r:id="rId5"/>
    <p:sldId id="715" r:id="rId6"/>
    <p:sldId id="711" r:id="rId7"/>
    <p:sldId id="712" r:id="rId8"/>
    <p:sldId id="713" r:id="rId9"/>
    <p:sldId id="716" r:id="rId10"/>
    <p:sldId id="71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6" autoAdjust="0"/>
    <p:restoredTop sz="95149" autoAdjust="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Course Composition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56-45A3-9BD3-371122BEDF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56-45A3-9BD3-371122BEDFB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56-45A3-9BD3-371122BEDFBB}"/>
              </c:ext>
            </c:extLst>
          </c:dPt>
          <c:cat>
            <c:strRef>
              <c:f>Sheet2!$C$28:$E$28</c:f>
              <c:strCache>
                <c:ptCount val="3"/>
                <c:pt idx="0">
                  <c:v>Sophmore</c:v>
                </c:pt>
                <c:pt idx="1">
                  <c:v>Junior</c:v>
                </c:pt>
                <c:pt idx="2">
                  <c:v>Senior</c:v>
                </c:pt>
              </c:strCache>
            </c:strRef>
          </c:cat>
          <c:val>
            <c:numRef>
              <c:f>Sheet2!$C$29:$E$29</c:f>
              <c:numCache>
                <c:formatCode>General</c:formatCode>
                <c:ptCount val="3"/>
                <c:pt idx="0">
                  <c:v>4</c:v>
                </c:pt>
                <c:pt idx="1">
                  <c:v>10</c:v>
                </c:pt>
                <c:pt idx="2">
                  <c:v>12</c:v>
                </c:pt>
              </c:numCache>
            </c:numRef>
          </c:val>
          <c:extLst>
            <c:ext xmlns:c16="http://schemas.microsoft.com/office/drawing/2014/chart" uri="{C3380CC4-5D6E-409C-BE32-E72D297353CC}">
              <c16:uniqueId val="{00000006-DD56-45A3-9BD3-371122BEDF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Approx percent completed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cat>
            <c:strRef>
              <c:f>(Sheet2!$G$28,Sheet2!$H$28)</c:f>
              <c:strCache>
                <c:ptCount val="2"/>
                <c:pt idx="0">
                  <c:v>CSC4350</c:v>
                </c:pt>
                <c:pt idx="1">
                  <c:v>CSC2200</c:v>
                </c:pt>
              </c:strCache>
            </c:strRef>
          </c:cat>
          <c:val>
            <c:numRef>
              <c:f>(Sheet2!$G$30,Sheet2!$H$30)</c:f>
              <c:numCache>
                <c:formatCode>General</c:formatCode>
                <c:ptCount val="2"/>
                <c:pt idx="0">
                  <c:v>50</c:v>
                </c:pt>
                <c:pt idx="1">
                  <c:v>73.076923076923066</c:v>
                </c:pt>
              </c:numCache>
            </c:numRef>
          </c:val>
          <c:extLst>
            <c:ext xmlns:c16="http://schemas.microsoft.com/office/drawing/2014/chart" uri="{C3380CC4-5D6E-409C-BE32-E72D297353CC}">
              <c16:uniqueId val="{00000000-EA78-4833-AFF2-74F143263F70}"/>
            </c:ext>
          </c:extLst>
        </c:ser>
        <c:dLbls>
          <c:showLegendKey val="0"/>
          <c:showVal val="0"/>
          <c:showCatName val="0"/>
          <c:showSerName val="0"/>
          <c:showPercent val="0"/>
          <c:showBubbleSize val="0"/>
        </c:dLbls>
        <c:gapWidth val="150"/>
        <c:overlap val="100"/>
        <c:axId val="848635616"/>
        <c:axId val="848637256"/>
      </c:barChart>
      <c:catAx>
        <c:axId val="848635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637256"/>
        <c:crosses val="autoZero"/>
        <c:auto val="1"/>
        <c:lblAlgn val="ctr"/>
        <c:lblOffset val="100"/>
        <c:noMultiLvlLbl val="0"/>
      </c:catAx>
      <c:valAx>
        <c:axId val="848637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635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EADBA-F76D-42CB-AAEA-5899A162C59D}" type="datetimeFigureOut">
              <a:rPr lang="en-US" smtClean="0"/>
              <a:t>12/19/2020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15B24-8BDE-4584-8D46-CE2231368E39}" type="slidenum">
              <a:rPr lang="en-US" smtClean="0"/>
              <a:t>‹#›</a:t>
            </a:fld>
            <a:endParaRPr lang="en-US"/>
          </a:p>
        </p:txBody>
      </p:sp>
    </p:spTree>
    <p:extLst>
      <p:ext uri="{BB962C8B-B14F-4D97-AF65-F5344CB8AC3E}">
        <p14:creationId xmlns:p14="http://schemas.microsoft.com/office/powerpoint/2010/main" val="315618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47082A43-FD40-714E-BD60-4E5210E14341}" type="slidenum">
              <a:rPr lang="en-US" smtClean="0"/>
              <a:pPr/>
              <a:t>1</a:t>
            </a:fld>
            <a:endParaRPr lang="en-US"/>
          </a:p>
        </p:txBody>
      </p:sp>
    </p:spTree>
    <p:extLst>
      <p:ext uri="{BB962C8B-B14F-4D97-AF65-F5344CB8AC3E}">
        <p14:creationId xmlns:p14="http://schemas.microsoft.com/office/powerpoint/2010/main" val="202870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6803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58756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9236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77DF0-4DA5-40CD-8FA1-5F589D66E6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12792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77DF0-4DA5-40CD-8FA1-5F589D66E6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192166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77DF0-4DA5-40CD-8FA1-5F589D66E61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9456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77DF0-4DA5-40CD-8FA1-5F589D66E613}"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42596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77DF0-4DA5-40CD-8FA1-5F589D66E613}"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19293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7DF0-4DA5-40CD-8FA1-5F589D66E613}"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83261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320187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777DF0-4DA5-40CD-8FA1-5F589D66E61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26804-3422-4F58-8823-07337C2B1039}" type="slidenum">
              <a:rPr lang="en-US" smtClean="0"/>
              <a:t>‹#›</a:t>
            </a:fld>
            <a:endParaRPr lang="en-US"/>
          </a:p>
        </p:txBody>
      </p:sp>
    </p:spTree>
    <p:extLst>
      <p:ext uri="{BB962C8B-B14F-4D97-AF65-F5344CB8AC3E}">
        <p14:creationId xmlns:p14="http://schemas.microsoft.com/office/powerpoint/2010/main" val="207265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9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7DF0-4DA5-40CD-8FA1-5F589D66E613}" type="datetimeFigureOut">
              <a:rPr lang="en-US" smtClean="0"/>
              <a:t>12/19/2020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26804-3422-4F58-8823-07337C2B1039}" type="slidenum">
              <a:rPr lang="en-US" smtClean="0"/>
              <a:t>‹#›</a:t>
            </a:fld>
            <a:endParaRPr lang="en-US"/>
          </a:p>
        </p:txBody>
      </p:sp>
    </p:spTree>
    <p:extLst>
      <p:ext uri="{BB962C8B-B14F-4D97-AF65-F5344CB8AC3E}">
        <p14:creationId xmlns:p14="http://schemas.microsoft.com/office/powerpoint/2010/main" val="46887182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CSC3510 </a:t>
            </a:r>
          </a:p>
        </p:txBody>
      </p:sp>
      <p:sp>
        <p:nvSpPr>
          <p:cNvPr id="3" name="Subtitle 2"/>
          <p:cNvSpPr>
            <a:spLocks noGrp="1"/>
          </p:cNvSpPr>
          <p:nvPr>
            <p:ph type="subTitle" idx="1"/>
          </p:nvPr>
        </p:nvSpPr>
        <p:spPr>
          <a:xfrm>
            <a:off x="3440730" y="3602038"/>
            <a:ext cx="6856021" cy="1655762"/>
          </a:xfrm>
        </p:spPr>
        <p:txBody>
          <a:bodyPr>
            <a:normAutofit/>
          </a:bodyPr>
          <a:lstStyle/>
          <a:p>
            <a:pPr algn="l"/>
            <a:r>
              <a:rPr lang="en-US" dirty="0"/>
              <a:t>Whats the course about and How to do well… </a:t>
            </a:r>
          </a:p>
          <a:p>
            <a:pPr algn="l"/>
            <a:endParaRPr lang="en-US" dirty="0"/>
          </a:p>
          <a:p>
            <a:pPr algn="l"/>
            <a:r>
              <a:rPr lang="en-US" dirty="0"/>
              <a:t>How well do you play the game? </a:t>
            </a:r>
            <a:endParaRPr lang="en-GB" dirty="0"/>
          </a:p>
          <a:p>
            <a:pPr algn="l"/>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4682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365AD9DB-1789-4BCE-8BD7-203D98DDA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894" y="1231967"/>
            <a:ext cx="4114800" cy="5486400"/>
          </a:xfrm>
          <a:prstGeom prst="rect">
            <a:avLst/>
          </a:prstGeom>
        </p:spPr>
      </p:pic>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grade </a:t>
            </a:r>
          </a:p>
        </p:txBody>
      </p:sp>
      <p:sp>
        <p:nvSpPr>
          <p:cNvPr id="8" name="TextBox 7">
            <a:extLst>
              <a:ext uri="{FF2B5EF4-FFF2-40B4-BE49-F238E27FC236}">
                <a16:creationId xmlns:a16="http://schemas.microsoft.com/office/drawing/2014/main" id="{509119B2-F320-4872-B5D7-22C3F9BB3C9B}"/>
              </a:ext>
            </a:extLst>
          </p:cNvPr>
          <p:cNvSpPr txBox="1"/>
          <p:nvPr/>
        </p:nvSpPr>
        <p:spPr>
          <a:xfrm>
            <a:off x="1473094" y="1106128"/>
            <a:ext cx="4270560" cy="369332"/>
          </a:xfrm>
          <a:prstGeom prst="rect">
            <a:avLst/>
          </a:prstGeom>
          <a:noFill/>
        </p:spPr>
        <p:txBody>
          <a:bodyPr wrap="square">
            <a:spAutoFit/>
          </a:bodyPr>
          <a:lstStyle/>
          <a:p>
            <a:pPr algn="l" fontAlgn="base"/>
            <a:r>
              <a:rPr lang="en-US" b="0" i="0" dirty="0">
                <a:solidFill>
                  <a:srgbClr val="1A1A1B"/>
                </a:solidFill>
                <a:effectLst/>
                <a:latin typeface="Noto Sans"/>
              </a:rPr>
              <a:t>It’s a game … how well will you play it?</a:t>
            </a:r>
          </a:p>
        </p:txBody>
      </p:sp>
      <p:pic>
        <p:nvPicPr>
          <p:cNvPr id="3" name="Picture 2">
            <a:extLst>
              <a:ext uri="{FF2B5EF4-FFF2-40B4-BE49-F238E27FC236}">
                <a16:creationId xmlns:a16="http://schemas.microsoft.com/office/drawing/2014/main" id="{B894C72B-D25F-48E9-8487-1BC546DA07F5}"/>
              </a:ext>
            </a:extLst>
          </p:cNvPr>
          <p:cNvPicPr>
            <a:picLocks noChangeAspect="1"/>
          </p:cNvPicPr>
          <p:nvPr/>
        </p:nvPicPr>
        <p:blipFill>
          <a:blip r:embed="rId3"/>
          <a:stretch>
            <a:fillRect/>
          </a:stretch>
        </p:blipFill>
        <p:spPr>
          <a:xfrm>
            <a:off x="5603628" y="1098055"/>
            <a:ext cx="3538771" cy="1903721"/>
          </a:xfrm>
          <a:prstGeom prst="rect">
            <a:avLst/>
          </a:prstGeom>
        </p:spPr>
      </p:pic>
      <p:graphicFrame>
        <p:nvGraphicFramePr>
          <p:cNvPr id="7" name="Table 6">
            <a:extLst>
              <a:ext uri="{FF2B5EF4-FFF2-40B4-BE49-F238E27FC236}">
                <a16:creationId xmlns:a16="http://schemas.microsoft.com/office/drawing/2014/main" id="{E55F4AAB-C6FB-4287-8C47-C505B34F060E}"/>
              </a:ext>
            </a:extLst>
          </p:cNvPr>
          <p:cNvGraphicFramePr>
            <a:graphicFrameLocks noGrp="1"/>
          </p:cNvGraphicFramePr>
          <p:nvPr>
            <p:extLst>
              <p:ext uri="{D42A27DB-BD31-4B8C-83A1-F6EECF244321}">
                <p14:modId xmlns:p14="http://schemas.microsoft.com/office/powerpoint/2010/main" val="3892976059"/>
              </p:ext>
            </p:extLst>
          </p:nvPr>
        </p:nvGraphicFramePr>
        <p:xfrm>
          <a:off x="221540" y="3197720"/>
          <a:ext cx="7772398" cy="2562225"/>
        </p:xfrm>
        <a:graphic>
          <a:graphicData uri="http://schemas.openxmlformats.org/drawingml/2006/table">
            <a:tbl>
              <a:tblPr>
                <a:tableStyleId>{5C22544A-7EE6-4342-B048-85BDC9FD1C3A}</a:tableStyleId>
              </a:tblPr>
              <a:tblGrid>
                <a:gridCol w="980274">
                  <a:extLst>
                    <a:ext uri="{9D8B030D-6E8A-4147-A177-3AD203B41FA5}">
                      <a16:colId xmlns:a16="http://schemas.microsoft.com/office/drawing/2014/main" val="2471563184"/>
                    </a:ext>
                  </a:extLst>
                </a:gridCol>
                <a:gridCol w="980274">
                  <a:extLst>
                    <a:ext uri="{9D8B030D-6E8A-4147-A177-3AD203B41FA5}">
                      <a16:colId xmlns:a16="http://schemas.microsoft.com/office/drawing/2014/main" val="2439613936"/>
                    </a:ext>
                  </a:extLst>
                </a:gridCol>
                <a:gridCol w="1230894">
                  <a:extLst>
                    <a:ext uri="{9D8B030D-6E8A-4147-A177-3AD203B41FA5}">
                      <a16:colId xmlns:a16="http://schemas.microsoft.com/office/drawing/2014/main" val="900657372"/>
                    </a:ext>
                  </a:extLst>
                </a:gridCol>
                <a:gridCol w="799447">
                  <a:extLst>
                    <a:ext uri="{9D8B030D-6E8A-4147-A177-3AD203B41FA5}">
                      <a16:colId xmlns:a16="http://schemas.microsoft.com/office/drawing/2014/main" val="1846377739"/>
                    </a:ext>
                  </a:extLst>
                </a:gridCol>
                <a:gridCol w="735999">
                  <a:extLst>
                    <a:ext uri="{9D8B030D-6E8A-4147-A177-3AD203B41FA5}">
                      <a16:colId xmlns:a16="http://schemas.microsoft.com/office/drawing/2014/main" val="270044555"/>
                    </a:ext>
                  </a:extLst>
                </a:gridCol>
                <a:gridCol w="609102">
                  <a:extLst>
                    <a:ext uri="{9D8B030D-6E8A-4147-A177-3AD203B41FA5}">
                      <a16:colId xmlns:a16="http://schemas.microsoft.com/office/drawing/2014/main" val="3162028915"/>
                    </a:ext>
                  </a:extLst>
                </a:gridCol>
                <a:gridCol w="609102">
                  <a:extLst>
                    <a:ext uri="{9D8B030D-6E8A-4147-A177-3AD203B41FA5}">
                      <a16:colId xmlns:a16="http://schemas.microsoft.com/office/drawing/2014/main" val="1809153296"/>
                    </a:ext>
                  </a:extLst>
                </a:gridCol>
                <a:gridCol w="609102">
                  <a:extLst>
                    <a:ext uri="{9D8B030D-6E8A-4147-A177-3AD203B41FA5}">
                      <a16:colId xmlns:a16="http://schemas.microsoft.com/office/drawing/2014/main" val="3585990981"/>
                    </a:ext>
                  </a:extLst>
                </a:gridCol>
                <a:gridCol w="609102">
                  <a:extLst>
                    <a:ext uri="{9D8B030D-6E8A-4147-A177-3AD203B41FA5}">
                      <a16:colId xmlns:a16="http://schemas.microsoft.com/office/drawing/2014/main" val="1035438084"/>
                    </a:ext>
                  </a:extLst>
                </a:gridCol>
                <a:gridCol w="609102">
                  <a:extLst>
                    <a:ext uri="{9D8B030D-6E8A-4147-A177-3AD203B41FA5}">
                      <a16:colId xmlns:a16="http://schemas.microsoft.com/office/drawing/2014/main" val="2275156216"/>
                    </a:ext>
                  </a:extLst>
                </a:gridCol>
              </a:tblGrid>
              <a:tr h="3810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Quizes/InClass 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Project/HW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MT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Midterm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 Item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1473200"/>
                  </a:ext>
                </a:extLst>
              </a:tr>
              <a:tr h="200025">
                <a:tc>
                  <a:txBody>
                    <a:bodyPr/>
                    <a:lstStyle/>
                    <a:p>
                      <a:pPr algn="l" fontAlgn="b"/>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4586727"/>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Q1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HW1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318450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1974580"/>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634461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302286"/>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190437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7487723"/>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272828"/>
                  </a:ext>
                </a:extLst>
              </a:tr>
              <a:tr h="20002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6255585"/>
                  </a:ext>
                </a:extLst>
              </a:tr>
              <a:tr h="190500">
                <a:tc>
                  <a:txBody>
                    <a:bodyPr/>
                    <a:lstStyle/>
                    <a:p>
                      <a:pPr algn="l"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459962"/>
                  </a:ext>
                </a:extLst>
              </a:tr>
              <a:tr h="190500">
                <a:tc>
                  <a:txBody>
                    <a:bodyPr/>
                    <a:lstStyle/>
                    <a:p>
                      <a:pPr algn="l" fontAlgn="b"/>
                      <a:r>
                        <a:rPr lang="en-US" sz="1100" u="none" strike="noStrike">
                          <a:effectLst/>
                        </a:rPr>
                        <a:t>Grade Pts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120918"/>
                  </a:ext>
                </a:extLst>
              </a:tr>
            </a:tbl>
          </a:graphicData>
        </a:graphic>
      </p:graphicFrame>
    </p:spTree>
    <p:extLst>
      <p:ext uri="{BB962C8B-B14F-4D97-AF65-F5344CB8AC3E}">
        <p14:creationId xmlns:p14="http://schemas.microsoft.com/office/powerpoint/2010/main" val="338302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63CBF10-1467-49E5-980E-5AE37607E08C}"/>
              </a:ext>
            </a:extLst>
          </p:cNvPr>
          <p:cNvPicPr>
            <a:picLocks noChangeAspect="1"/>
          </p:cNvPicPr>
          <p:nvPr/>
        </p:nvPicPr>
        <p:blipFill>
          <a:blip r:embed="rId2"/>
          <a:stretch>
            <a:fillRect/>
          </a:stretch>
        </p:blipFill>
        <p:spPr>
          <a:xfrm>
            <a:off x="3795110" y="1300024"/>
            <a:ext cx="3457575" cy="4914900"/>
          </a:xfrm>
          <a:prstGeom prst="rect">
            <a:avLst/>
          </a:prstGeom>
        </p:spPr>
      </p:pic>
      <p:sp>
        <p:nvSpPr>
          <p:cNvPr id="2" name="Title 1">
            <a:extLst>
              <a:ext uri="{FF2B5EF4-FFF2-40B4-BE49-F238E27FC236}">
                <a16:creationId xmlns:a16="http://schemas.microsoft.com/office/drawing/2014/main" id="{5304E31E-684D-4C28-92EE-AD4DE1AC6E93}"/>
              </a:ext>
            </a:extLst>
          </p:cNvPr>
          <p:cNvSpPr>
            <a:spLocks noGrp="1"/>
          </p:cNvSpPr>
          <p:nvPr>
            <p:ph type="title"/>
          </p:nvPr>
        </p:nvSpPr>
        <p:spPr>
          <a:xfrm>
            <a:off x="367683" y="-30689"/>
            <a:ext cx="10515600" cy="1325563"/>
          </a:xfrm>
        </p:spPr>
        <p:txBody>
          <a:bodyPr/>
          <a:lstStyle/>
          <a:p>
            <a:r>
              <a:rPr lang="en-US" dirty="0"/>
              <a:t>This course and its influences  </a:t>
            </a:r>
          </a:p>
        </p:txBody>
      </p:sp>
      <p:sp>
        <p:nvSpPr>
          <p:cNvPr id="9" name="TextBox 8">
            <a:extLst>
              <a:ext uri="{FF2B5EF4-FFF2-40B4-BE49-F238E27FC236}">
                <a16:creationId xmlns:a16="http://schemas.microsoft.com/office/drawing/2014/main" id="{79E0F233-D552-4E56-AD1A-1B9122960921}"/>
              </a:ext>
            </a:extLst>
          </p:cNvPr>
          <p:cNvSpPr txBox="1"/>
          <p:nvPr/>
        </p:nvSpPr>
        <p:spPr>
          <a:xfrm>
            <a:off x="1025066" y="3125067"/>
            <a:ext cx="2502160" cy="369332"/>
          </a:xfrm>
          <a:prstGeom prst="rect">
            <a:avLst/>
          </a:prstGeom>
          <a:solidFill>
            <a:srgbClr val="FFFF00"/>
          </a:solidFill>
        </p:spPr>
        <p:txBody>
          <a:bodyPr wrap="none" rtlCol="0">
            <a:spAutoFit/>
          </a:bodyPr>
          <a:lstStyle/>
          <a:p>
            <a:r>
              <a:rPr lang="en-US" dirty="0"/>
              <a:t>CSC3700 – Adv Web App</a:t>
            </a:r>
          </a:p>
        </p:txBody>
      </p:sp>
      <p:cxnSp>
        <p:nvCxnSpPr>
          <p:cNvPr id="10" name="Straight Arrow Connector 9">
            <a:extLst>
              <a:ext uri="{FF2B5EF4-FFF2-40B4-BE49-F238E27FC236}">
                <a16:creationId xmlns:a16="http://schemas.microsoft.com/office/drawing/2014/main" id="{03CBE362-7612-4346-8CD2-7DD80005B497}"/>
              </a:ext>
            </a:extLst>
          </p:cNvPr>
          <p:cNvCxnSpPr>
            <a:cxnSpLocks/>
            <a:stCxn id="9" idx="2"/>
          </p:cNvCxnSpPr>
          <p:nvPr/>
        </p:nvCxnSpPr>
        <p:spPr>
          <a:xfrm>
            <a:off x="2276146" y="3494399"/>
            <a:ext cx="1570044" cy="459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2D991B-B3D6-49B2-99D3-C3AF7E1A527E}"/>
              </a:ext>
            </a:extLst>
          </p:cNvPr>
          <p:cNvSpPr txBox="1"/>
          <p:nvPr/>
        </p:nvSpPr>
        <p:spPr>
          <a:xfrm>
            <a:off x="7571649" y="3688942"/>
            <a:ext cx="1417376" cy="369332"/>
          </a:xfrm>
          <a:prstGeom prst="rect">
            <a:avLst/>
          </a:prstGeom>
          <a:solidFill>
            <a:srgbClr val="FFFF00"/>
          </a:solidFill>
        </p:spPr>
        <p:txBody>
          <a:bodyPr wrap="none" rtlCol="0">
            <a:spAutoFit/>
          </a:bodyPr>
          <a:lstStyle/>
          <a:p>
            <a:r>
              <a:rPr lang="en-US" dirty="0"/>
              <a:t>CSC4350 (SE)</a:t>
            </a:r>
          </a:p>
        </p:txBody>
      </p:sp>
      <p:cxnSp>
        <p:nvCxnSpPr>
          <p:cNvPr id="13" name="Straight Arrow Connector 12">
            <a:extLst>
              <a:ext uri="{FF2B5EF4-FFF2-40B4-BE49-F238E27FC236}">
                <a16:creationId xmlns:a16="http://schemas.microsoft.com/office/drawing/2014/main" id="{A4872BB4-6C63-419C-B0C1-0889ECE2D3F3}"/>
              </a:ext>
            </a:extLst>
          </p:cNvPr>
          <p:cNvCxnSpPr>
            <a:stCxn id="12" idx="1"/>
          </p:cNvCxnSpPr>
          <p:nvPr/>
        </p:nvCxnSpPr>
        <p:spPr>
          <a:xfrm flipH="1">
            <a:off x="6559595" y="3873608"/>
            <a:ext cx="1012054" cy="80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11BA26-1568-4F25-A73C-F136D54492A3}"/>
              </a:ext>
            </a:extLst>
          </p:cNvPr>
          <p:cNvSpPr txBox="1"/>
          <p:nvPr/>
        </p:nvSpPr>
        <p:spPr>
          <a:xfrm>
            <a:off x="8375999" y="984787"/>
            <a:ext cx="2903359" cy="369332"/>
          </a:xfrm>
          <a:prstGeom prst="rect">
            <a:avLst/>
          </a:prstGeom>
          <a:solidFill>
            <a:srgbClr val="FFFF00"/>
          </a:solidFill>
        </p:spPr>
        <p:txBody>
          <a:bodyPr wrap="none" rtlCol="0">
            <a:spAutoFit/>
          </a:bodyPr>
          <a:lstStyle/>
          <a:p>
            <a:r>
              <a:rPr lang="en-US" dirty="0"/>
              <a:t>CSC1700 and CSC2660 (OOP)</a:t>
            </a:r>
          </a:p>
        </p:txBody>
      </p:sp>
      <p:cxnSp>
        <p:nvCxnSpPr>
          <p:cNvPr id="17" name="Straight Arrow Connector 16">
            <a:extLst>
              <a:ext uri="{FF2B5EF4-FFF2-40B4-BE49-F238E27FC236}">
                <a16:creationId xmlns:a16="http://schemas.microsoft.com/office/drawing/2014/main" id="{C3D09767-EBB8-40E6-AC76-145E1936170F}"/>
              </a:ext>
            </a:extLst>
          </p:cNvPr>
          <p:cNvCxnSpPr>
            <a:cxnSpLocks/>
            <a:stCxn id="16" idx="1"/>
          </p:cNvCxnSpPr>
          <p:nvPr/>
        </p:nvCxnSpPr>
        <p:spPr>
          <a:xfrm flipH="1">
            <a:off x="7112613" y="1169453"/>
            <a:ext cx="1263386" cy="128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A1993FA-0EC7-4E0E-ACA7-45851603D1E8}"/>
              </a:ext>
            </a:extLst>
          </p:cNvPr>
          <p:cNvSpPr txBox="1"/>
          <p:nvPr/>
        </p:nvSpPr>
        <p:spPr>
          <a:xfrm>
            <a:off x="2122351" y="1342451"/>
            <a:ext cx="2742033" cy="369332"/>
          </a:xfrm>
          <a:prstGeom prst="rect">
            <a:avLst/>
          </a:prstGeom>
          <a:solidFill>
            <a:srgbClr val="FFFF00"/>
          </a:solidFill>
        </p:spPr>
        <p:txBody>
          <a:bodyPr wrap="none" rtlCol="0">
            <a:spAutoFit/>
          </a:bodyPr>
          <a:lstStyle/>
          <a:p>
            <a:r>
              <a:rPr lang="en-US" dirty="0"/>
              <a:t>CSC3510 – software testing</a:t>
            </a:r>
          </a:p>
        </p:txBody>
      </p:sp>
      <p:cxnSp>
        <p:nvCxnSpPr>
          <p:cNvPr id="21" name="Straight Arrow Connector 20">
            <a:extLst>
              <a:ext uri="{FF2B5EF4-FFF2-40B4-BE49-F238E27FC236}">
                <a16:creationId xmlns:a16="http://schemas.microsoft.com/office/drawing/2014/main" id="{78B9FA28-EC07-498C-A979-5EE4EFBB39B3}"/>
              </a:ext>
            </a:extLst>
          </p:cNvPr>
          <p:cNvCxnSpPr>
            <a:cxnSpLocks/>
            <a:stCxn id="20" idx="2"/>
          </p:cNvCxnSpPr>
          <p:nvPr/>
        </p:nvCxnSpPr>
        <p:spPr>
          <a:xfrm>
            <a:off x="3493368" y="1711783"/>
            <a:ext cx="989273" cy="198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E412D6-E78B-4905-AA9C-F3BC11325C46}"/>
              </a:ext>
            </a:extLst>
          </p:cNvPr>
          <p:cNvCxnSpPr>
            <a:cxnSpLocks/>
          </p:cNvCxnSpPr>
          <p:nvPr/>
        </p:nvCxnSpPr>
        <p:spPr>
          <a:xfrm>
            <a:off x="2846660" y="1672365"/>
            <a:ext cx="1495158" cy="582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90701EF-3889-431F-ADE1-B0C150135DAE}"/>
              </a:ext>
            </a:extLst>
          </p:cNvPr>
          <p:cNvCxnSpPr>
            <a:cxnSpLocks/>
            <a:stCxn id="20" idx="2"/>
          </p:cNvCxnSpPr>
          <p:nvPr/>
        </p:nvCxnSpPr>
        <p:spPr>
          <a:xfrm>
            <a:off x="3493368" y="1711783"/>
            <a:ext cx="2425195" cy="130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7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9D86-B501-42F4-B574-31CF920D7EFB}"/>
              </a:ext>
            </a:extLst>
          </p:cNvPr>
          <p:cNvSpPr>
            <a:spLocks noGrp="1"/>
          </p:cNvSpPr>
          <p:nvPr>
            <p:ph type="title"/>
          </p:nvPr>
        </p:nvSpPr>
        <p:spPr/>
        <p:txBody>
          <a:bodyPr/>
          <a:lstStyle/>
          <a:p>
            <a:r>
              <a:rPr lang="en-US" dirty="0"/>
              <a:t>Course Composition</a:t>
            </a:r>
          </a:p>
        </p:txBody>
      </p:sp>
      <p:graphicFrame>
        <p:nvGraphicFramePr>
          <p:cNvPr id="4" name="Chart 3">
            <a:extLst>
              <a:ext uri="{FF2B5EF4-FFF2-40B4-BE49-F238E27FC236}">
                <a16:creationId xmlns:a16="http://schemas.microsoft.com/office/drawing/2014/main" id="{881D4520-8CFE-4EC0-98D8-CE83E947DAD2}"/>
              </a:ext>
            </a:extLst>
          </p:cNvPr>
          <p:cNvGraphicFramePr>
            <a:graphicFrameLocks/>
          </p:cNvGraphicFramePr>
          <p:nvPr>
            <p:extLst>
              <p:ext uri="{D42A27DB-BD31-4B8C-83A1-F6EECF244321}">
                <p14:modId xmlns:p14="http://schemas.microsoft.com/office/powerpoint/2010/main" val="3311010873"/>
              </p:ext>
            </p:extLst>
          </p:nvPr>
        </p:nvGraphicFramePr>
        <p:xfrm>
          <a:off x="3810000" y="2057399"/>
          <a:ext cx="5334000" cy="35088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32D250F-A536-4452-8DDF-C6E085FB0C1F}"/>
              </a:ext>
            </a:extLst>
          </p:cNvPr>
          <p:cNvSpPr txBox="1"/>
          <p:nvPr/>
        </p:nvSpPr>
        <p:spPr>
          <a:xfrm>
            <a:off x="8380520" y="3811848"/>
            <a:ext cx="418704" cy="369332"/>
          </a:xfrm>
          <a:prstGeom prst="rect">
            <a:avLst/>
          </a:prstGeom>
          <a:noFill/>
        </p:spPr>
        <p:txBody>
          <a:bodyPr wrap="none" rtlCol="0">
            <a:spAutoFit/>
          </a:bodyPr>
          <a:lstStyle/>
          <a:p>
            <a:r>
              <a:rPr lang="en-US" dirty="0"/>
              <a:t>10</a:t>
            </a:r>
          </a:p>
        </p:txBody>
      </p:sp>
      <p:sp>
        <p:nvSpPr>
          <p:cNvPr id="6" name="TextBox 5">
            <a:extLst>
              <a:ext uri="{FF2B5EF4-FFF2-40B4-BE49-F238E27FC236}">
                <a16:creationId xmlns:a16="http://schemas.microsoft.com/office/drawing/2014/main" id="{26504BDB-95D5-4727-B065-C53705A4D64F}"/>
              </a:ext>
            </a:extLst>
          </p:cNvPr>
          <p:cNvSpPr txBox="1"/>
          <p:nvPr/>
        </p:nvSpPr>
        <p:spPr>
          <a:xfrm>
            <a:off x="7813829" y="2203142"/>
            <a:ext cx="301686" cy="369332"/>
          </a:xfrm>
          <a:prstGeom prst="rect">
            <a:avLst/>
          </a:prstGeom>
          <a:noFill/>
        </p:spPr>
        <p:txBody>
          <a:bodyPr wrap="none" rtlCol="0">
            <a:spAutoFit/>
          </a:bodyPr>
          <a:lstStyle/>
          <a:p>
            <a:r>
              <a:rPr lang="en-US" dirty="0"/>
              <a:t>4</a:t>
            </a:r>
          </a:p>
        </p:txBody>
      </p:sp>
      <p:sp>
        <p:nvSpPr>
          <p:cNvPr id="7" name="TextBox 6">
            <a:extLst>
              <a:ext uri="{FF2B5EF4-FFF2-40B4-BE49-F238E27FC236}">
                <a16:creationId xmlns:a16="http://schemas.microsoft.com/office/drawing/2014/main" id="{D6065458-7065-44FA-BF49-2E09F485FF41}"/>
              </a:ext>
            </a:extLst>
          </p:cNvPr>
          <p:cNvSpPr txBox="1"/>
          <p:nvPr/>
        </p:nvSpPr>
        <p:spPr>
          <a:xfrm>
            <a:off x="4129595" y="3811848"/>
            <a:ext cx="418704" cy="369332"/>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188666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EEAA-181D-47DB-9B2E-9902177CE188}"/>
              </a:ext>
            </a:extLst>
          </p:cNvPr>
          <p:cNvSpPr>
            <a:spLocks noGrp="1"/>
          </p:cNvSpPr>
          <p:nvPr>
            <p:ph type="title"/>
          </p:nvPr>
        </p:nvSpPr>
        <p:spPr/>
        <p:txBody>
          <a:bodyPr/>
          <a:lstStyle/>
          <a:p>
            <a:r>
              <a:rPr lang="en-US" dirty="0"/>
              <a:t>Technologies include </a:t>
            </a:r>
          </a:p>
        </p:txBody>
      </p:sp>
      <p:graphicFrame>
        <p:nvGraphicFramePr>
          <p:cNvPr id="4" name="Chart 3">
            <a:extLst>
              <a:ext uri="{FF2B5EF4-FFF2-40B4-BE49-F238E27FC236}">
                <a16:creationId xmlns:a16="http://schemas.microsoft.com/office/drawing/2014/main" id="{3D9596CC-1ECE-4967-91FC-22047C517AFE}"/>
              </a:ext>
            </a:extLst>
          </p:cNvPr>
          <p:cNvGraphicFramePr>
            <a:graphicFrameLocks/>
          </p:cNvGraphicFramePr>
          <p:nvPr>
            <p:extLst>
              <p:ext uri="{D42A27DB-BD31-4B8C-83A1-F6EECF244321}">
                <p14:modId xmlns:p14="http://schemas.microsoft.com/office/powerpoint/2010/main" val="2697426670"/>
              </p:ext>
            </p:extLst>
          </p:nvPr>
        </p:nvGraphicFramePr>
        <p:xfrm>
          <a:off x="2414726" y="1376039"/>
          <a:ext cx="6135950" cy="352085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BC64B4A-6FF2-49D6-AC9B-CE85CE93E99A}"/>
              </a:ext>
            </a:extLst>
          </p:cNvPr>
          <p:cNvSpPr txBox="1"/>
          <p:nvPr/>
        </p:nvSpPr>
        <p:spPr>
          <a:xfrm>
            <a:off x="532660" y="5359894"/>
            <a:ext cx="3521029" cy="369332"/>
          </a:xfrm>
          <a:prstGeom prst="rect">
            <a:avLst/>
          </a:prstGeom>
          <a:noFill/>
        </p:spPr>
        <p:txBody>
          <a:bodyPr wrap="none" rtlCol="0">
            <a:spAutoFit/>
          </a:bodyPr>
          <a:lstStyle/>
          <a:p>
            <a:r>
              <a:rPr lang="en-US" dirty="0"/>
              <a:t>Java, HTML/CSS, JavaScript, Node.js</a:t>
            </a:r>
          </a:p>
        </p:txBody>
      </p:sp>
      <p:sp>
        <p:nvSpPr>
          <p:cNvPr id="6" name="TextBox 5">
            <a:extLst>
              <a:ext uri="{FF2B5EF4-FFF2-40B4-BE49-F238E27FC236}">
                <a16:creationId xmlns:a16="http://schemas.microsoft.com/office/drawing/2014/main" id="{1CBE33F1-B2A7-4F5C-B6CD-FA8C96465555}"/>
              </a:ext>
            </a:extLst>
          </p:cNvPr>
          <p:cNvSpPr txBox="1"/>
          <p:nvPr/>
        </p:nvSpPr>
        <p:spPr>
          <a:xfrm>
            <a:off x="4500979" y="6285900"/>
            <a:ext cx="3139706" cy="369332"/>
          </a:xfrm>
          <a:prstGeom prst="rect">
            <a:avLst/>
          </a:prstGeom>
          <a:noFill/>
        </p:spPr>
        <p:txBody>
          <a:bodyPr wrap="none" rtlCol="0">
            <a:spAutoFit/>
          </a:bodyPr>
          <a:lstStyle/>
          <a:p>
            <a:r>
              <a:rPr lang="en-US" dirty="0"/>
              <a:t>IDE’s IntelliJ, Visual Studio Code</a:t>
            </a:r>
          </a:p>
        </p:txBody>
      </p:sp>
    </p:spTree>
    <p:extLst>
      <p:ext uri="{BB962C8B-B14F-4D97-AF65-F5344CB8AC3E}">
        <p14:creationId xmlns:p14="http://schemas.microsoft.com/office/powerpoint/2010/main" val="315668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DD2091-5CE8-4545-913F-90C3F34D7FE5}"/>
              </a:ext>
            </a:extLst>
          </p:cNvPr>
          <p:cNvPicPr>
            <a:picLocks noChangeAspect="1"/>
          </p:cNvPicPr>
          <p:nvPr/>
        </p:nvPicPr>
        <p:blipFill>
          <a:blip r:embed="rId2"/>
          <a:stretch>
            <a:fillRect/>
          </a:stretch>
        </p:blipFill>
        <p:spPr>
          <a:xfrm>
            <a:off x="1639178" y="2219556"/>
            <a:ext cx="7191375" cy="2543175"/>
          </a:xfrm>
          <a:prstGeom prst="rect">
            <a:avLst/>
          </a:prstGeom>
        </p:spPr>
      </p:pic>
    </p:spTree>
    <p:extLst>
      <p:ext uri="{BB962C8B-B14F-4D97-AF65-F5344CB8AC3E}">
        <p14:creationId xmlns:p14="http://schemas.microsoft.com/office/powerpoint/2010/main" val="346399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81001" y="116044"/>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F63925E-D71A-463C-97E6-E4E358FDD6D1}"/>
              </a:ext>
            </a:extLst>
          </p:cNvPr>
          <p:cNvSpPr txBox="1"/>
          <p:nvPr/>
        </p:nvSpPr>
        <p:spPr>
          <a:xfrm>
            <a:off x="6248400" y="499053"/>
            <a:ext cx="4239879" cy="523220"/>
          </a:xfrm>
          <a:prstGeom prst="rect">
            <a:avLst/>
          </a:prstGeom>
          <a:noFill/>
        </p:spPr>
        <p:txBody>
          <a:bodyPr wrap="none" rtlCol="0">
            <a:spAutoFit/>
          </a:bodyPr>
          <a:lstStyle/>
          <a:p>
            <a:r>
              <a:rPr lang="en-US" sz="2800" dirty="0"/>
              <a:t>Learning … growth mindset </a:t>
            </a:r>
          </a:p>
        </p:txBody>
      </p:sp>
      <p:sp>
        <p:nvSpPr>
          <p:cNvPr id="15" name="TextBox 14">
            <a:extLst>
              <a:ext uri="{FF2B5EF4-FFF2-40B4-BE49-F238E27FC236}">
                <a16:creationId xmlns:a16="http://schemas.microsoft.com/office/drawing/2014/main" id="{CC9807FF-5A93-4749-9272-29BFB73A2868}"/>
              </a:ext>
            </a:extLst>
          </p:cNvPr>
          <p:cNvSpPr txBox="1"/>
          <p:nvPr/>
        </p:nvSpPr>
        <p:spPr>
          <a:xfrm>
            <a:off x="260596" y="1441608"/>
            <a:ext cx="6094520" cy="1477328"/>
          </a:xfrm>
          <a:prstGeom prst="rect">
            <a:avLst/>
          </a:prstGeom>
          <a:solidFill>
            <a:srgbClr val="FFFF00"/>
          </a:solidFill>
        </p:spPr>
        <p:txBody>
          <a:bodyPr wrap="square">
            <a:spAutoFit/>
          </a:bodyPr>
          <a:lstStyle/>
          <a:p>
            <a:r>
              <a:rPr lang="en-US" b="1" i="0" dirty="0">
                <a:solidFill>
                  <a:srgbClr val="202124"/>
                </a:solidFill>
                <a:effectLst/>
                <a:latin typeface="Roboto"/>
              </a:rPr>
              <a:t>fixed mindset</a:t>
            </a:r>
            <a:r>
              <a:rPr lang="en-US" dirty="0">
                <a:solidFill>
                  <a:srgbClr val="202124"/>
                </a:solidFill>
                <a:latin typeface="Roboto"/>
              </a:rPr>
              <a:t> -&gt; </a:t>
            </a:r>
            <a:r>
              <a:rPr lang="en-US" b="0" i="0" dirty="0">
                <a:solidFill>
                  <a:srgbClr val="202124"/>
                </a:solidFill>
                <a:effectLst/>
                <a:latin typeface="Roboto"/>
              </a:rPr>
              <a:t>believe that their basic abilities, intelligence, and talents are </a:t>
            </a:r>
            <a:r>
              <a:rPr lang="en-US" b="1" i="0" dirty="0">
                <a:solidFill>
                  <a:srgbClr val="202124"/>
                </a:solidFill>
                <a:effectLst/>
                <a:latin typeface="Roboto"/>
              </a:rPr>
              <a:t>fixed</a:t>
            </a:r>
            <a:r>
              <a:rPr lang="en-US" b="0" i="0" dirty="0">
                <a:solidFill>
                  <a:srgbClr val="202124"/>
                </a:solidFill>
                <a:effectLst/>
                <a:latin typeface="Roboto"/>
              </a:rPr>
              <a:t> traits. ...</a:t>
            </a:r>
          </a:p>
          <a:p>
            <a:endParaRPr lang="en-US" dirty="0">
              <a:solidFill>
                <a:srgbClr val="202124"/>
              </a:solidFill>
              <a:latin typeface="Roboto"/>
            </a:endParaRPr>
          </a:p>
          <a:p>
            <a:endParaRPr lang="en-US" dirty="0">
              <a:solidFill>
                <a:srgbClr val="202124"/>
              </a:solidFill>
              <a:latin typeface="Roboto"/>
            </a:endParaRPr>
          </a:p>
          <a:p>
            <a:r>
              <a:rPr lang="en-US" b="0" i="0" dirty="0">
                <a:solidFill>
                  <a:srgbClr val="202124"/>
                </a:solidFill>
                <a:effectLst/>
                <a:latin typeface="Roboto"/>
              </a:rPr>
              <a:t> .</a:t>
            </a:r>
            <a:endParaRPr lang="en-US" dirty="0"/>
          </a:p>
        </p:txBody>
      </p:sp>
      <p:sp>
        <p:nvSpPr>
          <p:cNvPr id="17" name="TextBox 16">
            <a:extLst>
              <a:ext uri="{FF2B5EF4-FFF2-40B4-BE49-F238E27FC236}">
                <a16:creationId xmlns:a16="http://schemas.microsoft.com/office/drawing/2014/main" id="{91D6E196-011D-449D-B9EF-B6DA65D15F63}"/>
              </a:ext>
            </a:extLst>
          </p:cNvPr>
          <p:cNvSpPr txBox="1"/>
          <p:nvPr/>
        </p:nvSpPr>
        <p:spPr>
          <a:xfrm>
            <a:off x="528221" y="3886200"/>
            <a:ext cx="6134470" cy="646331"/>
          </a:xfrm>
          <a:prstGeom prst="rect">
            <a:avLst/>
          </a:prstGeom>
          <a:solidFill>
            <a:schemeClr val="accent3">
              <a:lumMod val="20000"/>
              <a:lumOff val="80000"/>
            </a:schemeClr>
          </a:solidFill>
        </p:spPr>
        <p:txBody>
          <a:bodyPr wrap="square">
            <a:spAutoFit/>
          </a:bodyPr>
          <a:lstStyle/>
          <a:p>
            <a:r>
              <a:rPr lang="en-US" dirty="0"/>
              <a:t>https://www.developgoodhabits.com/growth-mindset-examples/</a:t>
            </a:r>
          </a:p>
        </p:txBody>
      </p:sp>
      <p:sp>
        <p:nvSpPr>
          <p:cNvPr id="19" name="TextBox 18">
            <a:extLst>
              <a:ext uri="{FF2B5EF4-FFF2-40B4-BE49-F238E27FC236}">
                <a16:creationId xmlns:a16="http://schemas.microsoft.com/office/drawing/2014/main" id="{EDBAFF63-7A9A-44CE-B2C2-B6FA33B9F6C8}"/>
              </a:ext>
            </a:extLst>
          </p:cNvPr>
          <p:cNvSpPr txBox="1"/>
          <p:nvPr/>
        </p:nvSpPr>
        <p:spPr>
          <a:xfrm>
            <a:off x="528221" y="4800680"/>
            <a:ext cx="6134470" cy="1754326"/>
          </a:xfrm>
          <a:prstGeom prst="rect">
            <a:avLst/>
          </a:prstGeom>
          <a:solidFill>
            <a:schemeClr val="accent3">
              <a:lumMod val="20000"/>
              <a:lumOff val="80000"/>
            </a:schemeClr>
          </a:solidFill>
        </p:spPr>
        <p:txBody>
          <a:bodyPr wrap="square">
            <a:spAutoFit/>
          </a:bodyPr>
          <a:lstStyle/>
          <a:p>
            <a:pPr algn="l"/>
            <a:r>
              <a:rPr lang="en-US" b="1" i="0" dirty="0">
                <a:solidFill>
                  <a:srgbClr val="5171A5"/>
                </a:solidFill>
                <a:effectLst/>
                <a:latin typeface="PT Serif"/>
              </a:rPr>
              <a:t>“It’s never too late to learn.”</a:t>
            </a:r>
          </a:p>
          <a:p>
            <a:r>
              <a:rPr lang="en-US" b="1" i="0" dirty="0">
                <a:solidFill>
                  <a:srgbClr val="5171A5"/>
                </a:solidFill>
                <a:effectLst/>
                <a:latin typeface="PT Serif"/>
              </a:rPr>
              <a:t>“I can always improve at something if I try.”</a:t>
            </a:r>
          </a:p>
          <a:p>
            <a:r>
              <a:rPr lang="en-US" b="1" i="0" dirty="0">
                <a:solidFill>
                  <a:srgbClr val="5171A5"/>
                </a:solidFill>
                <a:effectLst/>
                <a:latin typeface="PT Serif"/>
              </a:rPr>
              <a:t>“As long as I have determination, I can do anything.”</a:t>
            </a:r>
          </a:p>
          <a:p>
            <a:r>
              <a:rPr lang="en-US" b="1" dirty="0">
                <a:solidFill>
                  <a:srgbClr val="5171A5"/>
                </a:solidFill>
                <a:latin typeface="PT Serif"/>
              </a:rPr>
              <a:t>“If I am struggling it means I am learning”</a:t>
            </a:r>
            <a:endParaRPr lang="en-US" b="1" i="0" dirty="0">
              <a:solidFill>
                <a:srgbClr val="5171A5"/>
              </a:solidFill>
              <a:effectLst/>
              <a:latin typeface="PT Serif"/>
            </a:endParaRPr>
          </a:p>
          <a:p>
            <a:endParaRPr lang="en-US" b="1" i="0" dirty="0">
              <a:solidFill>
                <a:srgbClr val="5171A5"/>
              </a:solidFill>
              <a:effectLst/>
              <a:latin typeface="PT Serif"/>
            </a:endParaRPr>
          </a:p>
          <a:p>
            <a:pPr algn="l"/>
            <a:endParaRPr lang="en-US" b="1" i="0" dirty="0">
              <a:solidFill>
                <a:srgbClr val="5171A5"/>
              </a:solidFill>
              <a:effectLst/>
              <a:latin typeface="PT Serif"/>
            </a:endParaRPr>
          </a:p>
        </p:txBody>
      </p:sp>
      <p:sp>
        <p:nvSpPr>
          <p:cNvPr id="21" name="TextBox 20">
            <a:extLst>
              <a:ext uri="{FF2B5EF4-FFF2-40B4-BE49-F238E27FC236}">
                <a16:creationId xmlns:a16="http://schemas.microsoft.com/office/drawing/2014/main" id="{93C02CE3-B432-49B1-AA15-603383D2EFEA}"/>
              </a:ext>
            </a:extLst>
          </p:cNvPr>
          <p:cNvSpPr txBox="1"/>
          <p:nvPr/>
        </p:nvSpPr>
        <p:spPr>
          <a:xfrm>
            <a:off x="260596" y="2092169"/>
            <a:ext cx="6082869" cy="923330"/>
          </a:xfrm>
          <a:prstGeom prst="rect">
            <a:avLst/>
          </a:prstGeom>
          <a:noFill/>
        </p:spPr>
        <p:txBody>
          <a:bodyPr wrap="square">
            <a:spAutoFit/>
          </a:bodyPr>
          <a:lstStyle/>
          <a:p>
            <a:r>
              <a:rPr lang="en-US" b="0" i="0" dirty="0">
                <a:solidFill>
                  <a:srgbClr val="2A2A2A"/>
                </a:solidFill>
                <a:effectLst/>
                <a:latin typeface="lora"/>
              </a:rPr>
              <a:t> If someone believes intelligence and abilities are immutable traits, they are not likely to put in much effort to change their inherent intelligence and abilities.</a:t>
            </a:r>
            <a:endParaRPr lang="en-US" dirty="0"/>
          </a:p>
        </p:txBody>
      </p:sp>
      <p:sp>
        <p:nvSpPr>
          <p:cNvPr id="23" name="TextBox 22">
            <a:extLst>
              <a:ext uri="{FF2B5EF4-FFF2-40B4-BE49-F238E27FC236}">
                <a16:creationId xmlns:a16="http://schemas.microsoft.com/office/drawing/2014/main" id="{468BE7C0-8E16-4235-8834-D4CC097F99B5}"/>
              </a:ext>
            </a:extLst>
          </p:cNvPr>
          <p:cNvSpPr txBox="1"/>
          <p:nvPr/>
        </p:nvSpPr>
        <p:spPr>
          <a:xfrm>
            <a:off x="208995" y="3115505"/>
            <a:ext cx="6134470" cy="646331"/>
          </a:xfrm>
          <a:prstGeom prst="rect">
            <a:avLst/>
          </a:prstGeom>
          <a:solidFill>
            <a:schemeClr val="accent3">
              <a:lumMod val="20000"/>
              <a:lumOff val="80000"/>
            </a:schemeClr>
          </a:solidFill>
        </p:spPr>
        <p:txBody>
          <a:bodyPr wrap="square">
            <a:spAutoFit/>
          </a:bodyPr>
          <a:lstStyle/>
          <a:p>
            <a:r>
              <a:rPr lang="en-US" b="1" i="0" dirty="0">
                <a:solidFill>
                  <a:srgbClr val="202124"/>
                </a:solidFill>
                <a:effectLst/>
                <a:latin typeface="Roboto"/>
              </a:rPr>
              <a:t>growth mindset</a:t>
            </a:r>
            <a:r>
              <a:rPr lang="en-US" dirty="0">
                <a:solidFill>
                  <a:srgbClr val="202124"/>
                </a:solidFill>
                <a:latin typeface="Roboto"/>
              </a:rPr>
              <a:t> =&gt; </a:t>
            </a:r>
            <a:r>
              <a:rPr lang="en-US" b="0" i="0" dirty="0">
                <a:solidFill>
                  <a:srgbClr val="202124"/>
                </a:solidFill>
                <a:effectLst/>
                <a:latin typeface="Roboto"/>
              </a:rPr>
              <a:t>believe their abilities and intelligence can be developed with effort, learning, and persistence</a:t>
            </a:r>
            <a:endParaRPr lang="en-US" dirty="0"/>
          </a:p>
        </p:txBody>
      </p:sp>
      <p:pic>
        <p:nvPicPr>
          <p:cNvPr id="10" name="Picture 9">
            <a:extLst>
              <a:ext uri="{FF2B5EF4-FFF2-40B4-BE49-F238E27FC236}">
                <a16:creationId xmlns:a16="http://schemas.microsoft.com/office/drawing/2014/main" id="{23830B2B-6F6E-4E95-B85D-BC8EFBCAC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901219" y="1445575"/>
            <a:ext cx="2789456" cy="3719275"/>
          </a:xfrm>
          <a:prstGeom prst="rect">
            <a:avLst/>
          </a:prstGeom>
        </p:spPr>
      </p:pic>
    </p:spTree>
    <p:extLst>
      <p:ext uri="{BB962C8B-B14F-4D97-AF65-F5344CB8AC3E}">
        <p14:creationId xmlns:p14="http://schemas.microsoft.com/office/powerpoint/2010/main" val="91053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C68-5578-42AD-A52E-87F19BF290E2}"/>
              </a:ext>
            </a:extLst>
          </p:cNvPr>
          <p:cNvSpPr>
            <a:spLocks noGrp="1"/>
          </p:cNvSpPr>
          <p:nvPr>
            <p:ph type="title"/>
          </p:nvPr>
        </p:nvSpPr>
        <p:spPr>
          <a:xfrm>
            <a:off x="345828" y="-22281"/>
            <a:ext cx="10515600" cy="1325563"/>
          </a:xfrm>
        </p:spPr>
        <p:txBody>
          <a:bodyPr/>
          <a:lstStyle/>
          <a:p>
            <a:r>
              <a:rPr lang="en-US" dirty="0"/>
              <a:t>My Philosophies on … </a:t>
            </a:r>
          </a:p>
        </p:txBody>
      </p:sp>
      <p:sp>
        <p:nvSpPr>
          <p:cNvPr id="4" name="AutoShape 2">
            <a:extLst>
              <a:ext uri="{FF2B5EF4-FFF2-40B4-BE49-F238E27FC236}">
                <a16:creationId xmlns:a16="http://schemas.microsoft.com/office/drawing/2014/main" id="{F38C0335-553E-441E-A6CA-08D9E32FEA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Full size image">
            <a:extLst>
              <a:ext uri="{FF2B5EF4-FFF2-40B4-BE49-F238E27FC236}">
                <a16:creationId xmlns:a16="http://schemas.microsoft.com/office/drawing/2014/main" id="{8AEC6E8B-C2A0-4B46-BC56-6429EB24C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ull size image">
            <a:extLst>
              <a:ext uri="{FF2B5EF4-FFF2-40B4-BE49-F238E27FC236}">
                <a16:creationId xmlns:a16="http://schemas.microsoft.com/office/drawing/2014/main" id="{28C63CBE-AD67-4DF4-980A-D95CB7ED179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672309E-7832-43A2-A0C9-6CD304C8EE5C}"/>
              </a:ext>
            </a:extLst>
          </p:cNvPr>
          <p:cNvSpPr txBox="1"/>
          <p:nvPr/>
        </p:nvSpPr>
        <p:spPr>
          <a:xfrm>
            <a:off x="209501" y="1096385"/>
            <a:ext cx="5346101" cy="2585323"/>
          </a:xfrm>
          <a:prstGeom prst="rect">
            <a:avLst/>
          </a:prstGeom>
          <a:solidFill>
            <a:schemeClr val="accent6">
              <a:lumMod val="20000"/>
              <a:lumOff val="80000"/>
            </a:schemeClr>
          </a:solidFill>
        </p:spPr>
        <p:txBody>
          <a:bodyPr wrap="square" rtlCol="0">
            <a:spAutoFit/>
          </a:bodyPr>
          <a:lstStyle/>
          <a:p>
            <a:r>
              <a:rPr lang="en-US" b="1" dirty="0"/>
              <a:t>The Learning Process</a:t>
            </a:r>
          </a:p>
          <a:p>
            <a:endParaRPr lang="en-US" dirty="0"/>
          </a:p>
          <a:p>
            <a:r>
              <a:rPr lang="en-US" dirty="0"/>
              <a:t>In the field</a:t>
            </a:r>
          </a:p>
          <a:p>
            <a:endParaRPr lang="en-US" dirty="0"/>
          </a:p>
          <a:p>
            <a:r>
              <a:rPr lang="en-US" dirty="0"/>
              <a:t>1. Watch tutorial and code-a-long</a:t>
            </a:r>
          </a:p>
          <a:p>
            <a:r>
              <a:rPr lang="en-US" dirty="0"/>
              <a:t>	(get it working)</a:t>
            </a:r>
          </a:p>
          <a:p>
            <a:r>
              <a:rPr lang="en-US" dirty="0"/>
              <a:t>2. Recreate with a twist</a:t>
            </a:r>
          </a:p>
          <a:p>
            <a:r>
              <a:rPr lang="en-US" dirty="0"/>
              <a:t>3. Study the example … Repeat steps 1,2 if needed …</a:t>
            </a:r>
          </a:p>
          <a:p>
            <a:r>
              <a:rPr lang="en-US" dirty="0"/>
              <a:t>4. Apply to a big project</a:t>
            </a:r>
          </a:p>
        </p:txBody>
      </p:sp>
      <p:sp>
        <p:nvSpPr>
          <p:cNvPr id="9" name="TextBox 8">
            <a:extLst>
              <a:ext uri="{FF2B5EF4-FFF2-40B4-BE49-F238E27FC236}">
                <a16:creationId xmlns:a16="http://schemas.microsoft.com/office/drawing/2014/main" id="{DC012802-081C-4132-99FB-AF68CAEFF2BA}"/>
              </a:ext>
            </a:extLst>
          </p:cNvPr>
          <p:cNvSpPr txBox="1"/>
          <p:nvPr/>
        </p:nvSpPr>
        <p:spPr>
          <a:xfrm>
            <a:off x="688598" y="4159827"/>
            <a:ext cx="3892280" cy="2031325"/>
          </a:xfrm>
          <a:prstGeom prst="rect">
            <a:avLst/>
          </a:prstGeom>
          <a:solidFill>
            <a:schemeClr val="accent6">
              <a:lumMod val="20000"/>
              <a:lumOff val="80000"/>
            </a:schemeClr>
          </a:solidFill>
        </p:spPr>
        <p:txBody>
          <a:bodyPr wrap="square" rtlCol="0">
            <a:spAutoFit/>
          </a:bodyPr>
          <a:lstStyle/>
          <a:p>
            <a:r>
              <a:rPr lang="en-US" b="1" dirty="0"/>
              <a:t>As a student </a:t>
            </a:r>
            <a:endParaRPr lang="en-US" dirty="0"/>
          </a:p>
          <a:p>
            <a:endParaRPr lang="en-US" dirty="0"/>
          </a:p>
          <a:p>
            <a:r>
              <a:rPr lang="en-US" dirty="0"/>
              <a:t>Notes matter … in your own words</a:t>
            </a:r>
          </a:p>
          <a:p>
            <a:endParaRPr lang="en-US" dirty="0"/>
          </a:p>
          <a:p>
            <a:r>
              <a:rPr lang="en-US" dirty="0"/>
              <a:t>Practice matters</a:t>
            </a:r>
          </a:p>
          <a:p>
            <a:endParaRPr lang="en-US" dirty="0"/>
          </a:p>
          <a:p>
            <a:r>
              <a:rPr lang="en-US" dirty="0"/>
              <a:t>Use material ASAP </a:t>
            </a:r>
          </a:p>
        </p:txBody>
      </p:sp>
      <p:sp>
        <p:nvSpPr>
          <p:cNvPr id="11" name="TextBox 10">
            <a:extLst>
              <a:ext uri="{FF2B5EF4-FFF2-40B4-BE49-F238E27FC236}">
                <a16:creationId xmlns:a16="http://schemas.microsoft.com/office/drawing/2014/main" id="{29E858DE-467D-4F23-B4FB-416748E14FE0}"/>
              </a:ext>
            </a:extLst>
          </p:cNvPr>
          <p:cNvSpPr txBox="1"/>
          <p:nvPr/>
        </p:nvSpPr>
        <p:spPr>
          <a:xfrm>
            <a:off x="5893292" y="456909"/>
            <a:ext cx="4072631" cy="400110"/>
          </a:xfrm>
          <a:prstGeom prst="rect">
            <a:avLst/>
          </a:prstGeom>
          <a:noFill/>
        </p:spPr>
        <p:txBody>
          <a:bodyPr wrap="square">
            <a:spAutoFit/>
          </a:bodyPr>
          <a:lstStyle/>
          <a:p>
            <a:r>
              <a:rPr lang="en-US" sz="2000" b="1" dirty="0"/>
              <a:t>The Learning Process</a:t>
            </a:r>
          </a:p>
        </p:txBody>
      </p:sp>
      <p:pic>
        <p:nvPicPr>
          <p:cNvPr id="13" name="Picture 12">
            <a:extLst>
              <a:ext uri="{FF2B5EF4-FFF2-40B4-BE49-F238E27FC236}">
                <a16:creationId xmlns:a16="http://schemas.microsoft.com/office/drawing/2014/main" id="{9F120DB7-1CEC-44B1-8DC4-7FCFD1F58A3E}"/>
              </a:ext>
            </a:extLst>
          </p:cNvPr>
          <p:cNvPicPr>
            <a:picLocks noChangeAspect="1"/>
          </p:cNvPicPr>
          <p:nvPr/>
        </p:nvPicPr>
        <p:blipFill>
          <a:blip r:embed="rId2"/>
          <a:stretch>
            <a:fillRect/>
          </a:stretch>
        </p:blipFill>
        <p:spPr>
          <a:xfrm>
            <a:off x="5105539" y="3430380"/>
            <a:ext cx="4641264" cy="2970711"/>
          </a:xfrm>
          <a:prstGeom prst="rect">
            <a:avLst/>
          </a:prstGeom>
        </p:spPr>
      </p:pic>
    </p:spTree>
    <p:extLst>
      <p:ext uri="{BB962C8B-B14F-4D97-AF65-F5344CB8AC3E}">
        <p14:creationId xmlns:p14="http://schemas.microsoft.com/office/powerpoint/2010/main" val="71399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2A335D-40A0-495C-A9EA-B9A71B2BB6E3}"/>
              </a:ext>
            </a:extLst>
          </p:cNvPr>
          <p:cNvSpPr txBox="1">
            <a:spLocks/>
          </p:cNvSpPr>
          <p:nvPr/>
        </p:nvSpPr>
        <p:spPr>
          <a:xfrm>
            <a:off x="345828" y="-222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My Philosophies on … </a:t>
            </a:r>
            <a:endParaRPr lang="en-US" dirty="0"/>
          </a:p>
        </p:txBody>
      </p:sp>
      <p:sp>
        <p:nvSpPr>
          <p:cNvPr id="6" name="TextBox 5">
            <a:extLst>
              <a:ext uri="{FF2B5EF4-FFF2-40B4-BE49-F238E27FC236}">
                <a16:creationId xmlns:a16="http://schemas.microsoft.com/office/drawing/2014/main" id="{22E1AA7B-B076-444B-84D8-DA2C873ED78D}"/>
              </a:ext>
            </a:extLst>
          </p:cNvPr>
          <p:cNvSpPr txBox="1"/>
          <p:nvPr/>
        </p:nvSpPr>
        <p:spPr>
          <a:xfrm>
            <a:off x="6667128" y="271168"/>
            <a:ext cx="3708647" cy="369332"/>
          </a:xfrm>
          <a:prstGeom prst="rect">
            <a:avLst/>
          </a:prstGeom>
          <a:noFill/>
        </p:spPr>
        <p:txBody>
          <a:bodyPr wrap="square">
            <a:spAutoFit/>
          </a:bodyPr>
          <a:lstStyle/>
          <a:p>
            <a:r>
              <a:rPr lang="en-US" b="1" dirty="0"/>
              <a:t>Being Proactive about your learning</a:t>
            </a:r>
          </a:p>
        </p:txBody>
      </p:sp>
      <p:sp>
        <p:nvSpPr>
          <p:cNvPr id="8" name="TextBox 7">
            <a:extLst>
              <a:ext uri="{FF2B5EF4-FFF2-40B4-BE49-F238E27FC236}">
                <a16:creationId xmlns:a16="http://schemas.microsoft.com/office/drawing/2014/main" id="{509119B2-F320-4872-B5D7-22C3F9BB3C9B}"/>
              </a:ext>
            </a:extLst>
          </p:cNvPr>
          <p:cNvSpPr txBox="1"/>
          <p:nvPr/>
        </p:nvSpPr>
        <p:spPr>
          <a:xfrm>
            <a:off x="145329" y="1839042"/>
            <a:ext cx="6094520" cy="3693319"/>
          </a:xfrm>
          <a:prstGeom prst="rect">
            <a:avLst/>
          </a:prstGeom>
          <a:noFill/>
        </p:spPr>
        <p:txBody>
          <a:bodyPr wrap="square">
            <a:spAutoFit/>
          </a:bodyPr>
          <a:lstStyle/>
          <a:p>
            <a:pPr algn="l" fontAlgn="base"/>
            <a:r>
              <a:rPr lang="en-US" b="0" i="0" dirty="0">
                <a:solidFill>
                  <a:srgbClr val="1A1A1B"/>
                </a:solidFill>
                <a:effectLst/>
                <a:latin typeface="Noto Sans"/>
              </a:rPr>
              <a:t>I don't take notes at all. Everything you need to remember is on power points, the text book, internet. What you should do is spent 95% of your time just trying to understand what's going on. Use that remaining 5% asking questions.</a:t>
            </a:r>
          </a:p>
          <a:p>
            <a:pPr algn="l" fontAlgn="base"/>
            <a:endParaRPr lang="en-US" b="0" i="0" dirty="0">
              <a:solidFill>
                <a:srgbClr val="1A1A1B"/>
              </a:solidFill>
              <a:effectLst/>
              <a:latin typeface="Noto Sans"/>
            </a:endParaRPr>
          </a:p>
          <a:p>
            <a:pPr algn="l" fontAlgn="base"/>
            <a:r>
              <a:rPr lang="en-US" b="0" i="0" dirty="0">
                <a:solidFill>
                  <a:srgbClr val="1A1A1B"/>
                </a:solidFill>
                <a:effectLst/>
                <a:latin typeface="Noto Sans"/>
              </a:rPr>
              <a:t>I don't give a f*** if you're shy or don't want to be the annoying kid that asks questions. Be proactive. Sit in class to learn, not to record. If the prof tells you "X", ask why "X"? Why not "Y"? What happens to "X" if "Z" happens?</a:t>
            </a:r>
          </a:p>
          <a:p>
            <a:pPr algn="l" fontAlgn="base"/>
            <a:r>
              <a:rPr lang="en-US" b="0" i="0" dirty="0">
                <a:solidFill>
                  <a:srgbClr val="1A1A1B"/>
                </a:solidFill>
                <a:effectLst/>
                <a:latin typeface="Noto Sans"/>
              </a:rPr>
              <a:t>And after class is over, try to apply the knowledge. When you see how the knowledge you just acquired fits with previous knowledge, then you will have a deeper understanding.</a:t>
            </a:r>
          </a:p>
          <a:p>
            <a:pPr algn="l" fontAlgn="base"/>
            <a:endParaRPr lang="en-US" b="0" i="0" dirty="0">
              <a:solidFill>
                <a:srgbClr val="1A1A1B"/>
              </a:solidFill>
              <a:effectLst/>
              <a:latin typeface="Noto Sans"/>
            </a:endParaRPr>
          </a:p>
        </p:txBody>
      </p:sp>
      <p:sp>
        <p:nvSpPr>
          <p:cNvPr id="10" name="TextBox 9">
            <a:extLst>
              <a:ext uri="{FF2B5EF4-FFF2-40B4-BE49-F238E27FC236}">
                <a16:creationId xmlns:a16="http://schemas.microsoft.com/office/drawing/2014/main" id="{504BF725-DCC5-4BAA-B0A6-F243CCD4DFDD}"/>
              </a:ext>
            </a:extLst>
          </p:cNvPr>
          <p:cNvSpPr txBox="1"/>
          <p:nvPr/>
        </p:nvSpPr>
        <p:spPr>
          <a:xfrm>
            <a:off x="233036" y="1064551"/>
            <a:ext cx="9603419" cy="369332"/>
          </a:xfrm>
          <a:prstGeom prst="rect">
            <a:avLst/>
          </a:prstGeom>
          <a:solidFill>
            <a:schemeClr val="accent6">
              <a:lumMod val="20000"/>
              <a:lumOff val="80000"/>
            </a:schemeClr>
          </a:solidFill>
        </p:spPr>
        <p:txBody>
          <a:bodyPr wrap="square">
            <a:spAutoFit/>
          </a:bodyPr>
          <a:lstStyle/>
          <a:p>
            <a:r>
              <a:rPr lang="en-US" dirty="0"/>
              <a:t>https://www.reddit.com/r/compsci/comments/5poqu6/how_do_you_take_notes_in_lectures/</a:t>
            </a:r>
          </a:p>
        </p:txBody>
      </p:sp>
      <p:pic>
        <p:nvPicPr>
          <p:cNvPr id="15" name="Picture 14">
            <a:extLst>
              <a:ext uri="{FF2B5EF4-FFF2-40B4-BE49-F238E27FC236}">
                <a16:creationId xmlns:a16="http://schemas.microsoft.com/office/drawing/2014/main" id="{AAA2EF1A-54A3-48A7-A3B2-3D74A706625C}"/>
              </a:ext>
            </a:extLst>
          </p:cNvPr>
          <p:cNvPicPr>
            <a:picLocks noChangeAspect="1"/>
          </p:cNvPicPr>
          <p:nvPr/>
        </p:nvPicPr>
        <p:blipFill>
          <a:blip r:embed="rId2"/>
          <a:stretch>
            <a:fillRect/>
          </a:stretch>
        </p:blipFill>
        <p:spPr>
          <a:xfrm>
            <a:off x="7623050" y="2042185"/>
            <a:ext cx="2752725" cy="1419225"/>
          </a:xfrm>
          <a:prstGeom prst="rect">
            <a:avLst/>
          </a:prstGeom>
        </p:spPr>
      </p:pic>
      <p:pic>
        <p:nvPicPr>
          <p:cNvPr id="17" name="Picture 16">
            <a:extLst>
              <a:ext uri="{FF2B5EF4-FFF2-40B4-BE49-F238E27FC236}">
                <a16:creationId xmlns:a16="http://schemas.microsoft.com/office/drawing/2014/main" id="{01623335-9808-4881-B066-181A877B2937}"/>
              </a:ext>
            </a:extLst>
          </p:cNvPr>
          <p:cNvPicPr>
            <a:picLocks noChangeAspect="1"/>
          </p:cNvPicPr>
          <p:nvPr/>
        </p:nvPicPr>
        <p:blipFill>
          <a:blip r:embed="rId3"/>
          <a:stretch>
            <a:fillRect/>
          </a:stretch>
        </p:blipFill>
        <p:spPr>
          <a:xfrm>
            <a:off x="8999412" y="3722611"/>
            <a:ext cx="2714625" cy="1809750"/>
          </a:xfrm>
          <a:prstGeom prst="rect">
            <a:avLst/>
          </a:prstGeom>
        </p:spPr>
      </p:pic>
      <p:pic>
        <p:nvPicPr>
          <p:cNvPr id="19" name="Picture 18">
            <a:extLst>
              <a:ext uri="{FF2B5EF4-FFF2-40B4-BE49-F238E27FC236}">
                <a16:creationId xmlns:a16="http://schemas.microsoft.com/office/drawing/2014/main" id="{0A0742B3-F5C6-4414-AE7E-31F8DCB77BD1}"/>
              </a:ext>
            </a:extLst>
          </p:cNvPr>
          <p:cNvPicPr>
            <a:picLocks noChangeAspect="1"/>
          </p:cNvPicPr>
          <p:nvPr/>
        </p:nvPicPr>
        <p:blipFill>
          <a:blip r:embed="rId4"/>
          <a:stretch>
            <a:fillRect/>
          </a:stretch>
        </p:blipFill>
        <p:spPr>
          <a:xfrm>
            <a:off x="6862531" y="5619750"/>
            <a:ext cx="2000250" cy="1238250"/>
          </a:xfrm>
          <a:prstGeom prst="rect">
            <a:avLst/>
          </a:prstGeom>
        </p:spPr>
      </p:pic>
    </p:spTree>
    <p:extLst>
      <p:ext uri="{BB962C8B-B14F-4D97-AF65-F5344CB8AC3E}">
        <p14:creationId xmlns:p14="http://schemas.microsoft.com/office/powerpoint/2010/main" val="10343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B578-B70A-4D68-81A9-4670ECC9A0D9}"/>
              </a:ext>
            </a:extLst>
          </p:cNvPr>
          <p:cNvSpPr>
            <a:spLocks noGrp="1"/>
          </p:cNvSpPr>
          <p:nvPr>
            <p:ph type="title"/>
          </p:nvPr>
        </p:nvSpPr>
        <p:spPr/>
        <p:txBody>
          <a:bodyPr/>
          <a:lstStyle/>
          <a:p>
            <a:r>
              <a:rPr lang="en-US" dirty="0"/>
              <a:t>What I expect … </a:t>
            </a:r>
          </a:p>
        </p:txBody>
      </p:sp>
      <p:sp>
        <p:nvSpPr>
          <p:cNvPr id="3" name="Content Placeholder 2">
            <a:extLst>
              <a:ext uri="{FF2B5EF4-FFF2-40B4-BE49-F238E27FC236}">
                <a16:creationId xmlns:a16="http://schemas.microsoft.com/office/drawing/2014/main" id="{A115E06D-80BE-4E9E-A49E-F0F2768A3233}"/>
              </a:ext>
            </a:extLst>
          </p:cNvPr>
          <p:cNvSpPr>
            <a:spLocks noGrp="1"/>
          </p:cNvSpPr>
          <p:nvPr>
            <p:ph idx="1"/>
          </p:nvPr>
        </p:nvSpPr>
        <p:spPr>
          <a:xfrm>
            <a:off x="598503" y="1690688"/>
            <a:ext cx="10515600" cy="4351338"/>
          </a:xfrm>
        </p:spPr>
        <p:txBody>
          <a:bodyPr>
            <a:normAutofit/>
          </a:bodyPr>
          <a:lstStyle/>
          <a:p>
            <a:pPr marL="0" indent="0">
              <a:buNone/>
            </a:pPr>
            <a:r>
              <a:rPr lang="en-US" sz="3200" dirty="0"/>
              <a:t>Pro-active learning  and participation</a:t>
            </a:r>
          </a:p>
          <a:p>
            <a:pPr marL="971550" lvl="1" indent="-514350">
              <a:buAutoNum type="arabicPeriod"/>
            </a:pPr>
            <a:r>
              <a:rPr lang="en-US" sz="2800" dirty="0"/>
              <a:t>Going beyond lectures</a:t>
            </a:r>
          </a:p>
          <a:p>
            <a:pPr marL="971550" lvl="1" indent="-514350">
              <a:buAutoNum type="arabicPeriod"/>
            </a:pPr>
            <a:r>
              <a:rPr lang="en-US" sz="2800" dirty="0"/>
              <a:t>Keeping track of your grade</a:t>
            </a:r>
          </a:p>
          <a:p>
            <a:pPr marL="971550" lvl="1" indent="-514350">
              <a:buAutoNum type="arabicPeriod"/>
            </a:pPr>
            <a:r>
              <a:rPr lang="en-US" sz="2800" dirty="0"/>
              <a:t>Getting things done on time</a:t>
            </a:r>
          </a:p>
          <a:p>
            <a:pPr marL="457200" lvl="1" indent="0">
              <a:buNone/>
            </a:pPr>
            <a:endParaRPr lang="en-US" sz="2800" dirty="0"/>
          </a:p>
        </p:txBody>
      </p:sp>
    </p:spTree>
    <p:extLst>
      <p:ext uri="{BB962C8B-B14F-4D97-AF65-F5344CB8AC3E}">
        <p14:creationId xmlns:p14="http://schemas.microsoft.com/office/powerpoint/2010/main" val="17027439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42403</TotalTime>
  <Words>615</Words>
  <Application>Microsoft Office PowerPoint</Application>
  <PresentationFormat>Widescreen</PresentationFormat>
  <Paragraphs>172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lora</vt:lpstr>
      <vt:lpstr>Noto Sans</vt:lpstr>
      <vt:lpstr>PT Serif</vt:lpstr>
      <vt:lpstr>Roboto</vt:lpstr>
      <vt:lpstr>Office Theme</vt:lpstr>
      <vt:lpstr>Introduction to CSC3510 </vt:lpstr>
      <vt:lpstr>This course and its influences  </vt:lpstr>
      <vt:lpstr>Course Composition</vt:lpstr>
      <vt:lpstr>Technologies include </vt:lpstr>
      <vt:lpstr>PowerPoint Presentation</vt:lpstr>
      <vt:lpstr>My Philosophies  on … </vt:lpstr>
      <vt:lpstr>My Philosophies on … </vt:lpstr>
      <vt:lpstr>PowerPoint Presentation</vt:lpstr>
      <vt:lpstr>What I expect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unit testing with Laravel</dc:title>
  <dc:creator>Lash, David (Nokia - US/Naperville)</dc:creator>
  <cp:lastModifiedBy>david lash</cp:lastModifiedBy>
  <cp:revision>785</cp:revision>
  <dcterms:created xsi:type="dcterms:W3CDTF">2017-04-01T15:11:01Z</dcterms:created>
  <dcterms:modified xsi:type="dcterms:W3CDTF">2020-12-19T13:29:32Z</dcterms:modified>
</cp:coreProperties>
</file>