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7"/>
  </p:notesMasterIdLst>
  <p:sldIdLst>
    <p:sldId id="555" r:id="rId2"/>
    <p:sldId id="732" r:id="rId3"/>
    <p:sldId id="733" r:id="rId4"/>
    <p:sldId id="734" r:id="rId5"/>
    <p:sldId id="735" r:id="rId6"/>
    <p:sldId id="736" r:id="rId7"/>
    <p:sldId id="737" r:id="rId8"/>
    <p:sldId id="739" r:id="rId9"/>
    <p:sldId id="738" r:id="rId10"/>
    <p:sldId id="740" r:id="rId11"/>
    <p:sldId id="741" r:id="rId12"/>
    <p:sldId id="742" r:id="rId13"/>
    <p:sldId id="743" r:id="rId14"/>
    <p:sldId id="744" r:id="rId15"/>
    <p:sldId id="74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95" d="100"/>
          <a:sy n="95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64424"/>
            <a:ext cx="9144000" cy="1408814"/>
          </a:xfrm>
        </p:spPr>
        <p:txBody>
          <a:bodyPr>
            <a:normAutofit/>
          </a:bodyPr>
          <a:lstStyle/>
          <a:p>
            <a:r>
              <a:rPr lang="en-US" dirty="0"/>
              <a:t>Chapter 4 – 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1452" y="1975256"/>
            <a:ext cx="7689916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subset of all possible test cases has the highest probability of detecting the most errors?</a:t>
            </a:r>
            <a:endParaRPr lang="en-GB" dirty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19392-AE71-4DD8-9B05-D30380D9ED0B}"/>
              </a:ext>
            </a:extLst>
          </p:cNvPr>
          <p:cNvSpPr txBox="1"/>
          <p:nvPr/>
        </p:nvSpPr>
        <p:spPr>
          <a:xfrm>
            <a:off x="5886410" y="1689581"/>
            <a:ext cx="446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-&gt; worst strategy .. Will discuss these</a:t>
            </a:r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FAA2-055B-4E99-8635-683BDE06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C33A-4823-4850-B7BE-6D999D4B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D10E-A286-4307-B5ED-7BAC9056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211"/>
            <a:ext cx="12192000" cy="57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3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0D47-C3B5-49A1-A378-74D05B91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5F67-F928-4C1A-B8BD-C6EBB417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E8E16-A9E1-4592-8A57-84EA4C43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548" y="-154180"/>
            <a:ext cx="8534400" cy="600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8A742-29C4-435C-841D-23CA73A6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76" y="1173250"/>
            <a:ext cx="89344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4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693B-9336-4732-9444-62A212D2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E32DF-387D-464C-978A-F9C9FDF4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7" y="0"/>
            <a:ext cx="8267700" cy="675322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E8EF42-7E5B-456C-84E1-BDF3A0E72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302523"/>
              </p:ext>
            </p:extLst>
          </p:nvPr>
        </p:nvGraphicFramePr>
        <p:xfrm>
          <a:off x="5572857" y="1027906"/>
          <a:ext cx="58171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290">
                  <a:extLst>
                    <a:ext uri="{9D8B030D-6E8A-4147-A177-3AD203B41FA5}">
                      <a16:colId xmlns:a16="http://schemas.microsoft.com/office/drawing/2014/main" val="2228906112"/>
                    </a:ext>
                  </a:extLst>
                </a:gridCol>
                <a:gridCol w="1454290">
                  <a:extLst>
                    <a:ext uri="{9D8B030D-6E8A-4147-A177-3AD203B41FA5}">
                      <a16:colId xmlns:a16="http://schemas.microsoft.com/office/drawing/2014/main" val="3643423790"/>
                    </a:ext>
                  </a:extLst>
                </a:gridCol>
                <a:gridCol w="1454290">
                  <a:extLst>
                    <a:ext uri="{9D8B030D-6E8A-4147-A177-3AD203B41FA5}">
                      <a16:colId xmlns:a16="http://schemas.microsoft.com/office/drawing/2014/main" val="3854868803"/>
                    </a:ext>
                  </a:extLst>
                </a:gridCol>
                <a:gridCol w="1454290">
                  <a:extLst>
                    <a:ext uri="{9D8B030D-6E8A-4147-A177-3AD203B41FA5}">
                      <a16:colId xmlns:a16="http://schemas.microsoft.com/office/drawing/2014/main" val="573654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TC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5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9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3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2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-3, -2 -1,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716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6DD9DA-491C-4A1F-B61C-E388A4A96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347547"/>
              </p:ext>
            </p:extLst>
          </p:nvPr>
        </p:nvGraphicFramePr>
        <p:xfrm>
          <a:off x="5572857" y="4638675"/>
          <a:ext cx="5817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290">
                  <a:extLst>
                    <a:ext uri="{9D8B030D-6E8A-4147-A177-3AD203B41FA5}">
                      <a16:colId xmlns:a16="http://schemas.microsoft.com/office/drawing/2014/main" val="2228906112"/>
                    </a:ext>
                  </a:extLst>
                </a:gridCol>
                <a:gridCol w="1454290">
                  <a:extLst>
                    <a:ext uri="{9D8B030D-6E8A-4147-A177-3AD203B41FA5}">
                      <a16:colId xmlns:a16="http://schemas.microsoft.com/office/drawing/2014/main" val="3643423790"/>
                    </a:ext>
                  </a:extLst>
                </a:gridCol>
                <a:gridCol w="1454290">
                  <a:extLst>
                    <a:ext uri="{9D8B030D-6E8A-4147-A177-3AD203B41FA5}">
                      <a16:colId xmlns:a16="http://schemas.microsoft.com/office/drawing/2014/main" val="3854868803"/>
                    </a:ext>
                  </a:extLst>
                </a:gridCol>
                <a:gridCol w="1454290">
                  <a:extLst>
                    <a:ext uri="{9D8B030D-6E8A-4147-A177-3AD203B41FA5}">
                      <a16:colId xmlns:a16="http://schemas.microsoft.com/office/drawing/2014/main" val="573654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TC #w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5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9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1, 3, 2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3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8, 7, 6, 4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246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4FE845-2B61-450D-ADE4-92F505BE0E20}"/>
              </a:ext>
            </a:extLst>
          </p:cNvPr>
          <p:cNvSpPr txBox="1"/>
          <p:nvPr/>
        </p:nvSpPr>
        <p:spPr>
          <a:xfrm>
            <a:off x="5194999" y="3544887"/>
            <a:ext cx="281353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where largest will be set and </a:t>
            </a:r>
            <a:r>
              <a:rPr lang="en-US" dirty="0" err="1"/>
              <a:t>i</a:t>
            </a:r>
            <a:r>
              <a:rPr lang="en-US" dirty="0"/>
              <a:t> will be &gt; than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C94FF9-A7AF-482C-8CE5-5EEC16B4289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347589" y="3868053"/>
            <a:ext cx="847410" cy="1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C6BF4-8649-4D7A-BB08-ED6BDA2D7818}"/>
              </a:ext>
            </a:extLst>
          </p:cNvPr>
          <p:cNvCxnSpPr>
            <a:cxnSpLocks/>
          </p:cNvCxnSpPr>
          <p:nvPr/>
        </p:nvCxnSpPr>
        <p:spPr>
          <a:xfrm>
            <a:off x="7053943" y="3914219"/>
            <a:ext cx="401934" cy="112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C54D6E-0CFF-4ADA-A1CA-18DC3AFC5FB4}"/>
              </a:ext>
            </a:extLst>
          </p:cNvPr>
          <p:cNvSpPr txBox="1"/>
          <p:nvPr/>
        </p:nvSpPr>
        <p:spPr>
          <a:xfrm>
            <a:off x="1982004" y="6145742"/>
            <a:ext cx="33536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where </a:t>
            </a:r>
            <a:r>
              <a:rPr lang="en-US" dirty="0" err="1"/>
              <a:t>i</a:t>
            </a:r>
            <a:r>
              <a:rPr lang="en-US" dirty="0"/>
              <a:t> &lt;= largest and </a:t>
            </a:r>
            <a:r>
              <a:rPr lang="en-US" dirty="0" err="1"/>
              <a:t>secondLargest</a:t>
            </a:r>
            <a:r>
              <a:rPr lang="en-US" dirty="0"/>
              <a:t> = largest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C69503-294A-4A76-B64E-67D90C7178F4}"/>
              </a:ext>
            </a:extLst>
          </p:cNvPr>
          <p:cNvCxnSpPr>
            <a:cxnSpLocks/>
          </p:cNvCxnSpPr>
          <p:nvPr/>
        </p:nvCxnSpPr>
        <p:spPr>
          <a:xfrm flipV="1">
            <a:off x="3135086" y="4550421"/>
            <a:ext cx="542611" cy="159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17708-05F0-4DB3-A922-D9BCDEE6F91B}"/>
              </a:ext>
            </a:extLst>
          </p:cNvPr>
          <p:cNvCxnSpPr>
            <a:cxnSpLocks/>
          </p:cNvCxnSpPr>
          <p:nvPr/>
        </p:nvCxnSpPr>
        <p:spPr>
          <a:xfrm flipV="1">
            <a:off x="3135086" y="5565775"/>
            <a:ext cx="4039437" cy="6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A251E5-58E0-4CB2-8C5C-FB03F7CA5C92}"/>
              </a:ext>
            </a:extLst>
          </p:cNvPr>
          <p:cNvSpPr txBox="1"/>
          <p:nvPr/>
        </p:nvSpPr>
        <p:spPr>
          <a:xfrm>
            <a:off x="7918101" y="4037290"/>
            <a:ext cx="390454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where </a:t>
            </a:r>
            <a:r>
              <a:rPr lang="en-US" dirty="0" err="1"/>
              <a:t>i</a:t>
            </a:r>
            <a:r>
              <a:rPr lang="en-US" dirty="0"/>
              <a:t> &lt;= largest and </a:t>
            </a:r>
            <a:r>
              <a:rPr lang="en-US" dirty="0" err="1"/>
              <a:t>secondLargest</a:t>
            </a:r>
            <a:r>
              <a:rPr lang="en-US" dirty="0"/>
              <a:t> != largest and </a:t>
            </a:r>
            <a:r>
              <a:rPr lang="en-US" dirty="0" err="1"/>
              <a:t>i</a:t>
            </a:r>
            <a:r>
              <a:rPr lang="en-US" dirty="0"/>
              <a:t> &gt; </a:t>
            </a:r>
            <a:r>
              <a:rPr lang="en-US" dirty="0" err="1"/>
              <a:t>secondLargest</a:t>
            </a:r>
            <a:r>
              <a:rPr lang="en-US" dirty="0"/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5CE495-F0BD-423A-BBED-15C7300D79AC}"/>
              </a:ext>
            </a:extLst>
          </p:cNvPr>
          <p:cNvCxnSpPr>
            <a:cxnSpLocks/>
          </p:cNvCxnSpPr>
          <p:nvPr/>
        </p:nvCxnSpPr>
        <p:spPr>
          <a:xfrm flipH="1">
            <a:off x="7053943" y="4263294"/>
            <a:ext cx="864158" cy="1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B3A3F2-AFFF-4C4E-8CC0-BFAB1C925D60}"/>
              </a:ext>
            </a:extLst>
          </p:cNvPr>
          <p:cNvCxnSpPr>
            <a:cxnSpLocks/>
          </p:cNvCxnSpPr>
          <p:nvPr/>
        </p:nvCxnSpPr>
        <p:spPr>
          <a:xfrm flipH="1">
            <a:off x="8008537" y="4877657"/>
            <a:ext cx="1306284" cy="95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EE63E2-88B3-4F3E-8D13-7F6187BDC18A}"/>
              </a:ext>
            </a:extLst>
          </p:cNvPr>
          <p:cNvSpPr txBox="1"/>
          <p:nvPr/>
        </p:nvSpPr>
        <p:spPr>
          <a:xfrm>
            <a:off x="9726009" y="5515639"/>
            <a:ext cx="209663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8 where </a:t>
            </a:r>
            <a:r>
              <a:rPr lang="en-US" dirty="0" err="1"/>
              <a:t>i</a:t>
            </a:r>
            <a:r>
              <a:rPr lang="en-US" dirty="0"/>
              <a:t> is never &gt; largest or </a:t>
            </a:r>
            <a:r>
              <a:rPr lang="en-US" dirty="0" err="1"/>
              <a:t>secondLargest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719B00-2ED7-47EA-B3AF-E71C7A321E01}"/>
              </a:ext>
            </a:extLst>
          </p:cNvPr>
          <p:cNvCxnSpPr>
            <a:cxnSpLocks/>
          </p:cNvCxnSpPr>
          <p:nvPr/>
        </p:nvCxnSpPr>
        <p:spPr>
          <a:xfrm flipH="1">
            <a:off x="8085459" y="5873536"/>
            <a:ext cx="1613818" cy="40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6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C65E-5827-441E-A44D-C7F427F7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59491-EC85-48B0-8435-F270CAC6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4" y="75258"/>
            <a:ext cx="6848475" cy="630555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FF9014-5323-4F30-AF4B-C87EED0E6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89418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719347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491391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21894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677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6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7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0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4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FF6F-6F00-4914-9913-C07FE5F0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9C07-1780-4E1B-A31E-A2B2BC74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D88F4-E154-4A13-A511-9B26D5C1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5" y="1"/>
            <a:ext cx="6205763" cy="4561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3031C-8EFF-41EE-9118-02DAEE9D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75" y="4155021"/>
            <a:ext cx="5138738" cy="2247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E50AC-C0CF-424D-A5A4-01F0A3880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31" y="2055812"/>
            <a:ext cx="5269350" cy="33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4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015A-D337-4B22-AF3E-8EC28992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AAF0-C777-4D53-97E4-10EFEA8C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98295-7B03-4DA6-8287-4AB76489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"/>
            <a:ext cx="7620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2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662" y="221448"/>
            <a:ext cx="9144000" cy="867716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4 – Unit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CFA78-D5FD-40F1-BFB9-AB37663E391E}"/>
              </a:ext>
            </a:extLst>
          </p:cNvPr>
          <p:cNvSpPr txBox="1"/>
          <p:nvPr/>
        </p:nvSpPr>
        <p:spPr>
          <a:xfrm>
            <a:off x="727968" y="1376609"/>
            <a:ext cx="110970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testing (or unit testing) =&gt; testing the individual subprograms, subroutines, classes, or procedures in a program. </a:t>
            </a:r>
          </a:p>
          <a:p>
            <a:endParaRPr lang="en-US" dirty="0"/>
          </a:p>
          <a:p>
            <a:r>
              <a:rPr lang="en-US" dirty="0"/>
              <a:t>Why: </a:t>
            </a:r>
          </a:p>
          <a:p>
            <a:r>
              <a:rPr lang="en-US" dirty="0"/>
              <a:t>  1. focus initially on smaller units of the program. </a:t>
            </a:r>
          </a:p>
          <a:p>
            <a:r>
              <a:rPr lang="en-US" dirty="0"/>
              <a:t>  2. easier for debugging</a:t>
            </a:r>
          </a:p>
          <a:p>
            <a:r>
              <a:rPr lang="en-US" dirty="0"/>
              <a:t>  3. opportunity to test multiple modules simultaneously. </a:t>
            </a:r>
          </a:p>
          <a:p>
            <a:endParaRPr lang="en-US" dirty="0"/>
          </a:p>
          <a:p>
            <a:r>
              <a:rPr lang="en-US" dirty="0"/>
              <a:t>Compares: The function VS the module specification</a:t>
            </a:r>
          </a:p>
          <a:p>
            <a:endParaRPr lang="en-US" dirty="0"/>
          </a:p>
          <a:p>
            <a:r>
              <a:rPr lang="en-US" dirty="0"/>
              <a:t>The objective NOT to show that the module meets its specification, </a:t>
            </a:r>
          </a:p>
          <a:p>
            <a:endParaRPr lang="en-US" dirty="0"/>
          </a:p>
          <a:p>
            <a:r>
              <a:rPr lang="en-US" dirty="0"/>
              <a:t>but that the module contradicts the specification. </a:t>
            </a:r>
          </a:p>
        </p:txBody>
      </p:sp>
    </p:spTree>
    <p:extLst>
      <p:ext uri="{BB962C8B-B14F-4D97-AF65-F5344CB8AC3E}">
        <p14:creationId xmlns:p14="http://schemas.microsoft.com/office/powerpoint/2010/main" val="425771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338A-AFDE-4925-A800-E5B61938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3BD88-D40F-415A-84DC-DE9255286482}"/>
              </a:ext>
            </a:extLst>
          </p:cNvPr>
          <p:cNvSpPr txBox="1"/>
          <p:nvPr/>
        </p:nvSpPr>
        <p:spPr>
          <a:xfrm>
            <a:off x="559293" y="1720840"/>
            <a:ext cx="107945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Module Name: Bonus</a:t>
            </a:r>
          </a:p>
          <a:p>
            <a:r>
              <a:rPr lang="en-US" sz="2400" dirty="0"/>
              <a:t>Input: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&lt;Employee&gt;</a:t>
            </a:r>
          </a:p>
          <a:p>
            <a:r>
              <a:rPr lang="en-US" sz="2400" dirty="0"/>
              <a:t>Returns: updated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&lt;Employee&gt;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Rules: add $2,000 to the salary of all employees in the department or departments having the largest sales revenue. </a:t>
            </a:r>
          </a:p>
          <a:p>
            <a:endParaRPr lang="en-US" sz="2400" dirty="0"/>
          </a:p>
          <a:p>
            <a:r>
              <a:rPr lang="en-US" sz="2400" dirty="0"/>
              <a:t>BUT if an eligible employee’s current salary is $150,000 or more, or if the employee is a manager, the salary is to be increased by only $1,000.</a:t>
            </a:r>
          </a:p>
        </p:txBody>
      </p:sp>
    </p:spTree>
    <p:extLst>
      <p:ext uri="{BB962C8B-B14F-4D97-AF65-F5344CB8AC3E}">
        <p14:creationId xmlns:p14="http://schemas.microsoft.com/office/powerpoint/2010/main" val="201507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78E2D6-4B01-49B0-B935-7EDAB8BD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13" y="579390"/>
            <a:ext cx="8174774" cy="58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5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F43C-F3D9-47D4-8A4F-7DC4A3E7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Into to JUNIT.xls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2BFE-3361-41A5-A5AB-58FA1C95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D773-3EFF-4F1D-A4EE-FE518150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9" y="1391141"/>
            <a:ext cx="11190476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C115-C9D8-4AB4-B304-7EF78101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4F38-ADEA-4443-8366-D65E0DBB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CFDAF-BE42-47E1-92DB-9A79C792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22" y="-1669372"/>
            <a:ext cx="7416069" cy="5626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0E579-5369-4642-82D1-12DB2807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22" y="3824648"/>
            <a:ext cx="7640956" cy="4702725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24F3306E-C3FE-4226-B630-14A0BCAF2EEE}"/>
              </a:ext>
            </a:extLst>
          </p:cNvPr>
          <p:cNvSpPr txBox="1"/>
          <p:nvPr/>
        </p:nvSpPr>
        <p:spPr>
          <a:xfrm>
            <a:off x="7533322" y="2849288"/>
            <a:ext cx="2073260" cy="436786"/>
          </a:xfrm>
          <a:prstGeom prst="rect">
            <a:avLst/>
          </a:prstGeom>
          <a:solidFill>
            <a:schemeClr val="accent2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Here is interesting</a:t>
            </a:r>
            <a:r>
              <a:rPr lang="en-US" sz="1100" baseline="0"/>
              <a:t> place for tests</a:t>
            </a:r>
          </a:p>
          <a:p>
            <a:endParaRPr lang="en-US" sz="11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E6A573-D170-4AC8-9062-07EBB75B6933}"/>
              </a:ext>
            </a:extLst>
          </p:cNvPr>
          <p:cNvCxnSpPr/>
          <p:nvPr/>
        </p:nvCxnSpPr>
        <p:spPr>
          <a:xfrm flipH="1">
            <a:off x="6169342" y="3161708"/>
            <a:ext cx="216408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E9234D-D4F7-46AE-90C8-62F2F262FC27}"/>
              </a:ext>
            </a:extLst>
          </p:cNvPr>
          <p:cNvCxnSpPr/>
          <p:nvPr/>
        </p:nvCxnSpPr>
        <p:spPr>
          <a:xfrm flipH="1">
            <a:off x="5376862" y="2864528"/>
            <a:ext cx="216408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2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DE84-75AF-4EE6-A56C-3F73AA4F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test?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64FCD-CF46-4B1D-8EAF-3276138C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1690688"/>
            <a:ext cx="8410575" cy="3381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D2A7E6-D85C-47CD-9CAB-CAB4A963DD66}"/>
              </a:ext>
            </a:extLst>
          </p:cNvPr>
          <p:cNvSpPr txBox="1"/>
          <p:nvPr/>
        </p:nvSpPr>
        <p:spPr>
          <a:xfrm>
            <a:off x="7039992" y="1571348"/>
            <a:ext cx="34444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Does this occurs and doesn’t occur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97C2D-56B7-46CA-B931-47305FF71404}"/>
              </a:ext>
            </a:extLst>
          </p:cNvPr>
          <p:cNvSpPr txBox="1"/>
          <p:nvPr/>
        </p:nvSpPr>
        <p:spPr>
          <a:xfrm>
            <a:off x="7227902" y="2527579"/>
            <a:ext cx="39549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Occurs with “M” and Occurs for &lt; 15000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99D428-0193-4161-8BAB-3B44BED07082}"/>
              </a:ext>
            </a:extLst>
          </p:cNvPr>
          <p:cNvCxnSpPr/>
          <p:nvPr/>
        </p:nvCxnSpPr>
        <p:spPr>
          <a:xfrm flipH="1">
            <a:off x="4962617" y="1940680"/>
            <a:ext cx="2752078" cy="95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A2C49-B772-4C6D-891D-1D9DD798FE55}"/>
              </a:ext>
            </a:extLst>
          </p:cNvPr>
          <p:cNvCxnSpPr>
            <a:cxnSpLocks/>
          </p:cNvCxnSpPr>
          <p:nvPr/>
        </p:nvCxnSpPr>
        <p:spPr>
          <a:xfrm flipH="1">
            <a:off x="5814874" y="2621163"/>
            <a:ext cx="1375456" cy="6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96D1C0-401E-433A-92AE-9CF7D67A78DF}"/>
              </a:ext>
            </a:extLst>
          </p:cNvPr>
          <p:cNvCxnSpPr>
            <a:cxnSpLocks/>
          </p:cNvCxnSpPr>
          <p:nvPr/>
        </p:nvCxnSpPr>
        <p:spPr>
          <a:xfrm flipH="1">
            <a:off x="8151181" y="2714747"/>
            <a:ext cx="1375456" cy="6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948A50-1850-4602-98DA-B1CF9CCE36CF}"/>
              </a:ext>
            </a:extLst>
          </p:cNvPr>
          <p:cNvSpPr txBox="1"/>
          <p:nvPr/>
        </p:nvSpPr>
        <p:spPr>
          <a:xfrm>
            <a:off x="7306183" y="3733802"/>
            <a:ext cx="46333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Works for NOT “M” and &lt; 15000 Neither occurs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62AD02-76AE-4B5C-AE1D-5F37B0E55EB0}"/>
              </a:ext>
            </a:extLst>
          </p:cNvPr>
          <p:cNvCxnSpPr>
            <a:cxnSpLocks/>
          </p:cNvCxnSpPr>
          <p:nvPr/>
        </p:nvCxnSpPr>
        <p:spPr>
          <a:xfrm flipH="1">
            <a:off x="4092606" y="3793540"/>
            <a:ext cx="3263040" cy="3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1E6A1E-76BA-4E68-970A-4C8033D8F50D}"/>
              </a:ext>
            </a:extLst>
          </p:cNvPr>
          <p:cNvSpPr txBox="1"/>
          <p:nvPr/>
        </p:nvSpPr>
        <p:spPr>
          <a:xfrm>
            <a:off x="7714695" y="2001976"/>
            <a:ext cx="437382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happens if 0 sales for all departments?</a:t>
            </a:r>
          </a:p>
          <a:p>
            <a:r>
              <a:rPr lang="en-US" dirty="0"/>
              <a:t>Or All departments had same sales?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E22C206-813E-4886-8576-8513509F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99155"/>
              </p:ext>
            </p:extLst>
          </p:nvPr>
        </p:nvGraphicFramePr>
        <p:xfrm>
          <a:off x="5452241" y="4230563"/>
          <a:ext cx="67733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41203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1596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508253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424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579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6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724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BE23A68-3DDD-4C51-9B62-20ABB750A6A4}"/>
              </a:ext>
            </a:extLst>
          </p:cNvPr>
          <p:cNvSpPr txBox="1"/>
          <p:nvPr/>
        </p:nvSpPr>
        <p:spPr>
          <a:xfrm>
            <a:off x="471857" y="5356882"/>
            <a:ext cx="362074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Work out basic coverage of these branches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33B0C2-4897-4CAE-A36E-407757793301}"/>
              </a:ext>
            </a:extLst>
          </p:cNvPr>
          <p:cNvCxnSpPr>
            <a:cxnSpLocks/>
          </p:cNvCxnSpPr>
          <p:nvPr/>
        </p:nvCxnSpPr>
        <p:spPr>
          <a:xfrm flipV="1">
            <a:off x="3932808" y="5246703"/>
            <a:ext cx="1519433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9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5F27-0646-4DAB-B9F9-06F1A11D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output expect for this coverage?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2BEC3B-5BEF-49EA-A8AE-4D434FBF5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28473"/>
              </p:ext>
            </p:extLst>
          </p:nvPr>
        </p:nvGraphicFramePr>
        <p:xfrm>
          <a:off x="1590455" y="1705268"/>
          <a:ext cx="7810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57">
                  <a:extLst>
                    <a:ext uri="{9D8B030D-6E8A-4147-A177-3AD203B41FA5}">
                      <a16:colId xmlns:a16="http://schemas.microsoft.com/office/drawing/2014/main" val="1841203341"/>
                    </a:ext>
                  </a:extLst>
                </a:gridCol>
                <a:gridCol w="1115857">
                  <a:extLst>
                    <a:ext uri="{9D8B030D-6E8A-4147-A177-3AD203B41FA5}">
                      <a16:colId xmlns:a16="http://schemas.microsoft.com/office/drawing/2014/main" val="1561596111"/>
                    </a:ext>
                  </a:extLst>
                </a:gridCol>
                <a:gridCol w="1115857">
                  <a:extLst>
                    <a:ext uri="{9D8B030D-6E8A-4147-A177-3AD203B41FA5}">
                      <a16:colId xmlns:a16="http://schemas.microsoft.com/office/drawing/2014/main" val="3750825373"/>
                    </a:ext>
                  </a:extLst>
                </a:gridCol>
                <a:gridCol w="1115857">
                  <a:extLst>
                    <a:ext uri="{9D8B030D-6E8A-4147-A177-3AD203B41FA5}">
                      <a16:colId xmlns:a16="http://schemas.microsoft.com/office/drawing/2014/main" val="190642426"/>
                    </a:ext>
                  </a:extLst>
                </a:gridCol>
                <a:gridCol w="1115857">
                  <a:extLst>
                    <a:ext uri="{9D8B030D-6E8A-4147-A177-3AD203B41FA5}">
                      <a16:colId xmlns:a16="http://schemas.microsoft.com/office/drawing/2014/main" val="1435790097"/>
                    </a:ext>
                  </a:extLst>
                </a:gridCol>
                <a:gridCol w="1115857">
                  <a:extLst>
                    <a:ext uri="{9D8B030D-6E8A-4147-A177-3AD203B41FA5}">
                      <a16:colId xmlns:a16="http://schemas.microsoft.com/office/drawing/2014/main" val="3315737782"/>
                    </a:ext>
                  </a:extLst>
                </a:gridCol>
                <a:gridCol w="1115857">
                  <a:extLst>
                    <a:ext uri="{9D8B030D-6E8A-4147-A177-3AD203B41FA5}">
                      <a16:colId xmlns:a16="http://schemas.microsoft.com/office/drawing/2014/main" val="665427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Compensation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6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13,416.67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52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ECB7-B904-491F-A7C9-2842ABA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4D0B-3202-4613-BC75-07C80B4B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24">
            <a:extLst>
              <a:ext uri="{FF2B5EF4-FFF2-40B4-BE49-F238E27FC236}">
                <a16:creationId xmlns:a16="http://schemas.microsoft.com/office/drawing/2014/main" id="{11FCDF07-FA96-4EB4-A52B-92D7C49E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40720"/>
              </p:ext>
            </p:extLst>
          </p:nvPr>
        </p:nvGraphicFramePr>
        <p:xfrm>
          <a:off x="2032000" y="1778000"/>
          <a:ext cx="812800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41203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1596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508253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424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57900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575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6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Employees  records </a:t>
                      </a:r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Employees 0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Employees 1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Employees &gt; 1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 Sales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Sales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sales a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depart sales the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department sales the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sales negative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9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286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43033</TotalTime>
  <Words>554</Words>
  <Application>Microsoft Office PowerPoint</Application>
  <PresentationFormat>Widescreen</PresentationFormat>
  <Paragraphs>161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Chapter 4 – Unit Testing</vt:lpstr>
      <vt:lpstr>Chapter 4 – Unit Testing</vt:lpstr>
      <vt:lpstr>Module Example </vt:lpstr>
      <vt:lpstr>PowerPoint Presentation</vt:lpstr>
      <vt:lpstr>See Into to JUNIT.xls</vt:lpstr>
      <vt:lpstr>PowerPoint Presentation</vt:lpstr>
      <vt:lpstr>Where to test? </vt:lpstr>
      <vt:lpstr>What output expect for this coverage?</vt:lpstr>
      <vt:lpstr>Other Input Boundaries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david lash</cp:lastModifiedBy>
  <cp:revision>818</cp:revision>
  <dcterms:created xsi:type="dcterms:W3CDTF">2017-04-01T15:11:01Z</dcterms:created>
  <dcterms:modified xsi:type="dcterms:W3CDTF">2020-12-16T14:35:17Z</dcterms:modified>
</cp:coreProperties>
</file>