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5"/>
  </p:notesMasterIdLst>
  <p:sldIdLst>
    <p:sldId id="256" r:id="rId2"/>
    <p:sldId id="309" r:id="rId3"/>
    <p:sldId id="257" r:id="rId4"/>
    <p:sldId id="286" r:id="rId5"/>
    <p:sldId id="258" r:id="rId6"/>
    <p:sldId id="259" r:id="rId7"/>
    <p:sldId id="260" r:id="rId8"/>
    <p:sldId id="287" r:id="rId9"/>
    <p:sldId id="288" r:id="rId10"/>
    <p:sldId id="289" r:id="rId11"/>
    <p:sldId id="291" r:id="rId12"/>
    <p:sldId id="281" r:id="rId13"/>
    <p:sldId id="310" r:id="rId14"/>
    <p:sldId id="274" r:id="rId15"/>
    <p:sldId id="313" r:id="rId16"/>
    <p:sldId id="311" r:id="rId17"/>
    <p:sldId id="312" r:id="rId18"/>
    <p:sldId id="277" r:id="rId19"/>
    <p:sldId id="278" r:id="rId20"/>
    <p:sldId id="279" r:id="rId21"/>
    <p:sldId id="280" r:id="rId22"/>
    <p:sldId id="282" r:id="rId23"/>
    <p:sldId id="284" r:id="rId24"/>
    <p:sldId id="283" r:id="rId25"/>
    <p:sldId id="285" r:id="rId26"/>
    <p:sldId id="290"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3091" autoAdjust="0"/>
  </p:normalViewPr>
  <p:slideViewPr>
    <p:cSldViewPr snapToGrid="0">
      <p:cViewPr varScale="1">
        <p:scale>
          <a:sx n="84" d="100"/>
          <a:sy n="84" d="100"/>
        </p:scale>
        <p:origin x="462"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15B24-8BDE-4584-8D46-CE2231368E39}" type="slidenum">
              <a:rPr lang="en-US" smtClean="0"/>
              <a:t>1</a:t>
            </a:fld>
            <a:endParaRPr lang="en-US"/>
          </a:p>
        </p:txBody>
      </p:sp>
    </p:spTree>
    <p:extLst>
      <p:ext uri="{BB962C8B-B14F-4D97-AF65-F5344CB8AC3E}">
        <p14:creationId xmlns:p14="http://schemas.microsoft.com/office/powerpoint/2010/main" val="71343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programmer.97things.oreilly.com/wiki/index.php/The_Boy_Scout_Rul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Wikipedia:Consensu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en.wikipedia.org/wiki/Wikipedia:There_is_no_common_sens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tutsplus.com/tutorials/top-15-best-practices-for-writing-super-readable-code--net-8118"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www.quora.com/How-important-is-naming-things-well-in-software-develop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youtube.com/watch?v=-1bTe54j6PQ"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www.fitness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jigsaw.vitalsource.com/books/9780136083252/epub/OEBPS/html/chapter03.html#iSP72"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941" y="91227"/>
            <a:ext cx="9144000" cy="954505"/>
          </a:xfrm>
        </p:spPr>
        <p:txBody>
          <a:bodyPr/>
          <a:lstStyle/>
          <a:p>
            <a:r>
              <a:rPr lang="en-US" dirty="0"/>
              <a:t>What is Clean Code?</a:t>
            </a:r>
          </a:p>
        </p:txBody>
      </p:sp>
      <p:pic>
        <p:nvPicPr>
          <p:cNvPr id="3" name="Picture 2"/>
          <p:cNvPicPr>
            <a:picLocks noChangeAspect="1"/>
          </p:cNvPicPr>
          <p:nvPr/>
        </p:nvPicPr>
        <p:blipFill>
          <a:blip r:embed="rId3"/>
          <a:stretch>
            <a:fillRect/>
          </a:stretch>
        </p:blipFill>
        <p:spPr>
          <a:xfrm>
            <a:off x="1728155" y="1224135"/>
            <a:ext cx="7349743" cy="5505102"/>
          </a:xfrm>
          <a:prstGeom prst="rect">
            <a:avLst/>
          </a:prstGeom>
        </p:spPr>
      </p:pic>
      <p:sp>
        <p:nvSpPr>
          <p:cNvPr id="5" name="TextBox 4">
            <a:extLst>
              <a:ext uri="{FF2B5EF4-FFF2-40B4-BE49-F238E27FC236}">
                <a16:creationId xmlns:a16="http://schemas.microsoft.com/office/drawing/2014/main" id="{D9AD62C1-B81C-424A-A3DE-6E32C926BD7C}"/>
              </a:ext>
            </a:extLst>
          </p:cNvPr>
          <p:cNvSpPr txBox="1"/>
          <p:nvPr/>
        </p:nvSpPr>
        <p:spPr>
          <a:xfrm>
            <a:off x="3048953" y="3170039"/>
            <a:ext cx="6097904" cy="369332"/>
          </a:xfrm>
          <a:prstGeom prst="rect">
            <a:avLst/>
          </a:prstGeom>
          <a:solidFill>
            <a:schemeClr val="accent2">
              <a:lumMod val="20000"/>
              <a:lumOff val="80000"/>
            </a:schemeClr>
          </a:solidFill>
        </p:spPr>
        <p:txBody>
          <a:bodyPr wrap="square">
            <a:spAutoFit/>
          </a:bodyPr>
          <a:lstStyle/>
          <a:p>
            <a:r>
              <a:rPr lang="en-US" dirty="0"/>
              <a:t>https://www.youtube.com/watch?v=7EmboKQH8lM</a:t>
            </a:r>
          </a:p>
        </p:txBody>
      </p:sp>
    </p:spTree>
    <p:extLst>
      <p:ext uri="{BB962C8B-B14F-4D97-AF65-F5344CB8AC3E}">
        <p14:creationId xmlns:p14="http://schemas.microsoft.com/office/powerpoint/2010/main" val="391668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74132"/>
          </a:xfrm>
        </p:spPr>
        <p:txBody>
          <a:bodyPr>
            <a:normAutofit/>
          </a:bodyPr>
          <a:lstStyle/>
          <a:p>
            <a:r>
              <a:rPr lang="en-US" sz="4000" dirty="0"/>
              <a:t>Rule #1 The Boy Scout Rule and technical debt </a:t>
            </a:r>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376847" y="6176963"/>
            <a:ext cx="11177793" cy="338554"/>
          </a:xfrm>
          <a:prstGeom prst="rect">
            <a:avLst/>
          </a:prstGeom>
          <a:solidFill>
            <a:schemeClr val="accent4">
              <a:lumMod val="40000"/>
              <a:lumOff val="60000"/>
            </a:schemeClr>
          </a:solidFill>
        </p:spPr>
        <p:txBody>
          <a:bodyPr wrap="square">
            <a:spAutoFit/>
          </a:bodyPr>
          <a:lstStyle/>
          <a:p>
            <a:r>
              <a:rPr lang="en-US" sz="1600" dirty="0">
                <a:solidFill>
                  <a:srgbClr val="000000"/>
                </a:solidFill>
                <a:latin typeface="Muli"/>
              </a:rPr>
              <a:t>The act of leaving a mess in the code should be as socially unacceptable as </a:t>
            </a:r>
            <a:r>
              <a:rPr lang="en-US" sz="1600" i="1" dirty="0">
                <a:solidFill>
                  <a:srgbClr val="000000"/>
                </a:solidFill>
                <a:latin typeface="Muli"/>
              </a:rPr>
              <a:t>littering</a:t>
            </a:r>
            <a:r>
              <a:rPr lang="en-US" sz="1600" dirty="0">
                <a:solidFill>
                  <a:srgbClr val="000000"/>
                </a:solidFill>
                <a:latin typeface="Muli"/>
              </a:rPr>
              <a:t>. — </a:t>
            </a:r>
            <a:r>
              <a:rPr lang="en-US" sz="1600" dirty="0">
                <a:solidFill>
                  <a:srgbClr val="428BCA"/>
                </a:solidFill>
                <a:latin typeface="Muli"/>
                <a:hlinkClick r:id="rId2"/>
              </a:rPr>
              <a:t>Robert C. “Uncle Bob” Martin</a:t>
            </a:r>
            <a:endParaRPr lang="en-US" sz="1600" dirty="0"/>
          </a:p>
        </p:txBody>
      </p:sp>
      <p:pic>
        <p:nvPicPr>
          <p:cNvPr id="6" name="Picture 5"/>
          <p:cNvPicPr>
            <a:picLocks noChangeAspect="1"/>
          </p:cNvPicPr>
          <p:nvPr/>
        </p:nvPicPr>
        <p:blipFill>
          <a:blip r:embed="rId3"/>
          <a:stretch>
            <a:fillRect/>
          </a:stretch>
        </p:blipFill>
        <p:spPr>
          <a:xfrm>
            <a:off x="838200" y="1561605"/>
            <a:ext cx="3943120" cy="3848916"/>
          </a:xfrm>
          <a:prstGeom prst="rect">
            <a:avLst/>
          </a:prstGeom>
        </p:spPr>
      </p:pic>
      <p:sp>
        <p:nvSpPr>
          <p:cNvPr id="7" name="TextBox 6"/>
          <p:cNvSpPr txBox="1"/>
          <p:nvPr/>
        </p:nvSpPr>
        <p:spPr>
          <a:xfrm>
            <a:off x="649996" y="956231"/>
            <a:ext cx="11365997" cy="369332"/>
          </a:xfrm>
          <a:prstGeom prst="rect">
            <a:avLst/>
          </a:prstGeom>
          <a:solidFill>
            <a:schemeClr val="accent5">
              <a:lumMod val="40000"/>
              <a:lumOff val="60000"/>
            </a:schemeClr>
          </a:solidFill>
        </p:spPr>
        <p:txBody>
          <a:bodyPr wrap="none" rtlCol="0">
            <a:spAutoFit/>
          </a:bodyPr>
          <a:lstStyle/>
          <a:p>
            <a:r>
              <a:rPr lang="en-US" dirty="0"/>
              <a:t>AKA Technical debt -&gt; a metaphor for shortcuts, hacks and poor design choices… sooner or later … it must be paid back </a:t>
            </a:r>
          </a:p>
        </p:txBody>
      </p:sp>
      <p:pic>
        <p:nvPicPr>
          <p:cNvPr id="9" name="Picture 8"/>
          <p:cNvPicPr>
            <a:picLocks noChangeAspect="1"/>
          </p:cNvPicPr>
          <p:nvPr/>
        </p:nvPicPr>
        <p:blipFill>
          <a:blip r:embed="rId4"/>
          <a:stretch>
            <a:fillRect/>
          </a:stretch>
        </p:blipFill>
        <p:spPr>
          <a:xfrm>
            <a:off x="5965744" y="1630340"/>
            <a:ext cx="5089338" cy="3627648"/>
          </a:xfrm>
          <a:prstGeom prst="rect">
            <a:avLst/>
          </a:prstGeom>
        </p:spPr>
      </p:pic>
      <p:pic>
        <p:nvPicPr>
          <p:cNvPr id="10" name="Picture 9"/>
          <p:cNvPicPr>
            <a:picLocks noChangeAspect="1"/>
          </p:cNvPicPr>
          <p:nvPr/>
        </p:nvPicPr>
        <p:blipFill>
          <a:blip r:embed="rId5"/>
          <a:stretch>
            <a:fillRect/>
          </a:stretch>
        </p:blipFill>
        <p:spPr>
          <a:xfrm>
            <a:off x="6424438" y="5453273"/>
            <a:ext cx="4171950" cy="495300"/>
          </a:xfrm>
          <a:prstGeom prst="rect">
            <a:avLst/>
          </a:prstGeom>
        </p:spPr>
      </p:pic>
      <p:sp>
        <p:nvSpPr>
          <p:cNvPr id="11" name="Rectangle 10"/>
          <p:cNvSpPr/>
          <p:nvPr/>
        </p:nvSpPr>
        <p:spPr>
          <a:xfrm>
            <a:off x="4181245" y="1310174"/>
            <a:ext cx="3410870" cy="369332"/>
          </a:xfrm>
          <a:prstGeom prst="rect">
            <a:avLst/>
          </a:prstGeom>
          <a:solidFill>
            <a:schemeClr val="accent5">
              <a:lumMod val="20000"/>
              <a:lumOff val="80000"/>
            </a:schemeClr>
          </a:solidFill>
        </p:spPr>
        <p:txBody>
          <a:bodyPr wrap="none">
            <a:spAutoFit/>
          </a:bodyPr>
          <a:lstStyle/>
          <a:p>
            <a:r>
              <a:rPr lang="en-US" dirty="0"/>
              <a:t>https://deviq.com/technical-debt/</a:t>
            </a:r>
          </a:p>
        </p:txBody>
      </p:sp>
    </p:spTree>
    <p:extLst>
      <p:ext uri="{BB962C8B-B14F-4D97-AF65-F5344CB8AC3E}">
        <p14:creationId xmlns:p14="http://schemas.microsoft.com/office/powerpoint/2010/main" val="154671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According to </a:t>
            </a:r>
            <a:r>
              <a:rPr lang="en-US" sz="2700" dirty="0"/>
              <a:t>https://hackernoon.com/there-are-3-main-types-of-technical-debt-heres-how-to-manage-them-4a3328a4c50c</a:t>
            </a:r>
            <a:endParaRPr lang="en-US" dirty="0"/>
          </a:p>
        </p:txBody>
      </p:sp>
      <p:sp>
        <p:nvSpPr>
          <p:cNvPr id="4" name="Rectangle 3"/>
          <p:cNvSpPr/>
          <p:nvPr/>
        </p:nvSpPr>
        <p:spPr>
          <a:xfrm>
            <a:off x="838200" y="1825625"/>
            <a:ext cx="7263527" cy="369332"/>
          </a:xfrm>
          <a:prstGeom prst="rect">
            <a:avLst/>
          </a:prstGeom>
        </p:spPr>
        <p:txBody>
          <a:bodyPr wrap="none">
            <a:spAutoFit/>
          </a:bodyPr>
          <a:lstStyle/>
          <a:p>
            <a:r>
              <a:rPr lang="en-US" b="1" dirty="0">
                <a:latin typeface="medium-content-sans-serif-font"/>
              </a:rPr>
              <a:t>1. Deliberate tech debt – Sometimes needed to make a schedule </a:t>
            </a:r>
            <a:endParaRPr lang="en-US" b="1" i="0" dirty="0">
              <a:effectLst/>
              <a:latin typeface="medium-content-sans-serif-font"/>
            </a:endParaRPr>
          </a:p>
        </p:txBody>
      </p:sp>
      <p:sp>
        <p:nvSpPr>
          <p:cNvPr id="5" name="TextBox 4"/>
          <p:cNvSpPr txBox="1"/>
          <p:nvPr/>
        </p:nvSpPr>
        <p:spPr>
          <a:xfrm>
            <a:off x="2655066" y="2329894"/>
            <a:ext cx="7093417" cy="923330"/>
          </a:xfrm>
          <a:prstGeom prst="rect">
            <a:avLst/>
          </a:prstGeom>
          <a:solidFill>
            <a:schemeClr val="accent1">
              <a:lumMod val="40000"/>
              <a:lumOff val="60000"/>
            </a:schemeClr>
          </a:solidFill>
        </p:spPr>
        <p:txBody>
          <a:bodyPr wrap="none" rtlCol="0">
            <a:spAutoFit/>
          </a:bodyPr>
          <a:lstStyle/>
          <a:p>
            <a:r>
              <a:rPr lang="en-US" dirty="0"/>
              <a:t>- You know there is a right way to do it, but schedule drives compromise.  </a:t>
            </a:r>
          </a:p>
          <a:p>
            <a:pPr marL="285750" indent="-285750">
              <a:buFontTx/>
              <a:buChar char="-"/>
            </a:pPr>
            <a:r>
              <a:rPr lang="en-US" dirty="0"/>
              <a:t>Usually track in the backlog</a:t>
            </a:r>
          </a:p>
          <a:p>
            <a:pPr marL="285750" indent="-285750">
              <a:buFontTx/>
              <a:buChar char="-"/>
            </a:pPr>
            <a:r>
              <a:rPr lang="en-US" dirty="0"/>
              <a:t>Often product owners and stakeholders accountable for this debt.</a:t>
            </a:r>
          </a:p>
        </p:txBody>
      </p:sp>
      <p:sp>
        <p:nvSpPr>
          <p:cNvPr id="6" name="Rectangle 5"/>
          <p:cNvSpPr/>
          <p:nvPr/>
        </p:nvSpPr>
        <p:spPr>
          <a:xfrm>
            <a:off x="941460" y="3246099"/>
            <a:ext cx="4536242" cy="369332"/>
          </a:xfrm>
          <a:prstGeom prst="rect">
            <a:avLst/>
          </a:prstGeom>
        </p:spPr>
        <p:txBody>
          <a:bodyPr wrap="none">
            <a:spAutoFit/>
          </a:bodyPr>
          <a:lstStyle/>
          <a:p>
            <a:r>
              <a:rPr lang="en-US" b="1" dirty="0">
                <a:latin typeface="medium-content-sans-serif-font"/>
              </a:rPr>
              <a:t>2. Accidental/outdated design tech debt</a:t>
            </a:r>
            <a:endParaRPr lang="en-US" b="1" i="0" dirty="0">
              <a:effectLst/>
              <a:latin typeface="medium-content-sans-serif-font"/>
            </a:endParaRPr>
          </a:p>
        </p:txBody>
      </p:sp>
      <p:sp>
        <p:nvSpPr>
          <p:cNvPr id="7" name="Rectangle 6"/>
          <p:cNvSpPr/>
          <p:nvPr/>
        </p:nvSpPr>
        <p:spPr>
          <a:xfrm>
            <a:off x="2809736" y="3743243"/>
            <a:ext cx="7127477" cy="923330"/>
          </a:xfrm>
          <a:prstGeom prst="rect">
            <a:avLst/>
          </a:prstGeom>
          <a:solidFill>
            <a:schemeClr val="accent3">
              <a:lumMod val="40000"/>
              <a:lumOff val="60000"/>
            </a:schemeClr>
          </a:solidFill>
        </p:spPr>
        <p:txBody>
          <a:bodyPr wrap="square">
            <a:spAutoFit/>
          </a:bodyPr>
          <a:lstStyle/>
          <a:p>
            <a:r>
              <a:rPr lang="en-US" dirty="0">
                <a:latin typeface="medium-content-serif-font"/>
              </a:rPr>
              <a:t>- Requirements evolve, design choices may become a problem. </a:t>
            </a:r>
          </a:p>
          <a:p>
            <a:pPr marL="285750" indent="-285750">
              <a:buFontTx/>
              <a:buChar char="-"/>
            </a:pPr>
            <a:r>
              <a:rPr lang="en-US" dirty="0">
                <a:latin typeface="medium-content-serif-font"/>
              </a:rPr>
              <a:t>Significant  refactoring needs to happen from time to time</a:t>
            </a:r>
          </a:p>
          <a:p>
            <a:pPr marL="285750" indent="-285750">
              <a:buFontTx/>
              <a:buChar char="-"/>
            </a:pPr>
            <a:r>
              <a:rPr lang="en-US" dirty="0">
                <a:latin typeface="medium-content-serif-font"/>
              </a:rPr>
              <a:t>PO and Team leads accountable for this debt. </a:t>
            </a:r>
            <a:endParaRPr lang="en-US" dirty="0"/>
          </a:p>
        </p:txBody>
      </p:sp>
      <p:sp>
        <p:nvSpPr>
          <p:cNvPr id="8" name="Rectangle 7"/>
          <p:cNvSpPr/>
          <p:nvPr/>
        </p:nvSpPr>
        <p:spPr>
          <a:xfrm>
            <a:off x="998719" y="4938345"/>
            <a:ext cx="2210862" cy="369332"/>
          </a:xfrm>
          <a:prstGeom prst="rect">
            <a:avLst/>
          </a:prstGeom>
        </p:spPr>
        <p:txBody>
          <a:bodyPr wrap="none">
            <a:spAutoFit/>
          </a:bodyPr>
          <a:lstStyle/>
          <a:p>
            <a:r>
              <a:rPr lang="en-US" b="1" dirty="0">
                <a:latin typeface="medium-content-sans-serif-font"/>
              </a:rPr>
              <a:t>3. Bit rot tech debt</a:t>
            </a:r>
            <a:endParaRPr lang="en-US" b="1" i="0" dirty="0">
              <a:effectLst/>
              <a:latin typeface="medium-content-sans-serif-font"/>
            </a:endParaRPr>
          </a:p>
        </p:txBody>
      </p:sp>
      <p:sp>
        <p:nvSpPr>
          <p:cNvPr id="9" name="Rectangle 8"/>
          <p:cNvSpPr/>
          <p:nvPr/>
        </p:nvSpPr>
        <p:spPr>
          <a:xfrm>
            <a:off x="3510708" y="4790823"/>
            <a:ext cx="7462092" cy="1569660"/>
          </a:xfrm>
          <a:prstGeom prst="rect">
            <a:avLst/>
          </a:prstGeom>
        </p:spPr>
        <p:txBody>
          <a:bodyPr wrap="square">
            <a:spAutoFit/>
          </a:bodyPr>
          <a:lstStyle/>
          <a:p>
            <a:r>
              <a:rPr lang="en-US" sz="1600" dirty="0">
                <a:latin typeface="medium-content-serif-font"/>
              </a:rPr>
              <a:t>  - Should avoid this debt by understanding and refactoring </a:t>
            </a:r>
          </a:p>
          <a:p>
            <a:pPr marL="285750" indent="-285750">
              <a:buFontTx/>
              <a:buChar char="-"/>
            </a:pPr>
            <a:r>
              <a:rPr lang="en-US" sz="1600" dirty="0">
                <a:latin typeface="medium-content-serif-font"/>
              </a:rPr>
              <a:t>Lots of incremental changes causes Code slowly devolves </a:t>
            </a:r>
          </a:p>
          <a:p>
            <a:pPr marL="285750" indent="-285750">
              <a:buFontTx/>
              <a:buChar char="-"/>
            </a:pPr>
            <a:r>
              <a:rPr lang="en-US" sz="1600" dirty="0">
                <a:latin typeface="medium-content-serif-font"/>
              </a:rPr>
              <a:t>often exacerbated when worked upon by several people who might not fully understand the original design. </a:t>
            </a:r>
          </a:p>
          <a:p>
            <a:pPr marL="285750" indent="-285750">
              <a:buFontTx/>
              <a:buChar char="-"/>
            </a:pPr>
            <a:r>
              <a:rPr lang="en-US" sz="1600" dirty="0">
                <a:latin typeface="medium-content-serif-font"/>
              </a:rPr>
              <a:t>Symptoms are, among others, copy-paste and cargo-cult programming.</a:t>
            </a:r>
          </a:p>
          <a:p>
            <a:pPr marL="285750" indent="-285750">
              <a:buFontTx/>
              <a:buChar char="-"/>
            </a:pPr>
            <a:r>
              <a:rPr lang="en-US" sz="1600" dirty="0">
                <a:latin typeface="medium-content-serif-font"/>
              </a:rPr>
              <a:t>Dev team is accountable for this debt</a:t>
            </a:r>
            <a:endParaRPr lang="en-US" sz="1600" dirty="0"/>
          </a:p>
        </p:txBody>
      </p:sp>
    </p:spTree>
    <p:extLst>
      <p:ext uri="{BB962C8B-B14F-4D97-AF65-F5344CB8AC3E}">
        <p14:creationId xmlns:p14="http://schemas.microsoft.com/office/powerpoint/2010/main" val="427860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things well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3176" y="1535320"/>
            <a:ext cx="4572824" cy="1226047"/>
          </a:xfrm>
          <a:prstGeom prst="rect">
            <a:avLst/>
          </a:prstGeom>
        </p:spPr>
      </p:pic>
      <p:sp>
        <p:nvSpPr>
          <p:cNvPr id="5" name="Rectangle 4"/>
          <p:cNvSpPr/>
          <p:nvPr/>
        </p:nvSpPr>
        <p:spPr>
          <a:xfrm>
            <a:off x="2820318" y="3025230"/>
            <a:ext cx="8648241" cy="923330"/>
          </a:xfrm>
          <a:prstGeom prst="rect">
            <a:avLst/>
          </a:prstGeom>
          <a:solidFill>
            <a:schemeClr val="accent1">
              <a:lumMod val="40000"/>
              <a:lumOff val="60000"/>
            </a:schemeClr>
          </a:solidFill>
        </p:spPr>
        <p:txBody>
          <a:bodyPr wrap="square">
            <a:spAutoFit/>
          </a:bodyPr>
          <a:lstStyle/>
          <a:p>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Common sense isn't actually common</a:t>
            </a:r>
            <a:r>
              <a:rPr lang="en-US" dirty="0">
                <a:solidFill>
                  <a:srgbClr val="222222"/>
                </a:solidFill>
                <a:latin typeface="Arial" panose="020B0604020202020204" pitchFamily="34" charset="0"/>
              </a:rPr>
              <a:t>, in either sense: it is different from person to person, and may not be employed even when many editors could agree on what it is in a particular situation.</a:t>
            </a:r>
            <a:endParaRPr lang="en-US" dirty="0"/>
          </a:p>
        </p:txBody>
      </p:sp>
      <p:sp>
        <p:nvSpPr>
          <p:cNvPr id="6" name="Rectangle 5"/>
          <p:cNvSpPr/>
          <p:nvPr/>
        </p:nvSpPr>
        <p:spPr>
          <a:xfrm>
            <a:off x="4766631" y="2463066"/>
            <a:ext cx="7425369" cy="369332"/>
          </a:xfrm>
          <a:prstGeom prst="rect">
            <a:avLst/>
          </a:prstGeom>
          <a:solidFill>
            <a:srgbClr val="FFFF00"/>
          </a:solidFill>
        </p:spPr>
        <p:txBody>
          <a:bodyPr wrap="square">
            <a:spAutoFit/>
          </a:bodyPr>
          <a:lstStyle/>
          <a:p>
            <a:r>
              <a:rPr lang="en-US" dirty="0"/>
              <a:t>https://en.wikipedia.org/wiki/Wikipedia:Common_sense_is_not_common</a:t>
            </a:r>
          </a:p>
        </p:txBody>
      </p:sp>
      <p:sp>
        <p:nvSpPr>
          <p:cNvPr id="7" name="Rectangle 6"/>
          <p:cNvSpPr/>
          <p:nvPr/>
        </p:nvSpPr>
        <p:spPr>
          <a:xfrm>
            <a:off x="1307335" y="4557574"/>
            <a:ext cx="8916318" cy="1477328"/>
          </a:xfrm>
          <a:prstGeom prst="rect">
            <a:avLst/>
          </a:prstGeom>
          <a:solidFill>
            <a:schemeClr val="accent2">
              <a:lumMod val="60000"/>
              <a:lumOff val="40000"/>
            </a:schemeClr>
          </a:solidFill>
        </p:spPr>
        <p:txBody>
          <a:bodyPr wrap="square">
            <a:spAutoFit/>
          </a:bodyPr>
          <a:lstStyle/>
          <a:p>
            <a:r>
              <a:rPr lang="en-US" dirty="0">
                <a:solidFill>
                  <a:srgbClr val="222222"/>
                </a:solidFill>
                <a:latin typeface="Arial" panose="020B0604020202020204" pitchFamily="34" charset="0"/>
              </a:rPr>
              <a:t>Thus, when discussing issues of importance to projects on Wikipedia, don't consider your position, or the position that you agree with, or even a position that has </a:t>
            </a:r>
            <a:r>
              <a:rPr lang="en-US" dirty="0">
                <a:solidFill>
                  <a:srgbClr val="0B0080"/>
                </a:solidFill>
                <a:latin typeface="Arial" panose="020B0604020202020204" pitchFamily="34" charset="0"/>
                <a:hlinkClick r:id="rId3" tooltip="Wikipedia:Consensus"/>
              </a:rPr>
              <a:t>consensus</a:t>
            </a:r>
            <a:r>
              <a:rPr lang="en-US" dirty="0">
                <a:solidFill>
                  <a:srgbClr val="222222"/>
                </a:solidFill>
                <a:latin typeface="Arial" panose="020B0604020202020204" pitchFamily="34" charset="0"/>
              </a:rPr>
              <a:t>, to be "common sense", because it's </a:t>
            </a:r>
            <a:r>
              <a:rPr lang="en-US" dirty="0">
                <a:solidFill>
                  <a:srgbClr val="0B0080"/>
                </a:solidFill>
                <a:latin typeface="Arial" panose="020B0604020202020204" pitchFamily="34" charset="0"/>
                <a:hlinkClick r:id="rId4" tooltip="Wikipedia:There is no common sense"/>
              </a:rPr>
              <a:t>nothing more than your perception</a:t>
            </a:r>
            <a:r>
              <a:rPr lang="en-US" dirty="0">
                <a:solidFill>
                  <a:srgbClr val="222222"/>
                </a:solidFill>
                <a:latin typeface="Arial" panose="020B0604020202020204" pitchFamily="34" charset="0"/>
              </a:rPr>
              <a:t>. Your idea of common sense is likely to contradict someone else's idea of common sense.</a:t>
            </a:r>
            <a:endParaRPr lang="en-US" dirty="0"/>
          </a:p>
        </p:txBody>
      </p:sp>
      <p:sp>
        <p:nvSpPr>
          <p:cNvPr id="8" name="TextBox 7"/>
          <p:cNvSpPr txBox="1"/>
          <p:nvPr/>
        </p:nvSpPr>
        <p:spPr>
          <a:xfrm>
            <a:off x="552467" y="150688"/>
            <a:ext cx="4130618" cy="523220"/>
          </a:xfrm>
          <a:prstGeom prst="rect">
            <a:avLst/>
          </a:prstGeom>
          <a:solidFill>
            <a:schemeClr val="accent2">
              <a:lumMod val="60000"/>
              <a:lumOff val="40000"/>
            </a:schemeClr>
          </a:solidFill>
        </p:spPr>
        <p:txBody>
          <a:bodyPr wrap="none" rtlCol="0">
            <a:spAutoFit/>
          </a:bodyPr>
          <a:lstStyle/>
          <a:p>
            <a:r>
              <a:rPr lang="en-US" sz="2800" dirty="0"/>
              <a:t>Chapter 2 of Clean Code ….</a:t>
            </a:r>
          </a:p>
        </p:txBody>
      </p:sp>
    </p:spTree>
    <p:extLst>
      <p:ext uri="{BB962C8B-B14F-4D97-AF65-F5344CB8AC3E}">
        <p14:creationId xmlns:p14="http://schemas.microsoft.com/office/powerpoint/2010/main" val="374813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C33D9-9883-4544-879D-750751687C36}"/>
              </a:ext>
            </a:extLst>
          </p:cNvPr>
          <p:cNvSpPr>
            <a:spLocks noGrp="1"/>
          </p:cNvSpPr>
          <p:nvPr>
            <p:ph idx="1"/>
          </p:nvPr>
        </p:nvSpPr>
        <p:spPr/>
        <p:txBody>
          <a:bodyPr/>
          <a:lstStyle/>
          <a:p>
            <a:pPr marL="0" indent="0">
              <a:buNone/>
            </a:pPr>
            <a:r>
              <a:rPr lang="en-US" dirty="0"/>
              <a:t>1. Avoid Obvious Comments </a:t>
            </a:r>
          </a:p>
        </p:txBody>
      </p:sp>
      <p:sp>
        <p:nvSpPr>
          <p:cNvPr id="4" name="Rectangle 3">
            <a:extLst>
              <a:ext uri="{FF2B5EF4-FFF2-40B4-BE49-F238E27FC236}">
                <a16:creationId xmlns:a16="http://schemas.microsoft.com/office/drawing/2014/main" id="{BD2A5C15-7054-4A9E-914B-94821137E824}"/>
              </a:ext>
            </a:extLst>
          </p:cNvPr>
          <p:cNvSpPr/>
          <p:nvPr/>
        </p:nvSpPr>
        <p:spPr>
          <a:xfrm>
            <a:off x="1609725" y="381575"/>
            <a:ext cx="6096000" cy="646331"/>
          </a:xfrm>
          <a:prstGeom prst="rect">
            <a:avLst/>
          </a:prstGeom>
        </p:spPr>
        <p:txBody>
          <a:bodyPr>
            <a:spAutoFit/>
          </a:bodyPr>
          <a:lstStyle/>
          <a:p>
            <a:r>
              <a:rPr lang="en-US" dirty="0">
                <a:hlinkClick r:id="rId2"/>
              </a:rPr>
              <a:t>https://code.tutsplus.com/tutorials/top-15-best-practices-for-writing-super-readable-code--net-8118</a:t>
            </a:r>
            <a:endParaRPr lang="en-US" dirty="0"/>
          </a:p>
        </p:txBody>
      </p:sp>
      <p:pic>
        <p:nvPicPr>
          <p:cNvPr id="5" name="Picture 4">
            <a:extLst>
              <a:ext uri="{FF2B5EF4-FFF2-40B4-BE49-F238E27FC236}">
                <a16:creationId xmlns:a16="http://schemas.microsoft.com/office/drawing/2014/main" id="{E7856047-8D8C-49F6-A39F-D68BC60D64B8}"/>
              </a:ext>
            </a:extLst>
          </p:cNvPr>
          <p:cNvPicPr>
            <a:picLocks noChangeAspect="1"/>
          </p:cNvPicPr>
          <p:nvPr/>
        </p:nvPicPr>
        <p:blipFill>
          <a:blip r:embed="rId3"/>
          <a:stretch>
            <a:fillRect/>
          </a:stretch>
        </p:blipFill>
        <p:spPr>
          <a:xfrm>
            <a:off x="2271712" y="2347912"/>
            <a:ext cx="6067425" cy="2162175"/>
          </a:xfrm>
          <a:prstGeom prst="rect">
            <a:avLst/>
          </a:prstGeom>
        </p:spPr>
      </p:pic>
      <p:pic>
        <p:nvPicPr>
          <p:cNvPr id="6" name="Picture 5">
            <a:extLst>
              <a:ext uri="{FF2B5EF4-FFF2-40B4-BE49-F238E27FC236}">
                <a16:creationId xmlns:a16="http://schemas.microsoft.com/office/drawing/2014/main" id="{82E670B1-039B-4BFA-8045-5C007E6C16EB}"/>
              </a:ext>
            </a:extLst>
          </p:cNvPr>
          <p:cNvPicPr>
            <a:picLocks noChangeAspect="1"/>
          </p:cNvPicPr>
          <p:nvPr/>
        </p:nvPicPr>
        <p:blipFill>
          <a:blip r:embed="rId4"/>
          <a:stretch>
            <a:fillRect/>
          </a:stretch>
        </p:blipFill>
        <p:spPr>
          <a:xfrm>
            <a:off x="4052887" y="4809550"/>
            <a:ext cx="5153025" cy="1666875"/>
          </a:xfrm>
          <a:prstGeom prst="rect">
            <a:avLst/>
          </a:prstGeom>
        </p:spPr>
      </p:pic>
    </p:spTree>
    <p:extLst>
      <p:ext uri="{BB962C8B-B14F-4D97-AF65-F5344CB8AC3E}">
        <p14:creationId xmlns:p14="http://schemas.microsoft.com/office/powerpoint/2010/main" val="291474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best practices (and chapter 2)</a:t>
            </a:r>
          </a:p>
        </p:txBody>
      </p:sp>
      <p:sp>
        <p:nvSpPr>
          <p:cNvPr id="3" name="Content Placeholder 2"/>
          <p:cNvSpPr>
            <a:spLocks noGrp="1"/>
          </p:cNvSpPr>
          <p:nvPr>
            <p:ph idx="1"/>
          </p:nvPr>
        </p:nvSpPr>
        <p:spPr>
          <a:xfrm>
            <a:off x="173182" y="1253330"/>
            <a:ext cx="10515600" cy="4351338"/>
          </a:xfrm>
        </p:spPr>
        <p:txBody>
          <a:bodyPr/>
          <a:lstStyle/>
          <a:p>
            <a:pPr marL="0" indent="0">
              <a:buNone/>
            </a:pPr>
            <a:r>
              <a:rPr lang="en-US" dirty="0"/>
              <a:t>1. Name things well</a:t>
            </a:r>
          </a:p>
        </p:txBody>
      </p:sp>
      <p:sp>
        <p:nvSpPr>
          <p:cNvPr id="5" name="TextBox 4"/>
          <p:cNvSpPr txBox="1"/>
          <p:nvPr/>
        </p:nvSpPr>
        <p:spPr>
          <a:xfrm>
            <a:off x="5748098" y="1484843"/>
            <a:ext cx="5605702" cy="923330"/>
          </a:xfrm>
          <a:prstGeom prst="rect">
            <a:avLst/>
          </a:prstGeom>
          <a:solidFill>
            <a:srgbClr val="FFFF00"/>
          </a:solidFill>
        </p:spPr>
        <p:txBody>
          <a:bodyPr wrap="none" rtlCol="0">
            <a:spAutoFit/>
          </a:bodyPr>
          <a:lstStyle/>
          <a:p>
            <a:r>
              <a:rPr lang="en-US" dirty="0"/>
              <a:t>Name app something like </a:t>
            </a:r>
            <a:r>
              <a:rPr lang="en-US" dirty="0" err="1"/>
              <a:t>consoleUI</a:t>
            </a:r>
            <a:r>
              <a:rPr lang="en-US" dirty="0"/>
              <a:t> not just ConsoleApp8</a:t>
            </a:r>
          </a:p>
          <a:p>
            <a:r>
              <a:rPr lang="en-US" dirty="0"/>
              <a:t>Make solution name different and descriptive</a:t>
            </a:r>
          </a:p>
          <a:p>
            <a:r>
              <a:rPr lang="en-US" dirty="0"/>
              <a:t>Observe Standard Naming format (E.g., </a:t>
            </a:r>
            <a:r>
              <a:rPr lang="en-US" dirty="0" err="1"/>
              <a:t>camelCase</a:t>
            </a:r>
            <a:r>
              <a:rPr lang="en-US" dirty="0"/>
              <a:t> </a:t>
            </a:r>
          </a:p>
        </p:txBody>
      </p:sp>
      <p:sp>
        <p:nvSpPr>
          <p:cNvPr id="7" name="TextBox 6"/>
          <p:cNvSpPr txBox="1"/>
          <p:nvPr/>
        </p:nvSpPr>
        <p:spPr>
          <a:xfrm>
            <a:off x="5748098" y="2881560"/>
            <a:ext cx="5926046" cy="646331"/>
          </a:xfrm>
          <a:prstGeom prst="rect">
            <a:avLst/>
          </a:prstGeom>
          <a:solidFill>
            <a:srgbClr val="FFFF00"/>
          </a:solidFill>
        </p:spPr>
        <p:txBody>
          <a:bodyPr wrap="none" rtlCol="0">
            <a:spAutoFit/>
          </a:bodyPr>
          <a:lstStyle/>
          <a:p>
            <a:r>
              <a:rPr lang="en-US" dirty="0"/>
              <a:t>Classes for reuse utility purpose are called </a:t>
            </a:r>
            <a:r>
              <a:rPr lang="en-US" dirty="0" err="1"/>
              <a:t>nameLibrary</a:t>
            </a:r>
            <a:endParaRPr lang="en-US" dirty="0"/>
          </a:p>
          <a:p>
            <a:r>
              <a:rPr lang="en-US" dirty="0"/>
              <a:t>Why? When add reference … you usually look to add libraries</a:t>
            </a:r>
          </a:p>
        </p:txBody>
      </p:sp>
      <p:cxnSp>
        <p:nvCxnSpPr>
          <p:cNvPr id="9" name="Straight Arrow Connector 8"/>
          <p:cNvCxnSpPr/>
          <p:nvPr/>
        </p:nvCxnSpPr>
        <p:spPr>
          <a:xfrm>
            <a:off x="7426036" y="3527891"/>
            <a:ext cx="2355273" cy="87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1DC22DF-BB98-4C9B-811E-36945899F673}"/>
              </a:ext>
            </a:extLst>
          </p:cNvPr>
          <p:cNvSpPr/>
          <p:nvPr/>
        </p:nvSpPr>
        <p:spPr>
          <a:xfrm>
            <a:off x="381000" y="1837711"/>
            <a:ext cx="6096000" cy="646331"/>
          </a:xfrm>
          <a:prstGeom prst="rect">
            <a:avLst/>
          </a:prstGeom>
        </p:spPr>
        <p:txBody>
          <a:bodyPr>
            <a:spAutoFit/>
          </a:bodyPr>
          <a:lstStyle/>
          <a:p>
            <a:r>
              <a:rPr lang="en-US" dirty="0">
                <a:hlinkClick r:id="rId2"/>
              </a:rPr>
              <a:t>https://www.quora.com/How-important-is-naming-things-well-in-software-development</a:t>
            </a:r>
            <a:endParaRPr lang="en-US" dirty="0"/>
          </a:p>
        </p:txBody>
      </p:sp>
      <p:sp>
        <p:nvSpPr>
          <p:cNvPr id="10" name="Rectangle 9">
            <a:extLst>
              <a:ext uri="{FF2B5EF4-FFF2-40B4-BE49-F238E27FC236}">
                <a16:creationId xmlns:a16="http://schemas.microsoft.com/office/drawing/2014/main" id="{722B0094-F24E-4E50-877D-884CF1A05E78}"/>
              </a:ext>
            </a:extLst>
          </p:cNvPr>
          <p:cNvSpPr/>
          <p:nvPr/>
        </p:nvSpPr>
        <p:spPr>
          <a:xfrm>
            <a:off x="1590578" y="3206241"/>
            <a:ext cx="6096000" cy="1200329"/>
          </a:xfrm>
          <a:prstGeom prst="rect">
            <a:avLst/>
          </a:prstGeom>
        </p:spPr>
        <p:txBody>
          <a:bodyPr>
            <a:spAutoFit/>
          </a:bodyPr>
          <a:lstStyle/>
          <a:p>
            <a:r>
              <a:rPr lang="en-US" dirty="0">
                <a:solidFill>
                  <a:srgbClr val="333333"/>
                </a:solidFill>
                <a:latin typeface="-apple-system"/>
              </a:rPr>
              <a:t>“Possibly the most important part: if you expect to have someone else understand your code or to remember yourself what it does a few days, weeks, or years later, descriptive names are necessary”</a:t>
            </a:r>
            <a:endParaRPr lang="en-US" dirty="0"/>
          </a:p>
        </p:txBody>
      </p:sp>
      <p:sp>
        <p:nvSpPr>
          <p:cNvPr id="11" name="Rectangle 10">
            <a:extLst>
              <a:ext uri="{FF2B5EF4-FFF2-40B4-BE49-F238E27FC236}">
                <a16:creationId xmlns:a16="http://schemas.microsoft.com/office/drawing/2014/main" id="{9A90CCC6-43BE-455E-889A-A46D4D44F36E}"/>
              </a:ext>
            </a:extLst>
          </p:cNvPr>
          <p:cNvSpPr/>
          <p:nvPr/>
        </p:nvSpPr>
        <p:spPr>
          <a:xfrm>
            <a:off x="3581400" y="4727395"/>
            <a:ext cx="6096000" cy="923330"/>
          </a:xfrm>
          <a:prstGeom prst="rect">
            <a:avLst/>
          </a:prstGeom>
        </p:spPr>
        <p:txBody>
          <a:bodyPr>
            <a:spAutoFit/>
          </a:bodyPr>
          <a:lstStyle/>
          <a:p>
            <a:r>
              <a:rPr lang="en-US" dirty="0">
                <a:solidFill>
                  <a:srgbClr val="333333"/>
                </a:solidFill>
                <a:latin typeface="-apple-system"/>
              </a:rPr>
              <a:t>Chances are good if you are using the wrong name for something it is not because naming is hard (I agree that it is hard though) but because you actually don’t understand it. </a:t>
            </a:r>
            <a:endParaRPr lang="en-US" dirty="0"/>
          </a:p>
        </p:txBody>
      </p:sp>
    </p:spTree>
    <p:extLst>
      <p:ext uri="{BB962C8B-B14F-4D97-AF65-F5344CB8AC3E}">
        <p14:creationId xmlns:p14="http://schemas.microsoft.com/office/powerpoint/2010/main" val="157819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72B7-056C-4CB1-ADC5-C8AFD2760C5D}"/>
              </a:ext>
            </a:extLst>
          </p:cNvPr>
          <p:cNvSpPr>
            <a:spLocks noGrp="1"/>
          </p:cNvSpPr>
          <p:nvPr>
            <p:ph type="title"/>
          </p:nvPr>
        </p:nvSpPr>
        <p:spPr/>
        <p:txBody>
          <a:bodyPr/>
          <a:lstStyle/>
          <a:p>
            <a:r>
              <a:rPr lang="en-US" dirty="0"/>
              <a:t>Clean Code: Meaningful names</a:t>
            </a:r>
          </a:p>
        </p:txBody>
      </p:sp>
      <p:sp>
        <p:nvSpPr>
          <p:cNvPr id="3" name="Content Placeholder 2">
            <a:extLst>
              <a:ext uri="{FF2B5EF4-FFF2-40B4-BE49-F238E27FC236}">
                <a16:creationId xmlns:a16="http://schemas.microsoft.com/office/drawing/2014/main" id="{D5AC821F-8DD1-4D95-A9D0-B757BBAEC4B6}"/>
              </a:ext>
            </a:extLst>
          </p:cNvPr>
          <p:cNvSpPr>
            <a:spLocks noGrp="1"/>
          </p:cNvSpPr>
          <p:nvPr>
            <p:ph idx="1"/>
          </p:nvPr>
        </p:nvSpPr>
        <p:spPr/>
        <p:txBody>
          <a:bodyPr/>
          <a:lstStyle/>
          <a:p>
            <a:r>
              <a:rPr lang="en-US" dirty="0"/>
              <a:t>Names of the classes, variables, and methods must be meaningful and clearly indicate what a method does or what an attribute is.</a:t>
            </a:r>
          </a:p>
          <a:p>
            <a:r>
              <a:rPr lang="en-US" dirty="0"/>
              <a:t>Create pronounceable names to facilitate communication.</a:t>
            </a:r>
          </a:p>
          <a:p>
            <a:r>
              <a:rPr lang="en-US" dirty="0"/>
              <a:t>Avoid acronyms and avoid confusing names, which may bring anyone who reads the code to the wrong conclusions.</a:t>
            </a:r>
          </a:p>
          <a:p>
            <a:r>
              <a:rPr lang="en-US" dirty="0"/>
              <a:t>Use names that reflect the system domain, the context, and the problems that must be solved.</a:t>
            </a:r>
          </a:p>
          <a:p>
            <a:endParaRPr lang="en-US" dirty="0"/>
          </a:p>
        </p:txBody>
      </p:sp>
    </p:spTree>
    <p:extLst>
      <p:ext uri="{BB962C8B-B14F-4D97-AF65-F5344CB8AC3E}">
        <p14:creationId xmlns:p14="http://schemas.microsoft.com/office/powerpoint/2010/main" val="158388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8DF5-B8F9-4271-83DE-24702C341FFA}"/>
              </a:ext>
            </a:extLst>
          </p:cNvPr>
          <p:cNvSpPr>
            <a:spLocks noGrp="1"/>
          </p:cNvSpPr>
          <p:nvPr>
            <p:ph type="title"/>
          </p:nvPr>
        </p:nvSpPr>
        <p:spPr>
          <a:xfrm>
            <a:off x="85725" y="-1588"/>
            <a:ext cx="10515600" cy="1325563"/>
          </a:xfrm>
        </p:spPr>
        <p:txBody>
          <a:bodyPr/>
          <a:lstStyle/>
          <a:p>
            <a:r>
              <a:rPr lang="en-US" dirty="0"/>
              <a:t>For example </a:t>
            </a:r>
          </a:p>
        </p:txBody>
      </p:sp>
      <p:sp>
        <p:nvSpPr>
          <p:cNvPr id="4" name="TextBox 3">
            <a:extLst>
              <a:ext uri="{FF2B5EF4-FFF2-40B4-BE49-F238E27FC236}">
                <a16:creationId xmlns:a16="http://schemas.microsoft.com/office/drawing/2014/main" id="{099C6CB9-FF64-4912-9EEA-D1A191E99965}"/>
              </a:ext>
            </a:extLst>
          </p:cNvPr>
          <p:cNvSpPr txBox="1"/>
          <p:nvPr/>
        </p:nvSpPr>
        <p:spPr>
          <a:xfrm>
            <a:off x="1962150" y="1323975"/>
            <a:ext cx="5285421" cy="147732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myFunc</a:t>
            </a:r>
            <a:r>
              <a:rPr lang="en-US" dirty="0">
                <a:latin typeface="Courier New" panose="02070309020205020404" pitchFamily="49" charset="0"/>
                <a:cs typeface="Courier New" panose="02070309020205020404" pitchFamily="49" charset="0"/>
              </a:rPr>
              <a:t>(char c){</a:t>
            </a:r>
          </a:p>
          <a:p>
            <a:r>
              <a:rPr lang="en-US" dirty="0">
                <a:latin typeface="Courier New" panose="02070309020205020404" pitchFamily="49" charset="0"/>
                <a:cs typeface="Courier New" panose="02070309020205020404" pitchFamily="49" charset="0"/>
              </a:rPr>
              <a:t>If (c &gt; 97 &amp;&amp; c &lt; 122) return c - 32;</a:t>
            </a:r>
          </a:p>
          <a:p>
            <a:r>
              <a:rPr lang="en-US" dirty="0">
                <a:latin typeface="Courier New" panose="02070309020205020404" pitchFamily="49" charset="0"/>
                <a:cs typeface="Courier New" panose="02070309020205020404" pitchFamily="49" charset="0"/>
              </a:rPr>
              <a:t>Else return c;</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DAD1454-B59D-43EA-B324-84384F2CCC54}"/>
              </a:ext>
            </a:extLst>
          </p:cNvPr>
          <p:cNvSpPr txBox="1"/>
          <p:nvPr/>
        </p:nvSpPr>
        <p:spPr>
          <a:xfrm>
            <a:off x="2590800" y="3429000"/>
            <a:ext cx="5974713" cy="203132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convertToUpperCase</a:t>
            </a:r>
            <a:r>
              <a:rPr lang="en-US" dirty="0">
                <a:latin typeface="Courier New" panose="02070309020205020404" pitchFamily="49" charset="0"/>
                <a:cs typeface="Courier New" panose="02070309020205020404" pitchFamily="49" charset="0"/>
              </a:rPr>
              <a:t>(char c) {</a:t>
            </a:r>
          </a:p>
          <a:p>
            <a:r>
              <a:rPr lang="en-US" dirty="0">
                <a:latin typeface="Courier New" panose="02070309020205020404" pitchFamily="49" charset="0"/>
                <a:cs typeface="Courier New" panose="02070309020205020404" pitchFamily="49" charset="0"/>
              </a:rPr>
              <a:t>    // ascii 97-122 are Lower Case letters</a:t>
            </a:r>
          </a:p>
          <a:p>
            <a:r>
              <a:rPr lang="en-US" dirty="0">
                <a:latin typeface="Courier New" panose="02070309020205020404" pitchFamily="49" charset="0"/>
                <a:cs typeface="Courier New" panose="02070309020205020404" pitchFamily="49" charset="0"/>
              </a:rPr>
              <a:t>    If (c &gt; 97 &amp;&amp; c &lt; 122) </a:t>
            </a:r>
          </a:p>
          <a:p>
            <a:r>
              <a:rPr lang="en-US" dirty="0">
                <a:latin typeface="Courier New" panose="02070309020205020404" pitchFamily="49" charset="0"/>
                <a:cs typeface="Courier New" panose="02070309020205020404" pitchFamily="49" charset="0"/>
              </a:rPr>
              <a:t>		return c - 32;</a:t>
            </a:r>
          </a:p>
          <a:p>
            <a:r>
              <a:rPr lang="en-US" dirty="0">
                <a:latin typeface="Courier New" panose="02070309020205020404" pitchFamily="49" charset="0"/>
                <a:cs typeface="Courier New" panose="02070309020205020404" pitchFamily="49" charset="0"/>
              </a:rPr>
              <a:t>    Else return c;</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FAA5B5E8-F66A-4E03-AE41-0417D6F71F1F}"/>
              </a:ext>
            </a:extLst>
          </p:cNvPr>
          <p:cNvSpPr txBox="1"/>
          <p:nvPr/>
        </p:nvSpPr>
        <p:spPr>
          <a:xfrm>
            <a:off x="5981700" y="752475"/>
            <a:ext cx="2866490" cy="369332"/>
          </a:xfrm>
          <a:prstGeom prst="rect">
            <a:avLst/>
          </a:prstGeom>
          <a:solidFill>
            <a:schemeClr val="accent2"/>
          </a:solidFill>
        </p:spPr>
        <p:txBody>
          <a:bodyPr wrap="none" rtlCol="0">
            <a:spAutoFit/>
          </a:bodyPr>
          <a:lstStyle/>
          <a:p>
            <a:r>
              <a:rPr lang="en-US" dirty="0"/>
              <a:t>What does my Function do? </a:t>
            </a:r>
          </a:p>
        </p:txBody>
      </p:sp>
      <p:sp>
        <p:nvSpPr>
          <p:cNvPr id="7" name="TextBox 6">
            <a:extLst>
              <a:ext uri="{FF2B5EF4-FFF2-40B4-BE49-F238E27FC236}">
                <a16:creationId xmlns:a16="http://schemas.microsoft.com/office/drawing/2014/main" id="{F29F6A3F-04D1-46DF-B9F3-F070AF6EF0B6}"/>
              </a:ext>
            </a:extLst>
          </p:cNvPr>
          <p:cNvSpPr txBox="1"/>
          <p:nvPr/>
        </p:nvSpPr>
        <p:spPr>
          <a:xfrm>
            <a:off x="2523473" y="3456532"/>
            <a:ext cx="6109365" cy="1754326"/>
          </a:xfrm>
          <a:prstGeom prst="rect">
            <a:avLst/>
          </a:prstGeom>
          <a:solidFill>
            <a:schemeClr val="accent2"/>
          </a:solidFill>
        </p:spPr>
        <p:txBody>
          <a:bodyPr wrap="none" rtlCol="0">
            <a:spAutoFit/>
          </a:bodyPr>
          <a:lstStyle/>
          <a:p>
            <a:r>
              <a:rPr lang="en-US" dirty="0"/>
              <a:t>                                                                                                                </a:t>
            </a:r>
          </a:p>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BB32B085-AF79-433E-A4E3-5D16528636D5}"/>
              </a:ext>
            </a:extLst>
          </p:cNvPr>
          <p:cNvSpPr txBox="1"/>
          <p:nvPr/>
        </p:nvSpPr>
        <p:spPr>
          <a:xfrm>
            <a:off x="2371725" y="3059668"/>
            <a:ext cx="2324932" cy="369332"/>
          </a:xfrm>
          <a:prstGeom prst="rect">
            <a:avLst/>
          </a:prstGeom>
          <a:solidFill>
            <a:schemeClr val="accent2"/>
          </a:solidFill>
        </p:spPr>
        <p:txBody>
          <a:bodyPr wrap="none" rtlCol="0">
            <a:spAutoFit/>
          </a:bodyPr>
          <a:lstStyle/>
          <a:p>
            <a:r>
              <a:rPr lang="en-US" dirty="0"/>
              <a:t>How about this way?  </a:t>
            </a:r>
          </a:p>
        </p:txBody>
      </p:sp>
    </p:spTree>
    <p:extLst>
      <p:ext uri="{BB962C8B-B14F-4D97-AF65-F5344CB8AC3E}">
        <p14:creationId xmlns:p14="http://schemas.microsoft.com/office/powerpoint/2010/main" val="140959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278C-F46D-4AE6-B415-B3CCC62E2EAC}"/>
              </a:ext>
            </a:extLst>
          </p:cNvPr>
          <p:cNvSpPr>
            <a:spLocks noGrp="1"/>
          </p:cNvSpPr>
          <p:nvPr>
            <p:ph type="title"/>
          </p:nvPr>
        </p:nvSpPr>
        <p:spPr/>
        <p:txBody>
          <a:bodyPr/>
          <a:lstStyle/>
          <a:p>
            <a:r>
              <a:rPr lang="en-US" dirty="0"/>
              <a:t>Do not mix naming conventions </a:t>
            </a:r>
          </a:p>
        </p:txBody>
      </p:sp>
      <p:sp>
        <p:nvSpPr>
          <p:cNvPr id="3" name="Content Placeholder 2">
            <a:extLst>
              <a:ext uri="{FF2B5EF4-FFF2-40B4-BE49-F238E27FC236}">
                <a16:creationId xmlns:a16="http://schemas.microsoft.com/office/drawing/2014/main" id="{C27B1018-3961-40D2-B99E-DCEE4D5EE41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C0E1AD-8EBD-436B-A2D8-DBC70342B0D4}"/>
              </a:ext>
            </a:extLst>
          </p:cNvPr>
          <p:cNvPicPr>
            <a:picLocks noChangeAspect="1"/>
          </p:cNvPicPr>
          <p:nvPr/>
        </p:nvPicPr>
        <p:blipFill>
          <a:blip r:embed="rId2"/>
          <a:stretch>
            <a:fillRect/>
          </a:stretch>
        </p:blipFill>
        <p:spPr>
          <a:xfrm>
            <a:off x="1500187" y="1690688"/>
            <a:ext cx="7324725" cy="4419600"/>
          </a:xfrm>
          <a:prstGeom prst="rect">
            <a:avLst/>
          </a:prstGeom>
        </p:spPr>
      </p:pic>
      <p:sp>
        <p:nvSpPr>
          <p:cNvPr id="5" name="TextBox 4">
            <a:extLst>
              <a:ext uri="{FF2B5EF4-FFF2-40B4-BE49-F238E27FC236}">
                <a16:creationId xmlns:a16="http://schemas.microsoft.com/office/drawing/2014/main" id="{50DB09F6-2D1F-4857-A1D6-139820B6D078}"/>
              </a:ext>
            </a:extLst>
          </p:cNvPr>
          <p:cNvSpPr txBox="1"/>
          <p:nvPr/>
        </p:nvSpPr>
        <p:spPr>
          <a:xfrm>
            <a:off x="8639175" y="681037"/>
            <a:ext cx="1702069" cy="369332"/>
          </a:xfrm>
          <a:prstGeom prst="rect">
            <a:avLst/>
          </a:prstGeom>
          <a:solidFill>
            <a:schemeClr val="accent1">
              <a:lumMod val="20000"/>
              <a:lumOff val="80000"/>
            </a:schemeClr>
          </a:solidFill>
        </p:spPr>
        <p:txBody>
          <a:bodyPr wrap="none" rtlCol="0">
            <a:spAutoFit/>
          </a:bodyPr>
          <a:lstStyle/>
          <a:p>
            <a:r>
              <a:rPr lang="en-US" dirty="0"/>
              <a:t>And indentation</a:t>
            </a:r>
          </a:p>
        </p:txBody>
      </p:sp>
    </p:spTree>
    <p:extLst>
      <p:ext uri="{BB962C8B-B14F-4D97-AF65-F5344CB8AC3E}">
        <p14:creationId xmlns:p14="http://schemas.microsoft.com/office/powerpoint/2010/main" val="346511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25" y="365125"/>
            <a:ext cx="10880075" cy="1325563"/>
          </a:xfrm>
        </p:spPr>
        <p:txBody>
          <a:bodyPr>
            <a:normAutofit/>
          </a:bodyPr>
          <a:lstStyle/>
          <a:p>
            <a:r>
              <a:rPr lang="en-US" sz="4000" dirty="0"/>
              <a:t>For example … what is the purpose of this code?</a:t>
            </a:r>
          </a:p>
        </p:txBody>
      </p:sp>
      <p:sp>
        <p:nvSpPr>
          <p:cNvPr id="4" name="Rectangle 3"/>
          <p:cNvSpPr/>
          <p:nvPr/>
        </p:nvSpPr>
        <p:spPr>
          <a:xfrm>
            <a:off x="838200" y="2462124"/>
            <a:ext cx="7711807" cy="2031325"/>
          </a:xfrm>
          <a:prstGeom prst="rect">
            <a:avLst/>
          </a:prstGeom>
        </p:spPr>
        <p:txBody>
          <a:bodyPr wrap="square">
            <a:spAutoFit/>
          </a:bodyPr>
          <a:lstStyle/>
          <a:p>
            <a:r>
              <a:rPr lang="en-US" dirty="0">
                <a:solidFill>
                  <a:srgbClr val="000000"/>
                </a:solidFill>
                <a:latin typeface="Courier New" panose="02070309020205020404" pitchFamily="49" charset="0"/>
              </a:rPr>
              <a:t>   public List&lt;</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[]&gt; </a:t>
            </a:r>
            <a:r>
              <a:rPr lang="en-US" dirty="0" err="1">
                <a:solidFill>
                  <a:srgbClr val="000000"/>
                </a:solidFill>
                <a:latin typeface="Courier New" panose="02070309020205020404" pitchFamily="49" charset="0"/>
              </a:rPr>
              <a:t>getThem</a:t>
            </a:r>
            <a:r>
              <a:rPr lang="en-US" dirty="0">
                <a:solidFill>
                  <a:srgbClr val="000000"/>
                </a:solidFill>
                <a:latin typeface="Courier New" panose="02070309020205020404" pitchFamily="49" charset="0"/>
              </a:rPr>
              <a:t>() {</a:t>
            </a:r>
            <a:br>
              <a:rPr lang="en-US" dirty="0"/>
            </a:br>
            <a:r>
              <a:rPr lang="en-US" dirty="0">
                <a:solidFill>
                  <a:srgbClr val="000000"/>
                </a:solidFill>
                <a:latin typeface="Courier New" panose="02070309020205020404" pitchFamily="49" charset="0"/>
              </a:rPr>
              <a:t>     List&lt;</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[]&gt; list1 = new </a:t>
            </a:r>
            <a:r>
              <a:rPr lang="en-US" dirty="0" err="1">
                <a:solidFill>
                  <a:srgbClr val="000000"/>
                </a:solidFill>
                <a:latin typeface="Courier New" panose="02070309020205020404" pitchFamily="49" charset="0"/>
              </a:rPr>
              <a:t>ArrayList</a:t>
            </a:r>
            <a:r>
              <a:rPr lang="en-US" dirty="0">
                <a:solidFill>
                  <a:srgbClr val="000000"/>
                </a:solidFill>
                <a:latin typeface="Courier New" panose="02070309020205020404" pitchFamily="49" charset="0"/>
              </a:rPr>
              <a:t>&lt;</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[]&gt;();</a:t>
            </a:r>
            <a:br>
              <a:rPr lang="en-US" dirty="0"/>
            </a:br>
            <a:r>
              <a:rPr lang="en-US" dirty="0">
                <a:solidFill>
                  <a:srgbClr val="000000"/>
                </a:solidFill>
                <a:latin typeface="Courier New" panose="02070309020205020404" pitchFamily="49" charset="0"/>
              </a:rPr>
              <a:t>     for (</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 x : </a:t>
            </a:r>
            <a:r>
              <a:rPr lang="en-US" dirty="0" err="1">
                <a:solidFill>
                  <a:srgbClr val="000000"/>
                </a:solidFill>
                <a:latin typeface="Courier New" panose="02070309020205020404" pitchFamily="49" charset="0"/>
              </a:rPr>
              <a:t>theList</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if (x[0] == 4)</a:t>
            </a:r>
            <a:br>
              <a:rPr lang="en-US" dirty="0"/>
            </a:br>
            <a:r>
              <a:rPr lang="en-US" dirty="0">
                <a:solidFill>
                  <a:srgbClr val="000000"/>
                </a:solidFill>
                <a:latin typeface="Courier New" panose="02070309020205020404" pitchFamily="49" charset="0"/>
              </a:rPr>
              <a:t>         list1.add(x);</a:t>
            </a:r>
            <a:br>
              <a:rPr lang="en-US" dirty="0"/>
            </a:br>
            <a:r>
              <a:rPr lang="en-US" dirty="0">
                <a:solidFill>
                  <a:srgbClr val="000000"/>
                </a:solidFill>
                <a:latin typeface="Courier New" panose="02070309020205020404" pitchFamily="49" charset="0"/>
              </a:rPr>
              <a:t>     return list1;</a:t>
            </a:r>
            <a:br>
              <a:rPr lang="en-US" dirty="0"/>
            </a:br>
            <a:r>
              <a:rPr lang="en-US" dirty="0">
                <a:solidFill>
                  <a:srgbClr val="000000"/>
                </a:solidFill>
                <a:latin typeface="Courier New" panose="02070309020205020404" pitchFamily="49" charset="0"/>
              </a:rPr>
              <a:t>   }</a:t>
            </a:r>
            <a:endParaRPr lang="en-US" dirty="0"/>
          </a:p>
        </p:txBody>
      </p:sp>
      <p:sp>
        <p:nvSpPr>
          <p:cNvPr id="5" name="TextBox 4"/>
          <p:cNvSpPr txBox="1"/>
          <p:nvPr/>
        </p:nvSpPr>
        <p:spPr>
          <a:xfrm>
            <a:off x="7403335" y="1916934"/>
            <a:ext cx="4826193" cy="1200329"/>
          </a:xfrm>
          <a:prstGeom prst="rect">
            <a:avLst/>
          </a:prstGeom>
          <a:noFill/>
        </p:spPr>
        <p:txBody>
          <a:bodyPr wrap="none" rtlCol="0">
            <a:spAutoFit/>
          </a:bodyPr>
          <a:lstStyle/>
          <a:p>
            <a:r>
              <a:rPr lang="en-US" dirty="0"/>
              <a:t>The code is not hard but it not explicit!</a:t>
            </a:r>
          </a:p>
          <a:p>
            <a:endParaRPr lang="en-US" dirty="0"/>
          </a:p>
          <a:p>
            <a:r>
              <a:rPr lang="en-US" dirty="0"/>
              <a:t>The problem is the code’s implicitly (not </a:t>
            </a:r>
            <a:r>
              <a:rPr lang="en-US" dirty="0" err="1"/>
              <a:t>explicity</a:t>
            </a:r>
            <a:r>
              <a:rPr lang="en-US" dirty="0"/>
              <a:t>)</a:t>
            </a:r>
          </a:p>
          <a:p>
            <a:endParaRPr lang="en-US" dirty="0"/>
          </a:p>
        </p:txBody>
      </p:sp>
      <p:sp>
        <p:nvSpPr>
          <p:cNvPr id="6" name="Rectangle 1"/>
          <p:cNvSpPr>
            <a:spLocks noChangeArrowheads="1"/>
          </p:cNvSpPr>
          <p:nvPr/>
        </p:nvSpPr>
        <p:spPr bwMode="auto">
          <a:xfrm>
            <a:off x="3073707" y="4480057"/>
            <a:ext cx="6499951" cy="1569660"/>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latin typeface="Times New Roman" panose="02020603050405020304" pitchFamily="18" charset="0"/>
                <a:cs typeface="Times New Roman" panose="02020603050405020304" pitchFamily="18" charset="0"/>
              </a:rPr>
              <a:t>Four things that is not obvious from this code….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What kinds of things are in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theList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What is the significance of the zeroth subscript of an item in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theList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What is the significance of the value 4?</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How would I use the list being returned?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2985571" y="4493449"/>
            <a:ext cx="6588087" cy="1556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69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5417" y="2274838"/>
            <a:ext cx="8218583" cy="2031325"/>
          </a:xfrm>
          <a:prstGeom prst="rect">
            <a:avLst/>
          </a:prstGeom>
        </p:spPr>
        <p:txBody>
          <a:bodyPr wrap="square">
            <a:spAutoFit/>
          </a:bodyPr>
          <a:lstStyle/>
          <a:p>
            <a:r>
              <a:rPr lang="en-US" dirty="0">
                <a:solidFill>
                  <a:srgbClr val="000000"/>
                </a:solidFill>
                <a:latin typeface="Courier New" panose="02070309020205020404" pitchFamily="49" charset="0"/>
              </a:rPr>
              <a:t>   public List&lt;</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[]&gt; </a:t>
            </a:r>
            <a:r>
              <a:rPr lang="en-US" dirty="0" err="1">
                <a:solidFill>
                  <a:srgbClr val="000000"/>
                </a:solidFill>
                <a:latin typeface="Courier New" panose="02070309020205020404" pitchFamily="49" charset="0"/>
              </a:rPr>
              <a:t>getFlaggedCells</a:t>
            </a:r>
            <a:r>
              <a:rPr lang="en-US" dirty="0">
                <a:solidFill>
                  <a:srgbClr val="000000"/>
                </a:solidFill>
                <a:latin typeface="Courier New" panose="02070309020205020404" pitchFamily="49" charset="0"/>
              </a:rPr>
              <a:t>() {</a:t>
            </a:r>
            <a:br>
              <a:rPr lang="en-US" dirty="0"/>
            </a:br>
            <a:r>
              <a:rPr lang="en-US" dirty="0">
                <a:solidFill>
                  <a:srgbClr val="000000"/>
                </a:solidFill>
                <a:latin typeface="Courier New" panose="02070309020205020404" pitchFamily="49" charset="0"/>
              </a:rPr>
              <a:t>     List&lt;</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[]&gt; </a:t>
            </a:r>
            <a:r>
              <a:rPr lang="en-US" dirty="0" err="1">
                <a:solidFill>
                  <a:srgbClr val="000000"/>
                </a:solidFill>
                <a:latin typeface="Courier New" panose="02070309020205020404" pitchFamily="49" charset="0"/>
              </a:rPr>
              <a:t>flaggedCells</a:t>
            </a:r>
            <a:r>
              <a:rPr lang="en-US" dirty="0">
                <a:solidFill>
                  <a:srgbClr val="000000"/>
                </a:solidFill>
                <a:latin typeface="Courier New" panose="02070309020205020404" pitchFamily="49" charset="0"/>
              </a:rPr>
              <a:t> = new </a:t>
            </a:r>
            <a:r>
              <a:rPr lang="en-US" dirty="0" err="1">
                <a:solidFill>
                  <a:srgbClr val="000000"/>
                </a:solidFill>
                <a:latin typeface="Courier New" panose="02070309020205020404" pitchFamily="49" charset="0"/>
              </a:rPr>
              <a:t>ArrayList</a:t>
            </a:r>
            <a:r>
              <a:rPr lang="en-US" dirty="0">
                <a:solidFill>
                  <a:srgbClr val="000000"/>
                </a:solidFill>
                <a:latin typeface="Courier New" panose="02070309020205020404" pitchFamily="49" charset="0"/>
              </a:rPr>
              <a:t>&lt;</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[]&gt;();</a:t>
            </a:r>
            <a:br>
              <a:rPr lang="en-US" dirty="0"/>
            </a:br>
            <a:r>
              <a:rPr lang="en-US" dirty="0">
                <a:solidFill>
                  <a:srgbClr val="000000"/>
                </a:solidFill>
                <a:latin typeface="Courier New" panose="02070309020205020404" pitchFamily="49" charset="0"/>
              </a:rPr>
              <a:t>     for (</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 cell : </a:t>
            </a:r>
            <a:r>
              <a:rPr lang="en-US" dirty="0" err="1">
                <a:solidFill>
                  <a:srgbClr val="000000"/>
                </a:solidFill>
                <a:latin typeface="Courier New" panose="02070309020205020404" pitchFamily="49" charset="0"/>
              </a:rPr>
              <a:t>gameBoard</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if (cell[STATUS_VALUE] == FLAGGED)</a:t>
            </a:r>
            <a:br>
              <a:rPr lang="en-US" dirty="0"/>
            </a:b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flaggedCells.add</a:t>
            </a:r>
            <a:r>
              <a:rPr lang="en-US" dirty="0">
                <a:solidFill>
                  <a:srgbClr val="000000"/>
                </a:solidFill>
                <a:latin typeface="Courier New" panose="02070309020205020404" pitchFamily="49" charset="0"/>
              </a:rPr>
              <a:t>(cell);</a:t>
            </a:r>
            <a:br>
              <a:rPr lang="en-US" dirty="0"/>
            </a:br>
            <a:r>
              <a:rPr lang="en-US" dirty="0">
                <a:solidFill>
                  <a:srgbClr val="000000"/>
                </a:solidFill>
                <a:latin typeface="Courier New" panose="02070309020205020404" pitchFamily="49" charset="0"/>
              </a:rPr>
              <a:t>      return </a:t>
            </a:r>
            <a:r>
              <a:rPr lang="en-US" dirty="0" err="1">
                <a:solidFill>
                  <a:srgbClr val="000000"/>
                </a:solidFill>
                <a:latin typeface="Courier New" panose="02070309020205020404" pitchFamily="49" charset="0"/>
              </a:rPr>
              <a:t>flaggedCells</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a:t>
            </a:r>
            <a:endParaRPr lang="en-US" dirty="0"/>
          </a:p>
        </p:txBody>
      </p:sp>
      <p:sp>
        <p:nvSpPr>
          <p:cNvPr id="6" name="TextBox 5"/>
          <p:cNvSpPr txBox="1"/>
          <p:nvPr/>
        </p:nvSpPr>
        <p:spPr>
          <a:xfrm>
            <a:off x="8229600" y="1520328"/>
            <a:ext cx="3361241" cy="646331"/>
          </a:xfrm>
          <a:prstGeom prst="rect">
            <a:avLst/>
          </a:prstGeom>
          <a:solidFill>
            <a:schemeClr val="accent1">
              <a:lumMod val="40000"/>
              <a:lumOff val="60000"/>
            </a:schemeClr>
          </a:solidFill>
        </p:spPr>
        <p:txBody>
          <a:bodyPr wrap="none" rtlCol="0">
            <a:spAutoFit/>
          </a:bodyPr>
          <a:lstStyle/>
          <a:p>
            <a:r>
              <a:rPr lang="en-US" dirty="0"/>
              <a:t>Say … this is a minesweeper game</a:t>
            </a:r>
          </a:p>
          <a:p>
            <a:r>
              <a:rPr lang="en-US" dirty="0"/>
              <a:t>Rename </a:t>
            </a:r>
            <a:r>
              <a:rPr lang="en-US" dirty="0" err="1">
                <a:latin typeface="+mj-lt"/>
              </a:rPr>
              <a:t>theLis</a:t>
            </a:r>
            <a:r>
              <a:rPr lang="en-US" dirty="0" err="1"/>
              <a:t>t</a:t>
            </a:r>
            <a:r>
              <a:rPr lang="en-US" dirty="0"/>
              <a:t> to </a:t>
            </a:r>
            <a:r>
              <a:rPr lang="en-US" dirty="0" err="1">
                <a:latin typeface="Courier New" panose="02070309020205020404" pitchFamily="49" charset="0"/>
                <a:cs typeface="Courier New" panose="02070309020205020404" pitchFamily="49" charset="0"/>
              </a:rPr>
              <a:t>gameBoard</a:t>
            </a:r>
            <a:endParaRPr lang="en-US" dirty="0"/>
          </a:p>
        </p:txBody>
      </p:sp>
      <p:cxnSp>
        <p:nvCxnSpPr>
          <p:cNvPr id="8" name="Straight Arrow Connector 7"/>
          <p:cNvCxnSpPr/>
          <p:nvPr/>
        </p:nvCxnSpPr>
        <p:spPr>
          <a:xfrm flipH="1">
            <a:off x="5365628" y="1820378"/>
            <a:ext cx="3095739" cy="107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78930" y="3745419"/>
            <a:ext cx="4691221" cy="369332"/>
          </a:xfrm>
          <a:prstGeom prst="rect">
            <a:avLst/>
          </a:prstGeom>
          <a:solidFill>
            <a:schemeClr val="accent5">
              <a:lumMod val="60000"/>
              <a:lumOff val="40000"/>
            </a:schemeClr>
          </a:solidFill>
        </p:spPr>
        <p:txBody>
          <a:bodyPr wrap="none" rtlCol="0">
            <a:spAutoFit/>
          </a:bodyPr>
          <a:lstStyle/>
          <a:p>
            <a:r>
              <a:rPr lang="en-US" dirty="0"/>
              <a:t>Say … we also find a status of 4 means FLAGGED</a:t>
            </a:r>
          </a:p>
        </p:txBody>
      </p:sp>
      <p:cxnSp>
        <p:nvCxnSpPr>
          <p:cNvPr id="10" name="Straight Arrow Connector 9"/>
          <p:cNvCxnSpPr>
            <a:stCxn id="9" idx="0"/>
          </p:cNvCxnSpPr>
          <p:nvPr/>
        </p:nvCxnSpPr>
        <p:spPr>
          <a:xfrm flipH="1" flipV="1">
            <a:off x="6332220" y="3288356"/>
            <a:ext cx="2692321" cy="45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2387" y="315646"/>
            <a:ext cx="9458551" cy="707886"/>
          </a:xfrm>
          <a:prstGeom prst="rect">
            <a:avLst/>
          </a:prstGeom>
          <a:solidFill>
            <a:srgbClr val="FFFF00"/>
          </a:solidFill>
        </p:spPr>
        <p:txBody>
          <a:bodyPr wrap="none" rtlCol="0">
            <a:spAutoFit/>
          </a:bodyPr>
          <a:lstStyle/>
          <a:p>
            <a:r>
              <a:rPr lang="en-US" sz="4000" dirty="0"/>
              <a:t>Better naming makes the code more explicit </a:t>
            </a:r>
          </a:p>
        </p:txBody>
      </p:sp>
      <p:sp>
        <p:nvSpPr>
          <p:cNvPr id="14" name="TextBox 13"/>
          <p:cNvSpPr txBox="1"/>
          <p:nvPr/>
        </p:nvSpPr>
        <p:spPr>
          <a:xfrm>
            <a:off x="1264920" y="4760623"/>
            <a:ext cx="2712720" cy="646331"/>
          </a:xfrm>
          <a:prstGeom prst="rect">
            <a:avLst/>
          </a:prstGeom>
          <a:solidFill>
            <a:schemeClr val="accent1">
              <a:lumMod val="40000"/>
              <a:lumOff val="60000"/>
            </a:schemeClr>
          </a:solidFill>
        </p:spPr>
        <p:txBody>
          <a:bodyPr wrap="square" rtlCol="0">
            <a:spAutoFit/>
          </a:bodyPr>
          <a:lstStyle/>
          <a:p>
            <a:r>
              <a:rPr lang="en-US" dirty="0"/>
              <a:t>Not returning </a:t>
            </a:r>
            <a:r>
              <a:rPr lang="en-US" dirty="0" err="1">
                <a:latin typeface="Courier New" panose="02070309020205020404" pitchFamily="49" charset="0"/>
                <a:cs typeface="Courier New" panose="02070309020205020404" pitchFamily="49" charset="0"/>
              </a:rPr>
              <a:t>theList</a:t>
            </a:r>
            <a:r>
              <a:rPr lang="en-US" dirty="0"/>
              <a:t> but </a:t>
            </a:r>
            <a:r>
              <a:rPr lang="en-US" dirty="0" err="1">
                <a:latin typeface="Courier New" panose="02070309020205020404" pitchFamily="49" charset="0"/>
                <a:cs typeface="Courier New" panose="02070309020205020404" pitchFamily="49" charset="0"/>
              </a:rPr>
              <a:t>flaggedCells</a:t>
            </a:r>
            <a:endParaRPr lang="en-US" dirty="0">
              <a:latin typeface="Courier New" panose="02070309020205020404" pitchFamily="49" charset="0"/>
              <a:cs typeface="Courier New" panose="02070309020205020404" pitchFamily="49" charset="0"/>
            </a:endParaRPr>
          </a:p>
        </p:txBody>
      </p:sp>
      <p:cxnSp>
        <p:nvCxnSpPr>
          <p:cNvPr id="16" name="Straight Arrow Connector 15"/>
          <p:cNvCxnSpPr/>
          <p:nvPr/>
        </p:nvCxnSpPr>
        <p:spPr>
          <a:xfrm flipV="1">
            <a:off x="2449830" y="4114751"/>
            <a:ext cx="842010" cy="64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93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941" y="91227"/>
            <a:ext cx="9144000" cy="954505"/>
          </a:xfrm>
        </p:spPr>
        <p:txBody>
          <a:bodyPr/>
          <a:lstStyle/>
          <a:p>
            <a:r>
              <a:rPr lang="en-US" dirty="0"/>
              <a:t>What is Clean Code?</a:t>
            </a:r>
          </a:p>
        </p:txBody>
      </p:sp>
      <p:pic>
        <p:nvPicPr>
          <p:cNvPr id="5" name="Picture 4"/>
          <p:cNvPicPr>
            <a:picLocks noChangeAspect="1"/>
          </p:cNvPicPr>
          <p:nvPr/>
        </p:nvPicPr>
        <p:blipFill>
          <a:blip r:embed="rId2"/>
          <a:stretch>
            <a:fillRect/>
          </a:stretch>
        </p:blipFill>
        <p:spPr>
          <a:xfrm>
            <a:off x="0" y="1570665"/>
            <a:ext cx="5067300" cy="1219200"/>
          </a:xfrm>
          <a:prstGeom prst="rect">
            <a:avLst/>
          </a:prstGeom>
        </p:spPr>
      </p:pic>
      <p:sp>
        <p:nvSpPr>
          <p:cNvPr id="6" name="Rectangle 5"/>
          <p:cNvSpPr/>
          <p:nvPr/>
        </p:nvSpPr>
        <p:spPr>
          <a:xfrm>
            <a:off x="1116562" y="2785311"/>
            <a:ext cx="8962365" cy="369332"/>
          </a:xfrm>
          <a:prstGeom prst="rect">
            <a:avLst/>
          </a:prstGeom>
        </p:spPr>
        <p:txBody>
          <a:bodyPr wrap="square">
            <a:spAutoFit/>
          </a:bodyPr>
          <a:lstStyle/>
          <a:p>
            <a:r>
              <a:rPr lang="en-US" dirty="0"/>
              <a:t>https://www.computerweekly.com/feature/Are-you-a-professional-or-just-a-code-monkey</a:t>
            </a:r>
          </a:p>
        </p:txBody>
      </p:sp>
      <p:sp>
        <p:nvSpPr>
          <p:cNvPr id="7" name="Rectangle 6"/>
          <p:cNvSpPr/>
          <p:nvPr/>
        </p:nvSpPr>
        <p:spPr>
          <a:xfrm>
            <a:off x="282107" y="3364303"/>
            <a:ext cx="11759228" cy="1477328"/>
          </a:xfrm>
          <a:prstGeom prst="rect">
            <a:avLst/>
          </a:prstGeom>
          <a:solidFill>
            <a:srgbClr val="FFFF00"/>
          </a:solidFill>
        </p:spPr>
        <p:txBody>
          <a:bodyPr wrap="square">
            <a:spAutoFit/>
          </a:bodyPr>
          <a:lstStyle/>
          <a:p>
            <a:r>
              <a:rPr lang="en-US" dirty="0">
                <a:latin typeface="Arial" panose="020B0604020202020204" pitchFamily="34" charset="0"/>
              </a:rPr>
              <a:t>"Most IS managers I have worked for have had limited understanding of technical issues on which they make decisions. </a:t>
            </a:r>
          </a:p>
          <a:p>
            <a:endParaRPr lang="en-US" dirty="0">
              <a:latin typeface="Arial" panose="020B0604020202020204" pitchFamily="34" charset="0"/>
            </a:endParaRPr>
          </a:p>
          <a:p>
            <a:r>
              <a:rPr lang="en-US" dirty="0">
                <a:latin typeface="Arial" panose="020B0604020202020204" pitchFamily="34" charset="0"/>
              </a:rPr>
              <a:t>The good ones realize this and respect the technical opinion and professionalism of the people who work for them. The bad ones ignore advice, often with dire consequences."</a:t>
            </a:r>
            <a:endParaRPr lang="en-US" dirty="0"/>
          </a:p>
        </p:txBody>
      </p:sp>
      <p:sp>
        <p:nvSpPr>
          <p:cNvPr id="8" name="Rectangle 7"/>
          <p:cNvSpPr/>
          <p:nvPr/>
        </p:nvSpPr>
        <p:spPr>
          <a:xfrm>
            <a:off x="282107" y="5108436"/>
            <a:ext cx="10631277" cy="646331"/>
          </a:xfrm>
          <a:prstGeom prst="rect">
            <a:avLst/>
          </a:prstGeom>
          <a:solidFill>
            <a:schemeClr val="accent1">
              <a:lumMod val="40000"/>
              <a:lumOff val="60000"/>
            </a:schemeClr>
          </a:solidFill>
        </p:spPr>
        <p:txBody>
          <a:bodyPr wrap="square">
            <a:spAutoFit/>
          </a:bodyPr>
          <a:lstStyle/>
          <a:p>
            <a:r>
              <a:rPr lang="en-US" dirty="0">
                <a:latin typeface="Arial" panose="020B0604020202020204" pitchFamily="34" charset="0"/>
              </a:rPr>
              <a:t>"People who are good technical professionals often have no aspirations to become managers - something that others seem unable to comprehend."</a:t>
            </a:r>
            <a:endParaRPr lang="en-US" dirty="0"/>
          </a:p>
        </p:txBody>
      </p:sp>
      <p:sp>
        <p:nvSpPr>
          <p:cNvPr id="9" name="Rectangle 8"/>
          <p:cNvSpPr/>
          <p:nvPr/>
        </p:nvSpPr>
        <p:spPr>
          <a:xfrm>
            <a:off x="1553379" y="6114990"/>
            <a:ext cx="9861372" cy="646331"/>
          </a:xfrm>
          <a:prstGeom prst="rect">
            <a:avLst/>
          </a:prstGeom>
          <a:solidFill>
            <a:schemeClr val="accent4">
              <a:lumMod val="40000"/>
              <a:lumOff val="60000"/>
            </a:schemeClr>
          </a:solidFill>
        </p:spPr>
        <p:txBody>
          <a:bodyPr wrap="square">
            <a:spAutoFit/>
          </a:bodyPr>
          <a:lstStyle/>
          <a:p>
            <a:r>
              <a:rPr lang="en-US" dirty="0">
                <a:latin typeface="Arial" panose="020B0604020202020204" pitchFamily="34" charset="0"/>
              </a:rPr>
              <a:t> "Programmers work with a mind-set that is totally different from that of managers, and the professionalism that this mind-set develops is as valuable as their technical skill," he says.</a:t>
            </a:r>
            <a:endParaRPr lang="en-US" dirty="0"/>
          </a:p>
        </p:txBody>
      </p:sp>
    </p:spTree>
    <p:extLst>
      <p:ext uri="{BB962C8B-B14F-4D97-AF65-F5344CB8AC3E}">
        <p14:creationId xmlns:p14="http://schemas.microsoft.com/office/powerpoint/2010/main" val="3584131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7" y="177321"/>
            <a:ext cx="10515600" cy="1325563"/>
          </a:xfrm>
        </p:spPr>
        <p:txBody>
          <a:bodyPr/>
          <a:lstStyle/>
          <a:p>
            <a:r>
              <a:rPr lang="en-US" dirty="0"/>
              <a:t>Avoid disinformation …. </a:t>
            </a:r>
          </a:p>
        </p:txBody>
      </p:sp>
      <p:sp>
        <p:nvSpPr>
          <p:cNvPr id="4" name="Rectangle 3"/>
          <p:cNvSpPr/>
          <p:nvPr/>
        </p:nvSpPr>
        <p:spPr>
          <a:xfrm>
            <a:off x="3759108" y="1506022"/>
            <a:ext cx="5577168" cy="369332"/>
          </a:xfrm>
          <a:prstGeom prst="rect">
            <a:avLst/>
          </a:prstGeom>
          <a:solidFill>
            <a:schemeClr val="accent1">
              <a:lumMod val="20000"/>
              <a:lumOff val="80000"/>
            </a:schemeClr>
          </a:solidFill>
        </p:spPr>
        <p:txBody>
          <a:bodyPr wrap="none">
            <a:spAutoFit/>
          </a:bodyPr>
          <a:lstStyle/>
          <a:p>
            <a:r>
              <a:rPr lang="en-US" dirty="0">
                <a:solidFill>
                  <a:srgbClr val="000000"/>
                </a:solidFill>
                <a:latin typeface="Times New Roman" panose="02020603050405020304" pitchFamily="18" charset="0"/>
              </a:rPr>
              <a:t>avoid leaving false clues that obscure the meaning of code</a:t>
            </a:r>
            <a:endParaRPr lang="en-US" dirty="0"/>
          </a:p>
        </p:txBody>
      </p:sp>
      <p:sp>
        <p:nvSpPr>
          <p:cNvPr id="5" name="Rectangle 1"/>
          <p:cNvSpPr>
            <a:spLocks noChangeArrowheads="1"/>
          </p:cNvSpPr>
          <p:nvPr/>
        </p:nvSpPr>
        <p:spPr bwMode="auto">
          <a:xfrm>
            <a:off x="1013551" y="2123699"/>
            <a:ext cx="8622232" cy="892552"/>
          </a:xfrm>
          <a:prstGeom prst="rect">
            <a:avLst/>
          </a:prstGeom>
          <a:solidFill>
            <a:schemeClr val="accent2">
              <a:lumMod val="60000"/>
              <a:lumOff val="40000"/>
            </a:schemeClr>
          </a:solidFill>
          <a:ln>
            <a:noFill/>
          </a:ln>
          <a:effectLst/>
        </p:spPr>
        <p:txBody>
          <a:bodyPr vert="horz" wrap="non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The term List has a specific meaning to developers</a:t>
            </a:r>
          </a:p>
          <a:p>
            <a:pPr marL="0" marR="0" lvl="0" indent="28575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 </a:t>
            </a:r>
            <a:r>
              <a:rPr lang="en-US" altLang="en-US" sz="1600" dirty="0">
                <a:solidFill>
                  <a:srgbClr val="000000"/>
                </a:solidFill>
                <a:latin typeface="Times New Roman" panose="02020603050405020304" pitchFamily="18" charset="0"/>
                <a:cs typeface="Times New Roman" panose="02020603050405020304" pitchFamily="18" charset="0"/>
              </a:rPr>
              <a:t>NOT 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efer to a grouping of accounts as an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accountList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unless it’s actually a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p>
          <a:p>
            <a:pPr lvl="0" defTabSz="914400"/>
            <a:r>
              <a:rPr kumimoji="0" lang="en-US" altLang="en-US" sz="1400" b="0" i="0" u="none" strike="noStrike" cap="none" normalizeH="0" baseline="0" dirty="0">
                <a:ln>
                  <a:noFill/>
                </a:ln>
                <a:solidFill>
                  <a:schemeClr val="tx1"/>
                </a:solidFill>
                <a:effectLst/>
              </a:rPr>
              <a:t> </a:t>
            </a:r>
            <a:r>
              <a:rPr lang="en-US" altLang="en-US" sz="2000" dirty="0">
                <a:solidFill>
                  <a:srgbClr val="000000"/>
                </a:solidFill>
                <a:latin typeface="Times New Roman" panose="02020603050405020304" pitchFamily="18" charset="0"/>
                <a:cs typeface="Times New Roman" panose="02020603050405020304" pitchFamily="18" charset="0"/>
              </a:rPr>
              <a:t>instead might use </a:t>
            </a:r>
            <a:r>
              <a:rPr lang="en-US" altLang="en-US" sz="2000" dirty="0" err="1">
                <a:solidFill>
                  <a:srgbClr val="000000"/>
                </a:solidFill>
                <a:latin typeface="Courier New" panose="02070309020205020404" pitchFamily="49" charset="0"/>
                <a:cs typeface="Courier New" panose="02070309020205020404" pitchFamily="49" charset="0"/>
              </a:rPr>
              <a:t>accountGroup</a:t>
            </a:r>
            <a:endPar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p:cNvSpPr/>
          <p:nvPr/>
        </p:nvSpPr>
        <p:spPr>
          <a:xfrm>
            <a:off x="1685581" y="3596874"/>
            <a:ext cx="8792033" cy="646331"/>
          </a:xfrm>
          <a:prstGeom prst="rect">
            <a:avLst/>
          </a:prstGeom>
          <a:solidFill>
            <a:schemeClr val="accent1">
              <a:lumMod val="60000"/>
              <a:lumOff val="40000"/>
            </a:schemeClr>
          </a:solidFill>
        </p:spPr>
        <p:txBody>
          <a:bodyPr wrap="square">
            <a:spAutoFit/>
          </a:bodyPr>
          <a:lstStyle/>
          <a:p>
            <a:r>
              <a:rPr lang="en-US" altLang="en-US" dirty="0">
                <a:solidFill>
                  <a:srgbClr val="000000"/>
                </a:solidFill>
                <a:latin typeface="Times New Roman" panose="02020603050405020304" pitchFamily="18" charset="0"/>
                <a:cs typeface="Times New Roman" panose="02020603050405020304" pitchFamily="18" charset="0"/>
              </a:rPr>
              <a:t>In 1 module use …  </a:t>
            </a:r>
            <a:r>
              <a:rPr lang="en-US" dirty="0" err="1">
                <a:solidFill>
                  <a:srgbClr val="000000"/>
                </a:solidFill>
                <a:latin typeface="Courier New" panose="02070309020205020404" pitchFamily="49" charset="0"/>
                <a:cs typeface="Courier New" panose="02070309020205020404" pitchFamily="49" charset="0"/>
              </a:rPr>
              <a:t>XYZControllerForEfficientHandlingOfStrings</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Times New Roman" panose="02020603050405020304" pitchFamily="18" charset="0"/>
                <a:cs typeface="Times New Roman" panose="02020603050405020304" pitchFamily="18" charset="0"/>
              </a:rPr>
              <a:t>In Another module </a:t>
            </a:r>
            <a:r>
              <a:rPr lang="en-US" dirty="0">
                <a:solidFill>
                  <a:srgbClr val="00000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XYZControllerForEfficientStorageOfStrings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4669541" y="4669592"/>
            <a:ext cx="4666735" cy="1754326"/>
          </a:xfrm>
          <a:prstGeom prst="rect">
            <a:avLst/>
          </a:prstGeom>
          <a:solidFill>
            <a:srgbClr val="FFFF00"/>
          </a:solidFill>
        </p:spPr>
        <p:txBody>
          <a:bodyPr wrap="square">
            <a:spAutoFit/>
          </a:bodyPr>
          <a:lstStyle/>
          <a:p>
            <a:r>
              <a:rPr lang="en-US" altLang="en-US" dirty="0">
                <a:solidFill>
                  <a:srgbClr val="000000"/>
                </a:solidFill>
                <a:latin typeface="Times New Roman" panose="02020603050405020304" pitchFamily="18" charset="0"/>
                <a:cs typeface="Times New Roman" panose="02020603050405020304" pitchFamily="18" charset="0"/>
              </a:rPr>
              <a:t>Why in the world would you do this … </a:t>
            </a:r>
          </a:p>
          <a:p>
            <a:r>
              <a:rPr lang="pt-BR" dirty="0">
                <a:latin typeface="Courier New" panose="02070309020205020404" pitchFamily="49" charset="0"/>
                <a:cs typeface="Courier New" panose="02070309020205020404" pitchFamily="49" charset="0"/>
              </a:rPr>
              <a:t>   int a = l;</a:t>
            </a:r>
            <a:br>
              <a:rPr lang="pt-BR" dirty="0">
                <a:latin typeface="Courier New" panose="02070309020205020404" pitchFamily="49" charset="0"/>
                <a:cs typeface="Courier New" panose="02070309020205020404" pitchFamily="49" charset="0"/>
              </a:rPr>
            </a:br>
            <a:r>
              <a:rPr lang="pt-BR" dirty="0">
                <a:latin typeface="Courier New" panose="02070309020205020404" pitchFamily="49" charset="0"/>
                <a:cs typeface="Courier New" panose="02070309020205020404" pitchFamily="49" charset="0"/>
              </a:rPr>
              <a:t>   if ( O == l )</a:t>
            </a:r>
            <a:br>
              <a:rPr lang="pt-BR" dirty="0">
                <a:latin typeface="Courier New" panose="02070309020205020404" pitchFamily="49" charset="0"/>
                <a:cs typeface="Courier New" panose="02070309020205020404" pitchFamily="49" charset="0"/>
              </a:rPr>
            </a:br>
            <a:r>
              <a:rPr lang="pt-BR" dirty="0">
                <a:latin typeface="Courier New" panose="02070309020205020404" pitchFamily="49" charset="0"/>
                <a:cs typeface="Courier New" panose="02070309020205020404" pitchFamily="49" charset="0"/>
              </a:rPr>
              <a:t>     a = O1;</a:t>
            </a:r>
            <a:br>
              <a:rPr lang="pt-BR" dirty="0">
                <a:latin typeface="Courier New" panose="02070309020205020404" pitchFamily="49" charset="0"/>
                <a:cs typeface="Courier New" panose="02070309020205020404" pitchFamily="49" charset="0"/>
              </a:rPr>
            </a:br>
            <a:r>
              <a:rPr lang="pt-BR" dirty="0">
                <a:latin typeface="Courier New" panose="02070309020205020404" pitchFamily="49" charset="0"/>
                <a:cs typeface="Courier New" panose="02070309020205020404" pitchFamily="49" charset="0"/>
              </a:rPr>
              <a:t>   else</a:t>
            </a:r>
            <a:br>
              <a:rPr lang="pt-BR" dirty="0">
                <a:latin typeface="Courier New" panose="02070309020205020404" pitchFamily="49" charset="0"/>
                <a:cs typeface="Courier New" panose="02070309020205020404" pitchFamily="49" charset="0"/>
              </a:rPr>
            </a:br>
            <a:r>
              <a:rPr lang="pt-BR" dirty="0">
                <a:latin typeface="Courier New" panose="02070309020205020404" pitchFamily="49" charset="0"/>
                <a:cs typeface="Courier New" panose="02070309020205020404" pitchFamily="49" charset="0"/>
              </a:rPr>
              <a:t>     l = 01;</a:t>
            </a:r>
            <a:r>
              <a:rPr lang="en-US" altLang="en-US" dirty="0">
                <a:solidFill>
                  <a:srgbClr val="000000"/>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758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90" y="230653"/>
            <a:ext cx="10515600" cy="1325563"/>
          </a:xfrm>
        </p:spPr>
        <p:txBody>
          <a:bodyPr/>
          <a:lstStyle/>
          <a:p>
            <a:r>
              <a:rPr lang="en-US" dirty="0"/>
              <a:t>Use pronounceable names </a:t>
            </a:r>
          </a:p>
        </p:txBody>
      </p:sp>
      <p:sp>
        <p:nvSpPr>
          <p:cNvPr id="5" name="Rectangle 4"/>
          <p:cNvSpPr/>
          <p:nvPr/>
        </p:nvSpPr>
        <p:spPr>
          <a:xfrm>
            <a:off x="1516656" y="1428116"/>
            <a:ext cx="6096000" cy="1754326"/>
          </a:xfrm>
          <a:prstGeom prst="rect">
            <a:avLst/>
          </a:prstGeom>
        </p:spPr>
        <p:txBody>
          <a:bodyPr>
            <a:spAutoFit/>
          </a:bodyPr>
          <a:lstStyle/>
          <a:p>
            <a:r>
              <a:rPr lang="en-US" dirty="0">
                <a:solidFill>
                  <a:srgbClr val="000000"/>
                </a:solidFill>
                <a:latin typeface="Courier New" panose="02070309020205020404" pitchFamily="49" charset="0"/>
              </a:rPr>
              <a:t>   class DtaRcrd102 {</a:t>
            </a:r>
            <a:br>
              <a:rPr lang="en-US" dirty="0"/>
            </a:br>
            <a:r>
              <a:rPr lang="en-US" dirty="0">
                <a:solidFill>
                  <a:srgbClr val="000000"/>
                </a:solidFill>
                <a:latin typeface="Courier New" panose="02070309020205020404" pitchFamily="49" charset="0"/>
              </a:rPr>
              <a:t>     private Date </a:t>
            </a:r>
            <a:r>
              <a:rPr lang="en-US" dirty="0" err="1">
                <a:solidFill>
                  <a:srgbClr val="000000"/>
                </a:solidFill>
                <a:latin typeface="Courier New" panose="02070309020205020404" pitchFamily="49" charset="0"/>
              </a:rPr>
              <a:t>genymdhms</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private Date </a:t>
            </a:r>
            <a:r>
              <a:rPr lang="en-US" dirty="0" err="1">
                <a:solidFill>
                  <a:srgbClr val="000000"/>
                </a:solidFill>
                <a:latin typeface="Courier New" panose="02070309020205020404" pitchFamily="49" charset="0"/>
              </a:rPr>
              <a:t>modymdhms</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private final String </a:t>
            </a:r>
            <a:r>
              <a:rPr lang="en-US" dirty="0" err="1">
                <a:solidFill>
                  <a:srgbClr val="000000"/>
                </a:solidFill>
                <a:latin typeface="Courier New" panose="02070309020205020404" pitchFamily="49" charset="0"/>
              </a:rPr>
              <a:t>pszqint</a:t>
            </a:r>
            <a:r>
              <a:rPr lang="en-US" dirty="0">
                <a:solidFill>
                  <a:srgbClr val="000000"/>
                </a:solidFill>
                <a:latin typeface="Courier New" panose="02070309020205020404" pitchFamily="49" charset="0"/>
              </a:rPr>
              <a:t> = ”102”;</a:t>
            </a:r>
            <a:br>
              <a:rPr lang="en-US" dirty="0"/>
            </a:br>
            <a:r>
              <a:rPr lang="en-US" dirty="0">
                <a:solidFill>
                  <a:srgbClr val="000000"/>
                </a:solidFill>
                <a:latin typeface="Courier New" panose="02070309020205020404" pitchFamily="49" charset="0"/>
              </a:rPr>
              <a:t>     /* … */</a:t>
            </a:r>
            <a:br>
              <a:rPr lang="en-US" dirty="0"/>
            </a:br>
            <a:r>
              <a:rPr lang="en-US" dirty="0">
                <a:solidFill>
                  <a:srgbClr val="000000"/>
                </a:solidFill>
                <a:latin typeface="Courier New" panose="02070309020205020404" pitchFamily="49" charset="0"/>
              </a:rPr>
              <a:t>   };</a:t>
            </a:r>
            <a:endParaRPr lang="en-US" dirty="0"/>
          </a:p>
        </p:txBody>
      </p:sp>
      <p:sp>
        <p:nvSpPr>
          <p:cNvPr id="6" name="Rectangle 5"/>
          <p:cNvSpPr/>
          <p:nvPr/>
        </p:nvSpPr>
        <p:spPr>
          <a:xfrm>
            <a:off x="3444607" y="3576406"/>
            <a:ext cx="6096000" cy="1754326"/>
          </a:xfrm>
          <a:prstGeom prst="rect">
            <a:avLst/>
          </a:prstGeom>
        </p:spPr>
        <p:txBody>
          <a:bodyPr>
            <a:spAutoFit/>
          </a:bodyPr>
          <a:lstStyle/>
          <a:p>
            <a:r>
              <a:rPr lang="en-US" dirty="0">
                <a:solidFill>
                  <a:srgbClr val="000000"/>
                </a:solidFill>
                <a:latin typeface="Courier New" panose="02070309020205020404" pitchFamily="49" charset="0"/>
              </a:rPr>
              <a:t>   class Customer {</a:t>
            </a:r>
            <a:br>
              <a:rPr lang="en-US" dirty="0"/>
            </a:br>
            <a:r>
              <a:rPr lang="en-US" dirty="0">
                <a:solidFill>
                  <a:srgbClr val="000000"/>
                </a:solidFill>
                <a:latin typeface="Courier New" panose="02070309020205020404" pitchFamily="49" charset="0"/>
              </a:rPr>
              <a:t>     private Date </a:t>
            </a:r>
            <a:r>
              <a:rPr lang="en-US" dirty="0" err="1">
                <a:solidFill>
                  <a:srgbClr val="000000"/>
                </a:solidFill>
                <a:latin typeface="Courier New" panose="02070309020205020404" pitchFamily="49" charset="0"/>
              </a:rPr>
              <a:t>generationTimestamp</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private Date </a:t>
            </a:r>
            <a:r>
              <a:rPr lang="en-US" dirty="0" err="1">
                <a:solidFill>
                  <a:srgbClr val="000000"/>
                </a:solidFill>
                <a:latin typeface="Courier New" panose="02070309020205020404" pitchFamily="49" charset="0"/>
              </a:rPr>
              <a:t>modificationTimestamp</a:t>
            </a:r>
            <a:r>
              <a:rPr lang="en-US" dirty="0">
                <a:solidFill>
                  <a:srgbClr val="000000"/>
                </a:solidFill>
                <a:latin typeface="Courier New" panose="02070309020205020404" pitchFamily="49" charset="0"/>
              </a:rPr>
              <a:t>;;</a:t>
            </a:r>
            <a:br>
              <a:rPr lang="en-US" dirty="0"/>
            </a:br>
            <a:r>
              <a:rPr lang="en-US" dirty="0">
                <a:solidFill>
                  <a:srgbClr val="000000"/>
                </a:solidFill>
                <a:latin typeface="Courier New" panose="02070309020205020404" pitchFamily="49" charset="0"/>
              </a:rPr>
              <a:t>     private final String </a:t>
            </a:r>
            <a:r>
              <a:rPr lang="en-US" dirty="0" err="1">
                <a:solidFill>
                  <a:srgbClr val="000000"/>
                </a:solidFill>
                <a:latin typeface="Courier New" panose="02070309020205020404" pitchFamily="49" charset="0"/>
              </a:rPr>
              <a:t>recordId</a:t>
            </a:r>
            <a:r>
              <a:rPr lang="en-US" dirty="0">
                <a:solidFill>
                  <a:srgbClr val="000000"/>
                </a:solidFill>
                <a:latin typeface="Courier New" panose="02070309020205020404" pitchFamily="49" charset="0"/>
              </a:rPr>
              <a:t> = ”102”;</a:t>
            </a:r>
            <a:br>
              <a:rPr lang="en-US" dirty="0"/>
            </a:br>
            <a:r>
              <a:rPr lang="en-US" dirty="0">
                <a:solidFill>
                  <a:srgbClr val="000000"/>
                </a:solidFill>
                <a:latin typeface="Courier New" panose="02070309020205020404" pitchFamily="49" charset="0"/>
              </a:rPr>
              <a:t>     /* … */</a:t>
            </a:r>
            <a:br>
              <a:rPr lang="en-US" dirty="0"/>
            </a:br>
            <a:r>
              <a:rPr lang="en-US" dirty="0">
                <a:solidFill>
                  <a:srgbClr val="000000"/>
                </a:solidFill>
                <a:latin typeface="Courier New" panose="02070309020205020404" pitchFamily="49" charset="0"/>
              </a:rPr>
              <a:t>   };</a:t>
            </a:r>
            <a:endParaRPr lang="en-US" dirty="0"/>
          </a:p>
        </p:txBody>
      </p:sp>
      <p:sp>
        <p:nvSpPr>
          <p:cNvPr id="7" name="Rectangle 6"/>
          <p:cNvSpPr/>
          <p:nvPr/>
        </p:nvSpPr>
        <p:spPr>
          <a:xfrm>
            <a:off x="6096000" y="1243450"/>
            <a:ext cx="5678349" cy="923330"/>
          </a:xfrm>
          <a:prstGeom prst="rect">
            <a:avLst/>
          </a:prstGeom>
          <a:solidFill>
            <a:schemeClr val="accent3">
              <a:lumMod val="40000"/>
              <a:lumOff val="60000"/>
            </a:schemeClr>
          </a:solidFill>
        </p:spPr>
        <p:txBody>
          <a:bodyPr wrap="none">
            <a:spAutoFit/>
          </a:bodyPr>
          <a:lstStyle/>
          <a:p>
            <a:r>
              <a:rPr lang="en-US" dirty="0">
                <a:solidFill>
                  <a:srgbClr val="000000"/>
                </a:solidFill>
                <a:latin typeface="Times New Roman" panose="02020603050405020304" pitchFamily="18" charset="0"/>
              </a:rPr>
              <a:t>Suppose to mean … </a:t>
            </a:r>
          </a:p>
          <a:p>
            <a:r>
              <a:rPr lang="en-US" dirty="0">
                <a:solidFill>
                  <a:srgbClr val="000000"/>
                </a:solidFill>
                <a:latin typeface="Times New Roman" panose="02020603050405020304" pitchFamily="18" charset="0"/>
              </a:rPr>
              <a:t>generation date, year, month, day, hour, minute, and second</a:t>
            </a:r>
          </a:p>
          <a:p>
            <a:r>
              <a:rPr lang="en-US" dirty="0">
                <a:solidFill>
                  <a:srgbClr val="000000"/>
                </a:solidFill>
                <a:latin typeface="Times New Roman" panose="02020603050405020304" pitchFamily="18" charset="0"/>
              </a:rPr>
              <a:t>Does it mean: “</a:t>
            </a:r>
            <a:r>
              <a:rPr lang="en-US" dirty="0"/>
              <a:t>gen-yah-</a:t>
            </a:r>
            <a:r>
              <a:rPr lang="en-US" dirty="0" err="1"/>
              <a:t>muddahims</a:t>
            </a:r>
            <a:r>
              <a:rPr lang="en-US" dirty="0"/>
              <a:t>” ?</a:t>
            </a:r>
          </a:p>
        </p:txBody>
      </p:sp>
      <p:cxnSp>
        <p:nvCxnSpPr>
          <p:cNvPr id="9" name="Straight Arrow Connector 8"/>
          <p:cNvCxnSpPr/>
          <p:nvPr/>
        </p:nvCxnSpPr>
        <p:spPr>
          <a:xfrm flipH="1">
            <a:off x="5097780" y="1428116"/>
            <a:ext cx="998220" cy="354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701432" y="2638649"/>
            <a:ext cx="3245440" cy="369332"/>
          </a:xfrm>
          <a:prstGeom prst="rect">
            <a:avLst/>
          </a:prstGeom>
          <a:solidFill>
            <a:schemeClr val="accent1">
              <a:lumMod val="40000"/>
              <a:lumOff val="60000"/>
            </a:schemeClr>
          </a:solidFill>
        </p:spPr>
        <p:txBody>
          <a:bodyPr wrap="none">
            <a:spAutoFit/>
          </a:bodyPr>
          <a:lstStyle/>
          <a:p>
            <a:r>
              <a:rPr lang="en-US" dirty="0">
                <a:solidFill>
                  <a:srgbClr val="000000"/>
                </a:solidFill>
                <a:latin typeface="Times New Roman" panose="02020603050405020304" pitchFamily="18" charset="0"/>
              </a:rPr>
              <a:t>Seriously? What does this mean?</a:t>
            </a:r>
            <a:endParaRPr lang="en-US" dirty="0"/>
          </a:p>
        </p:txBody>
      </p:sp>
      <p:cxnSp>
        <p:nvCxnSpPr>
          <p:cNvPr id="11" name="Straight Arrow Connector 10"/>
          <p:cNvCxnSpPr/>
          <p:nvPr/>
        </p:nvCxnSpPr>
        <p:spPr>
          <a:xfrm flipH="1" flipV="1">
            <a:off x="5596890" y="2560744"/>
            <a:ext cx="1104542" cy="26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784018" y="5252826"/>
            <a:ext cx="3513178" cy="646331"/>
          </a:xfrm>
          <a:prstGeom prst="rect">
            <a:avLst/>
          </a:prstGeom>
          <a:solidFill>
            <a:schemeClr val="accent4">
              <a:lumMod val="40000"/>
              <a:lumOff val="60000"/>
            </a:schemeClr>
          </a:solidFill>
        </p:spPr>
        <p:txBody>
          <a:bodyPr wrap="square">
            <a:spAutoFit/>
          </a:bodyPr>
          <a:lstStyle/>
          <a:p>
            <a:r>
              <a:rPr lang="en-US" dirty="0">
                <a:solidFill>
                  <a:srgbClr val="000000"/>
                </a:solidFill>
                <a:latin typeface="Times New Roman" panose="02020603050405020304" pitchFamily="18" charset="0"/>
              </a:rPr>
              <a:t>A third party can look at this and have an idea </a:t>
            </a:r>
            <a:r>
              <a:rPr lang="en-US" dirty="0"/>
              <a:t>of that it means</a:t>
            </a:r>
            <a:endParaRPr lang="en-US" dirty="0">
              <a:solidFill>
                <a:srgbClr val="000000"/>
              </a:solidFill>
              <a:latin typeface="Times New Roman" panose="02020603050405020304" pitchFamily="18" charset="0"/>
            </a:endParaRPr>
          </a:p>
        </p:txBody>
      </p:sp>
      <p:cxnSp>
        <p:nvCxnSpPr>
          <p:cNvPr id="15" name="Straight Arrow Connector 14"/>
          <p:cNvCxnSpPr/>
          <p:nvPr/>
        </p:nvCxnSpPr>
        <p:spPr>
          <a:xfrm flipH="1" flipV="1">
            <a:off x="8425002" y="4793272"/>
            <a:ext cx="959028" cy="459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89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about the name’s search ability ….</a:t>
            </a:r>
          </a:p>
        </p:txBody>
      </p:sp>
      <p:sp>
        <p:nvSpPr>
          <p:cNvPr id="3" name="Content Placeholder 2"/>
          <p:cNvSpPr>
            <a:spLocks noGrp="1"/>
          </p:cNvSpPr>
          <p:nvPr>
            <p:ph idx="1"/>
          </p:nvPr>
        </p:nvSpPr>
        <p:spPr>
          <a:xfrm>
            <a:off x="838200" y="1583255"/>
            <a:ext cx="10515600" cy="4351338"/>
          </a:xfrm>
        </p:spPr>
        <p:txBody>
          <a:bodyPr/>
          <a:lstStyle/>
          <a:p>
            <a:r>
              <a:rPr lang="en-US" dirty="0"/>
              <a:t>Use of numbers (like 7) is not searchable</a:t>
            </a:r>
          </a:p>
        </p:txBody>
      </p:sp>
      <p:sp>
        <p:nvSpPr>
          <p:cNvPr id="4" name="Rectangle 3"/>
          <p:cNvSpPr/>
          <p:nvPr/>
        </p:nvSpPr>
        <p:spPr>
          <a:xfrm>
            <a:off x="7998394" y="1502459"/>
            <a:ext cx="3355406" cy="646331"/>
          </a:xfrm>
          <a:prstGeom prst="rect">
            <a:avLst/>
          </a:prstGeom>
          <a:solidFill>
            <a:schemeClr val="accent3">
              <a:lumMod val="40000"/>
              <a:lumOff val="60000"/>
            </a:schemeClr>
          </a:solidFill>
        </p:spPr>
        <p:txBody>
          <a:bodyPr wrap="none">
            <a:spAutoFit/>
          </a:bodyPr>
          <a:lstStyle/>
          <a:p>
            <a:r>
              <a:rPr lang="en-US" dirty="0"/>
              <a:t>Much better </a:t>
            </a:r>
          </a:p>
          <a:p>
            <a:r>
              <a:rPr lang="en-US" dirty="0">
                <a:solidFill>
                  <a:srgbClr val="000000"/>
                </a:solidFill>
                <a:latin typeface="Courier New" panose="02070309020205020404" pitchFamily="49" charset="0"/>
              </a:rPr>
              <a:t>MAX_CLASSES_PER_STUDENT</a:t>
            </a:r>
            <a:endParaRPr lang="en-US" dirty="0"/>
          </a:p>
        </p:txBody>
      </p:sp>
      <p:sp>
        <p:nvSpPr>
          <p:cNvPr id="5" name="Rectangle 1"/>
          <p:cNvSpPr>
            <a:spLocks noChangeArrowheads="1"/>
          </p:cNvSpPr>
          <p:nvPr/>
        </p:nvSpPr>
        <p:spPr bwMode="auto">
          <a:xfrm>
            <a:off x="2115238" y="2643356"/>
            <a:ext cx="8959504" cy="369332"/>
          </a:xfrm>
          <a:prstGeom prst="rect">
            <a:avLst/>
          </a:prstGeom>
          <a:solidFill>
            <a:srgbClr val="FFFF00"/>
          </a:solidFill>
          <a:ln>
            <a:noFill/>
          </a:ln>
          <a:effectLst/>
        </p:spPr>
        <p:txBody>
          <a:bodyPr vert="horz" wrap="non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name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 poor choice for any variable for which a programmer might need to search</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690390" y="3077964"/>
            <a:ext cx="6096000" cy="923330"/>
          </a:xfrm>
          <a:prstGeom prst="rect">
            <a:avLst/>
          </a:prstGeom>
        </p:spPr>
        <p:txBody>
          <a:bodyPr>
            <a:spAutoFit/>
          </a:bodyPr>
          <a:lstStyle/>
          <a:p>
            <a:r>
              <a:rPr lang="en-US" dirty="0">
                <a:solidFill>
                  <a:srgbClr val="000000"/>
                </a:solidFill>
                <a:latin typeface="Courier New" panose="02070309020205020404" pitchFamily="49" charset="0"/>
              </a:rPr>
              <a:t> for (</a:t>
            </a:r>
            <a:r>
              <a:rPr lang="en-US"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 j=0; j&lt;34; </a:t>
            </a:r>
            <a:r>
              <a:rPr lang="en-US" dirty="0" err="1">
                <a:solidFill>
                  <a:srgbClr val="000000"/>
                </a:solidFill>
                <a:latin typeface="Courier New" panose="02070309020205020404" pitchFamily="49" charset="0"/>
              </a:rPr>
              <a:t>j++</a:t>
            </a:r>
            <a:r>
              <a:rPr lang="en-US" dirty="0">
                <a:solidFill>
                  <a:srgbClr val="000000"/>
                </a:solidFill>
                <a:latin typeface="Courier New" panose="02070309020205020404" pitchFamily="49" charset="0"/>
              </a:rPr>
              <a:t>) {</a:t>
            </a:r>
            <a:br>
              <a:rPr lang="en-US" dirty="0"/>
            </a:br>
            <a:r>
              <a:rPr lang="en-US" dirty="0">
                <a:solidFill>
                  <a:srgbClr val="000000"/>
                </a:solidFill>
                <a:latin typeface="Courier New" panose="02070309020205020404" pitchFamily="49" charset="0"/>
              </a:rPr>
              <a:t>     s += (t[j]*4)/5;</a:t>
            </a:r>
            <a:br>
              <a:rPr lang="en-US" dirty="0"/>
            </a:br>
            <a:r>
              <a:rPr lang="en-US" dirty="0">
                <a:solidFill>
                  <a:srgbClr val="000000"/>
                </a:solidFill>
                <a:latin typeface="Courier New" panose="02070309020205020404" pitchFamily="49" charset="0"/>
              </a:rPr>
              <a:t>   }</a:t>
            </a:r>
            <a:endParaRPr lang="en-US" dirty="0"/>
          </a:p>
        </p:txBody>
      </p:sp>
      <p:sp>
        <p:nvSpPr>
          <p:cNvPr id="7" name="Rectangle 6"/>
          <p:cNvSpPr/>
          <p:nvPr/>
        </p:nvSpPr>
        <p:spPr>
          <a:xfrm>
            <a:off x="2721166" y="4399248"/>
            <a:ext cx="8876382" cy="2092881"/>
          </a:xfrm>
          <a:prstGeom prst="rect">
            <a:avLst/>
          </a:prstGeom>
        </p:spPr>
        <p:txBody>
          <a:bodyPr wrap="square">
            <a:spAutoFit/>
          </a:bodyPr>
          <a:lstStyle/>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realDaysPerIdealDay</a:t>
            </a:r>
            <a:r>
              <a:rPr lang="en-US" sz="1600" dirty="0">
                <a:solidFill>
                  <a:srgbClr val="000000"/>
                </a:solidFill>
                <a:latin typeface="Courier New" panose="02070309020205020404" pitchFamily="49" charset="0"/>
              </a:rPr>
              <a:t> = 4;</a:t>
            </a:r>
            <a:br>
              <a:rPr lang="en-US" sz="1600" dirty="0"/>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const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int</a:t>
            </a:r>
            <a:r>
              <a:rPr lang="en-US" sz="1600" dirty="0">
                <a:solidFill>
                  <a:srgbClr val="000000"/>
                </a:solidFill>
                <a:latin typeface="Courier New" panose="02070309020205020404" pitchFamily="49" charset="0"/>
              </a:rPr>
              <a:t> WORK_DAYS_PER_WEEK = 5;</a:t>
            </a:r>
            <a:br>
              <a:rPr lang="en-US" sz="1600" dirty="0"/>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int</a:t>
            </a:r>
            <a:r>
              <a:rPr lang="en-US" sz="1600" dirty="0">
                <a:solidFill>
                  <a:srgbClr val="000000"/>
                </a:solidFill>
                <a:latin typeface="Courier New" panose="02070309020205020404" pitchFamily="49" charset="0"/>
              </a:rPr>
              <a:t> sum = 0;</a:t>
            </a:r>
            <a:br>
              <a:rPr lang="en-US" sz="1600" dirty="0"/>
            </a:br>
            <a:r>
              <a:rPr lang="en-US" sz="1600" dirty="0">
                <a:solidFill>
                  <a:srgbClr val="000000"/>
                </a:solidFill>
                <a:latin typeface="Courier New" panose="02070309020205020404" pitchFamily="49" charset="0"/>
              </a:rPr>
              <a:t>   for (</a:t>
            </a:r>
            <a:r>
              <a:rPr lang="en-US" sz="1600" dirty="0" err="1">
                <a:solidFill>
                  <a:srgbClr val="000000"/>
                </a:solidFill>
                <a:latin typeface="Courier New" panose="02070309020205020404" pitchFamily="49" charset="0"/>
              </a:rPr>
              <a:t>int</a:t>
            </a:r>
            <a:r>
              <a:rPr lang="en-US" sz="1600" dirty="0">
                <a:solidFill>
                  <a:srgbClr val="000000"/>
                </a:solidFill>
                <a:latin typeface="Courier New" panose="02070309020205020404" pitchFamily="49" charset="0"/>
              </a:rPr>
              <a:t> j=0; j &lt; NUMBER_OF_TASKS; </a:t>
            </a:r>
            <a:r>
              <a:rPr lang="en-US" sz="1600" dirty="0" err="1">
                <a:solidFill>
                  <a:srgbClr val="000000"/>
                </a:solidFill>
                <a:latin typeface="Courier New" panose="02070309020205020404" pitchFamily="49" charset="0"/>
              </a:rPr>
              <a:t>j++</a:t>
            </a:r>
            <a:r>
              <a:rPr lang="en-US" sz="1600" dirty="0">
                <a:solidFill>
                  <a:srgbClr val="000000"/>
                </a:solidFill>
                <a:latin typeface="Courier New" panose="02070309020205020404" pitchFamily="49" charset="0"/>
              </a:rPr>
              <a:t>) {</a:t>
            </a:r>
            <a:br>
              <a:rPr lang="en-US" sz="1600" dirty="0"/>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realTaskDays</a:t>
            </a:r>
            <a:r>
              <a:rPr lang="en-US" sz="1600"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taskEstimate</a:t>
            </a:r>
            <a:r>
              <a:rPr lang="en-US" dirty="0">
                <a:solidFill>
                  <a:srgbClr val="000000"/>
                </a:solidFill>
                <a:latin typeface="Courier New" panose="02070309020205020404" pitchFamily="49" charset="0"/>
              </a:rPr>
              <a:t>[j</a:t>
            </a:r>
            <a:r>
              <a:rPr lang="en-US" sz="1600" dirty="0">
                <a:solidFill>
                  <a:srgbClr val="000000"/>
                </a:solidFill>
                <a:latin typeface="Courier New" panose="02070309020205020404" pitchFamily="49" charset="0"/>
              </a:rPr>
              <a:t>] * </a:t>
            </a:r>
            <a:r>
              <a:rPr lang="en-US" sz="1600" dirty="0" err="1">
                <a:solidFill>
                  <a:srgbClr val="000000"/>
                </a:solidFill>
                <a:latin typeface="Courier New" panose="02070309020205020404" pitchFamily="49" charset="0"/>
              </a:rPr>
              <a:t>realDaysPerIdealDay</a:t>
            </a:r>
            <a:r>
              <a:rPr lang="en-US" sz="1600" dirty="0">
                <a:solidFill>
                  <a:srgbClr val="000000"/>
                </a:solidFill>
                <a:latin typeface="Courier New" panose="02070309020205020404" pitchFamily="49" charset="0"/>
              </a:rPr>
              <a:t>;</a:t>
            </a:r>
            <a:br>
              <a:rPr lang="en-US" sz="1600" dirty="0"/>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realTaskWeeks</a:t>
            </a:r>
            <a:r>
              <a:rPr lang="en-US" sz="1600" dirty="0">
                <a:solidFill>
                  <a:srgbClr val="000000"/>
                </a:solidFill>
                <a:latin typeface="Courier New" panose="02070309020205020404" pitchFamily="49" charset="0"/>
              </a:rPr>
              <a:t> = (</a:t>
            </a:r>
            <a:r>
              <a:rPr lang="en-US" sz="1600" dirty="0" err="1">
                <a:solidFill>
                  <a:srgbClr val="000000"/>
                </a:solidFill>
                <a:latin typeface="Courier New" panose="02070309020205020404" pitchFamily="49" charset="0"/>
              </a:rPr>
              <a:t>realdays</a:t>
            </a:r>
            <a:r>
              <a:rPr lang="en-US" sz="1600" dirty="0">
                <a:solidFill>
                  <a:srgbClr val="000000"/>
                </a:solidFill>
                <a:latin typeface="Courier New" panose="02070309020205020404" pitchFamily="49" charset="0"/>
              </a:rPr>
              <a:t> / WORK_DAYS_PER_WEEK);</a:t>
            </a:r>
            <a:br>
              <a:rPr lang="en-US" sz="1600" dirty="0"/>
            </a:br>
            <a:r>
              <a:rPr lang="en-US" sz="1600" dirty="0">
                <a:solidFill>
                  <a:srgbClr val="000000"/>
                </a:solidFill>
                <a:latin typeface="Courier New" panose="02070309020205020404" pitchFamily="49" charset="0"/>
              </a:rPr>
              <a:t>     sum += </a:t>
            </a:r>
            <a:r>
              <a:rPr lang="en-US" sz="1600" dirty="0" err="1">
                <a:solidFill>
                  <a:srgbClr val="000000"/>
                </a:solidFill>
                <a:latin typeface="Courier New" panose="02070309020205020404" pitchFamily="49" charset="0"/>
              </a:rPr>
              <a:t>realTaskWeeks</a:t>
            </a:r>
            <a:r>
              <a:rPr lang="en-US" sz="1600" dirty="0">
                <a:solidFill>
                  <a:srgbClr val="000000"/>
                </a:solidFill>
                <a:latin typeface="Courier New" panose="02070309020205020404" pitchFamily="49" charset="0"/>
              </a:rPr>
              <a:t>;</a:t>
            </a:r>
            <a:br>
              <a:rPr lang="en-US" sz="1600" dirty="0"/>
            </a:br>
            <a:r>
              <a:rPr lang="en-US" sz="1600" dirty="0">
                <a:solidFill>
                  <a:srgbClr val="000000"/>
                </a:solidFill>
                <a:latin typeface="Courier New" panose="02070309020205020404" pitchFamily="49" charset="0"/>
              </a:rPr>
              <a:t>   }</a:t>
            </a:r>
            <a:endParaRPr lang="en-US" sz="1600" dirty="0"/>
          </a:p>
        </p:txBody>
      </p:sp>
      <p:sp>
        <p:nvSpPr>
          <p:cNvPr id="8" name="Rectangle 1"/>
          <p:cNvSpPr>
            <a:spLocks noChangeArrowheads="1"/>
          </p:cNvSpPr>
          <p:nvPr/>
        </p:nvSpPr>
        <p:spPr bwMode="auto">
          <a:xfrm>
            <a:off x="2516170" y="3861486"/>
            <a:ext cx="4448654" cy="369332"/>
          </a:xfrm>
          <a:prstGeom prst="rect">
            <a:avLst/>
          </a:prstGeom>
          <a:solidFill>
            <a:srgbClr val="FFFF00"/>
          </a:solidFill>
          <a:ln>
            <a:noFill/>
          </a:ln>
          <a:effectLst/>
        </p:spPr>
        <p:txBody>
          <a:bodyPr vert="horz" wrap="non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Which would you rather try to understand?</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p:cNvCxnSpPr/>
          <p:nvPr/>
        </p:nvCxnSpPr>
        <p:spPr>
          <a:xfrm flipH="1" flipV="1">
            <a:off x="4329629" y="3539629"/>
            <a:ext cx="1156771" cy="32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05051" y="4183343"/>
            <a:ext cx="1134737" cy="215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67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422" y="25360"/>
            <a:ext cx="8549089" cy="8386911"/>
          </a:xfrm>
          <a:prstGeom prst="rect">
            <a:avLst/>
          </a:prstGeom>
        </p:spPr>
        <p:txBody>
          <a:bodyPr wrap="square">
            <a:spAutoFit/>
          </a:bodyPr>
          <a:lstStyle/>
          <a:p>
            <a:r>
              <a:rPr lang="en-US" sz="1100" dirty="0">
                <a:solidFill>
                  <a:srgbClr val="941EDF"/>
                </a:solidFill>
                <a:latin typeface="Courier New" panose="02070309020205020404" pitchFamily="49" charset="0"/>
              </a:rPr>
              <a:t>package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christmas_in_july</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FA6400"/>
                </a:solidFill>
                <a:latin typeface="Courier New" panose="02070309020205020404" pitchFamily="49" charset="0"/>
              </a:rPr>
              <a:t>// </a:t>
            </a:r>
            <a:r>
              <a:rPr lang="en-US" sz="1100" dirty="0" err="1">
                <a:solidFill>
                  <a:srgbClr val="FA6400"/>
                </a:solidFill>
                <a:latin typeface="Courier New" panose="02070309020205020404" pitchFamily="49" charset="0"/>
              </a:rPr>
              <a:t>WarGame</a:t>
            </a:r>
            <a:br>
              <a:rPr lang="en-US" sz="1100" dirty="0">
                <a:solidFill>
                  <a:srgbClr val="FA6400"/>
                </a:solidFill>
                <a:latin typeface="Courier New" panose="02070309020205020404" pitchFamily="49" charset="0"/>
              </a:rPr>
            </a:b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class</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DeckaCards</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Suit;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PlayerSelect</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winsNumbuhs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getsucc</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Suit;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void</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setsucc</a:t>
            </a:r>
            <a:r>
              <a:rPr lang="en-US" sz="1100" dirty="0">
                <a:solidFill>
                  <a:srgbClr val="000000"/>
                </a:solidFill>
                <a:latin typeface="Courier New" panose="02070309020205020404" pitchFamily="49" charset="0"/>
              </a:rPr>
              <a:t>(</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suit)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this</a:t>
            </a:r>
            <a:r>
              <a:rPr lang="en-US" sz="1100" dirty="0" err="1">
                <a:solidFill>
                  <a:srgbClr val="000000"/>
                </a:solidFill>
                <a:latin typeface="Courier New" panose="02070309020205020404" pitchFamily="49" charset="0"/>
              </a:rPr>
              <a:t>.Suit</a:t>
            </a:r>
            <a:r>
              <a:rPr lang="en-US" sz="1100" dirty="0">
                <a:solidFill>
                  <a:srgbClr val="000000"/>
                </a:solidFill>
                <a:latin typeface="Courier New" panose="02070309020205020404" pitchFamily="49" charset="0"/>
              </a:rPr>
              <a:t> = suit;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getcacc</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void</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setcacc</a:t>
            </a:r>
            <a:r>
              <a:rPr lang="en-US" sz="1100" dirty="0">
                <a:solidFill>
                  <a:srgbClr val="000000"/>
                </a:solidFill>
                <a:latin typeface="Courier New" panose="02070309020205020404" pitchFamily="49" charset="0"/>
              </a:rPr>
              <a:t>(</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this</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getpacc</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PlayerSelect</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void</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setpacc</a:t>
            </a:r>
            <a:r>
              <a:rPr lang="en-US" sz="1100" dirty="0">
                <a:solidFill>
                  <a:srgbClr val="000000"/>
                </a:solidFill>
                <a:latin typeface="Courier New" panose="02070309020205020404" pitchFamily="49" charset="0"/>
              </a:rPr>
              <a:t>(String </a:t>
            </a:r>
            <a:r>
              <a:rPr lang="en-US" sz="1100" dirty="0" err="1">
                <a:solidFill>
                  <a:srgbClr val="000000"/>
                </a:solidFill>
                <a:latin typeface="Courier New" panose="02070309020205020404" pitchFamily="49" charset="0"/>
              </a:rPr>
              <a:t>playerselect</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PlayerSelect</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playerselect</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getnacc</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winsNumbuhs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void</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setnacc</a:t>
            </a:r>
            <a:r>
              <a:rPr lang="en-US" sz="1100" dirty="0">
                <a:solidFill>
                  <a:srgbClr val="000000"/>
                </a:solidFill>
                <a:latin typeface="Courier New" panose="02070309020205020404" pitchFamily="49" charset="0"/>
              </a:rPr>
              <a:t>(</a:t>
            </a:r>
            <a:r>
              <a:rPr lang="en-US" sz="1100" dirty="0" err="1">
                <a:solidFill>
                  <a:srgbClr val="941ED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winsnumbuhs</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err="1">
                <a:solidFill>
                  <a:srgbClr val="941EDF"/>
                </a:solidFill>
                <a:latin typeface="Courier New" panose="02070309020205020404" pitchFamily="49" charset="0"/>
              </a:rPr>
              <a:t>this</a:t>
            </a:r>
            <a:r>
              <a:rPr lang="en-US" sz="1100" dirty="0" err="1">
                <a:solidFill>
                  <a:srgbClr val="000000"/>
                </a:solidFill>
                <a:latin typeface="Courier New" panose="02070309020205020404" pitchFamily="49" charset="0"/>
              </a:rPr>
              <a:t>.winsNumbuhs</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winsnumbuhs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getCardio</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 1 )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a:solidFill>
                  <a:srgbClr val="00CB00"/>
                </a:solidFill>
                <a:latin typeface="Courier New" panose="02070309020205020404" pitchFamily="49" charset="0"/>
              </a:rPr>
              <a:t>"Ace"</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&gt;=2 &amp;&amp;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&lt;= 10 )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String.valueOf</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 11 )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a:solidFill>
                  <a:srgbClr val="00CB00"/>
                </a:solidFill>
                <a:latin typeface="Courier New" panose="02070309020205020404" pitchFamily="49" charset="0"/>
              </a:rPr>
              <a:t>"jack"</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cardNumbuh</a:t>
            </a:r>
            <a:r>
              <a:rPr lang="en-US" sz="1100" dirty="0">
                <a:solidFill>
                  <a:srgbClr val="000000"/>
                </a:solidFill>
                <a:latin typeface="Courier New" panose="02070309020205020404" pitchFamily="49" charset="0"/>
              </a:rPr>
              <a:t> == 12  )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a:solidFill>
                  <a:srgbClr val="00CB00"/>
                </a:solidFill>
                <a:latin typeface="Courier New" panose="02070309020205020404" pitchFamily="49" charset="0"/>
              </a:rPr>
              <a:t>"queen"</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dirty="0">
                <a:solidFill>
                  <a:srgbClr val="00CB00"/>
                </a:solidFill>
                <a:latin typeface="Courier New" panose="02070309020205020404" pitchFamily="49" charset="0"/>
              </a:rPr>
              <a:t>"king"</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public</a:t>
            </a: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getcaccsacc</a:t>
            </a: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String s = </a:t>
            </a:r>
            <a:r>
              <a:rPr lang="en-US" sz="1100" dirty="0">
                <a:solidFill>
                  <a:srgbClr val="00CB00"/>
                </a:solidFill>
                <a:latin typeface="Courier New" panose="02070309020205020404" pitchFamily="49" charset="0"/>
              </a:rPr>
              <a:t>"spades"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(Suit == 1 ) s = </a:t>
            </a:r>
            <a:r>
              <a:rPr lang="en-US" sz="1100" dirty="0">
                <a:solidFill>
                  <a:srgbClr val="00CB00"/>
                </a:solidFill>
                <a:latin typeface="Courier New" panose="02070309020205020404" pitchFamily="49" charset="0"/>
              </a:rPr>
              <a:t>"spades"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 Suit == 2 ) s = </a:t>
            </a:r>
            <a:r>
              <a:rPr lang="en-US" sz="1100" dirty="0">
                <a:solidFill>
                  <a:srgbClr val="00CB00"/>
                </a:solidFill>
                <a:latin typeface="Courier New" panose="02070309020205020404" pitchFamily="49" charset="0"/>
              </a:rPr>
              <a:t>"clubs"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if</a:t>
            </a:r>
            <a:r>
              <a:rPr lang="en-US" sz="1100" dirty="0">
                <a:solidFill>
                  <a:srgbClr val="000000"/>
                </a:solidFill>
                <a:latin typeface="Courier New" panose="02070309020205020404" pitchFamily="49" charset="0"/>
              </a:rPr>
              <a:t> (Suit == 3 ) s = </a:t>
            </a:r>
            <a:r>
              <a:rPr lang="en-US" sz="1100" dirty="0">
                <a:solidFill>
                  <a:srgbClr val="00CB00"/>
                </a:solidFill>
                <a:latin typeface="Courier New" panose="02070309020205020404" pitchFamily="49" charset="0"/>
              </a:rPr>
              <a:t>"diamonds"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else</a:t>
            </a:r>
            <a:r>
              <a:rPr lang="en-US" sz="1100" dirty="0">
                <a:solidFill>
                  <a:srgbClr val="000000"/>
                </a:solidFill>
                <a:latin typeface="Courier New" panose="02070309020205020404" pitchFamily="49" charset="0"/>
              </a:rPr>
              <a:t> s = </a:t>
            </a:r>
            <a:r>
              <a:rPr lang="en-US" sz="1100" dirty="0">
                <a:solidFill>
                  <a:srgbClr val="00CB00"/>
                </a:solidFill>
                <a:latin typeface="Courier New" panose="02070309020205020404" pitchFamily="49" charset="0"/>
              </a:rPr>
              <a:t>"hearts"</a:t>
            </a:r>
            <a:r>
              <a:rPr lang="en-US" sz="1100" dirty="0">
                <a:solidFill>
                  <a:srgbClr val="000000"/>
                </a:solidFill>
                <a:latin typeface="Courier New" panose="02070309020205020404" pitchFamily="49" charset="0"/>
              </a:rPr>
              <a:t>;</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r>
              <a:rPr lang="en-US" sz="1100" dirty="0">
                <a:solidFill>
                  <a:srgbClr val="941EDF"/>
                </a:solidFill>
                <a:latin typeface="Courier New" panose="02070309020205020404" pitchFamily="49" charset="0"/>
              </a:rPr>
              <a:t>return</a:t>
            </a:r>
            <a:r>
              <a:rPr lang="en-US" sz="1100" dirty="0">
                <a:solidFill>
                  <a:srgbClr val="000000"/>
                </a:solidFill>
                <a:latin typeface="Courier New" panose="02070309020205020404" pitchFamily="49" charset="0"/>
              </a:rPr>
              <a:t> s;</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   }</a:t>
            </a:r>
            <a:br>
              <a:rPr lang="en-US" sz="1100" dirty="0">
                <a:solidFill>
                  <a:srgbClr val="000000"/>
                </a:solidFill>
                <a:latin typeface="Courier New" panose="02070309020205020404" pitchFamily="49" charset="0"/>
              </a:rPr>
            </a:br>
            <a:r>
              <a:rPr lang="en-US" sz="1100" dirty="0">
                <a:solidFill>
                  <a:srgbClr val="000000"/>
                </a:solidFill>
                <a:latin typeface="Courier New" panose="02070309020205020404" pitchFamily="49" charset="0"/>
              </a:rPr>
              <a:t>}</a:t>
            </a:r>
            <a:endParaRPr lang="en-US" sz="1100" dirty="0"/>
          </a:p>
        </p:txBody>
      </p:sp>
      <p:sp>
        <p:nvSpPr>
          <p:cNvPr id="5" name="TextBox 4"/>
          <p:cNvSpPr txBox="1"/>
          <p:nvPr/>
        </p:nvSpPr>
        <p:spPr>
          <a:xfrm>
            <a:off x="5761822" y="561860"/>
            <a:ext cx="3899529" cy="646331"/>
          </a:xfrm>
          <a:prstGeom prst="rect">
            <a:avLst/>
          </a:prstGeom>
          <a:solidFill>
            <a:srgbClr val="FFFF00"/>
          </a:solidFill>
        </p:spPr>
        <p:txBody>
          <a:bodyPr wrap="none" rtlCol="0">
            <a:spAutoFit/>
          </a:bodyPr>
          <a:lstStyle/>
          <a:p>
            <a:r>
              <a:rPr lang="en-US" dirty="0"/>
              <a:t>Don’t be cute … Think I am kidding?…</a:t>
            </a:r>
          </a:p>
          <a:p>
            <a:r>
              <a:rPr lang="en-US" dirty="0"/>
              <a:t>Actual code from CSC1700 homework 5</a:t>
            </a:r>
          </a:p>
        </p:txBody>
      </p:sp>
    </p:spTree>
    <p:extLst>
      <p:ext uri="{BB962C8B-B14F-4D97-AF65-F5344CB8AC3E}">
        <p14:creationId xmlns:p14="http://schemas.microsoft.com/office/powerpoint/2010/main" val="1336325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253" y="53156"/>
            <a:ext cx="11156414" cy="19851588"/>
          </a:xfrm>
          <a:prstGeom prst="rect">
            <a:avLst/>
          </a:prstGeom>
        </p:spPr>
        <p:txBody>
          <a:bodyPr wrap="square">
            <a:spAutoFit/>
          </a:bodyPr>
          <a:lstStyle/>
          <a:p>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static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main(String[] </a:t>
            </a:r>
            <a:r>
              <a:rPr lang="en-US" sz="1200" dirty="0" err="1">
                <a:solidFill>
                  <a:srgbClr val="000000"/>
                </a:solidFill>
                <a:latin typeface="Courier New" panose="02070309020205020404" pitchFamily="49" charset="0"/>
              </a:rPr>
              <a:t>args</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a = 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b = 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c = 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d = 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DeckaCards</a:t>
            </a:r>
            <a:r>
              <a:rPr lang="en-US" sz="1200" dirty="0">
                <a:solidFill>
                  <a:srgbClr val="000000"/>
                </a:solidFill>
                <a:latin typeface="Courier New" panose="02070309020205020404" pitchFamily="49" charset="0"/>
              </a:rPr>
              <a:t> p1 = </a:t>
            </a:r>
            <a:r>
              <a:rPr lang="en-US" sz="1200" dirty="0">
                <a:solidFill>
                  <a:srgbClr val="941EDF"/>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DeckaCards</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p1.setpacc(</a:t>
            </a:r>
            <a:r>
              <a:rPr lang="en-US" sz="1200" dirty="0">
                <a:solidFill>
                  <a:srgbClr val="00CB00"/>
                </a:solidFill>
                <a:latin typeface="Courier New" panose="02070309020205020404" pitchFamily="49" charset="0"/>
              </a:rPr>
              <a:t>"jack"</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p1.setnacc(a);</a:t>
            </a:r>
            <a:br>
              <a:rPr lang="en-US" sz="1200" dirty="0">
                <a:solidFill>
                  <a:srgbClr val="000000"/>
                </a:solidFill>
                <a:latin typeface="Courier New" panose="02070309020205020404" pitchFamily="49" charset="0"/>
              </a:rPr>
            </a:b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DeckaCards</a:t>
            </a:r>
            <a:r>
              <a:rPr lang="en-US" sz="1200" dirty="0">
                <a:solidFill>
                  <a:srgbClr val="000000"/>
                </a:solidFill>
                <a:latin typeface="Courier New" panose="02070309020205020404" pitchFamily="49" charset="0"/>
              </a:rPr>
              <a:t> p2 = </a:t>
            </a:r>
            <a:r>
              <a:rPr lang="en-US" sz="1200" dirty="0">
                <a:solidFill>
                  <a:srgbClr val="941EDF"/>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DeckaCards</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p2.setpacc(</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p2.setnacc(b);</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Random spork = </a:t>
            </a:r>
            <a:r>
              <a:rPr lang="en-US" sz="1200" dirty="0">
                <a:solidFill>
                  <a:srgbClr val="941EDF"/>
                </a:solidFill>
                <a:latin typeface="Courier New" panose="02070309020205020404" pitchFamily="49" charset="0"/>
              </a:rPr>
              <a:t>new</a:t>
            </a:r>
            <a:r>
              <a:rPr lang="en-US" sz="1200" dirty="0">
                <a:solidFill>
                  <a:srgbClr val="000000"/>
                </a:solidFill>
                <a:latin typeface="Courier New" panose="02070309020205020404" pitchFamily="49" charset="0"/>
              </a:rPr>
              <a:t> Random();</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n = </a:t>
            </a:r>
            <a:r>
              <a:rPr lang="en-US" sz="1200" dirty="0" err="1">
                <a:solidFill>
                  <a:srgbClr val="000000"/>
                </a:solidFill>
                <a:latin typeface="Courier New" panose="02070309020205020404" pitchFamily="49" charset="0"/>
              </a:rPr>
              <a:t>spork.nextInt</a:t>
            </a:r>
            <a:r>
              <a:rPr lang="en-US" sz="1200" dirty="0">
                <a:solidFill>
                  <a:srgbClr val="000000"/>
                </a:solidFill>
                <a:latin typeface="Courier New" panose="02070309020205020404" pitchFamily="49" charset="0"/>
              </a:rPr>
              <a:t>(13) + 1;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s = </a:t>
            </a:r>
            <a:r>
              <a:rPr lang="en-US" sz="1200" dirty="0" err="1">
                <a:solidFill>
                  <a:srgbClr val="000000"/>
                </a:solidFill>
                <a:latin typeface="Courier New" panose="02070309020205020404" pitchFamily="49" charset="0"/>
              </a:rPr>
              <a:t>spork.nextInt</a:t>
            </a:r>
            <a:r>
              <a:rPr lang="en-US" sz="1200" dirty="0">
                <a:solidFill>
                  <a:srgbClr val="000000"/>
                </a:solidFill>
                <a:latin typeface="Courier New" panose="02070309020205020404" pitchFamily="49" charset="0"/>
              </a:rPr>
              <a:t>(4) + 1;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ayo</a:t>
            </a:r>
            <a:r>
              <a:rPr lang="en-US" sz="1200" dirty="0">
                <a:solidFill>
                  <a:srgbClr val="00CB00"/>
                </a:solidFill>
                <a:latin typeface="Courier New" panose="02070309020205020404" pitchFamily="49" charset="0"/>
              </a:rPr>
              <a:t> p1: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and p2: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to war. fight to die.\n"</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for</a:t>
            </a:r>
            <a:r>
              <a:rPr lang="en-US" sz="1200" dirty="0">
                <a:solidFill>
                  <a:srgbClr val="000000"/>
                </a:solidFill>
                <a:latin typeface="Courier New" panose="02070309020205020404" pitchFamily="49" charset="0"/>
              </a:rPr>
              <a:t>(</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 = 0; </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&lt;5; </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p1.setcacc(n);</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p1.setsucc(s);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njeck</a:t>
            </a:r>
            <a:r>
              <a:rPr lang="en-US" sz="1200" dirty="0">
                <a:solidFill>
                  <a:srgbClr val="00CB00"/>
                </a:solidFill>
                <a:latin typeface="Courier New" panose="02070309020205020404" pitchFamily="49" charset="0"/>
              </a:rPr>
              <a:t> got a %s of %s"</a:t>
            </a:r>
            <a:r>
              <a:rPr lang="en-US" sz="1200" dirty="0">
                <a:solidFill>
                  <a:srgbClr val="000000"/>
                </a:solidFill>
                <a:latin typeface="Courier New" panose="02070309020205020404" pitchFamily="49" charset="0"/>
              </a:rPr>
              <a:t>, p1.getCardio(), p1.getcaccsacc());</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n = </a:t>
            </a:r>
            <a:r>
              <a:rPr lang="en-US" sz="1200" dirty="0" err="1">
                <a:solidFill>
                  <a:srgbClr val="000000"/>
                </a:solidFill>
                <a:latin typeface="Courier New" panose="02070309020205020404" pitchFamily="49" charset="0"/>
              </a:rPr>
              <a:t>spork.nextInt</a:t>
            </a:r>
            <a:r>
              <a:rPr lang="en-US" sz="1200" dirty="0">
                <a:solidFill>
                  <a:srgbClr val="000000"/>
                </a:solidFill>
                <a:latin typeface="Courier New" panose="02070309020205020404" pitchFamily="49" charset="0"/>
              </a:rPr>
              <a:t>(13) + 1;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s = </a:t>
            </a:r>
            <a:r>
              <a:rPr lang="en-US" sz="1200" dirty="0" err="1">
                <a:solidFill>
                  <a:srgbClr val="000000"/>
                </a:solidFill>
                <a:latin typeface="Courier New" panose="02070309020205020404" pitchFamily="49" charset="0"/>
              </a:rPr>
              <a:t>spork.nextInt</a:t>
            </a:r>
            <a:r>
              <a:rPr lang="en-US" sz="1200" dirty="0">
                <a:solidFill>
                  <a:srgbClr val="000000"/>
                </a:solidFill>
                <a:latin typeface="Courier New" panose="02070309020205020404" pitchFamily="49" charset="0"/>
              </a:rPr>
              <a:t>(4) + 1;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p2.setcacc(n);</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p2.setsucc(s);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njill</a:t>
            </a:r>
            <a:r>
              <a:rPr lang="en-US" sz="1200" dirty="0">
                <a:solidFill>
                  <a:srgbClr val="00CB00"/>
                </a:solidFill>
                <a:latin typeface="Courier New" panose="02070309020205020404" pitchFamily="49" charset="0"/>
              </a:rPr>
              <a:t> got a %s of %s"</a:t>
            </a:r>
            <a:r>
              <a:rPr lang="en-US" sz="1200" dirty="0">
                <a:solidFill>
                  <a:srgbClr val="000000"/>
                </a:solidFill>
                <a:latin typeface="Courier New" panose="02070309020205020404" pitchFamily="49" charset="0"/>
              </a:rPr>
              <a:t>, p2.getCardio(), p2.getcaccsacc());</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(p1.cardNumbuh &gt; p2.cardNumbuh || p1.cardNumbuh == 1 &amp;&amp; p2.cardNumbuh != 1)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njeck</a:t>
            </a:r>
            <a:r>
              <a:rPr lang="en-US" sz="1200" dirty="0">
                <a:solidFill>
                  <a:srgbClr val="00CB00"/>
                </a:solidFill>
                <a:latin typeface="Courier New" panose="02070309020205020404" pitchFamily="49" charset="0"/>
              </a:rPr>
              <a:t> won the thing"</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p1.setnacc(a);</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(p2.winsNumbuhs == 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njeck</a:t>
            </a:r>
            <a:r>
              <a:rPr lang="en-US" sz="1200" dirty="0">
                <a:solidFill>
                  <a:srgbClr val="00CB00"/>
                </a:solidFill>
                <a:latin typeface="Courier New" panose="02070309020205020404" pitchFamily="49" charset="0"/>
              </a:rPr>
              <a:t> has won a single time\n"</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br>
              <a:rPr lang="en-US" sz="1200" dirty="0">
                <a:solidFill>
                  <a:srgbClr val="941EDF"/>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njeck</a:t>
            </a:r>
            <a:r>
              <a:rPr lang="en-US" sz="1200" dirty="0">
                <a:solidFill>
                  <a:srgbClr val="00CB00"/>
                </a:solidFill>
                <a:latin typeface="Courier New" panose="02070309020205020404" pitchFamily="49" charset="0"/>
              </a:rPr>
              <a:t> has %s wins and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has %s wins\n"</a:t>
            </a:r>
            <a:r>
              <a:rPr lang="en-US" sz="1200" dirty="0">
                <a:solidFill>
                  <a:srgbClr val="000000"/>
                </a:solidFill>
                <a:latin typeface="Courier New" panose="02070309020205020404" pitchFamily="49" charset="0"/>
              </a:rPr>
              <a:t>, p1.winsNumbuhs, p2.winsNumbuhs);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(p1.cardNumbuh &lt; p2.cardNumbuh || p2.cardNumbuh == 1 &amp;&amp; p1.cardNumbuh !=1)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njill</a:t>
            </a:r>
            <a:r>
              <a:rPr lang="en-US" sz="1200" dirty="0">
                <a:solidFill>
                  <a:srgbClr val="00CB00"/>
                </a:solidFill>
                <a:latin typeface="Courier New" panose="02070309020205020404" pitchFamily="49" charset="0"/>
              </a:rPr>
              <a:t> won the thing"</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b++;</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p2.setnacc(b);</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(p1.winsNumbuhs ==0)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njill</a:t>
            </a:r>
            <a:r>
              <a:rPr lang="en-US" sz="1200" dirty="0">
                <a:solidFill>
                  <a:srgbClr val="00CB00"/>
                </a:solidFill>
                <a:latin typeface="Courier New" panose="02070309020205020404" pitchFamily="49" charset="0"/>
              </a:rPr>
              <a:t> has a single win\n"</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br>
              <a:rPr lang="en-US" sz="1200" dirty="0">
                <a:solidFill>
                  <a:srgbClr val="941EDF"/>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njill</a:t>
            </a:r>
            <a:r>
              <a:rPr lang="en-US" sz="1200" dirty="0">
                <a:solidFill>
                  <a:srgbClr val="00CB00"/>
                </a:solidFill>
                <a:latin typeface="Courier New" panose="02070309020205020404" pitchFamily="49" charset="0"/>
              </a:rPr>
              <a:t> has %s wins and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has %s wins\n"</a:t>
            </a:r>
            <a:r>
              <a:rPr lang="en-US" sz="1200" dirty="0">
                <a:solidFill>
                  <a:srgbClr val="000000"/>
                </a:solidFill>
                <a:latin typeface="Courier New" panose="02070309020205020404" pitchFamily="49" charset="0"/>
              </a:rPr>
              <a:t>, p2.winsNumbuhs, p1.winsNumbuhs);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d++;</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nthey</a:t>
            </a:r>
            <a:r>
              <a:rPr lang="en-US" sz="1200" dirty="0">
                <a:solidFill>
                  <a:srgbClr val="00CB00"/>
                </a:solidFill>
                <a:latin typeface="Courier New" panose="02070309020205020404" pitchFamily="49" charset="0"/>
              </a:rPr>
              <a:t> both die.\n"</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(c == 1)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nwe</a:t>
            </a:r>
            <a:r>
              <a:rPr lang="en-US" sz="1200" dirty="0">
                <a:solidFill>
                  <a:srgbClr val="00CB00"/>
                </a:solidFill>
                <a:latin typeface="Courier New" panose="02070309020205020404" pitchFamily="49" charset="0"/>
              </a:rPr>
              <a:t> played a single game of war\n"</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br>
              <a:rPr lang="en-US" sz="1200" dirty="0">
                <a:solidFill>
                  <a:srgbClr val="941EDF"/>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nwe</a:t>
            </a:r>
            <a:r>
              <a:rPr lang="en-US" sz="1200" dirty="0">
                <a:solidFill>
                  <a:srgbClr val="00CB00"/>
                </a:solidFill>
                <a:latin typeface="Courier New" panose="02070309020205020404" pitchFamily="49" charset="0"/>
              </a:rPr>
              <a:t> have played war %s times\n"</a:t>
            </a:r>
            <a:r>
              <a:rPr lang="en-US" sz="1200" dirty="0">
                <a:solidFill>
                  <a:srgbClr val="000000"/>
                </a:solidFill>
                <a:latin typeface="Courier New" panose="02070309020205020404" pitchFamily="49" charset="0"/>
              </a:rPr>
              <a:t>, c);</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(p1.winsNumbuhs == 0)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nthe</a:t>
            </a:r>
            <a:r>
              <a:rPr lang="en-US" sz="1200" dirty="0">
                <a:solidFill>
                  <a:srgbClr val="00CB00"/>
                </a:solidFill>
                <a:latin typeface="Courier New" panose="02070309020205020404" pitchFamily="49" charset="0"/>
              </a:rPr>
              <a:t> game is now finished.\n"</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(d == 0 )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njill</a:t>
            </a:r>
            <a:r>
              <a:rPr lang="en-US" sz="1200" dirty="0">
                <a:solidFill>
                  <a:srgbClr val="00CB00"/>
                </a:solidFill>
                <a:latin typeface="Courier New" panose="02070309020205020404" pitchFamily="49" charset="0"/>
              </a:rPr>
              <a:t> has asserted her dominance on this plane of existence. she won all %s times"</a:t>
            </a:r>
            <a:r>
              <a:rPr lang="en-US" sz="1200" dirty="0">
                <a:solidFill>
                  <a:srgbClr val="000000"/>
                </a:solidFill>
                <a:latin typeface="Courier New" panose="02070309020205020404" pitchFamily="49" charset="0"/>
              </a:rPr>
              <a:t>, p2.winsNumbuhs);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(d==1)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should be ashamed of himself with his no wins.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won %s times and has </a:t>
            </a:r>
            <a:r>
              <a:rPr lang="en-US" sz="1200" dirty="0" err="1">
                <a:solidFill>
                  <a:srgbClr val="00CB00"/>
                </a:solidFill>
                <a:latin typeface="Courier New" panose="02070309020205020404" pitchFamily="49" charset="0"/>
              </a:rPr>
              <a:t>comitted</a:t>
            </a:r>
            <a:r>
              <a:rPr lang="en-US" sz="1200" dirty="0">
                <a:solidFill>
                  <a:srgbClr val="00CB00"/>
                </a:solidFill>
                <a:latin typeface="Courier New" panose="02070309020205020404" pitchFamily="49" charset="0"/>
              </a:rPr>
              <a:t> 1 draw."</a:t>
            </a:r>
            <a:r>
              <a:rPr lang="en-US" sz="1200" dirty="0">
                <a:solidFill>
                  <a:srgbClr val="000000"/>
                </a:solidFill>
                <a:latin typeface="Courier New" panose="02070309020205020404" pitchFamily="49" charset="0"/>
              </a:rPr>
              <a:t>, p2.winsNumbuhs);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br>
              <a:rPr lang="en-US" sz="1200" dirty="0">
                <a:solidFill>
                  <a:srgbClr val="941EDF"/>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won no times at all, but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has won %s times with %s draws."</a:t>
            </a:r>
            <a:r>
              <a:rPr lang="en-US" sz="1200" dirty="0">
                <a:solidFill>
                  <a:srgbClr val="000000"/>
                </a:solidFill>
                <a:latin typeface="Courier New" panose="02070309020205020404" pitchFamily="49" charset="0"/>
              </a:rPr>
              <a:t>, p2.winsNumbuhs, d);</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(p2.winsNumbuhs == 0)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nthe</a:t>
            </a:r>
            <a:r>
              <a:rPr lang="en-US" sz="1200" dirty="0">
                <a:solidFill>
                  <a:srgbClr val="00CB00"/>
                </a:solidFill>
                <a:latin typeface="Courier New" panose="02070309020205020404" pitchFamily="49" charset="0"/>
              </a:rPr>
              <a:t> game is now finished.\n"</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(d == 0 )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njeck</a:t>
            </a:r>
            <a:r>
              <a:rPr lang="en-US" sz="1200" dirty="0">
                <a:solidFill>
                  <a:srgbClr val="00CB00"/>
                </a:solidFill>
                <a:latin typeface="Courier New" panose="02070309020205020404" pitchFamily="49" charset="0"/>
              </a:rPr>
              <a:t> has asserted his dominance on this plane of existence. he won all %s times"</a:t>
            </a:r>
            <a:r>
              <a:rPr lang="en-US" sz="1200" dirty="0">
                <a:solidFill>
                  <a:srgbClr val="000000"/>
                </a:solidFill>
                <a:latin typeface="Courier New" panose="02070309020205020404" pitchFamily="49" charset="0"/>
              </a:rPr>
              <a:t>, p1.winsNumbuhs);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(d==1)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should be ashamed of herself with her no wins.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won %s times and has </a:t>
            </a:r>
            <a:r>
              <a:rPr lang="en-US" sz="1200" dirty="0" err="1">
                <a:solidFill>
                  <a:srgbClr val="00CB00"/>
                </a:solidFill>
                <a:latin typeface="Courier New" panose="02070309020205020404" pitchFamily="49" charset="0"/>
              </a:rPr>
              <a:t>comitted</a:t>
            </a:r>
            <a:r>
              <a:rPr lang="en-US" sz="1200" dirty="0">
                <a:solidFill>
                  <a:srgbClr val="00CB00"/>
                </a:solidFill>
                <a:latin typeface="Courier New" panose="02070309020205020404" pitchFamily="49" charset="0"/>
              </a:rPr>
              <a:t> 1 draw."</a:t>
            </a:r>
            <a:r>
              <a:rPr lang="en-US" sz="1200" dirty="0">
                <a:solidFill>
                  <a:srgbClr val="000000"/>
                </a:solidFill>
                <a:latin typeface="Courier New" panose="02070309020205020404" pitchFamily="49" charset="0"/>
              </a:rPr>
              <a:t>, p1.winsNumbuhs);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br>
              <a:rPr lang="en-US" sz="1200" dirty="0">
                <a:solidFill>
                  <a:srgbClr val="941EDF"/>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won no times at all, but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has won %s times with %s draws."</a:t>
            </a:r>
            <a:r>
              <a:rPr lang="en-US" sz="1200" dirty="0">
                <a:solidFill>
                  <a:srgbClr val="000000"/>
                </a:solidFill>
                <a:latin typeface="Courier New" panose="02070309020205020404" pitchFamily="49" charset="0"/>
              </a:rPr>
              <a:t>, p1.winsNumbuhs, d);</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(d==0)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nthe</a:t>
            </a:r>
            <a:r>
              <a:rPr lang="en-US" sz="1200" dirty="0">
                <a:solidFill>
                  <a:srgbClr val="00CB00"/>
                </a:solidFill>
                <a:latin typeface="Courier New" panose="02070309020205020404" pitchFamily="49" charset="0"/>
              </a:rPr>
              <a:t> game is now over.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has %s wins,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has %s wins"</a:t>
            </a:r>
            <a:r>
              <a:rPr lang="en-US" sz="1200" dirty="0">
                <a:solidFill>
                  <a:srgbClr val="000000"/>
                </a:solidFill>
                <a:latin typeface="Courier New" panose="02070309020205020404" pitchFamily="49" charset="0"/>
              </a:rPr>
              <a:t>, p1.winsNumbuhs,p2.winsNumbuhs);</a:t>
            </a:r>
            <a:br>
              <a:rPr lang="en-US" sz="1200" dirty="0">
                <a:solidFill>
                  <a:srgbClr val="000000"/>
                </a:solidFill>
                <a:latin typeface="Courier New" panose="02070309020205020404" pitchFamily="49" charset="0"/>
              </a:rPr>
            </a:b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(d==1)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nthe</a:t>
            </a:r>
            <a:r>
              <a:rPr lang="en-US" sz="1200" dirty="0">
                <a:solidFill>
                  <a:srgbClr val="00CB00"/>
                </a:solidFill>
                <a:latin typeface="Courier New" panose="02070309020205020404" pitchFamily="49" charset="0"/>
              </a:rPr>
              <a:t> game is now over.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has %s wins,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has %s wins, and they have a single draw"</a:t>
            </a:r>
            <a:r>
              <a:rPr lang="en-US" sz="1200" dirty="0">
                <a:solidFill>
                  <a:srgbClr val="000000"/>
                </a:solidFill>
                <a:latin typeface="Courier New" panose="02070309020205020404" pitchFamily="49" charset="0"/>
              </a:rPr>
              <a:t>, p1.winsNumbuhs,p2.winsNumbuhs);</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(d==5)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neveryone</a:t>
            </a:r>
            <a:r>
              <a:rPr lang="en-US" sz="1200" dirty="0">
                <a:solidFill>
                  <a:srgbClr val="00CB00"/>
                </a:solidFill>
                <a:latin typeface="Courier New" panose="02070309020205020404" pitchFamily="49" charset="0"/>
              </a:rPr>
              <a:t> loses. no one lives at all with %s draws"</a:t>
            </a:r>
            <a:r>
              <a:rPr lang="en-US" sz="1200" dirty="0">
                <a:solidFill>
                  <a:srgbClr val="000000"/>
                </a:solidFill>
                <a:latin typeface="Courier New" panose="02070309020205020404" pitchFamily="49" charset="0"/>
              </a:rPr>
              <a:t>, d);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a:t>
            </a:r>
            <a:r>
              <a:rPr lang="en-US" sz="1200" dirty="0" err="1">
                <a:solidFill>
                  <a:srgbClr val="00CB00"/>
                </a:solidFill>
                <a:latin typeface="Courier New" panose="02070309020205020404" pitchFamily="49" charset="0"/>
              </a:rPr>
              <a:t>nthe</a:t>
            </a:r>
            <a:r>
              <a:rPr lang="en-US" sz="1200" dirty="0">
                <a:solidFill>
                  <a:srgbClr val="00CB00"/>
                </a:solidFill>
                <a:latin typeface="Courier New" panose="02070309020205020404" pitchFamily="49" charset="0"/>
              </a:rPr>
              <a:t> game is now over. </a:t>
            </a:r>
            <a:r>
              <a:rPr lang="en-US" sz="1200" dirty="0" err="1">
                <a:solidFill>
                  <a:srgbClr val="00CB00"/>
                </a:solidFill>
                <a:latin typeface="Courier New" panose="02070309020205020404" pitchFamily="49" charset="0"/>
              </a:rPr>
              <a:t>jeck</a:t>
            </a:r>
            <a:r>
              <a:rPr lang="en-US" sz="1200" dirty="0">
                <a:solidFill>
                  <a:srgbClr val="00CB00"/>
                </a:solidFill>
                <a:latin typeface="Courier New" panose="02070309020205020404" pitchFamily="49" charset="0"/>
              </a:rPr>
              <a:t> has %s wins, </a:t>
            </a:r>
            <a:r>
              <a:rPr lang="en-US" sz="1200" dirty="0" err="1">
                <a:solidFill>
                  <a:srgbClr val="00CB00"/>
                </a:solidFill>
                <a:latin typeface="Courier New" panose="02070309020205020404" pitchFamily="49" charset="0"/>
              </a:rPr>
              <a:t>jill</a:t>
            </a:r>
            <a:r>
              <a:rPr lang="en-US" sz="1200" dirty="0">
                <a:solidFill>
                  <a:srgbClr val="00CB00"/>
                </a:solidFill>
                <a:latin typeface="Courier New" panose="02070309020205020404" pitchFamily="49" charset="0"/>
              </a:rPr>
              <a:t> has %s wins, and they have %s draws"</a:t>
            </a:r>
            <a:r>
              <a:rPr lang="en-US" sz="1200" dirty="0">
                <a:solidFill>
                  <a:srgbClr val="000000"/>
                </a:solidFill>
                <a:latin typeface="Courier New" panose="02070309020205020404" pitchFamily="49" charset="0"/>
              </a:rPr>
              <a:t>, p1.winsNumbuhs, p2.winsNumbuhs, d);</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endParaRPr lang="en-US" sz="1200" dirty="0"/>
          </a:p>
        </p:txBody>
      </p:sp>
      <p:sp>
        <p:nvSpPr>
          <p:cNvPr id="2" name="Title 1"/>
          <p:cNvSpPr>
            <a:spLocks noGrp="1"/>
          </p:cNvSpPr>
          <p:nvPr>
            <p:ph type="title"/>
          </p:nvPr>
        </p:nvSpPr>
        <p:spPr>
          <a:xfrm>
            <a:off x="4935557" y="125730"/>
            <a:ext cx="7256443" cy="1325563"/>
          </a:xfrm>
          <a:solidFill>
            <a:srgbClr val="FFFF00"/>
          </a:solidFill>
        </p:spPr>
        <p:txBody>
          <a:bodyPr>
            <a:normAutofit fontScale="90000"/>
          </a:bodyPr>
          <a:lstStyle/>
          <a:p>
            <a:r>
              <a:rPr lang="en-US" sz="3600" dirty="0"/>
              <a:t>Don’t be cute … or pun </a:t>
            </a:r>
            <a:br>
              <a:rPr lang="en-US" sz="3600" dirty="0"/>
            </a:br>
            <a:r>
              <a:rPr lang="en-US" sz="2000" dirty="0"/>
              <a:t>Our goal, as authors, is to make our code as easy as possible to understand. We want our code to be a quick skim, not an intense study</a:t>
            </a:r>
            <a:endParaRPr lang="en-US" sz="1600" dirty="0"/>
          </a:p>
        </p:txBody>
      </p:sp>
    </p:spTree>
    <p:extLst>
      <p:ext uri="{BB962C8B-B14F-4D97-AF65-F5344CB8AC3E}">
        <p14:creationId xmlns:p14="http://schemas.microsoft.com/office/powerpoint/2010/main" val="15821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names ….</a:t>
            </a:r>
          </a:p>
        </p:txBody>
      </p:sp>
      <p:sp>
        <p:nvSpPr>
          <p:cNvPr id="3" name="Content Placeholder 2"/>
          <p:cNvSpPr>
            <a:spLocks noGrp="1"/>
          </p:cNvSpPr>
          <p:nvPr>
            <p:ph idx="1"/>
          </p:nvPr>
        </p:nvSpPr>
        <p:spPr/>
        <p:txBody>
          <a:bodyPr/>
          <a:lstStyle/>
          <a:p>
            <a:r>
              <a:rPr lang="en-US" dirty="0"/>
              <a:t>Good names require … </a:t>
            </a:r>
          </a:p>
          <a:p>
            <a:pPr lvl="1"/>
            <a:r>
              <a:rPr lang="en-US" dirty="0"/>
              <a:t>Good descriptive skills</a:t>
            </a:r>
          </a:p>
          <a:p>
            <a:pPr lvl="1"/>
            <a:r>
              <a:rPr lang="en-US" dirty="0"/>
              <a:t>Shared cultural background</a:t>
            </a:r>
          </a:p>
          <a:p>
            <a:pPr lvl="1"/>
            <a:endParaRPr lang="en-US" dirty="0"/>
          </a:p>
        </p:txBody>
      </p:sp>
      <p:sp>
        <p:nvSpPr>
          <p:cNvPr id="4" name="TextBox 3"/>
          <p:cNvSpPr txBox="1"/>
          <p:nvPr/>
        </p:nvSpPr>
        <p:spPr>
          <a:xfrm>
            <a:off x="885940" y="4001294"/>
            <a:ext cx="6646430" cy="1569660"/>
          </a:xfrm>
          <a:prstGeom prst="rect">
            <a:avLst/>
          </a:prstGeom>
          <a:solidFill>
            <a:srgbClr val="FFFF00"/>
          </a:solidFill>
        </p:spPr>
        <p:txBody>
          <a:bodyPr wrap="square" rtlCol="0">
            <a:spAutoFit/>
          </a:bodyPr>
          <a:lstStyle/>
          <a:p>
            <a:r>
              <a:rPr lang="en-US" sz="2400" dirty="0"/>
              <a:t>Often times … afraid of renaming things during refactoring…. If its clearer and the developer is professional they will often appreciate it.</a:t>
            </a:r>
          </a:p>
          <a:p>
            <a:endParaRPr lang="en-US" sz="2400" dirty="0"/>
          </a:p>
        </p:txBody>
      </p:sp>
    </p:spTree>
    <p:extLst>
      <p:ext uri="{BB962C8B-B14F-4D97-AF65-F5344CB8AC3E}">
        <p14:creationId xmlns:p14="http://schemas.microsoft.com/office/powerpoint/2010/main" val="1220689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 – Functions, Methods</a:t>
            </a:r>
          </a:p>
        </p:txBody>
      </p:sp>
      <p:pic>
        <p:nvPicPr>
          <p:cNvPr id="5" name="Picture 4"/>
          <p:cNvPicPr>
            <a:picLocks noChangeAspect="1"/>
          </p:cNvPicPr>
          <p:nvPr/>
        </p:nvPicPr>
        <p:blipFill>
          <a:blip r:embed="rId2"/>
          <a:stretch>
            <a:fillRect/>
          </a:stretch>
        </p:blipFill>
        <p:spPr>
          <a:xfrm>
            <a:off x="9739171" y="778154"/>
            <a:ext cx="2226811" cy="1455736"/>
          </a:xfrm>
          <a:prstGeom prst="rect">
            <a:avLst/>
          </a:prstGeom>
        </p:spPr>
      </p:pic>
      <p:sp>
        <p:nvSpPr>
          <p:cNvPr id="6" name="Rectangle 5"/>
          <p:cNvSpPr/>
          <p:nvPr/>
        </p:nvSpPr>
        <p:spPr>
          <a:xfrm>
            <a:off x="374573" y="2185254"/>
            <a:ext cx="9849080" cy="369332"/>
          </a:xfrm>
          <a:prstGeom prst="rect">
            <a:avLst/>
          </a:prstGeom>
          <a:solidFill>
            <a:srgbClr val="FFFF00"/>
          </a:solidFill>
        </p:spPr>
        <p:txBody>
          <a:bodyPr wrap="square">
            <a:spAutoFit/>
          </a:bodyPr>
          <a:lstStyle/>
          <a:p>
            <a:r>
              <a:rPr lang="en-US">
                <a:solidFill>
                  <a:srgbClr val="0A0A0A"/>
                </a:solidFill>
                <a:latin typeface="Roboto"/>
              </a:rPr>
              <a:t>Jack </a:t>
            </a:r>
            <a:r>
              <a:rPr lang="en-US" dirty="0" err="1">
                <a:solidFill>
                  <a:srgbClr val="0A0A0A"/>
                </a:solidFill>
                <a:latin typeface="Roboto"/>
              </a:rPr>
              <a:t>Palance</a:t>
            </a:r>
            <a:r>
              <a:rPr lang="en-US" dirty="0">
                <a:solidFill>
                  <a:srgbClr val="0A0A0A"/>
                </a:solidFill>
                <a:latin typeface="Roboto"/>
              </a:rPr>
              <a:t> and Billy Crystal discuss the meaning of life. Simple...not easy, but simple.</a:t>
            </a:r>
            <a:endParaRPr lang="en-US" dirty="0"/>
          </a:p>
        </p:txBody>
      </p:sp>
      <p:sp>
        <p:nvSpPr>
          <p:cNvPr id="7" name="Rectangle 6"/>
          <p:cNvSpPr/>
          <p:nvPr/>
        </p:nvSpPr>
        <p:spPr>
          <a:xfrm>
            <a:off x="282766" y="2725986"/>
            <a:ext cx="11909234" cy="338554"/>
          </a:xfrm>
          <a:prstGeom prst="rect">
            <a:avLst/>
          </a:prstGeom>
          <a:solidFill>
            <a:schemeClr val="accent3">
              <a:lumMod val="20000"/>
              <a:lumOff val="80000"/>
            </a:schemeClr>
          </a:solidFill>
        </p:spPr>
        <p:txBody>
          <a:bodyPr wrap="square">
            <a:spAutoFit/>
          </a:bodyPr>
          <a:lstStyle/>
          <a:p>
            <a:r>
              <a:rPr lang="en-US" sz="1600" dirty="0">
                <a:solidFill>
                  <a:srgbClr val="545454"/>
                </a:solidFill>
                <a:latin typeface="Roboto"/>
              </a:rPr>
              <a:t> </a:t>
            </a:r>
            <a:r>
              <a:rPr lang="en-US" sz="1600" b="1" dirty="0">
                <a:solidFill>
                  <a:srgbClr val="6A6A6A"/>
                </a:solidFill>
                <a:latin typeface="Roboto"/>
              </a:rPr>
              <a:t>Academy Awards</a:t>
            </a:r>
            <a:r>
              <a:rPr lang="en-US" sz="1600" dirty="0">
                <a:solidFill>
                  <a:srgbClr val="545454"/>
                </a:solidFill>
                <a:latin typeface="Roboto"/>
              </a:rPr>
              <a:t>, USA 1992. Winner </a:t>
            </a:r>
            <a:r>
              <a:rPr lang="en-US" sz="1600" b="1" dirty="0">
                <a:solidFill>
                  <a:srgbClr val="6A6A6A"/>
                </a:solidFill>
                <a:latin typeface="Roboto"/>
              </a:rPr>
              <a:t>Oscar</a:t>
            </a:r>
            <a:r>
              <a:rPr lang="en-US" sz="1600" dirty="0">
                <a:solidFill>
                  <a:srgbClr val="545454"/>
                </a:solidFill>
                <a:latin typeface="Roboto"/>
              </a:rPr>
              <a:t>, Best Actor in a Supporting Role </a:t>
            </a:r>
            <a:r>
              <a:rPr lang="en-US" sz="1600" b="1" dirty="0">
                <a:solidFill>
                  <a:srgbClr val="6A6A6A"/>
                </a:solidFill>
                <a:latin typeface="Roboto"/>
              </a:rPr>
              <a:t>Jack </a:t>
            </a:r>
            <a:r>
              <a:rPr lang="en-US" sz="1600" b="1" dirty="0" err="1">
                <a:solidFill>
                  <a:srgbClr val="6A6A6A"/>
                </a:solidFill>
                <a:latin typeface="Roboto"/>
              </a:rPr>
              <a:t>Palance</a:t>
            </a:r>
            <a:r>
              <a:rPr lang="en-US" sz="1600" dirty="0">
                <a:solidFill>
                  <a:srgbClr val="545454"/>
                </a:solidFill>
                <a:latin typeface="Roboto"/>
              </a:rPr>
              <a:t>. Golden Globes, USA 1992</a:t>
            </a:r>
            <a:endParaRPr lang="en-US" sz="1600" dirty="0"/>
          </a:p>
        </p:txBody>
      </p:sp>
      <p:sp>
        <p:nvSpPr>
          <p:cNvPr id="8" name="Rectangle 1"/>
          <p:cNvSpPr>
            <a:spLocks noChangeArrowheads="1"/>
          </p:cNvSpPr>
          <p:nvPr/>
        </p:nvSpPr>
        <p:spPr bwMode="auto">
          <a:xfrm>
            <a:off x="576844" y="3196259"/>
            <a:ext cx="7002796" cy="276999"/>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t>
            </a:r>
            <a:r>
              <a:rPr kumimoji="0" lang="en-US" altLang="en-US" sz="11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UNCTIONS SHOULD DO ONE THING</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t>
            </a:r>
            <a:r>
              <a:rPr kumimoji="0" lang="en-US" altLang="en-US" sz="11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HEY SHOULD DO IT WELL</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t>
            </a:r>
            <a:r>
              <a:rPr kumimoji="0" lang="en-US" altLang="en-US" sz="11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HEY SHOULD DO IT ONLY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3757180" y="3827239"/>
            <a:ext cx="6429375" cy="2638425"/>
          </a:xfrm>
          <a:prstGeom prst="rect">
            <a:avLst/>
          </a:prstGeom>
        </p:spPr>
      </p:pic>
      <p:sp>
        <p:nvSpPr>
          <p:cNvPr id="10" name="Rectangle 9"/>
          <p:cNvSpPr/>
          <p:nvPr/>
        </p:nvSpPr>
        <p:spPr>
          <a:xfrm>
            <a:off x="0" y="4355229"/>
            <a:ext cx="2677099" cy="1754326"/>
          </a:xfrm>
          <a:prstGeom prst="rect">
            <a:avLst/>
          </a:prstGeom>
          <a:solidFill>
            <a:schemeClr val="accent1">
              <a:lumMod val="40000"/>
              <a:lumOff val="60000"/>
            </a:schemeClr>
          </a:solidFill>
        </p:spPr>
        <p:txBody>
          <a:bodyPr wrap="square">
            <a:spAutoFit/>
          </a:bodyPr>
          <a:lstStyle/>
          <a:p>
            <a:r>
              <a:rPr lang="en-US" dirty="0">
                <a:solidFill>
                  <a:srgbClr val="444444"/>
                </a:solidFill>
                <a:latin typeface="PT Sans"/>
              </a:rPr>
              <a:t>How this happens …. </a:t>
            </a:r>
          </a:p>
          <a:p>
            <a:endParaRPr lang="en-US" dirty="0">
              <a:solidFill>
                <a:srgbClr val="444444"/>
              </a:solidFill>
              <a:latin typeface="PT Sans"/>
            </a:endParaRPr>
          </a:p>
          <a:p>
            <a:r>
              <a:rPr lang="en-US" dirty="0">
                <a:solidFill>
                  <a:srgbClr val="444444"/>
                </a:solidFill>
                <a:latin typeface="PT Sans"/>
              </a:rPr>
              <a:t>something is always being added to a method but nothing is ever taken out.</a:t>
            </a:r>
            <a:endParaRPr lang="en-US" dirty="0"/>
          </a:p>
        </p:txBody>
      </p:sp>
      <p:sp>
        <p:nvSpPr>
          <p:cNvPr id="11" name="Rectangle 10"/>
          <p:cNvSpPr/>
          <p:nvPr/>
        </p:nvSpPr>
        <p:spPr>
          <a:xfrm>
            <a:off x="3070432" y="1627596"/>
            <a:ext cx="5324022" cy="369332"/>
          </a:xfrm>
          <a:prstGeom prst="rect">
            <a:avLst/>
          </a:prstGeom>
          <a:solidFill>
            <a:schemeClr val="accent1">
              <a:lumMod val="40000"/>
              <a:lumOff val="60000"/>
            </a:schemeClr>
          </a:solidFill>
        </p:spPr>
        <p:txBody>
          <a:bodyPr wrap="none">
            <a:spAutoFit/>
          </a:bodyPr>
          <a:lstStyle/>
          <a:p>
            <a:r>
              <a:rPr lang="en-US" dirty="0">
                <a:hlinkClick r:id="rId4"/>
              </a:rPr>
              <a:t>https://www.youtube.com/watch?v=-1bTe54j6PQ</a:t>
            </a:r>
            <a:r>
              <a:rPr lang="en-US" dirty="0"/>
              <a:t> 3:14</a:t>
            </a:r>
          </a:p>
        </p:txBody>
      </p:sp>
    </p:spTree>
    <p:extLst>
      <p:ext uri="{BB962C8B-B14F-4D97-AF65-F5344CB8AC3E}">
        <p14:creationId xmlns:p14="http://schemas.microsoft.com/office/powerpoint/2010/main" val="341016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136" y="0"/>
            <a:ext cx="10763480" cy="10926068"/>
          </a:xfrm>
          <a:prstGeom prst="rect">
            <a:avLst/>
          </a:prstGeom>
        </p:spPr>
        <p:txBody>
          <a:bodyPr wrap="square">
            <a:spAutoFit/>
          </a:bodyPr>
          <a:lstStyle/>
          <a:p>
            <a:r>
              <a:rPr lang="en-US" sz="1100" dirty="0">
                <a:solidFill>
                  <a:srgbClr val="000000"/>
                </a:solidFill>
                <a:latin typeface="Courier New" panose="02070309020205020404" pitchFamily="49" charset="0"/>
              </a:rPr>
              <a:t>  public static String </a:t>
            </a:r>
            <a:r>
              <a:rPr lang="en-US" sz="1100" dirty="0" err="1">
                <a:solidFill>
                  <a:srgbClr val="000000"/>
                </a:solidFill>
                <a:latin typeface="Courier New" panose="02070309020205020404" pitchFamily="49" charset="0"/>
              </a:rPr>
              <a:t>testableHtml</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PageData</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pageData</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boolean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includeSuiteSetup</a:t>
            </a:r>
            <a:br>
              <a:rPr lang="en-US" sz="1100" dirty="0"/>
            </a:br>
            <a:r>
              <a:rPr lang="en-US" sz="1100" dirty="0">
                <a:solidFill>
                  <a:srgbClr val="000000"/>
                </a:solidFill>
                <a:latin typeface="Courier New" panose="02070309020205020404" pitchFamily="49" charset="0"/>
              </a:rPr>
              <a:t>   ) throws Exception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pageData.getWikiPage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StringBuffer</a:t>
            </a:r>
            <a:r>
              <a:rPr lang="en-US" sz="1100" dirty="0">
                <a:solidFill>
                  <a:srgbClr val="000000"/>
                </a:solidFill>
                <a:latin typeface="Courier New" panose="02070309020205020404" pitchFamily="49" charset="0"/>
              </a:rPr>
              <a:t> buffer = new </a:t>
            </a:r>
            <a:r>
              <a:rPr lang="en-US" sz="1100" dirty="0" err="1">
                <a:solidFill>
                  <a:srgbClr val="000000"/>
                </a:solidFill>
                <a:latin typeface="Courier New" panose="02070309020205020404" pitchFamily="49" charset="0"/>
              </a:rPr>
              <a:t>StringBuffer</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pageData.hasAttribute</a:t>
            </a:r>
            <a:r>
              <a:rPr lang="en-US" sz="1100" dirty="0">
                <a:solidFill>
                  <a:srgbClr val="000000"/>
                </a:solidFill>
                <a:latin typeface="Courier New" panose="02070309020205020404" pitchFamily="49" charset="0"/>
              </a:rPr>
              <a:t>("Test")) {</a:t>
            </a:r>
            <a:br>
              <a:rPr lang="en-US" sz="1100" dirty="0"/>
            </a:br>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includeSuiteSetup</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suiteSetup</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PageCrawlerImpl.getInheritedPage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SuiteResponder.SUITE_SETUP_NAME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suiteSetup</a:t>
            </a:r>
            <a:r>
              <a:rPr lang="en-US" sz="1100" dirty="0">
                <a:solidFill>
                  <a:srgbClr val="000000"/>
                </a:solidFill>
                <a:latin typeface="Courier New" panose="02070309020205020404" pitchFamily="49" charset="0"/>
              </a:rPr>
              <a:t> != null)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WikiPagePath</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pagePath</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suiteSetup.getPageCrawler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getFullPath</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suiteSetup</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pagePathName</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PathParser.render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pagePath</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buffer.append</a:t>
            </a:r>
            <a:r>
              <a:rPr lang="en-US" sz="1100" dirty="0">
                <a:solidFill>
                  <a:srgbClr val="000000"/>
                </a:solidFill>
                <a:latin typeface="Courier New" panose="02070309020205020404" pitchFamily="49" charset="0"/>
              </a:rPr>
              <a:t>("!include -setup .")</a:t>
            </a:r>
            <a:br>
              <a:rPr lang="en-US" sz="1100" dirty="0"/>
            </a:br>
            <a:r>
              <a:rPr lang="en-US" sz="1100" dirty="0">
                <a:solidFill>
                  <a:srgbClr val="000000"/>
                </a:solidFill>
                <a:latin typeface="Courier New" panose="02070309020205020404" pitchFamily="49" charset="0"/>
              </a:rPr>
              <a:t>                .append(</a:t>
            </a:r>
            <a:r>
              <a:rPr lang="en-US" sz="1100" dirty="0" err="1">
                <a:solidFill>
                  <a:srgbClr val="000000"/>
                </a:solidFill>
                <a:latin typeface="Courier New" panose="02070309020205020404" pitchFamily="49" charset="0"/>
              </a:rPr>
              <a:t>pagePathName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.append("\n");</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 setup =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PageCrawlerImpl.getInheritedPage</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SetUp</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if (setup != null)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WikiPagePath</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setupPath</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wikiPage.getPageCrawler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getFullPath</a:t>
            </a:r>
            <a:r>
              <a:rPr lang="en-US" sz="1100" dirty="0">
                <a:solidFill>
                  <a:srgbClr val="000000"/>
                </a:solidFill>
                <a:latin typeface="Courier New" panose="02070309020205020404" pitchFamily="49" charset="0"/>
              </a:rPr>
              <a:t>(setup);</a:t>
            </a:r>
            <a:br>
              <a:rPr lang="en-US" sz="1100" dirty="0"/>
            </a:b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setupPathName</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PathParser.render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setupPath</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buffer.append</a:t>
            </a:r>
            <a:r>
              <a:rPr lang="en-US" sz="1100" dirty="0">
                <a:solidFill>
                  <a:srgbClr val="000000"/>
                </a:solidFill>
                <a:latin typeface="Courier New" panose="02070309020205020404" pitchFamily="49" charset="0"/>
              </a:rPr>
              <a:t>("!include -setup .")</a:t>
            </a:r>
            <a:br>
              <a:rPr lang="en-US" sz="1100" dirty="0"/>
            </a:br>
            <a:r>
              <a:rPr lang="en-US" sz="1100" dirty="0">
                <a:solidFill>
                  <a:srgbClr val="000000"/>
                </a:solidFill>
                <a:latin typeface="Courier New" panose="02070309020205020404" pitchFamily="49" charset="0"/>
              </a:rPr>
              <a:t>               .append(</a:t>
            </a:r>
            <a:r>
              <a:rPr lang="en-US" sz="1100" dirty="0" err="1">
                <a:solidFill>
                  <a:srgbClr val="000000"/>
                </a:solidFill>
                <a:latin typeface="Courier New" panose="02070309020205020404" pitchFamily="49" charset="0"/>
              </a:rPr>
              <a:t>setupPathName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.append("\n");</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buffer.append</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pageData.getContent</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pageData.hasAttribute</a:t>
            </a:r>
            <a:r>
              <a:rPr lang="en-US" sz="1100" dirty="0">
                <a:solidFill>
                  <a:srgbClr val="000000"/>
                </a:solidFill>
                <a:latin typeface="Courier New" panose="02070309020205020404" pitchFamily="49" charset="0"/>
              </a:rPr>
              <a:t>("Test"))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 teardown =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PageCrawlerImpl.getInheritedPage</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TearDown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if (teardown != null)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WikiPagePath</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tearDownPath</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wikiPage.getPageCrawler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getFullPath</a:t>
            </a:r>
            <a:r>
              <a:rPr lang="en-US" sz="1100" dirty="0">
                <a:solidFill>
                  <a:srgbClr val="000000"/>
                </a:solidFill>
                <a:latin typeface="Courier New" panose="02070309020205020404" pitchFamily="49" charset="0"/>
              </a:rPr>
              <a:t>(teardown);</a:t>
            </a:r>
            <a:br>
              <a:rPr lang="en-US" sz="1100" dirty="0"/>
            </a:b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tearDownPathName</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PathParser.render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tearDownPath</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buffer.append</a:t>
            </a:r>
            <a:r>
              <a:rPr lang="en-US" sz="1100" dirty="0">
                <a:solidFill>
                  <a:srgbClr val="000000"/>
                </a:solidFill>
                <a:latin typeface="Courier New" panose="02070309020205020404" pitchFamily="49" charset="0"/>
              </a:rPr>
              <a:t>("\n")</a:t>
            </a:r>
            <a:br>
              <a:rPr lang="en-US" sz="1100" dirty="0"/>
            </a:br>
            <a:r>
              <a:rPr lang="en-US" sz="1100" dirty="0">
                <a:solidFill>
                  <a:srgbClr val="000000"/>
                </a:solidFill>
                <a:latin typeface="Courier New" panose="02070309020205020404" pitchFamily="49" charset="0"/>
              </a:rPr>
              <a:t>               .append("!include -teardown .")</a:t>
            </a:r>
            <a:br>
              <a:rPr lang="en-US" sz="1100" dirty="0"/>
            </a:br>
            <a:r>
              <a:rPr lang="en-US" sz="1100" dirty="0">
                <a:solidFill>
                  <a:srgbClr val="000000"/>
                </a:solidFill>
                <a:latin typeface="Courier New" panose="02070309020205020404" pitchFamily="49" charset="0"/>
              </a:rPr>
              <a:t>               .append(</a:t>
            </a:r>
            <a:r>
              <a:rPr lang="en-US" sz="1100" dirty="0" err="1">
                <a:solidFill>
                  <a:srgbClr val="000000"/>
                </a:solidFill>
                <a:latin typeface="Courier New" panose="02070309020205020404" pitchFamily="49" charset="0"/>
              </a:rPr>
              <a:t>tearDownPathName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.append("\n");</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includeSuiteSetup</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suiteTeardown</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PageCrawlerImpl.getInheritedPage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SuiteResponder.SUITE_TEARDOWN_NAME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if (</a:t>
            </a:r>
            <a:r>
              <a:rPr lang="en-US" sz="1100" dirty="0" err="1">
                <a:solidFill>
                  <a:srgbClr val="000000"/>
                </a:solidFill>
                <a:latin typeface="Courier New" panose="02070309020205020404" pitchFamily="49" charset="0"/>
              </a:rPr>
              <a:t>suiteTeardown</a:t>
            </a:r>
            <a:r>
              <a:rPr lang="en-US" sz="1100" dirty="0">
                <a:solidFill>
                  <a:srgbClr val="000000"/>
                </a:solidFill>
                <a:latin typeface="Courier New" panose="02070309020205020404" pitchFamily="49" charset="0"/>
              </a:rPr>
              <a:t> != null)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WikiPagePath</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pagePath</a:t>
            </a: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suiteTeardown.getPageCrawler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getFullPath</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suiteTeardown</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String </a:t>
            </a:r>
            <a:r>
              <a:rPr lang="en-US" sz="1100" dirty="0" err="1">
                <a:solidFill>
                  <a:srgbClr val="000000"/>
                </a:solidFill>
                <a:latin typeface="Courier New" panose="02070309020205020404" pitchFamily="49" charset="0"/>
              </a:rPr>
              <a:t>pagePathName</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PathParser.render</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pagePath</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buffer.append</a:t>
            </a:r>
            <a:r>
              <a:rPr lang="en-US" sz="1100" dirty="0">
                <a:solidFill>
                  <a:srgbClr val="000000"/>
                </a:solidFill>
                <a:latin typeface="Courier New" panose="02070309020205020404" pitchFamily="49" charset="0"/>
              </a:rPr>
              <a:t>("!include -teardown .")</a:t>
            </a:r>
            <a:br>
              <a:rPr lang="en-US" sz="1100" dirty="0"/>
            </a:br>
            <a:r>
              <a:rPr lang="en-US" sz="1100" dirty="0">
                <a:solidFill>
                  <a:srgbClr val="000000"/>
                </a:solidFill>
                <a:latin typeface="Courier New" panose="02070309020205020404" pitchFamily="49" charset="0"/>
              </a:rPr>
              <a:t>                 .append(</a:t>
            </a:r>
            <a:r>
              <a:rPr lang="en-US" sz="1100" dirty="0" err="1">
                <a:solidFill>
                  <a:srgbClr val="000000"/>
                </a:solidFill>
                <a:latin typeface="Courier New" panose="02070309020205020404" pitchFamily="49" charset="0"/>
              </a:rPr>
              <a:t>pagePathName</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.append("\n");</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br>
              <a:rPr lang="en-US" sz="1100" dirty="0"/>
            </a:b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pageData.setContent</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buffer.toString</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return </a:t>
            </a:r>
            <a:r>
              <a:rPr lang="en-US" sz="1100" dirty="0" err="1">
                <a:solidFill>
                  <a:srgbClr val="000000"/>
                </a:solidFill>
                <a:latin typeface="Courier New" panose="02070309020205020404" pitchFamily="49" charset="0"/>
              </a:rPr>
              <a:t>pageData.getHtml</a:t>
            </a:r>
            <a:r>
              <a:rPr lang="en-US" sz="1100" dirty="0">
                <a:solidFill>
                  <a:srgbClr val="000000"/>
                </a:solidFill>
                <a:latin typeface="Courier New" panose="02070309020205020404" pitchFamily="49" charset="0"/>
              </a:rPr>
              <a:t>();</a:t>
            </a:r>
            <a:br>
              <a:rPr lang="en-US" sz="1100" dirty="0"/>
            </a:br>
            <a:r>
              <a:rPr lang="en-US" sz="1100" dirty="0">
                <a:solidFill>
                  <a:srgbClr val="000000"/>
                </a:solidFill>
                <a:latin typeface="Courier New" panose="02070309020205020404" pitchFamily="49" charset="0"/>
              </a:rPr>
              <a:t>  }</a:t>
            </a:r>
            <a:endParaRPr lang="en-US" sz="1100" dirty="0"/>
          </a:p>
        </p:txBody>
      </p:sp>
      <p:sp>
        <p:nvSpPr>
          <p:cNvPr id="5" name="Rectangle 4"/>
          <p:cNvSpPr/>
          <p:nvPr/>
        </p:nvSpPr>
        <p:spPr>
          <a:xfrm>
            <a:off x="5251268" y="176085"/>
            <a:ext cx="3434934" cy="646331"/>
          </a:xfrm>
          <a:prstGeom prst="rect">
            <a:avLst/>
          </a:prstGeom>
        </p:spPr>
        <p:txBody>
          <a:bodyPr wrap="square">
            <a:spAutoFit/>
          </a:bodyPr>
          <a:lstStyle/>
          <a:p>
            <a:r>
              <a:rPr lang="en-US" dirty="0"/>
              <a:t>Code from 1. An open-source testing tool. </a:t>
            </a:r>
            <a:r>
              <a:rPr lang="en-US" dirty="0">
                <a:hlinkClick r:id="rId2"/>
              </a:rPr>
              <a:t>www.fitnesse.org</a:t>
            </a:r>
            <a:endParaRPr lang="en-US" dirty="0"/>
          </a:p>
        </p:txBody>
      </p:sp>
      <p:sp>
        <p:nvSpPr>
          <p:cNvPr id="6" name="Rectangle 5"/>
          <p:cNvSpPr/>
          <p:nvPr/>
        </p:nvSpPr>
        <p:spPr>
          <a:xfrm>
            <a:off x="7635240" y="1895594"/>
            <a:ext cx="3063240" cy="646331"/>
          </a:xfrm>
          <a:prstGeom prst="rect">
            <a:avLst/>
          </a:prstGeom>
          <a:solidFill>
            <a:srgbClr val="FFFF00"/>
          </a:solidFill>
        </p:spPr>
        <p:txBody>
          <a:bodyPr wrap="square">
            <a:spAutoFit/>
          </a:bodyPr>
          <a:lstStyle/>
          <a:p>
            <a:r>
              <a:rPr lang="en-US" dirty="0">
                <a:solidFill>
                  <a:srgbClr val="000000"/>
                </a:solidFill>
                <a:latin typeface="Times New Roman" panose="02020603050405020304" pitchFamily="18" charset="0"/>
              </a:rPr>
              <a:t>how much sense you can make of it in the next three minutes</a:t>
            </a:r>
            <a:endParaRPr lang="en-US" dirty="0"/>
          </a:p>
        </p:txBody>
      </p:sp>
      <p:sp>
        <p:nvSpPr>
          <p:cNvPr id="2" name="Rectangle 1">
            <a:extLst>
              <a:ext uri="{FF2B5EF4-FFF2-40B4-BE49-F238E27FC236}">
                <a16:creationId xmlns:a16="http://schemas.microsoft.com/office/drawing/2014/main" id="{F65392C5-6225-4194-93E3-2E40FE78AD7C}"/>
              </a:ext>
            </a:extLst>
          </p:cNvPr>
          <p:cNvSpPr/>
          <p:nvPr/>
        </p:nvSpPr>
        <p:spPr>
          <a:xfrm>
            <a:off x="5513691" y="3033236"/>
            <a:ext cx="6096000" cy="1477328"/>
          </a:xfrm>
          <a:prstGeom prst="rect">
            <a:avLst/>
          </a:prstGeom>
          <a:solidFill>
            <a:schemeClr val="accent1">
              <a:lumMod val="20000"/>
              <a:lumOff val="80000"/>
            </a:schemeClr>
          </a:solidFill>
        </p:spPr>
        <p:txBody>
          <a:bodyPr>
            <a:spAutoFit/>
          </a:bodyPr>
          <a:lstStyle/>
          <a:p>
            <a:r>
              <a:rPr lang="en-US" dirty="0">
                <a:solidFill>
                  <a:srgbClr val="242729"/>
                </a:solidFill>
                <a:latin typeface="Arial" panose="020B0604020202020204" pitchFamily="34" charset="0"/>
              </a:rPr>
              <a:t>The length should not be measured in LOC, but in the amount of time required to comprehend precisely what it does. And that length, should be no more than a minute. If I can't figure it out in a few seconds, it's probably doing too much...after a minute, it definitely is.</a:t>
            </a:r>
            <a:endParaRPr lang="en-US" dirty="0"/>
          </a:p>
        </p:txBody>
      </p:sp>
    </p:spTree>
    <p:extLst>
      <p:ext uri="{BB962C8B-B14F-4D97-AF65-F5344CB8AC3E}">
        <p14:creationId xmlns:p14="http://schemas.microsoft.com/office/powerpoint/2010/main" val="872679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this refactoring … </a:t>
            </a:r>
          </a:p>
        </p:txBody>
      </p:sp>
      <p:sp>
        <p:nvSpPr>
          <p:cNvPr id="4" name="Rectangle 3"/>
          <p:cNvSpPr/>
          <p:nvPr/>
        </p:nvSpPr>
        <p:spPr>
          <a:xfrm>
            <a:off x="594360" y="1528445"/>
            <a:ext cx="10012680" cy="3785652"/>
          </a:xfrm>
          <a:prstGeom prst="rect">
            <a:avLst/>
          </a:prstGeom>
          <a:solidFill>
            <a:schemeClr val="accent2">
              <a:lumMod val="60000"/>
              <a:lumOff val="4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public static String </a:t>
            </a:r>
            <a:r>
              <a:rPr lang="en-US" sz="1600" dirty="0" err="1">
                <a:solidFill>
                  <a:srgbClr val="000000"/>
                </a:solidFill>
                <a:latin typeface="Courier New" panose="02070309020205020404" pitchFamily="49" charset="0"/>
                <a:cs typeface="Courier New" panose="02070309020205020404" pitchFamily="49" charset="0"/>
              </a:rPr>
              <a:t>renderPageWithSetupsAndTeardowns</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PageData</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pageData</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boolean</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isSuite</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 throws Exception {</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boolean</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isTestPage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pageData.hasAttribute</a:t>
            </a:r>
            <a:r>
              <a:rPr lang="en-US" sz="1600" dirty="0">
                <a:solidFill>
                  <a:srgbClr val="000000"/>
                </a:solidFill>
                <a:latin typeface="Courier New" panose="02070309020205020404" pitchFamily="49" charset="0"/>
                <a:cs typeface="Courier New" panose="02070309020205020404" pitchFamily="49" charset="0"/>
              </a:rPr>
              <a:t>("Test");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if (</a:t>
            </a:r>
            <a:r>
              <a:rPr lang="en-US" sz="1600" dirty="0" err="1">
                <a:solidFill>
                  <a:srgbClr val="000000"/>
                </a:solidFill>
                <a:latin typeface="Courier New" panose="02070309020205020404" pitchFamily="49" charset="0"/>
                <a:cs typeface="Courier New" panose="02070309020205020404" pitchFamily="49" charset="0"/>
              </a:rPr>
              <a:t>isTestPage</a:t>
            </a:r>
            <a:r>
              <a:rPr lang="en-US" sz="1600" dirty="0">
                <a:solidFill>
                  <a:srgbClr val="000000"/>
                </a:solidFill>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WikiPage</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testPage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pageData.getWikiPage</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StringBuffer</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newPageContent</a:t>
            </a:r>
            <a:r>
              <a:rPr lang="en-US" sz="1600" dirty="0">
                <a:solidFill>
                  <a:srgbClr val="000000"/>
                </a:solidFill>
                <a:latin typeface="Courier New" panose="02070309020205020404" pitchFamily="49" charset="0"/>
                <a:cs typeface="Courier New" panose="02070309020205020404" pitchFamily="49" charset="0"/>
              </a:rPr>
              <a:t> = new </a:t>
            </a:r>
            <a:r>
              <a:rPr lang="en-US" sz="1600" dirty="0" err="1">
                <a:solidFill>
                  <a:srgbClr val="000000"/>
                </a:solidFill>
                <a:latin typeface="Courier New" panose="02070309020205020404" pitchFamily="49" charset="0"/>
                <a:cs typeface="Courier New" panose="02070309020205020404" pitchFamily="49" charset="0"/>
              </a:rPr>
              <a:t>StringBuffer</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includeSetupPages</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testPage</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newPageContent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isSuite</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newPageContent.append</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pageData.getContent</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includeTeardownPages</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testPage</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newPageContent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isSuite</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pageData.setContent</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newPageContent.toString</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return </a:t>
            </a:r>
            <a:r>
              <a:rPr lang="en-US" sz="1600" dirty="0" err="1">
                <a:solidFill>
                  <a:srgbClr val="000000"/>
                </a:solidFill>
                <a:latin typeface="Courier New" panose="02070309020205020404" pitchFamily="49" charset="0"/>
                <a:cs typeface="Courier New" panose="02070309020205020404" pitchFamily="49" charset="0"/>
              </a:rPr>
              <a:t>pageData.getHtml</a:t>
            </a:r>
            <a:r>
              <a:rPr lang="en-US" sz="1600" dirty="0">
                <a:solidFill>
                  <a:srgbClr val="000000"/>
                </a:solidFill>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5" name="Rectangle 4"/>
          <p:cNvSpPr/>
          <p:nvPr/>
        </p:nvSpPr>
        <p:spPr>
          <a:xfrm>
            <a:off x="8378189" y="1205279"/>
            <a:ext cx="3808095" cy="830997"/>
          </a:xfrm>
          <a:prstGeom prst="rect">
            <a:avLst/>
          </a:prstGeom>
          <a:solidFill>
            <a:srgbClr val="FFFF00"/>
          </a:solidFill>
        </p:spPr>
        <p:txBody>
          <a:bodyPr wrap="square">
            <a:spAutoFit/>
          </a:bodyPr>
          <a:lstStyle/>
          <a:p>
            <a:r>
              <a:rPr lang="en-US" sz="1600" dirty="0">
                <a:solidFill>
                  <a:srgbClr val="000000"/>
                </a:solidFill>
                <a:latin typeface="Times New Roman" panose="02020603050405020304" pitchFamily="18" charset="0"/>
              </a:rPr>
              <a:t>this function performs the inclusion of some setup and teardown pages into a test page and then renders that page into HTML</a:t>
            </a:r>
            <a:endParaRPr lang="en-US" sz="1600" dirty="0"/>
          </a:p>
        </p:txBody>
      </p:sp>
      <p:cxnSp>
        <p:nvCxnSpPr>
          <p:cNvPr id="7" name="Straight Arrow Connector 6"/>
          <p:cNvCxnSpPr/>
          <p:nvPr/>
        </p:nvCxnSpPr>
        <p:spPr>
          <a:xfrm flipH="1">
            <a:off x="6823710" y="1417320"/>
            <a:ext cx="160020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1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classes) should be small</a:t>
            </a:r>
          </a:p>
        </p:txBody>
      </p:sp>
      <p:sp>
        <p:nvSpPr>
          <p:cNvPr id="4" name="Rectangle 3"/>
          <p:cNvSpPr/>
          <p:nvPr/>
        </p:nvSpPr>
        <p:spPr>
          <a:xfrm>
            <a:off x="2585292" y="1838895"/>
            <a:ext cx="6096000" cy="1200329"/>
          </a:xfrm>
          <a:prstGeom prst="rect">
            <a:avLst/>
          </a:prstGeom>
        </p:spPr>
        <p:txBody>
          <a:bodyPr>
            <a:spAutoFit/>
          </a:bodyPr>
          <a:lstStyle/>
          <a:p>
            <a:r>
              <a:rPr lang="en-US" dirty="0">
                <a:solidFill>
                  <a:srgbClr val="000000"/>
                </a:solidFill>
                <a:latin typeface="Times New Roman" panose="02020603050405020304" pitchFamily="18" charset="0"/>
              </a:rPr>
              <a:t>The first rule of functions is that they should be small.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 second rule of functions is that </a:t>
            </a:r>
            <a:r>
              <a:rPr lang="en-US" i="1" dirty="0">
                <a:solidFill>
                  <a:srgbClr val="000000"/>
                </a:solidFill>
                <a:latin typeface="Times New Roman" panose="02020603050405020304" pitchFamily="18" charset="0"/>
              </a:rPr>
              <a:t>they should be smaller than that</a:t>
            </a:r>
            <a:endParaRPr lang="en-US" dirty="0"/>
          </a:p>
        </p:txBody>
      </p:sp>
      <p:sp>
        <p:nvSpPr>
          <p:cNvPr id="5" name="Rectangle 4"/>
          <p:cNvSpPr/>
          <p:nvPr/>
        </p:nvSpPr>
        <p:spPr>
          <a:xfrm>
            <a:off x="1703942" y="3187431"/>
            <a:ext cx="8156154" cy="923330"/>
          </a:xfrm>
          <a:prstGeom prst="rect">
            <a:avLst/>
          </a:prstGeom>
        </p:spPr>
        <p:txBody>
          <a:bodyPr wrap="square">
            <a:spAutoFit/>
          </a:bodyPr>
          <a:lstStyle/>
          <a:p>
            <a:r>
              <a:rPr lang="en-US" dirty="0">
                <a:solidFill>
                  <a:srgbClr val="000000"/>
                </a:solidFill>
                <a:latin typeface="Times New Roman" panose="02020603050405020304" pitchFamily="18" charset="0"/>
              </a:rPr>
              <a:t>in the 80s – Rule of thumb =&gt; function should be no bigger than a screen-full</a:t>
            </a:r>
          </a:p>
          <a:p>
            <a:r>
              <a:rPr lang="en-US" dirty="0">
                <a:solidFill>
                  <a:srgbClr val="000000"/>
                </a:solidFill>
                <a:latin typeface="Times New Roman" panose="02020603050405020304" pitchFamily="18" charset="0"/>
              </a:rPr>
              <a:t>(VT100 screens were 24 lines by 80 columns)</a:t>
            </a:r>
          </a:p>
          <a:p>
            <a:endParaRPr lang="en-US" dirty="0"/>
          </a:p>
        </p:txBody>
      </p:sp>
      <p:sp>
        <p:nvSpPr>
          <p:cNvPr id="6" name="Rectangle 5"/>
          <p:cNvSpPr/>
          <p:nvPr/>
        </p:nvSpPr>
        <p:spPr>
          <a:xfrm>
            <a:off x="2585291" y="4272677"/>
            <a:ext cx="8145137" cy="1384995"/>
          </a:xfrm>
          <a:prstGeom prst="rect">
            <a:avLst/>
          </a:prstGeom>
        </p:spPr>
        <p:txBody>
          <a:bodyPr wrap="square">
            <a:spAutoFit/>
          </a:bodyPr>
          <a:lstStyle/>
          <a:p>
            <a:r>
              <a:rPr lang="en-US" sz="1400" dirty="0">
                <a:solidFill>
                  <a:srgbClr val="000000"/>
                </a:solidFill>
                <a:latin typeface="Courier New" panose="02070309020205020404" pitchFamily="49" charset="0"/>
              </a:rPr>
              <a:t>  public static String </a:t>
            </a:r>
            <a:r>
              <a:rPr lang="en-US" sz="1400" dirty="0" err="1">
                <a:solidFill>
                  <a:srgbClr val="000000"/>
                </a:solidFill>
                <a:latin typeface="Courier New" panose="02070309020205020404" pitchFamily="49" charset="0"/>
              </a:rPr>
              <a:t>renderPageWithSetupsAndTeardowns</a:t>
            </a:r>
            <a:r>
              <a:rPr lang="en-US" sz="1400" dirty="0">
                <a:solidFill>
                  <a:srgbClr val="000000"/>
                </a:solidFill>
                <a:latin typeface="Courier New" panose="02070309020205020404" pitchFamily="49" charset="0"/>
              </a:rPr>
              <a:t>(</a:t>
            </a:r>
            <a:br>
              <a:rPr lang="en-US" sz="1400" dirty="0"/>
            </a:b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PageData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pageData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boolean</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isSuite</a:t>
            </a:r>
            <a:r>
              <a:rPr lang="en-US" sz="1400" dirty="0">
                <a:solidFill>
                  <a:srgbClr val="000000"/>
                </a:solidFill>
                <a:latin typeface="Courier New" panose="02070309020205020404" pitchFamily="49" charset="0"/>
              </a:rPr>
              <a:t>) throws Exception {</a:t>
            </a:r>
            <a:br>
              <a:rPr lang="en-US" sz="1400" dirty="0"/>
            </a:br>
            <a:r>
              <a:rPr lang="en-US" sz="1400" dirty="0">
                <a:solidFill>
                  <a:srgbClr val="000000"/>
                </a:solidFill>
                <a:latin typeface="Courier New" panose="02070309020205020404" pitchFamily="49" charset="0"/>
              </a:rPr>
              <a:t>     if (</a:t>
            </a:r>
            <a:r>
              <a:rPr lang="en-US" sz="1400" dirty="0" err="1">
                <a:solidFill>
                  <a:srgbClr val="000000"/>
                </a:solidFill>
                <a:latin typeface="Courier New" panose="02070309020205020404" pitchFamily="49" charset="0"/>
              </a:rPr>
              <a:t>isTestPage</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pageData</a:t>
            </a:r>
            <a:r>
              <a:rPr lang="en-US" sz="1400" dirty="0">
                <a:solidFill>
                  <a:srgbClr val="000000"/>
                </a:solidFill>
                <a:latin typeface="Courier New" panose="02070309020205020404" pitchFamily="49" charset="0"/>
              </a:rPr>
              <a:t>))</a:t>
            </a:r>
            <a:br>
              <a:rPr lang="en-US" sz="1400" dirty="0"/>
            </a:b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includeSetupAndTeardownPages</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pageData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isSuite</a:t>
            </a:r>
            <a:r>
              <a:rPr lang="en-US" sz="1400" dirty="0">
                <a:solidFill>
                  <a:srgbClr val="000000"/>
                </a:solidFill>
                <a:latin typeface="Courier New" panose="02070309020205020404" pitchFamily="49" charset="0"/>
              </a:rPr>
              <a:t>);</a:t>
            </a:r>
            <a:br>
              <a:rPr lang="en-US" sz="1400" dirty="0"/>
            </a:br>
            <a:r>
              <a:rPr lang="en-US" sz="1400" dirty="0">
                <a:solidFill>
                  <a:srgbClr val="000000"/>
                </a:solidFill>
                <a:latin typeface="Courier New" panose="02070309020205020404" pitchFamily="49" charset="0"/>
              </a:rPr>
              <a:t>     return </a:t>
            </a:r>
            <a:r>
              <a:rPr lang="en-US" sz="1400" dirty="0" err="1">
                <a:solidFill>
                  <a:srgbClr val="000000"/>
                </a:solidFill>
                <a:latin typeface="Courier New" panose="02070309020205020404" pitchFamily="49" charset="0"/>
              </a:rPr>
              <a:t>pageData.getHtml</a:t>
            </a:r>
            <a:r>
              <a:rPr lang="en-US" sz="1400" dirty="0">
                <a:solidFill>
                  <a:srgbClr val="000000"/>
                </a:solidFill>
                <a:latin typeface="Courier New" panose="02070309020205020404" pitchFamily="49" charset="0"/>
              </a:rPr>
              <a:t>();</a:t>
            </a:r>
            <a:br>
              <a:rPr lang="en-US" sz="1400" dirty="0"/>
            </a:br>
            <a:r>
              <a:rPr lang="en-US" sz="1400" dirty="0">
                <a:solidFill>
                  <a:srgbClr val="000000"/>
                </a:solidFill>
                <a:latin typeface="Courier New" panose="02070309020205020404" pitchFamily="49" charset="0"/>
              </a:rPr>
              <a:t>   }</a:t>
            </a:r>
            <a:endParaRPr lang="en-US" sz="1400" dirty="0"/>
          </a:p>
        </p:txBody>
      </p:sp>
    </p:spTree>
    <p:extLst>
      <p:ext uri="{BB962C8B-B14F-4D97-AF65-F5344CB8AC3E}">
        <p14:creationId xmlns:p14="http://schemas.microsoft.com/office/powerpoint/2010/main" val="36826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952011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6781" y="738478"/>
            <a:ext cx="10797019" cy="4844470"/>
          </a:xfrm>
          <a:prstGeom prst="rect">
            <a:avLst/>
          </a:prstGeom>
        </p:spPr>
      </p:pic>
      <p:sp>
        <p:nvSpPr>
          <p:cNvPr id="5" name="TextBox 4"/>
          <p:cNvSpPr txBox="1"/>
          <p:nvPr/>
        </p:nvSpPr>
        <p:spPr>
          <a:xfrm>
            <a:off x="2576946" y="5807631"/>
            <a:ext cx="5309082" cy="923330"/>
          </a:xfrm>
          <a:prstGeom prst="rect">
            <a:avLst/>
          </a:prstGeom>
          <a:solidFill>
            <a:srgbClr val="FFFF00"/>
          </a:solidFill>
        </p:spPr>
        <p:txBody>
          <a:bodyPr wrap="none" rtlCol="0">
            <a:spAutoFit/>
          </a:bodyPr>
          <a:lstStyle/>
          <a:p>
            <a:r>
              <a:rPr lang="en-US" dirty="0"/>
              <a:t>Eventually Team rebels -&gt; Demands redesign</a:t>
            </a:r>
          </a:p>
          <a:p>
            <a:pPr marL="285750" indent="-285750">
              <a:buFontTx/>
              <a:buChar char="-"/>
            </a:pPr>
            <a:r>
              <a:rPr lang="en-US" dirty="0"/>
              <a:t>Have to build new product while supporting the old</a:t>
            </a:r>
          </a:p>
          <a:p>
            <a:pPr marL="285750" indent="-285750">
              <a:buFontTx/>
              <a:buChar char="-"/>
            </a:pPr>
            <a:r>
              <a:rPr lang="en-US" dirty="0"/>
              <a:t>Often changes continue to the old</a:t>
            </a:r>
          </a:p>
        </p:txBody>
      </p:sp>
      <p:sp>
        <p:nvSpPr>
          <p:cNvPr id="6" name="TextBox 5"/>
          <p:cNvSpPr txBox="1"/>
          <p:nvPr/>
        </p:nvSpPr>
        <p:spPr>
          <a:xfrm>
            <a:off x="3635566" y="140442"/>
            <a:ext cx="3894079" cy="1200329"/>
          </a:xfrm>
          <a:prstGeom prst="rect">
            <a:avLst/>
          </a:prstGeom>
          <a:solidFill>
            <a:schemeClr val="accent1">
              <a:lumMod val="40000"/>
              <a:lumOff val="60000"/>
            </a:schemeClr>
          </a:solidFill>
        </p:spPr>
        <p:txBody>
          <a:bodyPr wrap="none" rtlCol="0">
            <a:spAutoFit/>
          </a:bodyPr>
          <a:lstStyle/>
          <a:p>
            <a:r>
              <a:rPr lang="en-US" dirty="0"/>
              <a:t>Team productivity is often impacted by:</a:t>
            </a:r>
          </a:p>
          <a:p>
            <a:pPr marL="285750" indent="-285750">
              <a:buFontTx/>
              <a:buChar char="-"/>
            </a:pPr>
            <a:r>
              <a:rPr lang="en-US" dirty="0"/>
              <a:t>How long the code has been around</a:t>
            </a:r>
          </a:p>
          <a:p>
            <a:pPr marL="285750" indent="-285750">
              <a:buFontTx/>
              <a:buChar char="-"/>
            </a:pPr>
            <a:r>
              <a:rPr lang="en-US" dirty="0"/>
              <a:t>The volume of changes to the code</a:t>
            </a:r>
          </a:p>
          <a:p>
            <a:pPr marL="285750" indent="-285750">
              <a:buFontTx/>
              <a:buChar char="-"/>
            </a:pPr>
            <a:endParaRPr lang="en-US" dirty="0"/>
          </a:p>
        </p:txBody>
      </p:sp>
    </p:spTree>
    <p:extLst>
      <p:ext uri="{BB962C8B-B14F-4D97-AF65-F5344CB8AC3E}">
        <p14:creationId xmlns:p14="http://schemas.microsoft.com/office/powerpoint/2010/main" val="2013947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22" y="87342"/>
            <a:ext cx="10515600" cy="1325563"/>
          </a:xfrm>
        </p:spPr>
        <p:txBody>
          <a:bodyPr/>
          <a:lstStyle/>
          <a:p>
            <a:r>
              <a:rPr lang="en-US" dirty="0"/>
              <a:t>Proper Arguments</a:t>
            </a:r>
          </a:p>
        </p:txBody>
      </p:sp>
      <p:sp>
        <p:nvSpPr>
          <p:cNvPr id="3" name="Content Placeholder 2"/>
          <p:cNvSpPr>
            <a:spLocks noGrp="1"/>
          </p:cNvSpPr>
          <p:nvPr>
            <p:ph idx="1"/>
          </p:nvPr>
        </p:nvSpPr>
        <p:spPr/>
        <p:txBody>
          <a:bodyPr/>
          <a:lstStyle/>
          <a:p>
            <a:r>
              <a:rPr lang="en-US" dirty="0"/>
              <a:t>Best case -&gt; 0, 1 acceptable, &gt;2 need justification</a:t>
            </a:r>
          </a:p>
        </p:txBody>
      </p:sp>
      <p:sp>
        <p:nvSpPr>
          <p:cNvPr id="4" name="TextBox 3"/>
          <p:cNvSpPr txBox="1"/>
          <p:nvPr/>
        </p:nvSpPr>
        <p:spPr>
          <a:xfrm>
            <a:off x="275422" y="2371203"/>
            <a:ext cx="3365793" cy="1200329"/>
          </a:xfrm>
          <a:prstGeom prst="rect">
            <a:avLst/>
          </a:prstGeom>
          <a:noFill/>
        </p:spPr>
        <p:txBody>
          <a:bodyPr wrap="none" rtlCol="0">
            <a:spAutoFit/>
          </a:bodyPr>
          <a:lstStyle/>
          <a:p>
            <a:r>
              <a:rPr lang="en-US" dirty="0"/>
              <a:t>Arguments increase complexity of</a:t>
            </a:r>
          </a:p>
          <a:p>
            <a:pPr marL="285750" indent="-285750">
              <a:buFontTx/>
              <a:buChar char="-"/>
            </a:pPr>
            <a:r>
              <a:rPr lang="en-US" dirty="0"/>
              <a:t>understanding</a:t>
            </a:r>
          </a:p>
          <a:p>
            <a:pPr marL="285750" indent="-285750">
              <a:buFontTx/>
              <a:buChar char="-"/>
            </a:pPr>
            <a:r>
              <a:rPr lang="en-US" dirty="0"/>
              <a:t>Testing </a:t>
            </a:r>
          </a:p>
          <a:p>
            <a:pPr marL="285750" indent="-285750">
              <a:buFontTx/>
              <a:buChar char="-"/>
            </a:pPr>
            <a:r>
              <a:rPr lang="en-US" dirty="0"/>
              <a:t>Debugging</a:t>
            </a:r>
          </a:p>
        </p:txBody>
      </p:sp>
      <p:sp>
        <p:nvSpPr>
          <p:cNvPr id="5" name="Rectangle 4"/>
          <p:cNvSpPr/>
          <p:nvPr/>
        </p:nvSpPr>
        <p:spPr>
          <a:xfrm>
            <a:off x="5221319" y="361901"/>
            <a:ext cx="5737468" cy="646331"/>
          </a:xfrm>
          <a:prstGeom prst="rect">
            <a:avLst/>
          </a:prstGeom>
          <a:solidFill>
            <a:schemeClr val="accent1">
              <a:lumMod val="40000"/>
              <a:lumOff val="60000"/>
            </a:schemeClr>
          </a:solidFill>
        </p:spPr>
        <p:txBody>
          <a:bodyPr wrap="none">
            <a:spAutoFit/>
          </a:bodyPr>
          <a:lstStyle/>
          <a:p>
            <a:r>
              <a:rPr lang="en-US" dirty="0">
                <a:solidFill>
                  <a:srgbClr val="000000"/>
                </a:solidFill>
                <a:latin typeface="Times New Roman" panose="02020603050405020304" pitchFamily="18" charset="0"/>
              </a:rPr>
              <a:t>Passing a </a:t>
            </a:r>
            <a:r>
              <a:rPr lang="en-US" dirty="0" err="1">
                <a:solidFill>
                  <a:srgbClr val="000000"/>
                </a:solidFill>
                <a:latin typeface="Times New Roman" panose="02020603050405020304" pitchFamily="18" charset="0"/>
              </a:rPr>
              <a:t>boolean</a:t>
            </a:r>
            <a:r>
              <a:rPr lang="en-US" dirty="0">
                <a:solidFill>
                  <a:srgbClr val="000000"/>
                </a:solidFill>
                <a:latin typeface="Times New Roman" panose="02020603050405020304" pitchFamily="18" charset="0"/>
              </a:rPr>
              <a:t> into a function is a truly terrible practice. </a:t>
            </a:r>
          </a:p>
          <a:p>
            <a:r>
              <a:rPr lang="en-US" dirty="0">
                <a:solidFill>
                  <a:srgbClr val="000000"/>
                </a:solidFill>
                <a:latin typeface="Times New Roman" panose="02020603050405020304" pitchFamily="18" charset="0"/>
              </a:rPr>
              <a:t>It proclaims function does &gt; 1 thing</a:t>
            </a:r>
            <a:endParaRPr lang="en-US" dirty="0"/>
          </a:p>
        </p:txBody>
      </p:sp>
      <p:sp>
        <p:nvSpPr>
          <p:cNvPr id="6" name="Rectangle 5"/>
          <p:cNvSpPr/>
          <p:nvPr/>
        </p:nvSpPr>
        <p:spPr>
          <a:xfrm>
            <a:off x="7880012" y="2616811"/>
            <a:ext cx="3352200" cy="369332"/>
          </a:xfrm>
          <a:prstGeom prst="rect">
            <a:avLst/>
          </a:prstGeom>
          <a:solidFill>
            <a:schemeClr val="accent3">
              <a:lumMod val="60000"/>
              <a:lumOff val="40000"/>
            </a:schemeClr>
          </a:solidFill>
        </p:spPr>
        <p:txBody>
          <a:bodyPr wrap="none">
            <a:spAutoFit/>
          </a:bodyPr>
          <a:lstStyle/>
          <a:p>
            <a:r>
              <a:rPr lang="en-US" dirty="0">
                <a:solidFill>
                  <a:srgbClr val="000000"/>
                </a:solidFill>
                <a:latin typeface="Times New Roman" panose="02020603050405020304" pitchFamily="18" charset="0"/>
              </a:rPr>
              <a:t>significantly harder to understand </a:t>
            </a:r>
            <a:endParaRPr lang="en-US" dirty="0"/>
          </a:p>
        </p:txBody>
      </p:sp>
      <p:sp>
        <p:nvSpPr>
          <p:cNvPr id="7" name="Rectangle 6"/>
          <p:cNvSpPr/>
          <p:nvPr/>
        </p:nvSpPr>
        <p:spPr>
          <a:xfrm>
            <a:off x="2593301" y="3460411"/>
            <a:ext cx="6849465" cy="1754326"/>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Junit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assertEquals</a:t>
            </a:r>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a:p>
            <a:r>
              <a:rPr lang="en-US" b="1" dirty="0" err="1">
                <a:latin typeface="Courier New" panose="02070309020205020404" pitchFamily="49" charset="0"/>
                <a:cs typeface="Courier New" panose="02070309020205020404" pitchFamily="49" charset="0"/>
              </a:rPr>
              <a:t>assertEquals</a:t>
            </a:r>
            <a:r>
              <a:rPr lang="en-US" b="1" dirty="0">
                <a:latin typeface="Courier New" panose="02070309020205020404" pitchFamily="49" charset="0"/>
                <a:cs typeface="Courier New" panose="02070309020205020404" pitchFamily="49" charset="0"/>
              </a:rPr>
              <a:t>(expected, actual)</a:t>
            </a:r>
          </a:p>
          <a:p>
            <a:endParaRPr lang="en-US" b="1"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solidFill>
                  <a:srgbClr val="000000"/>
                </a:solidFill>
                <a:latin typeface="Courier New" panose="02070309020205020404" pitchFamily="49" charset="0"/>
              </a:rPr>
              <a:t>assertEquals</a:t>
            </a:r>
            <a:r>
              <a:rPr lang="en-US" dirty="0">
                <a:solidFill>
                  <a:srgbClr val="000000"/>
                </a:solidFill>
                <a:latin typeface="Courier New" panose="02070309020205020404" pitchFamily="49" charset="0"/>
              </a:rPr>
              <a:t>(message, expected, actual)</a:t>
            </a:r>
            <a:endParaRPr lang="en-US" dirty="0"/>
          </a:p>
        </p:txBody>
      </p:sp>
      <p:sp>
        <p:nvSpPr>
          <p:cNvPr id="8" name="Rectangle 7"/>
          <p:cNvSpPr/>
          <p:nvPr/>
        </p:nvSpPr>
        <p:spPr>
          <a:xfrm>
            <a:off x="8394852" y="3244334"/>
            <a:ext cx="3167349" cy="923330"/>
          </a:xfrm>
          <a:prstGeom prst="rect">
            <a:avLst/>
          </a:prstGeom>
          <a:solidFill>
            <a:schemeClr val="accent1">
              <a:lumMod val="40000"/>
              <a:lumOff val="60000"/>
            </a:schemeClr>
          </a:solidFill>
        </p:spPr>
        <p:txBody>
          <a:bodyPr wrap="square">
            <a:spAutoFit/>
          </a:bodyPr>
          <a:lstStyle/>
          <a:p>
            <a:r>
              <a:rPr lang="en-US" dirty="0">
                <a:solidFill>
                  <a:srgbClr val="343434"/>
                </a:solidFill>
                <a:latin typeface="Arial" panose="020B0604020202020204" pitchFamily="34" charset="0"/>
              </a:rPr>
              <a:t>It will return true if:</a:t>
            </a:r>
            <a:r>
              <a:rPr lang="en-US" b="1" dirty="0">
                <a:solidFill>
                  <a:srgbClr val="343434"/>
                </a:solidFill>
                <a:latin typeface="Arial" panose="020B0604020202020204" pitchFamily="34" charset="0"/>
              </a:rPr>
              <a:t> </a:t>
            </a:r>
            <a:r>
              <a:rPr lang="en-US" b="1" dirty="0" err="1">
                <a:solidFill>
                  <a:srgbClr val="343434"/>
                </a:solidFill>
                <a:latin typeface="Arial" panose="020B0604020202020204" pitchFamily="34" charset="0"/>
              </a:rPr>
              <a:t>expected.equals</a:t>
            </a:r>
            <a:r>
              <a:rPr lang="en-US" b="1" dirty="0">
                <a:solidFill>
                  <a:srgbClr val="343434"/>
                </a:solidFill>
                <a:latin typeface="Arial" panose="020B0604020202020204" pitchFamily="34" charset="0"/>
              </a:rPr>
              <a:t>( actual ) </a:t>
            </a:r>
            <a:r>
              <a:rPr lang="en-US" dirty="0">
                <a:solidFill>
                  <a:srgbClr val="343434"/>
                </a:solidFill>
                <a:latin typeface="Arial" panose="020B0604020202020204" pitchFamily="34" charset="0"/>
              </a:rPr>
              <a:t>returns true</a:t>
            </a:r>
            <a:endParaRPr lang="en-US" dirty="0"/>
          </a:p>
        </p:txBody>
      </p:sp>
      <p:cxnSp>
        <p:nvCxnSpPr>
          <p:cNvPr id="10" name="Straight Arrow Connector 9"/>
          <p:cNvCxnSpPr/>
          <p:nvPr/>
        </p:nvCxnSpPr>
        <p:spPr>
          <a:xfrm flipH="1">
            <a:off x="6797407" y="3338111"/>
            <a:ext cx="161948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01881" y="4392176"/>
            <a:ext cx="3227942" cy="1384995"/>
          </a:xfrm>
          <a:prstGeom prst="rect">
            <a:avLst/>
          </a:prstGeom>
          <a:solidFill>
            <a:srgbClr val="FFFF00"/>
          </a:solidFill>
        </p:spPr>
        <p:txBody>
          <a:bodyPr wrap="square">
            <a:spAutoFit/>
          </a:bodyPr>
          <a:lstStyle/>
          <a:p>
            <a:r>
              <a:rPr lang="en-US" sz="1400" dirty="0">
                <a:solidFill>
                  <a:srgbClr val="343434"/>
                </a:solidFill>
                <a:latin typeface="Arial" panose="020B0604020202020204" pitchFamily="34" charset="0"/>
              </a:rPr>
              <a:t>You can have assertion method with an additional </a:t>
            </a:r>
            <a:r>
              <a:rPr lang="en-US" sz="1400" b="1" dirty="0">
                <a:solidFill>
                  <a:srgbClr val="343434"/>
                </a:solidFill>
                <a:latin typeface="Arial" panose="020B0604020202020204" pitchFamily="34" charset="0"/>
              </a:rPr>
              <a:t>String </a:t>
            </a:r>
            <a:r>
              <a:rPr lang="en-US" sz="1400" dirty="0">
                <a:solidFill>
                  <a:srgbClr val="343434"/>
                </a:solidFill>
                <a:latin typeface="Arial" panose="020B0604020202020204" pitchFamily="34" charset="0"/>
              </a:rPr>
              <a:t>parameter as the first parameter. This string will be appended in the failure message if the assertion fails. E.g. </a:t>
            </a:r>
            <a:r>
              <a:rPr lang="en-US" sz="1400" b="1" dirty="0">
                <a:solidFill>
                  <a:srgbClr val="343434"/>
                </a:solidFill>
                <a:latin typeface="Arial" panose="020B0604020202020204" pitchFamily="34" charset="0"/>
              </a:rPr>
              <a:t>fail( message ) </a:t>
            </a:r>
            <a:r>
              <a:rPr lang="en-US" sz="1400" dirty="0">
                <a:solidFill>
                  <a:srgbClr val="343434"/>
                </a:solidFill>
                <a:latin typeface="Arial" panose="020B0604020202020204" pitchFamily="34" charset="0"/>
              </a:rPr>
              <a:t>can be written as</a:t>
            </a:r>
            <a:endParaRPr lang="en-US" sz="1400" dirty="0"/>
          </a:p>
        </p:txBody>
      </p:sp>
      <p:cxnSp>
        <p:nvCxnSpPr>
          <p:cNvPr id="12" name="Straight Arrow Connector 11"/>
          <p:cNvCxnSpPr/>
          <p:nvPr/>
        </p:nvCxnSpPr>
        <p:spPr>
          <a:xfrm flipH="1">
            <a:off x="6797407" y="4809137"/>
            <a:ext cx="1904474" cy="126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61861" y="6095478"/>
            <a:ext cx="9531286" cy="646331"/>
          </a:xfrm>
          <a:prstGeom prst="rect">
            <a:avLst/>
          </a:prstGeom>
        </p:spPr>
        <p:txBody>
          <a:bodyPr wrap="square">
            <a:spAutoFit/>
          </a:bodyPr>
          <a:lstStyle/>
          <a:p>
            <a:r>
              <a:rPr lang="fr-FR" dirty="0">
                <a:solidFill>
                  <a:srgbClr val="000000"/>
                </a:solidFill>
                <a:latin typeface="Courier New" panose="02070309020205020404" pitchFamily="49" charset="0"/>
              </a:rPr>
              <a:t>   Circle </a:t>
            </a:r>
            <a:r>
              <a:rPr lang="fr-FR" dirty="0" err="1">
                <a:solidFill>
                  <a:srgbClr val="000000"/>
                </a:solidFill>
                <a:latin typeface="Courier New" panose="02070309020205020404" pitchFamily="49" charset="0"/>
              </a:rPr>
              <a:t>makeCircle</a:t>
            </a:r>
            <a:r>
              <a:rPr lang="fr-FR" dirty="0">
                <a:solidFill>
                  <a:srgbClr val="000000"/>
                </a:solidFill>
                <a:latin typeface="Courier New" panose="02070309020205020404" pitchFamily="49" charset="0"/>
              </a:rPr>
              <a:t>(double x, double y, double radius);</a:t>
            </a:r>
            <a:br>
              <a:rPr lang="fr-FR" dirty="0"/>
            </a:br>
            <a:r>
              <a:rPr lang="fr-FR" dirty="0">
                <a:solidFill>
                  <a:srgbClr val="000000"/>
                </a:solidFill>
                <a:latin typeface="Courier New" panose="02070309020205020404" pitchFamily="49" charset="0"/>
              </a:rPr>
              <a:t>   Circle </a:t>
            </a:r>
            <a:r>
              <a:rPr lang="fr-FR" dirty="0" err="1">
                <a:solidFill>
                  <a:srgbClr val="000000"/>
                </a:solidFill>
                <a:latin typeface="Courier New" panose="02070309020205020404" pitchFamily="49" charset="0"/>
              </a:rPr>
              <a:t>makeCircle</a:t>
            </a:r>
            <a:r>
              <a:rPr lang="fr-FR" dirty="0">
                <a:solidFill>
                  <a:srgbClr val="000000"/>
                </a:solidFill>
                <a:latin typeface="Courier New" panose="02070309020205020404" pitchFamily="49" charset="0"/>
              </a:rPr>
              <a:t>(Point center, double radius);</a:t>
            </a:r>
            <a:endParaRPr lang="en-US" dirty="0"/>
          </a:p>
        </p:txBody>
      </p:sp>
      <p:sp>
        <p:nvSpPr>
          <p:cNvPr id="16" name="Rectangle 15"/>
          <p:cNvSpPr/>
          <p:nvPr/>
        </p:nvSpPr>
        <p:spPr>
          <a:xfrm>
            <a:off x="642126" y="5274245"/>
            <a:ext cx="3227942" cy="738664"/>
          </a:xfrm>
          <a:prstGeom prst="rect">
            <a:avLst/>
          </a:prstGeom>
          <a:solidFill>
            <a:srgbClr val="FFFF00"/>
          </a:solidFill>
        </p:spPr>
        <p:txBody>
          <a:bodyPr wrap="square">
            <a:spAutoFit/>
          </a:bodyPr>
          <a:lstStyle/>
          <a:p>
            <a:r>
              <a:rPr lang="en-US" sz="1400" dirty="0">
                <a:solidFill>
                  <a:srgbClr val="343434"/>
                </a:solidFill>
                <a:latin typeface="Arial" panose="020B0604020202020204" pitchFamily="34" charset="0"/>
              </a:rPr>
              <a:t>Consider using an object when need to pass &gt; 2 arguments. </a:t>
            </a:r>
          </a:p>
          <a:p>
            <a:r>
              <a:rPr lang="en-US" sz="1400" dirty="0">
                <a:solidFill>
                  <a:srgbClr val="343434"/>
                </a:solidFill>
                <a:latin typeface="Arial" panose="020B0604020202020204" pitchFamily="34" charset="0"/>
              </a:rPr>
              <a:t>The second below is more descriptive</a:t>
            </a:r>
            <a:endParaRPr lang="en-US" sz="1400" dirty="0"/>
          </a:p>
        </p:txBody>
      </p:sp>
      <p:cxnSp>
        <p:nvCxnSpPr>
          <p:cNvPr id="18" name="Straight Arrow Connector 17"/>
          <p:cNvCxnSpPr/>
          <p:nvPr/>
        </p:nvCxnSpPr>
        <p:spPr>
          <a:xfrm>
            <a:off x="1958318" y="6032130"/>
            <a:ext cx="1368776" cy="46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59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should not have side effects … </a:t>
            </a:r>
          </a:p>
        </p:txBody>
      </p:sp>
      <p:sp>
        <p:nvSpPr>
          <p:cNvPr id="4" name="TextBox 3"/>
          <p:cNvSpPr txBox="1"/>
          <p:nvPr/>
        </p:nvSpPr>
        <p:spPr>
          <a:xfrm>
            <a:off x="396608" y="1318022"/>
            <a:ext cx="1864613" cy="369332"/>
          </a:xfrm>
          <a:prstGeom prst="rect">
            <a:avLst/>
          </a:prstGeom>
          <a:solidFill>
            <a:srgbClr val="FFFF00"/>
          </a:solidFill>
        </p:spPr>
        <p:txBody>
          <a:bodyPr wrap="none" rtlCol="0">
            <a:spAutoFit/>
          </a:bodyPr>
          <a:lstStyle/>
          <a:p>
            <a:r>
              <a:rPr lang="en-US" dirty="0"/>
              <a:t>No </a:t>
            </a:r>
            <a:r>
              <a:rPr lang="en-US" b="1" i="1" dirty="0"/>
              <a:t>hidden things </a:t>
            </a:r>
            <a:endParaRPr lang="en-US" dirty="0"/>
          </a:p>
        </p:txBody>
      </p:sp>
      <p:sp>
        <p:nvSpPr>
          <p:cNvPr id="5" name="Rectangle 4"/>
          <p:cNvSpPr/>
          <p:nvPr/>
        </p:nvSpPr>
        <p:spPr>
          <a:xfrm>
            <a:off x="2261221" y="1502688"/>
            <a:ext cx="9357902" cy="4278094"/>
          </a:xfrm>
          <a:prstGeom prst="rect">
            <a:avLst/>
          </a:prstGeom>
        </p:spPr>
        <p:txBody>
          <a:bodyPr wrap="square">
            <a:spAutoFit/>
          </a:bodyPr>
          <a:lstStyle/>
          <a:p>
            <a:r>
              <a:rPr lang="en-US" sz="1600" dirty="0">
                <a:solidFill>
                  <a:srgbClr val="000000"/>
                </a:solidFill>
                <a:latin typeface="Courier New" panose="02070309020205020404" pitchFamily="49" charset="0"/>
              </a:rPr>
              <a:t>   public class </a:t>
            </a:r>
            <a:r>
              <a:rPr lang="en-US" sz="1600" dirty="0" err="1">
                <a:solidFill>
                  <a:srgbClr val="000000"/>
                </a:solidFill>
                <a:latin typeface="Courier New" panose="02070309020205020404" pitchFamily="49" charset="0"/>
              </a:rPr>
              <a:t>UserValidator</a:t>
            </a:r>
            <a:r>
              <a:rPr lang="en-US" sz="1600" dirty="0">
                <a:solidFill>
                  <a:srgbClr val="000000"/>
                </a:solidFill>
                <a:latin typeface="Courier New" panose="02070309020205020404" pitchFamily="49" charset="0"/>
              </a:rPr>
              <a:t> {</a:t>
            </a:r>
            <a:br>
              <a:rPr lang="en-US" sz="1600" dirty="0"/>
            </a:br>
            <a:r>
              <a:rPr lang="en-US" sz="1600" dirty="0">
                <a:solidFill>
                  <a:srgbClr val="000000"/>
                </a:solidFill>
                <a:latin typeface="Courier New" panose="02070309020205020404" pitchFamily="49" charset="0"/>
              </a:rPr>
              <a:t>     private Cryptographer </a:t>
            </a:r>
            <a:r>
              <a:rPr lang="en-US" sz="1600" dirty="0" err="1">
                <a:solidFill>
                  <a:srgbClr val="000000"/>
                </a:solidFill>
                <a:latin typeface="Courier New" panose="02070309020205020404" pitchFamily="49" charset="0"/>
              </a:rPr>
              <a:t>cryptographer</a:t>
            </a:r>
            <a:r>
              <a:rPr lang="en-US" sz="1600" dirty="0">
                <a:solidFill>
                  <a:srgbClr val="000000"/>
                </a:solidFill>
                <a:latin typeface="Courier New" panose="02070309020205020404" pitchFamily="49" charset="0"/>
              </a:rPr>
              <a:t>;</a:t>
            </a:r>
            <a:br>
              <a:rPr lang="en-US" sz="1600" dirty="0"/>
            </a:br>
            <a:br>
              <a:rPr lang="en-US" sz="1600" dirty="0"/>
            </a:br>
            <a:r>
              <a:rPr lang="en-US" sz="1600" dirty="0">
                <a:solidFill>
                  <a:srgbClr val="000000"/>
                </a:solidFill>
                <a:latin typeface="Courier New" panose="02070309020205020404" pitchFamily="49" charset="0"/>
              </a:rPr>
              <a:t>     public </a:t>
            </a:r>
            <a:r>
              <a:rPr lang="en-US" sz="1600" dirty="0" err="1">
                <a:solidFill>
                  <a:srgbClr val="000000"/>
                </a:solidFill>
                <a:latin typeface="Courier New" panose="02070309020205020404" pitchFamily="49" charset="0"/>
              </a:rPr>
              <a:t>boolean</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checkPassword</a:t>
            </a:r>
            <a:r>
              <a:rPr lang="en-US" sz="1600" dirty="0">
                <a:solidFill>
                  <a:srgbClr val="000000"/>
                </a:solidFill>
                <a:latin typeface="Courier New" panose="02070309020205020404" pitchFamily="49" charset="0"/>
              </a:rPr>
              <a:t>(String </a:t>
            </a:r>
            <a:r>
              <a:rPr lang="en-US" sz="1600" dirty="0" err="1">
                <a:solidFill>
                  <a:srgbClr val="000000"/>
                </a:solidFill>
                <a:latin typeface="Courier New" panose="02070309020205020404" pitchFamily="49" charset="0"/>
              </a:rPr>
              <a:t>userName</a:t>
            </a:r>
            <a:r>
              <a:rPr lang="en-US" sz="1600" dirty="0">
                <a:solidFill>
                  <a:srgbClr val="000000"/>
                </a:solidFill>
                <a:latin typeface="Courier New" panose="02070309020205020404" pitchFamily="49" charset="0"/>
              </a:rPr>
              <a:t>, String password) {</a:t>
            </a:r>
            <a:br>
              <a:rPr lang="en-US" sz="1600" dirty="0"/>
            </a:br>
            <a:r>
              <a:rPr lang="en-US" sz="1600" dirty="0">
                <a:solidFill>
                  <a:srgbClr val="000000"/>
                </a:solidFill>
                <a:latin typeface="Courier New" panose="02070309020205020404" pitchFamily="49" charset="0"/>
              </a:rPr>
              <a:t>       User </a:t>
            </a:r>
            <a:r>
              <a:rPr lang="en-US" sz="1600" dirty="0" err="1">
                <a:solidFill>
                  <a:srgbClr val="000000"/>
                </a:solidFill>
                <a:latin typeface="Courier New" panose="02070309020205020404" pitchFamily="49" charset="0"/>
              </a:rPr>
              <a:t>user</a:t>
            </a:r>
            <a:r>
              <a:rPr lang="en-US" sz="1600" dirty="0">
                <a:solidFill>
                  <a:srgbClr val="000000"/>
                </a:solidFill>
                <a:latin typeface="Courier New" panose="02070309020205020404" pitchFamily="49" charset="0"/>
              </a:rPr>
              <a:t> = </a:t>
            </a:r>
            <a:r>
              <a:rPr lang="en-US" sz="1600" dirty="0" err="1">
                <a:solidFill>
                  <a:srgbClr val="000000"/>
                </a:solidFill>
                <a:latin typeface="Courier New" panose="02070309020205020404" pitchFamily="49" charset="0"/>
              </a:rPr>
              <a:t>UserGateway.findByName</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userName</a:t>
            </a:r>
            <a:r>
              <a:rPr lang="en-US" sz="1600" dirty="0">
                <a:solidFill>
                  <a:srgbClr val="000000"/>
                </a:solidFill>
                <a:latin typeface="Courier New" panose="02070309020205020404" pitchFamily="49" charset="0"/>
              </a:rPr>
              <a:t>);</a:t>
            </a:r>
            <a:br>
              <a:rPr lang="en-US" sz="1600" dirty="0"/>
            </a:br>
            <a:r>
              <a:rPr lang="en-US" sz="1600" dirty="0">
                <a:solidFill>
                  <a:srgbClr val="000000"/>
                </a:solidFill>
                <a:latin typeface="Courier New" panose="02070309020205020404" pitchFamily="49" charset="0"/>
              </a:rPr>
              <a:t>       if (user != </a:t>
            </a:r>
            <a:r>
              <a:rPr lang="en-US" sz="1600" dirty="0" err="1">
                <a:solidFill>
                  <a:srgbClr val="000000"/>
                </a:solidFill>
                <a:latin typeface="Courier New" panose="02070309020205020404" pitchFamily="49" charset="0"/>
              </a:rPr>
              <a:t>User.NULL</a:t>
            </a:r>
            <a:r>
              <a:rPr lang="en-US" sz="1600" dirty="0">
                <a:solidFill>
                  <a:srgbClr val="000000"/>
                </a:solidFill>
                <a:latin typeface="Courier New" panose="02070309020205020404" pitchFamily="49" charset="0"/>
              </a:rPr>
              <a:t>) {</a:t>
            </a:r>
            <a:br>
              <a:rPr lang="en-US" sz="1600" dirty="0"/>
            </a:br>
            <a:r>
              <a:rPr lang="en-US" sz="1600" dirty="0">
                <a:solidFill>
                  <a:srgbClr val="000000"/>
                </a:solidFill>
                <a:latin typeface="Courier New" panose="02070309020205020404" pitchFamily="49" charset="0"/>
              </a:rPr>
              <a:t>         String </a:t>
            </a:r>
            <a:r>
              <a:rPr lang="en-US" sz="1600" dirty="0" err="1">
                <a:solidFill>
                  <a:srgbClr val="000000"/>
                </a:solidFill>
                <a:latin typeface="Courier New" panose="02070309020205020404" pitchFamily="49" charset="0"/>
              </a:rPr>
              <a:t>codedPhrase</a:t>
            </a:r>
            <a:r>
              <a:rPr lang="en-US" sz="1600" dirty="0">
                <a:solidFill>
                  <a:srgbClr val="000000"/>
                </a:solidFill>
                <a:latin typeface="Courier New" panose="02070309020205020404" pitchFamily="49" charset="0"/>
              </a:rPr>
              <a:t> = user.</a:t>
            </a:r>
            <a:br>
              <a:rPr lang="en-US" sz="1600" dirty="0"/>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getPhraseEncodedByPassword</a:t>
            </a:r>
            <a:r>
              <a:rPr lang="en-US" sz="1600" dirty="0">
                <a:solidFill>
                  <a:srgbClr val="000000"/>
                </a:solidFill>
                <a:latin typeface="Courier New" panose="02070309020205020404" pitchFamily="49" charset="0"/>
              </a:rPr>
              <a:t>();</a:t>
            </a:r>
            <a:br>
              <a:rPr lang="en-US" sz="1600" dirty="0"/>
            </a:br>
            <a:r>
              <a:rPr lang="en-US" sz="1600" dirty="0">
                <a:solidFill>
                  <a:srgbClr val="000000"/>
                </a:solidFill>
                <a:latin typeface="Courier New" panose="02070309020205020404" pitchFamily="49" charset="0"/>
              </a:rPr>
              <a:t>         String phrase = </a:t>
            </a:r>
            <a:r>
              <a:rPr lang="en-US" sz="1600" dirty="0" err="1">
                <a:solidFill>
                  <a:srgbClr val="000000"/>
                </a:solidFill>
                <a:latin typeface="Courier New" panose="02070309020205020404" pitchFamily="49" charset="0"/>
              </a:rPr>
              <a:t>cryptographer.decrypt</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codedPhrase</a:t>
            </a:r>
            <a:r>
              <a:rPr lang="en-US" sz="1600" dirty="0">
                <a:solidFill>
                  <a:srgbClr val="000000"/>
                </a:solidFill>
                <a:latin typeface="Courier New" panose="02070309020205020404" pitchFamily="49" charset="0"/>
              </a:rPr>
              <a:t>, password);</a:t>
            </a:r>
            <a:br>
              <a:rPr lang="en-US" sz="1600" dirty="0"/>
            </a:br>
            <a:r>
              <a:rPr lang="en-US" sz="1600" dirty="0">
                <a:solidFill>
                  <a:srgbClr val="000000"/>
                </a:solidFill>
                <a:latin typeface="Courier New" panose="02070309020205020404" pitchFamily="49" charset="0"/>
              </a:rPr>
              <a:t>         if ("Valid </a:t>
            </a:r>
            <a:r>
              <a:rPr lang="en-US" sz="1600" dirty="0" err="1">
                <a:solidFill>
                  <a:srgbClr val="000000"/>
                </a:solidFill>
                <a:latin typeface="Courier New" panose="02070309020205020404" pitchFamily="49" charset="0"/>
              </a:rPr>
              <a:t>Password".equals</a:t>
            </a:r>
            <a:r>
              <a:rPr lang="en-US" sz="1600" dirty="0">
                <a:solidFill>
                  <a:srgbClr val="000000"/>
                </a:solidFill>
                <a:latin typeface="Courier New" panose="02070309020205020404" pitchFamily="49" charset="0"/>
              </a:rPr>
              <a:t>(phrase)) {</a:t>
            </a:r>
            <a:br>
              <a:rPr lang="en-US" sz="1600" dirty="0"/>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Session.initialize</a:t>
            </a:r>
            <a:r>
              <a:rPr lang="en-US" sz="1600" dirty="0">
                <a:solidFill>
                  <a:srgbClr val="000000"/>
                </a:solidFill>
                <a:latin typeface="Courier New" panose="02070309020205020404" pitchFamily="49" charset="0"/>
              </a:rPr>
              <a:t>();</a:t>
            </a:r>
            <a:br>
              <a:rPr lang="en-US" sz="1600" dirty="0"/>
            </a:br>
            <a:r>
              <a:rPr lang="en-US" sz="1600" dirty="0">
                <a:solidFill>
                  <a:srgbClr val="000000"/>
                </a:solidFill>
                <a:latin typeface="Courier New" panose="02070309020205020404" pitchFamily="49" charset="0"/>
              </a:rPr>
              <a:t>           return true;</a:t>
            </a:r>
            <a:br>
              <a:rPr lang="en-US" sz="1600" dirty="0"/>
            </a:br>
            <a:r>
              <a:rPr lang="en-US" sz="1600" dirty="0">
                <a:solidFill>
                  <a:srgbClr val="000000"/>
                </a:solidFill>
                <a:latin typeface="Courier New" panose="02070309020205020404" pitchFamily="49" charset="0"/>
              </a:rPr>
              <a:t>         }</a:t>
            </a:r>
            <a:br>
              <a:rPr lang="en-US" sz="1600" dirty="0"/>
            </a:br>
            <a:r>
              <a:rPr lang="en-US" sz="1600" dirty="0">
                <a:solidFill>
                  <a:srgbClr val="000000"/>
                </a:solidFill>
                <a:latin typeface="Courier New" panose="02070309020205020404" pitchFamily="49" charset="0"/>
              </a:rPr>
              <a:t>       }</a:t>
            </a:r>
            <a:br>
              <a:rPr lang="en-US" sz="1600" dirty="0"/>
            </a:br>
            <a:r>
              <a:rPr lang="en-US" sz="1600" dirty="0">
                <a:solidFill>
                  <a:srgbClr val="000000"/>
                </a:solidFill>
                <a:latin typeface="Courier New" panose="02070309020205020404" pitchFamily="49" charset="0"/>
              </a:rPr>
              <a:t>       return false;</a:t>
            </a:r>
            <a:br>
              <a:rPr lang="en-US" sz="1600" dirty="0"/>
            </a:br>
            <a:r>
              <a:rPr lang="en-US" sz="1600" dirty="0">
                <a:solidFill>
                  <a:srgbClr val="000000"/>
                </a:solidFill>
                <a:latin typeface="Courier New" panose="02070309020205020404" pitchFamily="49" charset="0"/>
              </a:rPr>
              <a:t>     }</a:t>
            </a:r>
            <a:br>
              <a:rPr lang="en-US" sz="1600" dirty="0"/>
            </a:br>
            <a:r>
              <a:rPr lang="en-US" sz="1600" dirty="0">
                <a:solidFill>
                  <a:srgbClr val="000000"/>
                </a:solidFill>
                <a:latin typeface="Courier New" panose="02070309020205020404" pitchFamily="49" charset="0"/>
              </a:rPr>
              <a:t>   }</a:t>
            </a:r>
            <a:endParaRPr lang="en-US" sz="1600" dirty="0"/>
          </a:p>
        </p:txBody>
      </p:sp>
      <p:sp>
        <p:nvSpPr>
          <p:cNvPr id="6" name="Rectangle 1"/>
          <p:cNvSpPr>
            <a:spLocks noChangeArrowheads="1"/>
          </p:cNvSpPr>
          <p:nvPr/>
        </p:nvSpPr>
        <p:spPr bwMode="auto">
          <a:xfrm>
            <a:off x="6235547" y="4352360"/>
            <a:ext cx="5531386" cy="615553"/>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side effect is the call to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Session.initialize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indent="285750" defTabSz="914400" eaLnBrk="0" fontAlgn="base" hangingPunct="0">
              <a:spcBef>
                <a:spcPct val="0"/>
              </a:spcBef>
              <a:spcAft>
                <a:spcPct val="0"/>
              </a:spcAft>
            </a:pPr>
            <a:r>
              <a:rPr lang="en-US" dirty="0"/>
              <a:t>The name does not imply that it initializes the session</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p:cNvCxnSpPr/>
          <p:nvPr/>
        </p:nvCxnSpPr>
        <p:spPr>
          <a:xfrm flipH="1" flipV="1">
            <a:off x="6312665" y="4153359"/>
            <a:ext cx="1355075" cy="28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309784" y="1318022"/>
            <a:ext cx="2294667" cy="369332"/>
          </a:xfrm>
          <a:prstGeom prst="rect">
            <a:avLst/>
          </a:prstGeom>
          <a:solidFill>
            <a:schemeClr val="accent1">
              <a:lumMod val="40000"/>
              <a:lumOff val="60000"/>
            </a:schemeClr>
          </a:solidFill>
        </p:spPr>
        <p:txBody>
          <a:bodyPr wrap="none" rtlCol="0">
            <a:spAutoFit/>
          </a:bodyPr>
          <a:lstStyle/>
          <a:p>
            <a:r>
              <a:rPr lang="en-US" dirty="0"/>
              <a:t>Name is user Validator</a:t>
            </a:r>
          </a:p>
        </p:txBody>
      </p:sp>
      <p:cxnSp>
        <p:nvCxnSpPr>
          <p:cNvPr id="11" name="Straight Arrow Connector 10"/>
          <p:cNvCxnSpPr>
            <a:stCxn id="9" idx="1"/>
          </p:cNvCxnSpPr>
          <p:nvPr/>
        </p:nvCxnSpPr>
        <p:spPr>
          <a:xfrm flipH="1">
            <a:off x="5817870" y="1502688"/>
            <a:ext cx="249191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3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25" y="109428"/>
            <a:ext cx="10515600" cy="1325563"/>
          </a:xfrm>
        </p:spPr>
        <p:txBody>
          <a:bodyPr/>
          <a:lstStyle/>
          <a:p>
            <a:r>
              <a:rPr lang="en-US" dirty="0"/>
              <a:t>DRY Principle – Don’t Repeat </a:t>
            </a:r>
            <a:r>
              <a:rPr lang="en-US" dirty="0" err="1"/>
              <a:t>YourSelf</a:t>
            </a:r>
            <a:endParaRPr lang="en-US" dirty="0"/>
          </a:p>
        </p:txBody>
      </p:sp>
      <p:sp>
        <p:nvSpPr>
          <p:cNvPr id="4" name="Rectangle 3"/>
          <p:cNvSpPr/>
          <p:nvPr/>
        </p:nvSpPr>
        <p:spPr>
          <a:xfrm>
            <a:off x="2131038" y="1200596"/>
            <a:ext cx="5475089" cy="369332"/>
          </a:xfrm>
          <a:prstGeom prst="rect">
            <a:avLst/>
          </a:prstGeom>
        </p:spPr>
        <p:txBody>
          <a:bodyPr wrap="none">
            <a:spAutoFit/>
          </a:bodyPr>
          <a:lstStyle/>
          <a:p>
            <a:r>
              <a:rPr lang="en-US" dirty="0"/>
              <a:t>https://en.wikipedia.org/wiki/Don%27t_repeat_yourself</a:t>
            </a:r>
          </a:p>
        </p:txBody>
      </p:sp>
      <p:sp>
        <p:nvSpPr>
          <p:cNvPr id="5" name="Rectangle 4"/>
          <p:cNvSpPr/>
          <p:nvPr/>
        </p:nvSpPr>
        <p:spPr>
          <a:xfrm>
            <a:off x="397525" y="1681782"/>
            <a:ext cx="11047806" cy="369332"/>
          </a:xfrm>
          <a:prstGeom prst="rect">
            <a:avLst/>
          </a:prstGeom>
          <a:solidFill>
            <a:schemeClr val="accent1">
              <a:lumMod val="40000"/>
              <a:lumOff val="60000"/>
            </a:schemeClr>
          </a:solidFill>
        </p:spPr>
        <p:txBody>
          <a:bodyPr wrap="square">
            <a:spAutoFit/>
          </a:bodyPr>
          <a:lstStyle/>
          <a:p>
            <a:r>
              <a:rPr lang="en-US" dirty="0">
                <a:solidFill>
                  <a:srgbClr val="222222"/>
                </a:solidFill>
                <a:latin typeface="Arial" panose="020B0604020202020204" pitchFamily="34" charset="0"/>
              </a:rPr>
              <a:t>"Every piece of knowledge must have a single, unambiguous, authoritative representation within a system</a:t>
            </a:r>
            <a:endParaRPr lang="en-US" dirty="0"/>
          </a:p>
        </p:txBody>
      </p:sp>
      <p:sp>
        <p:nvSpPr>
          <p:cNvPr id="6" name="Rectangle 5"/>
          <p:cNvSpPr/>
          <p:nvPr/>
        </p:nvSpPr>
        <p:spPr>
          <a:xfrm>
            <a:off x="3560970" y="2170033"/>
            <a:ext cx="5787760" cy="646331"/>
          </a:xfrm>
          <a:prstGeom prst="rect">
            <a:avLst/>
          </a:prstGeom>
          <a:solidFill>
            <a:srgbClr val="FFFF00"/>
          </a:solidFill>
        </p:spPr>
        <p:txBody>
          <a:bodyPr wrap="square">
            <a:spAutoFit/>
          </a:bodyPr>
          <a:lstStyle/>
          <a:p>
            <a:r>
              <a:rPr lang="en-US" dirty="0"/>
              <a:t>Dave Thomas, Andrew Hunt “The Pragmatic Programmer”</a:t>
            </a:r>
          </a:p>
          <a:p>
            <a:r>
              <a:rPr lang="en-US" dirty="0"/>
              <a:t>https://en.wikipedia.org/wiki/The_Pragmatic_Programmer</a:t>
            </a:r>
          </a:p>
        </p:txBody>
      </p:sp>
      <p:sp>
        <p:nvSpPr>
          <p:cNvPr id="7" name="Rectangle 6"/>
          <p:cNvSpPr/>
          <p:nvPr/>
        </p:nvSpPr>
        <p:spPr>
          <a:xfrm>
            <a:off x="475837" y="2935283"/>
            <a:ext cx="9727893" cy="1477328"/>
          </a:xfrm>
          <a:prstGeom prst="rect">
            <a:avLst/>
          </a:prstGeom>
          <a:solidFill>
            <a:schemeClr val="accent2">
              <a:lumMod val="60000"/>
              <a:lumOff val="40000"/>
            </a:schemeClr>
          </a:solidFill>
        </p:spPr>
        <p:txBody>
          <a:bodyPr wrap="square">
            <a:spAutoFit/>
          </a:bodyPr>
          <a:lstStyle/>
          <a:p>
            <a:r>
              <a:rPr lang="en-US" dirty="0">
                <a:solidFill>
                  <a:srgbClr val="222635"/>
                </a:solidFill>
                <a:latin typeface="Cambria" panose="02040503050406030204" pitchFamily="18" charset="0"/>
              </a:rPr>
              <a:t>To avoid violating the DRY principle</a:t>
            </a:r>
          </a:p>
          <a:p>
            <a:r>
              <a:rPr lang="en-US" dirty="0">
                <a:solidFill>
                  <a:srgbClr val="222635"/>
                </a:solidFill>
                <a:latin typeface="Cambria" panose="02040503050406030204" pitchFamily="18" charset="0"/>
              </a:rPr>
              <a:t>	-  divide code and logic into smaller reusable units </a:t>
            </a:r>
          </a:p>
          <a:p>
            <a:r>
              <a:rPr lang="en-US" dirty="0">
                <a:solidFill>
                  <a:srgbClr val="222635"/>
                </a:solidFill>
                <a:latin typeface="Cambria" panose="02040503050406030204" pitchFamily="18" charset="0"/>
              </a:rPr>
              <a:t>	-  and use that code by calling it where you want. </a:t>
            </a:r>
          </a:p>
          <a:p>
            <a:endParaRPr lang="en-US" dirty="0">
              <a:solidFill>
                <a:srgbClr val="222635"/>
              </a:solidFill>
              <a:latin typeface="Cambria" panose="02040503050406030204" pitchFamily="18" charset="0"/>
            </a:endParaRPr>
          </a:p>
          <a:p>
            <a:r>
              <a:rPr lang="en-US" dirty="0">
                <a:solidFill>
                  <a:srgbClr val="222635"/>
                </a:solidFill>
                <a:latin typeface="Cambria" panose="02040503050406030204" pitchFamily="18" charset="0"/>
              </a:rPr>
              <a:t>No lengthy methods, but smaller and reusable. </a:t>
            </a:r>
            <a:endParaRPr lang="en-US" dirty="0"/>
          </a:p>
        </p:txBody>
      </p:sp>
      <p:sp>
        <p:nvSpPr>
          <p:cNvPr id="8" name="TextBox 7"/>
          <p:cNvSpPr txBox="1"/>
          <p:nvPr/>
        </p:nvSpPr>
        <p:spPr>
          <a:xfrm>
            <a:off x="1899115" y="4652195"/>
            <a:ext cx="5938933" cy="1200329"/>
          </a:xfrm>
          <a:prstGeom prst="rect">
            <a:avLst/>
          </a:prstGeom>
          <a:solidFill>
            <a:schemeClr val="accent4">
              <a:lumMod val="40000"/>
              <a:lumOff val="60000"/>
            </a:schemeClr>
          </a:solidFill>
        </p:spPr>
        <p:txBody>
          <a:bodyPr wrap="none" rtlCol="0">
            <a:spAutoFit/>
          </a:bodyPr>
          <a:lstStyle/>
          <a:p>
            <a:r>
              <a:rPr lang="en-US" dirty="0"/>
              <a:t>E.g., A </a:t>
            </a:r>
            <a:r>
              <a:rPr lang="en-US" dirty="0">
                <a:latin typeface="Courier New" panose="02070309020205020404" pitchFamily="49" charset="0"/>
                <a:cs typeface="Courier New" panose="02070309020205020404" pitchFamily="49" charset="0"/>
              </a:rPr>
              <a:t>shipment</a:t>
            </a:r>
            <a:r>
              <a:rPr lang="en-US" dirty="0"/>
              <a:t> class =&gt;  basic business model of company</a:t>
            </a:r>
          </a:p>
          <a:p>
            <a:pPr marL="285750" indent="-285750">
              <a:buFontTx/>
              <a:buChar char="-"/>
            </a:pPr>
            <a:r>
              <a:rPr lang="en-US" dirty="0"/>
              <a:t>Suppose business logic in lots of places</a:t>
            </a:r>
          </a:p>
          <a:p>
            <a:pPr marL="285750" indent="-285750">
              <a:buFontTx/>
              <a:buChar char="-"/>
            </a:pPr>
            <a:r>
              <a:rPr lang="en-US" dirty="0"/>
              <a:t>Change: ship to 5 instead of 1 warehouse</a:t>
            </a:r>
          </a:p>
          <a:p>
            <a:pPr marL="285750" indent="-285750">
              <a:buFontTx/>
              <a:buChar char="-"/>
            </a:pPr>
            <a:r>
              <a:rPr lang="en-US" dirty="0"/>
              <a:t>Better: Isolate the how shipments work in 1 place  </a:t>
            </a:r>
          </a:p>
        </p:txBody>
      </p:sp>
      <p:sp>
        <p:nvSpPr>
          <p:cNvPr id="9" name="TextBox 8"/>
          <p:cNvSpPr txBox="1"/>
          <p:nvPr/>
        </p:nvSpPr>
        <p:spPr>
          <a:xfrm>
            <a:off x="8869680" y="4531530"/>
            <a:ext cx="3211831" cy="1200329"/>
          </a:xfrm>
          <a:prstGeom prst="rect">
            <a:avLst/>
          </a:prstGeom>
          <a:noFill/>
        </p:spPr>
        <p:txBody>
          <a:bodyPr wrap="square" rtlCol="0">
            <a:spAutoFit/>
          </a:bodyPr>
          <a:lstStyle/>
          <a:p>
            <a:r>
              <a:rPr lang="en-US" dirty="0"/>
              <a:t>Can be business object or algorithm (e.g., B-tree implementation) or data structurer</a:t>
            </a:r>
          </a:p>
        </p:txBody>
      </p:sp>
    </p:spTree>
    <p:extLst>
      <p:ext uri="{BB962C8B-B14F-4D97-AF65-F5344CB8AC3E}">
        <p14:creationId xmlns:p14="http://schemas.microsoft.com/office/powerpoint/2010/main" val="4020279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630" y="273338"/>
            <a:ext cx="8892540" cy="600164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php</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interface Product {</a:t>
            </a:r>
          </a:p>
          <a:p>
            <a:r>
              <a:rPr lang="en-US" sz="1600" dirty="0">
                <a:latin typeface="Courier New" panose="02070309020205020404" pitchFamily="49" charset="0"/>
                <a:cs typeface="Courier New" panose="02070309020205020404" pitchFamily="49" charset="0"/>
              </a:rPr>
              <a:t>    public function </a:t>
            </a:r>
            <a:r>
              <a:rPr lang="en-US" sz="1600" dirty="0" err="1">
                <a:latin typeface="Courier New" panose="02070309020205020404" pitchFamily="49" charset="0"/>
                <a:cs typeface="Courier New" panose="02070309020205020404" pitchFamily="49" charset="0"/>
              </a:rPr>
              <a:t>displayPrice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PlasticDuck</a:t>
            </a:r>
            <a:r>
              <a:rPr lang="en-US" sz="1600" dirty="0">
                <a:latin typeface="Courier New" panose="02070309020205020404" pitchFamily="49" charset="0"/>
                <a:cs typeface="Courier New" panose="02070309020205020404" pitchFamily="49" charset="0"/>
              </a:rPr>
              <a:t> implements Product {</a:t>
            </a:r>
          </a:p>
          <a:p>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$price;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public function __construct(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$price)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$this-&gt;price = $price;</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public function </a:t>
            </a:r>
            <a:r>
              <a:rPr lang="en-US" sz="1600" dirty="0" err="1">
                <a:latin typeface="Courier New" panose="02070309020205020404" pitchFamily="49" charset="0"/>
                <a:cs typeface="Courier New" panose="02070309020205020404" pitchFamily="49" charset="0"/>
              </a:rPr>
              <a:t>displayPrice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echo </a:t>
            </a:r>
            <a:r>
              <a:rPr lang="en-US" sz="1600" dirty="0" err="1">
                <a:latin typeface="Courier New" panose="02070309020205020404" pitchFamily="49" charset="0"/>
                <a:cs typeface="Courier New" panose="02070309020205020404" pitchFamily="49" charset="0"/>
              </a:rPr>
              <a:t>sprintf</a:t>
            </a:r>
            <a:r>
              <a:rPr lang="en-US" sz="1600" dirty="0">
                <a:latin typeface="Courier New" panose="02070309020205020404" pitchFamily="49" charset="0"/>
                <a:cs typeface="Courier New" panose="02070309020205020404" pitchFamily="49" charset="0"/>
              </a:rPr>
              <a:t>("The price of this plastic duck is %d euros!", $this-&gt;price);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plasticDuck</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PlasticDuck</a:t>
            </a:r>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plasticDuck</a:t>
            </a:r>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displayPrice</a:t>
            </a:r>
            <a:r>
              <a:rPr lang="en-US" sz="1600" dirty="0">
                <a:latin typeface="Courier New" panose="02070309020205020404" pitchFamily="49" charset="0"/>
                <a:cs typeface="Courier New" panose="02070309020205020404" pitchFamily="49" charset="0"/>
              </a:rPr>
              <a:t>();</a:t>
            </a:r>
          </a:p>
        </p:txBody>
      </p:sp>
      <p:sp>
        <p:nvSpPr>
          <p:cNvPr id="6" name="TextBox 5"/>
          <p:cNvSpPr txBox="1"/>
          <p:nvPr/>
        </p:nvSpPr>
        <p:spPr>
          <a:xfrm>
            <a:off x="7292340" y="811530"/>
            <a:ext cx="2801344" cy="2031325"/>
          </a:xfrm>
          <a:prstGeom prst="rect">
            <a:avLst/>
          </a:prstGeom>
          <a:solidFill>
            <a:schemeClr val="accent2">
              <a:lumMod val="60000"/>
              <a:lumOff val="40000"/>
            </a:schemeClr>
          </a:solidFill>
        </p:spPr>
        <p:txBody>
          <a:bodyPr wrap="none" rtlCol="0">
            <a:spAutoFit/>
          </a:bodyPr>
          <a:lstStyle/>
          <a:p>
            <a:r>
              <a:rPr lang="en-US" dirty="0"/>
              <a:t>Is this code a DRY violation?</a:t>
            </a:r>
            <a:br>
              <a:rPr lang="en-US" dirty="0"/>
            </a:br>
            <a:r>
              <a:rPr lang="en-US" dirty="0"/>
              <a:t> Price is use repeated and</a:t>
            </a:r>
          </a:p>
          <a:p>
            <a:endParaRPr lang="en-US" dirty="0"/>
          </a:p>
          <a:p>
            <a:r>
              <a:rPr lang="en-US" dirty="0"/>
              <a:t>Here and</a:t>
            </a:r>
          </a:p>
          <a:p>
            <a:endParaRPr lang="en-US" dirty="0"/>
          </a:p>
          <a:p>
            <a:endParaRPr lang="en-US" dirty="0"/>
          </a:p>
          <a:p>
            <a:r>
              <a:rPr lang="en-US" dirty="0"/>
              <a:t>And here </a:t>
            </a:r>
          </a:p>
        </p:txBody>
      </p:sp>
      <p:cxnSp>
        <p:nvCxnSpPr>
          <p:cNvPr id="8" name="Straight Arrow Connector 7"/>
          <p:cNvCxnSpPr/>
          <p:nvPr/>
        </p:nvCxnSpPr>
        <p:spPr>
          <a:xfrm flipH="1">
            <a:off x="2994660" y="1268730"/>
            <a:ext cx="4331970" cy="10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5950" y="2949535"/>
            <a:ext cx="5558790" cy="1816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823210" y="1920240"/>
            <a:ext cx="4621530" cy="134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382122" y="1993553"/>
            <a:ext cx="2428875" cy="8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49140" y="243245"/>
            <a:ext cx="5053948" cy="523220"/>
          </a:xfrm>
          <a:prstGeom prst="rect">
            <a:avLst/>
          </a:prstGeom>
          <a:solidFill>
            <a:srgbClr val="FFFF00"/>
          </a:solidFill>
        </p:spPr>
        <p:txBody>
          <a:bodyPr wrap="none" rtlCol="0">
            <a:spAutoFit/>
          </a:bodyPr>
          <a:lstStyle/>
          <a:p>
            <a:r>
              <a:rPr lang="en-US" sz="2800" dirty="0"/>
              <a:t>Example1: Is this a DRY violation?</a:t>
            </a:r>
          </a:p>
        </p:txBody>
      </p:sp>
    </p:spTree>
    <p:extLst>
      <p:ext uri="{BB962C8B-B14F-4D97-AF65-F5344CB8AC3E}">
        <p14:creationId xmlns:p14="http://schemas.microsoft.com/office/powerpoint/2010/main" val="2346234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3098" y="357880"/>
            <a:ext cx="9004454" cy="6186309"/>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php</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CsvValidation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function </a:t>
            </a:r>
            <a:r>
              <a:rPr lang="en-US" dirty="0" err="1">
                <a:latin typeface="Courier New" panose="02070309020205020404" pitchFamily="49" charset="0"/>
                <a:cs typeface="Courier New" panose="02070309020205020404" pitchFamily="49" charset="0"/>
              </a:rPr>
              <a:t>validateProduct</a:t>
            </a:r>
            <a:r>
              <a:rPr lang="en-US" dirty="0">
                <a:latin typeface="Courier New" panose="02070309020205020404" pitchFamily="49" charset="0"/>
                <a:cs typeface="Courier New" panose="02070309020205020404" pitchFamily="49" charset="0"/>
              </a:rPr>
              <a:t>(array $product)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isset</a:t>
            </a:r>
            <a:r>
              <a:rPr lang="en-US" dirty="0">
                <a:latin typeface="Courier New" panose="02070309020205020404" pitchFamily="49" charset="0"/>
                <a:cs typeface="Courier New" panose="02070309020205020404" pitchFamily="49" charset="0"/>
              </a:rPr>
              <a:t>($product['color'])) {</a:t>
            </a:r>
          </a:p>
          <a:p>
            <a:r>
              <a:rPr lang="en-US" dirty="0">
                <a:latin typeface="Courier New" panose="02070309020205020404" pitchFamily="49" charset="0"/>
                <a:cs typeface="Courier New" panose="02070309020205020404" pitchFamily="49" charset="0"/>
              </a:rPr>
              <a:t>            throw new \Exception('Import fail: the product attribute color is missing');</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isset</a:t>
            </a:r>
            <a:r>
              <a:rPr lang="en-US" dirty="0">
                <a:latin typeface="Courier New" panose="02070309020205020404" pitchFamily="49" charset="0"/>
                <a:cs typeface="Courier New" panose="02070309020205020404" pitchFamily="49" charset="0"/>
              </a:rPr>
              <a:t>($product['size'])) {</a:t>
            </a:r>
          </a:p>
          <a:p>
            <a:r>
              <a:rPr lang="en-US" dirty="0">
                <a:latin typeface="Courier New" panose="02070309020205020404" pitchFamily="49" charset="0"/>
                <a:cs typeface="Courier New" panose="02070309020205020404" pitchFamily="49" charset="0"/>
              </a:rPr>
              <a:t>            throw new \Exception('Import fail: the product attribute size is missing');</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isset</a:t>
            </a:r>
            <a:r>
              <a:rPr lang="en-US" dirty="0">
                <a:latin typeface="Courier New" panose="02070309020205020404" pitchFamily="49" charset="0"/>
                <a:cs typeface="Courier New" panose="02070309020205020404" pitchFamily="49" charset="0"/>
              </a:rPr>
              <a:t>($product['type'])) {</a:t>
            </a:r>
          </a:p>
          <a:p>
            <a:r>
              <a:rPr lang="en-US" dirty="0">
                <a:latin typeface="Courier New" panose="02070309020205020404" pitchFamily="49" charset="0"/>
                <a:cs typeface="Courier New" panose="02070309020205020404" pitchFamily="49" charset="0"/>
              </a:rPr>
              <a:t>            throw new \Exception('Import fail: the product attribute type is missing');</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5" name="TextBox 4"/>
          <p:cNvSpPr txBox="1"/>
          <p:nvPr/>
        </p:nvSpPr>
        <p:spPr>
          <a:xfrm>
            <a:off x="8460312" y="167120"/>
            <a:ext cx="3731688" cy="1200329"/>
          </a:xfrm>
          <a:prstGeom prst="rect">
            <a:avLst/>
          </a:prstGeom>
          <a:solidFill>
            <a:srgbClr val="FFFF00"/>
          </a:solidFill>
        </p:spPr>
        <p:txBody>
          <a:bodyPr wrap="square" rtlCol="0">
            <a:spAutoFit/>
          </a:bodyPr>
          <a:lstStyle/>
          <a:p>
            <a:r>
              <a:rPr lang="en-US" dirty="0"/>
              <a:t>Example 2: DRY violation?</a:t>
            </a:r>
          </a:p>
          <a:p>
            <a:endParaRPr lang="en-US" dirty="0"/>
          </a:p>
          <a:p>
            <a:r>
              <a:rPr lang="en-US" dirty="0"/>
              <a:t>Are if statements too spread out? Couldn’t this code be tighter?</a:t>
            </a:r>
          </a:p>
        </p:txBody>
      </p:sp>
      <p:cxnSp>
        <p:nvCxnSpPr>
          <p:cNvPr id="8" name="Straight Arrow Connector 7"/>
          <p:cNvCxnSpPr/>
          <p:nvPr/>
        </p:nvCxnSpPr>
        <p:spPr>
          <a:xfrm flipH="1">
            <a:off x="8366760" y="1485900"/>
            <a:ext cx="2526030" cy="76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223760" y="1485900"/>
            <a:ext cx="3760470" cy="1965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400800" y="1485900"/>
            <a:ext cx="4583430" cy="331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416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20" y="339463"/>
            <a:ext cx="11216640" cy="507831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CsvValidation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private $</a:t>
            </a:r>
            <a:r>
              <a:rPr lang="en-US" dirty="0" err="1">
                <a:latin typeface="Courier New" panose="02070309020205020404" pitchFamily="49" charset="0"/>
                <a:cs typeface="Courier New" panose="02070309020205020404" pitchFamily="49" charset="0"/>
              </a:rPr>
              <a:t>productAttributes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'color',</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'type',</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public function </a:t>
            </a:r>
            <a:r>
              <a:rPr lang="en-US" dirty="0" err="1">
                <a:latin typeface="Courier New" panose="02070309020205020404" pitchFamily="49" charset="0"/>
                <a:cs typeface="Courier New" panose="02070309020205020404" pitchFamily="49" charset="0"/>
              </a:rPr>
              <a:t>validateProduct</a:t>
            </a:r>
            <a:r>
              <a:rPr lang="en-US" dirty="0">
                <a:latin typeface="Courier New" panose="02070309020205020404" pitchFamily="49" charset="0"/>
                <a:cs typeface="Courier New" panose="02070309020205020404" pitchFamily="49" charset="0"/>
              </a:rPr>
              <a:t>(array $product)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($this-&gt;</a:t>
            </a:r>
            <a:r>
              <a:rPr lang="en-US" dirty="0" err="1">
                <a:latin typeface="Courier New" panose="02070309020205020404" pitchFamily="49" charset="0"/>
                <a:cs typeface="Courier New" panose="02070309020205020404" pitchFamily="49" charset="0"/>
              </a:rPr>
              <a:t>productAttributes</a:t>
            </a:r>
            <a:r>
              <a:rPr lang="en-US" dirty="0">
                <a:latin typeface="Courier New" panose="02070309020205020404" pitchFamily="49" charset="0"/>
                <a:cs typeface="Courier New" panose="02070309020205020404" pitchFamily="49" charset="0"/>
              </a:rPr>
              <a:t> as $attribute) {</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isset</a:t>
            </a:r>
            <a:r>
              <a:rPr lang="en-US" dirty="0">
                <a:latin typeface="Courier New" panose="02070309020205020404" pitchFamily="49" charset="0"/>
                <a:cs typeface="Courier New" panose="02070309020205020404" pitchFamily="49" charset="0"/>
              </a:rPr>
              <a:t>($product[$attribute])) {</a:t>
            </a:r>
          </a:p>
          <a:p>
            <a:r>
              <a:rPr lang="en-US" dirty="0">
                <a:latin typeface="Courier New" panose="02070309020205020404" pitchFamily="49" charset="0"/>
                <a:cs typeface="Courier New" panose="02070309020205020404" pitchFamily="49" charset="0"/>
              </a:rPr>
              <a:t>                throw new \Exception(</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('Import fail: the product attribute %s is missing', $attribute));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5" name="TextBox 4"/>
          <p:cNvSpPr txBox="1"/>
          <p:nvPr/>
        </p:nvSpPr>
        <p:spPr>
          <a:xfrm>
            <a:off x="8460312" y="167120"/>
            <a:ext cx="3731688" cy="923330"/>
          </a:xfrm>
          <a:prstGeom prst="rect">
            <a:avLst/>
          </a:prstGeom>
          <a:solidFill>
            <a:srgbClr val="FFFF00"/>
          </a:solidFill>
        </p:spPr>
        <p:txBody>
          <a:bodyPr wrap="square" rtlCol="0">
            <a:spAutoFit/>
          </a:bodyPr>
          <a:lstStyle/>
          <a:p>
            <a:r>
              <a:rPr lang="en-US" dirty="0"/>
              <a:t>Example 2: A better implementation but previous code was not DRY violation</a:t>
            </a:r>
          </a:p>
        </p:txBody>
      </p:sp>
      <p:cxnSp>
        <p:nvCxnSpPr>
          <p:cNvPr id="7" name="Straight Arrow Connector 6"/>
          <p:cNvCxnSpPr/>
          <p:nvPr/>
        </p:nvCxnSpPr>
        <p:spPr>
          <a:xfrm flipH="1">
            <a:off x="5132070" y="605790"/>
            <a:ext cx="353187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53690" y="5222438"/>
            <a:ext cx="8301990" cy="923330"/>
          </a:xfrm>
          <a:prstGeom prst="rect">
            <a:avLst/>
          </a:prstGeom>
          <a:solidFill>
            <a:schemeClr val="accent1">
              <a:lumMod val="60000"/>
              <a:lumOff val="40000"/>
            </a:schemeClr>
          </a:solidFill>
        </p:spPr>
        <p:txBody>
          <a:bodyPr wrap="square">
            <a:spAutoFit/>
          </a:bodyPr>
          <a:lstStyle/>
          <a:p>
            <a:r>
              <a:rPr lang="en-US" dirty="0">
                <a:solidFill>
                  <a:srgbClr val="383838"/>
                </a:solidFill>
                <a:latin typeface="Noto"/>
              </a:rPr>
              <a:t>To summarize:</a:t>
            </a:r>
          </a:p>
          <a:p>
            <a:pPr>
              <a:buFont typeface="+mj-lt"/>
              <a:buAutoNum type="arabicPeriod"/>
            </a:pPr>
            <a:r>
              <a:rPr lang="en-US" b="1" dirty="0">
                <a:solidFill>
                  <a:srgbClr val="383838"/>
                </a:solidFill>
                <a:latin typeface="Noto"/>
              </a:rPr>
              <a:t>Knowledge duplication</a:t>
            </a:r>
            <a:r>
              <a:rPr lang="en-US" dirty="0">
                <a:solidFill>
                  <a:srgbClr val="383838"/>
                </a:solidFill>
                <a:latin typeface="Noto"/>
              </a:rPr>
              <a:t> is always a DRY principle violation</a:t>
            </a:r>
          </a:p>
          <a:p>
            <a:pPr>
              <a:buFont typeface="+mj-lt"/>
              <a:buAutoNum type="arabicPeriod"/>
            </a:pPr>
            <a:r>
              <a:rPr lang="en-US" b="1" dirty="0">
                <a:solidFill>
                  <a:srgbClr val="383838"/>
                </a:solidFill>
                <a:latin typeface="Noto"/>
              </a:rPr>
              <a:t>Code duplication</a:t>
            </a:r>
            <a:r>
              <a:rPr lang="en-US" dirty="0">
                <a:solidFill>
                  <a:srgbClr val="383838"/>
                </a:solidFill>
                <a:latin typeface="Noto"/>
              </a:rPr>
              <a:t> doesn’t necessarily mean violation of the DRY principle.</a:t>
            </a:r>
            <a:endParaRPr lang="en-US" b="0" i="0" dirty="0">
              <a:solidFill>
                <a:srgbClr val="383838"/>
              </a:solidFill>
              <a:effectLst/>
              <a:latin typeface="Noto"/>
            </a:endParaRPr>
          </a:p>
        </p:txBody>
      </p:sp>
    </p:spTree>
    <p:extLst>
      <p:ext uri="{BB962C8B-B14F-4D97-AF65-F5344CB8AC3E}">
        <p14:creationId xmlns:p14="http://schemas.microsoft.com/office/powerpoint/2010/main" val="1128405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353" y="653758"/>
            <a:ext cx="8846545"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php</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Shipment from the warehouse to the customer */</a:t>
            </a:r>
          </a:p>
          <a:p>
            <a:r>
              <a:rPr lang="en-US" sz="1400" dirty="0">
                <a:latin typeface="Courier New" panose="02070309020205020404" pitchFamily="49" charset="0"/>
                <a:cs typeface="Courier New" panose="02070309020205020404" pitchFamily="49" charset="0"/>
              </a:rPr>
              <a:t>class Shipment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deliveryTime</a:t>
            </a:r>
            <a:r>
              <a:rPr lang="en-US" sz="1400" dirty="0">
                <a:latin typeface="Courier New" panose="02070309020205020404" pitchFamily="49" charset="0"/>
                <a:cs typeface="Courier New" panose="02070309020205020404" pitchFamily="49" charset="0"/>
              </a:rPr>
              <a:t> = 4; //in days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function </a:t>
            </a:r>
            <a:r>
              <a:rPr lang="en-US" sz="1400" dirty="0" err="1">
                <a:latin typeface="Courier New" panose="02070309020205020404" pitchFamily="49" charset="0"/>
                <a:cs typeface="Courier New" panose="02070309020205020404" pitchFamily="49" charset="0"/>
              </a:rPr>
              <a:t>calculateDeliveryDay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DateTime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("now +{$this-&gt;</a:t>
            </a:r>
            <a:r>
              <a:rPr lang="en-US" sz="1400" dirty="0" err="1">
                <a:latin typeface="Courier New" panose="02070309020205020404" pitchFamily="49" charset="0"/>
                <a:cs typeface="Courier New" panose="02070309020205020404" pitchFamily="49" charset="0"/>
              </a:rPr>
              <a:t>deliveryTime</a:t>
            </a:r>
            <a:r>
              <a:rPr lang="en-US" sz="1400" dirty="0">
                <a:latin typeface="Courier New" panose="02070309020205020404" pitchFamily="49" charset="0"/>
                <a:cs typeface="Courier New" panose="02070309020205020404" pitchFamily="49" charset="0"/>
              </a:rPr>
              <a:t>} day");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Order return of a customer */</a:t>
            </a: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OrderReturn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returnLimit</a:t>
            </a:r>
            <a:r>
              <a:rPr lang="en-US" sz="1400" dirty="0">
                <a:latin typeface="Courier New" panose="02070309020205020404" pitchFamily="49" charset="0"/>
                <a:cs typeface="Courier New" panose="02070309020205020404" pitchFamily="49" charset="0"/>
              </a:rPr>
              <a:t> = 4; //in days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function </a:t>
            </a:r>
            <a:r>
              <a:rPr lang="en-US" sz="1400" dirty="0" err="1">
                <a:latin typeface="Courier New" panose="02070309020205020404" pitchFamily="49" charset="0"/>
                <a:cs typeface="Courier New" panose="02070309020205020404" pitchFamily="49" charset="0"/>
              </a:rPr>
              <a:t>calculateLastReturnDay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DateTime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("now +{$this-&gt;</a:t>
            </a:r>
            <a:r>
              <a:rPr lang="en-US" sz="1400" dirty="0" err="1">
                <a:latin typeface="Courier New" panose="02070309020205020404" pitchFamily="49" charset="0"/>
                <a:cs typeface="Courier New" panose="02070309020205020404" pitchFamily="49" charset="0"/>
              </a:rPr>
              <a:t>returnLimit</a:t>
            </a:r>
            <a:r>
              <a:rPr lang="en-US" sz="1400" dirty="0">
                <a:latin typeface="Courier New" panose="02070309020205020404" pitchFamily="49" charset="0"/>
                <a:cs typeface="Courier New" panose="02070309020205020404" pitchFamily="49" charset="0"/>
              </a:rPr>
              <a:t>} day");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8460312" y="167120"/>
            <a:ext cx="3731688" cy="3139321"/>
          </a:xfrm>
          <a:prstGeom prst="rect">
            <a:avLst/>
          </a:prstGeom>
          <a:solidFill>
            <a:srgbClr val="FFFF00"/>
          </a:solidFill>
        </p:spPr>
        <p:txBody>
          <a:bodyPr wrap="square" rtlCol="0">
            <a:spAutoFit/>
          </a:bodyPr>
          <a:lstStyle/>
          <a:p>
            <a:r>
              <a:rPr lang="en-US" dirty="0"/>
              <a:t>Example 3: DRY violation?</a:t>
            </a:r>
          </a:p>
          <a:p>
            <a:endParaRPr lang="en-US" dirty="0"/>
          </a:p>
          <a:p>
            <a:r>
              <a:rPr lang="en-US" dirty="0"/>
              <a:t>Here can see 2 classes </a:t>
            </a:r>
          </a:p>
          <a:p>
            <a:r>
              <a:rPr lang="en-US" dirty="0"/>
              <a:t>1 implements logic about shipments</a:t>
            </a:r>
          </a:p>
          <a:p>
            <a:endParaRPr lang="en-US" dirty="0"/>
          </a:p>
          <a:p>
            <a:endParaRPr lang="en-US" dirty="0"/>
          </a:p>
          <a:p>
            <a:endParaRPr lang="en-US" dirty="0"/>
          </a:p>
          <a:p>
            <a:endParaRPr lang="en-US" dirty="0"/>
          </a:p>
          <a:p>
            <a:r>
              <a:rPr lang="en-US" dirty="0"/>
              <a:t>Another shipment returns </a:t>
            </a:r>
          </a:p>
          <a:p>
            <a:endParaRPr lang="en-US" dirty="0"/>
          </a:p>
          <a:p>
            <a:r>
              <a:rPr lang="en-US" dirty="0"/>
              <a:t>?</a:t>
            </a:r>
          </a:p>
        </p:txBody>
      </p:sp>
      <p:cxnSp>
        <p:nvCxnSpPr>
          <p:cNvPr id="7" name="Straight Arrow Connector 6"/>
          <p:cNvCxnSpPr/>
          <p:nvPr/>
        </p:nvCxnSpPr>
        <p:spPr>
          <a:xfrm flipH="1">
            <a:off x="5012675" y="1134737"/>
            <a:ext cx="3316077" cy="104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385413" y="2662319"/>
            <a:ext cx="3316077" cy="104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88664" y="5657671"/>
            <a:ext cx="6096000" cy="1200329"/>
          </a:xfrm>
          <a:prstGeom prst="rect">
            <a:avLst/>
          </a:prstGeom>
        </p:spPr>
        <p:txBody>
          <a:bodyPr>
            <a:spAutoFit/>
          </a:bodyPr>
          <a:lstStyle/>
          <a:p>
            <a:r>
              <a:rPr lang="en-US" sz="1200" dirty="0"/>
              <a:t>the delivery time of a shipment to a customer (Shipment::</a:t>
            </a:r>
            <a:r>
              <a:rPr lang="en-US" sz="1200" dirty="0" err="1"/>
              <a:t>calculateDeliveryDay</a:t>
            </a:r>
            <a:r>
              <a:rPr lang="en-US" sz="1200" dirty="0"/>
              <a:t>()) has nothing to do with the last day the customer can return his ordered products (Return::</a:t>
            </a:r>
            <a:r>
              <a:rPr lang="en-US" sz="1200" dirty="0" err="1"/>
              <a:t>calculateLastReturnDay</a:t>
            </a:r>
            <a:r>
              <a:rPr lang="en-US" sz="1200" dirty="0"/>
              <a:t>).</a:t>
            </a:r>
          </a:p>
          <a:p>
            <a:endParaRPr lang="en-US" sz="1200" dirty="0"/>
          </a:p>
          <a:p>
            <a:r>
              <a:rPr lang="en-US" sz="1200" dirty="0"/>
              <a:t>These are two different functionalities. What appears to be a code duplication is just a pure coincidence</a:t>
            </a:r>
          </a:p>
        </p:txBody>
      </p:sp>
      <p:sp>
        <p:nvSpPr>
          <p:cNvPr id="12" name="TextBox 11"/>
          <p:cNvSpPr txBox="1"/>
          <p:nvPr/>
        </p:nvSpPr>
        <p:spPr>
          <a:xfrm>
            <a:off x="4660133" y="5680941"/>
            <a:ext cx="5974816" cy="1101831"/>
          </a:xfrm>
          <a:prstGeom prst="rect">
            <a:avLst/>
          </a:prstGeom>
          <a:solidFill>
            <a:schemeClr val="accent1">
              <a:lumMod val="60000"/>
              <a:lumOff val="40000"/>
            </a:schemeClr>
          </a:solidFill>
        </p:spPr>
        <p:txBody>
          <a:bodyPr wrap="square" rtlCol="0">
            <a:spAutoFit/>
          </a:bodyPr>
          <a:lstStyle/>
          <a:p>
            <a:endParaRPr lang="en-US" dirty="0"/>
          </a:p>
        </p:txBody>
      </p:sp>
    </p:spTree>
    <p:extLst>
      <p:ext uri="{BB962C8B-B14F-4D97-AF65-F5344CB8AC3E}">
        <p14:creationId xmlns:p14="http://schemas.microsoft.com/office/powerpoint/2010/main" val="3837165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733" y="187040"/>
            <a:ext cx="10414612" cy="646331"/>
          </a:xfrm>
          <a:prstGeom prst="rect">
            <a:avLst/>
          </a:prstGeom>
        </p:spPr>
        <p:txBody>
          <a:bodyPr wrap="square">
            <a:spAutoFit/>
          </a:bodyPr>
          <a:lstStyle/>
          <a:p>
            <a:r>
              <a:rPr lang="en-US" dirty="0">
                <a:solidFill>
                  <a:srgbClr val="383838"/>
                </a:solidFill>
                <a:latin typeface="Noto"/>
              </a:rPr>
              <a:t>Dave Thomas: “A system’s knowledge is far broader than just its code. It refers to database schemas, test plans, the build system, even documentation.”</a:t>
            </a:r>
            <a:endParaRPr lang="en-US" dirty="0"/>
          </a:p>
        </p:txBody>
      </p:sp>
      <p:sp>
        <p:nvSpPr>
          <p:cNvPr id="5" name="Rectangle 4"/>
          <p:cNvSpPr/>
          <p:nvPr/>
        </p:nvSpPr>
        <p:spPr>
          <a:xfrm>
            <a:off x="2315379" y="875738"/>
            <a:ext cx="8684964" cy="369332"/>
          </a:xfrm>
          <a:prstGeom prst="rect">
            <a:avLst/>
          </a:prstGeom>
        </p:spPr>
        <p:txBody>
          <a:bodyPr wrap="square">
            <a:spAutoFit/>
          </a:bodyPr>
          <a:lstStyle/>
          <a:p>
            <a:r>
              <a:rPr lang="en-US" dirty="0">
                <a:solidFill>
                  <a:srgbClr val="383838"/>
                </a:solidFill>
                <a:latin typeface="Noto"/>
              </a:rPr>
              <a:t>you shouldn’t need to update in parallel multiple things when one change occurs.</a:t>
            </a:r>
            <a:endParaRPr lang="en-US" dirty="0"/>
          </a:p>
        </p:txBody>
      </p:sp>
      <p:sp>
        <p:nvSpPr>
          <p:cNvPr id="6" name="Rectangle 5"/>
          <p:cNvSpPr/>
          <p:nvPr/>
        </p:nvSpPr>
        <p:spPr>
          <a:xfrm>
            <a:off x="222173" y="1480463"/>
            <a:ext cx="10697379" cy="1200329"/>
          </a:xfrm>
          <a:prstGeom prst="rect">
            <a:avLst/>
          </a:prstGeom>
        </p:spPr>
        <p:txBody>
          <a:bodyPr wrap="square">
            <a:spAutoFit/>
          </a:bodyPr>
          <a:lstStyle/>
          <a:p>
            <a:r>
              <a:rPr lang="en-US" dirty="0">
                <a:solidFill>
                  <a:srgbClr val="3A3A3A"/>
                </a:solidFill>
                <a:latin typeface="Roboto"/>
              </a:rPr>
              <a:t>For example, building a CMS </a:t>
            </a:r>
          </a:p>
          <a:p>
            <a:r>
              <a:rPr lang="en-US" dirty="0">
                <a:solidFill>
                  <a:srgbClr val="3A3A3A"/>
                </a:solidFill>
                <a:latin typeface="Roboto"/>
              </a:rPr>
              <a:t>	1 component =&gt; user management will be a component. </a:t>
            </a:r>
          </a:p>
          <a:p>
            <a:r>
              <a:rPr lang="en-US" dirty="0">
                <a:solidFill>
                  <a:srgbClr val="3A3A3A"/>
                </a:solidFill>
                <a:latin typeface="Roboto"/>
              </a:rPr>
              <a:t>	- user management  can be divided into  subcomponents, </a:t>
            </a:r>
          </a:p>
          <a:p>
            <a:r>
              <a:rPr lang="en-US" dirty="0">
                <a:solidFill>
                  <a:srgbClr val="3A3A3A"/>
                </a:solidFill>
                <a:latin typeface="Roboto"/>
              </a:rPr>
              <a:t>		(like role management)  and it may communicate with other components, </a:t>
            </a:r>
            <a:r>
              <a:rPr lang="en-US" dirty="0" err="1">
                <a:solidFill>
                  <a:srgbClr val="3A3A3A"/>
                </a:solidFill>
                <a:latin typeface="Roboto"/>
              </a:rPr>
              <a:t>e.g</a:t>
            </a:r>
            <a:r>
              <a:rPr lang="en-US" dirty="0">
                <a:solidFill>
                  <a:srgbClr val="3A3A3A"/>
                </a:solidFill>
                <a:latin typeface="Roboto"/>
              </a:rPr>
              <a:t>, security</a:t>
            </a:r>
            <a:endParaRPr lang="en-US" dirty="0"/>
          </a:p>
        </p:txBody>
      </p:sp>
      <p:sp>
        <p:nvSpPr>
          <p:cNvPr id="7" name="Rectangle 6"/>
          <p:cNvSpPr/>
          <p:nvPr/>
        </p:nvSpPr>
        <p:spPr>
          <a:xfrm>
            <a:off x="4630758" y="2916185"/>
            <a:ext cx="7036105" cy="2031325"/>
          </a:xfrm>
          <a:prstGeom prst="rect">
            <a:avLst/>
          </a:prstGeom>
          <a:solidFill>
            <a:schemeClr val="accent2">
              <a:lumMod val="60000"/>
              <a:lumOff val="40000"/>
            </a:schemeClr>
          </a:solidFill>
        </p:spPr>
        <p:txBody>
          <a:bodyPr wrap="square">
            <a:spAutoFit/>
          </a:bodyPr>
          <a:lstStyle/>
          <a:p>
            <a:r>
              <a:rPr lang="en-US" dirty="0">
                <a:solidFill>
                  <a:srgbClr val="3A3A3A"/>
                </a:solidFill>
                <a:latin typeface="Roboto"/>
              </a:rPr>
              <a:t>divide systems into components =&gt; complexity is reduced to a single responsibility. </a:t>
            </a:r>
          </a:p>
          <a:p>
            <a:endParaRPr lang="en-US" dirty="0">
              <a:solidFill>
                <a:srgbClr val="3A3A3A"/>
              </a:solidFill>
              <a:latin typeface="Roboto"/>
            </a:endParaRPr>
          </a:p>
          <a:p>
            <a:r>
              <a:rPr lang="en-US" dirty="0">
                <a:solidFill>
                  <a:srgbClr val="3A3A3A"/>
                </a:solidFill>
                <a:latin typeface="Roboto"/>
              </a:rPr>
              <a:t>Classes implement the responsibilities.</a:t>
            </a:r>
          </a:p>
          <a:p>
            <a:endParaRPr lang="en-US" dirty="0">
              <a:solidFill>
                <a:srgbClr val="3A3A3A"/>
              </a:solidFill>
              <a:latin typeface="Roboto"/>
            </a:endParaRPr>
          </a:p>
          <a:p>
            <a:r>
              <a:rPr lang="en-US" dirty="0">
                <a:solidFill>
                  <a:srgbClr val="3A3A3A"/>
                </a:solidFill>
                <a:latin typeface="Roboto"/>
              </a:rPr>
              <a:t>Methods implement algorithms. </a:t>
            </a:r>
          </a:p>
          <a:p>
            <a:endParaRPr lang="en-US" dirty="0">
              <a:solidFill>
                <a:srgbClr val="3A3A3A"/>
              </a:solidFill>
              <a:latin typeface="Roboto"/>
            </a:endParaRPr>
          </a:p>
        </p:txBody>
      </p:sp>
      <p:pic>
        <p:nvPicPr>
          <p:cNvPr id="8" name="Picture 7"/>
          <p:cNvPicPr>
            <a:picLocks noChangeAspect="1"/>
          </p:cNvPicPr>
          <p:nvPr/>
        </p:nvPicPr>
        <p:blipFill>
          <a:blip r:embed="rId2"/>
          <a:stretch>
            <a:fillRect/>
          </a:stretch>
        </p:blipFill>
        <p:spPr>
          <a:xfrm>
            <a:off x="434895" y="2916185"/>
            <a:ext cx="3760967" cy="3689330"/>
          </a:xfrm>
          <a:prstGeom prst="rect">
            <a:avLst/>
          </a:prstGeom>
        </p:spPr>
      </p:pic>
      <p:sp>
        <p:nvSpPr>
          <p:cNvPr id="9" name="Rectangle 8"/>
          <p:cNvSpPr/>
          <p:nvPr/>
        </p:nvSpPr>
        <p:spPr>
          <a:xfrm>
            <a:off x="5703065" y="4760850"/>
            <a:ext cx="6096000" cy="923330"/>
          </a:xfrm>
          <a:prstGeom prst="rect">
            <a:avLst/>
          </a:prstGeom>
          <a:solidFill>
            <a:schemeClr val="accent1">
              <a:lumMod val="60000"/>
              <a:lumOff val="40000"/>
            </a:schemeClr>
          </a:solidFill>
        </p:spPr>
        <p:txBody>
          <a:bodyPr>
            <a:spAutoFit/>
          </a:bodyPr>
          <a:lstStyle/>
          <a:p>
            <a:r>
              <a:rPr lang="en-US" i="1" dirty="0">
                <a:latin typeface="Helvetica Neue"/>
              </a:rPr>
              <a:t>DRY is a philosophy that packages logic into representations. DRY and modular architecture require good planning </a:t>
            </a:r>
            <a:endParaRPr lang="en-US" dirty="0"/>
          </a:p>
        </p:txBody>
      </p:sp>
    </p:spTree>
    <p:extLst>
      <p:ext uri="{BB962C8B-B14F-4D97-AF65-F5344CB8AC3E}">
        <p14:creationId xmlns:p14="http://schemas.microsoft.com/office/powerpoint/2010/main" val="968355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712423" y="365125"/>
            <a:ext cx="7473109" cy="646331"/>
          </a:xfrm>
          <a:prstGeom prst="rect">
            <a:avLst/>
          </a:prstGeom>
          <a:solidFill>
            <a:schemeClr val="accent1">
              <a:lumMod val="60000"/>
              <a:lumOff val="40000"/>
            </a:schemeClr>
          </a:solidFill>
        </p:spPr>
        <p:txBody>
          <a:bodyPr wrap="square">
            <a:spAutoFit/>
          </a:bodyPr>
          <a:lstStyle/>
          <a:p>
            <a:r>
              <a:rPr lang="en-US" i="1" dirty="0">
                <a:latin typeface="Helvetica Neue"/>
              </a:rPr>
              <a:t>DRY is a philosophy that packages logic into representations. DRY and modular architecture require good planning </a:t>
            </a:r>
            <a:endParaRPr lang="en-US" dirty="0"/>
          </a:p>
        </p:txBody>
      </p:sp>
      <p:sp>
        <p:nvSpPr>
          <p:cNvPr id="5" name="Rectangle 4"/>
          <p:cNvSpPr/>
          <p:nvPr/>
        </p:nvSpPr>
        <p:spPr>
          <a:xfrm>
            <a:off x="1388127" y="2206645"/>
            <a:ext cx="9044847" cy="3970318"/>
          </a:xfrm>
          <a:prstGeom prst="rect">
            <a:avLst/>
          </a:prstGeom>
        </p:spPr>
        <p:txBody>
          <a:bodyPr wrap="square">
            <a:spAutoFit/>
          </a:bodyPr>
          <a:lstStyle/>
          <a:p>
            <a:r>
              <a:rPr lang="en-US" dirty="0">
                <a:solidFill>
                  <a:srgbClr val="3A3A3A"/>
                </a:solidFill>
                <a:latin typeface="Roboto"/>
              </a:rPr>
              <a:t>A few rules for achieve DRY architecture: </a:t>
            </a:r>
          </a:p>
          <a:p>
            <a:endParaRPr lang="en-US" dirty="0">
              <a:solidFill>
                <a:srgbClr val="3A3A3A"/>
              </a:solidFill>
              <a:latin typeface="Roboto"/>
            </a:endParaRPr>
          </a:p>
          <a:p>
            <a:pPr marL="342900" indent="-342900">
              <a:buAutoNum type="arabicPeriod"/>
            </a:pPr>
            <a:r>
              <a:rPr lang="en-US" dirty="0">
                <a:solidFill>
                  <a:srgbClr val="3A3A3A"/>
                </a:solidFill>
                <a:latin typeface="Roboto"/>
              </a:rPr>
              <a:t>Draw application’s visual hierarchy. </a:t>
            </a:r>
          </a:p>
          <a:p>
            <a:r>
              <a:rPr lang="en-US" dirty="0">
                <a:solidFill>
                  <a:srgbClr val="3A3A3A"/>
                </a:solidFill>
                <a:latin typeface="Roboto"/>
              </a:rPr>
              <a:t>	Map the main components to it.  (might use UML)</a:t>
            </a:r>
          </a:p>
          <a:p>
            <a:endParaRPr lang="en-US" dirty="0">
              <a:solidFill>
                <a:srgbClr val="3A3A3A"/>
              </a:solidFill>
              <a:latin typeface="Roboto"/>
            </a:endParaRPr>
          </a:p>
          <a:p>
            <a:r>
              <a:rPr lang="en-US" dirty="0">
                <a:solidFill>
                  <a:srgbClr val="3A3A3A"/>
                </a:solidFill>
                <a:latin typeface="Roboto"/>
              </a:rPr>
              <a:t>2. Before coding module =&gt; name its hierarchy in your software project and define what it's representing.</a:t>
            </a:r>
          </a:p>
          <a:p>
            <a:endParaRPr lang="en-US" dirty="0">
              <a:solidFill>
                <a:srgbClr val="3A3A3A"/>
              </a:solidFill>
              <a:latin typeface="Roboto"/>
            </a:endParaRPr>
          </a:p>
          <a:p>
            <a:r>
              <a:rPr lang="en-US" dirty="0">
                <a:solidFill>
                  <a:srgbClr val="3A3A3A"/>
                </a:solidFill>
                <a:latin typeface="Roboto"/>
              </a:rPr>
              <a:t>3. Define the  representation’s Ins and Outs – What it exposes to other parties (like functions to execute SQL in a database driver) and what it hides (like the database credentials).</a:t>
            </a:r>
          </a:p>
          <a:p>
            <a:pPr>
              <a:buFont typeface="Arial" panose="020B0604020202020204" pitchFamily="34" charset="0"/>
              <a:buChar char="•"/>
            </a:pPr>
            <a:endParaRPr lang="en-US" dirty="0">
              <a:solidFill>
                <a:srgbClr val="3A3A3A"/>
              </a:solidFill>
              <a:latin typeface="Roboto"/>
            </a:endParaRPr>
          </a:p>
          <a:p>
            <a:r>
              <a:rPr lang="en-US" dirty="0">
                <a:solidFill>
                  <a:srgbClr val="3A3A3A"/>
                </a:solidFill>
                <a:latin typeface="Roboto"/>
              </a:rPr>
              <a:t>4. Ensure that representations do not rely on representations of another complexity level (like a component that relies on a class in another component).</a:t>
            </a:r>
            <a:endParaRPr lang="en-US" b="0" i="0" dirty="0">
              <a:solidFill>
                <a:srgbClr val="3A3A3A"/>
              </a:solidFill>
              <a:effectLst/>
              <a:latin typeface="Roboto"/>
            </a:endParaRPr>
          </a:p>
        </p:txBody>
      </p:sp>
    </p:spTree>
    <p:extLst>
      <p:ext uri="{BB962C8B-B14F-4D97-AF65-F5344CB8AC3E}">
        <p14:creationId xmlns:p14="http://schemas.microsoft.com/office/powerpoint/2010/main" val="1285892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CSC3610 Assignment – Connect to DB, query</a:t>
            </a:r>
          </a:p>
        </p:txBody>
      </p:sp>
      <p:sp>
        <p:nvSpPr>
          <p:cNvPr id="4" name="Rectangle 3"/>
          <p:cNvSpPr/>
          <p:nvPr/>
        </p:nvSpPr>
        <p:spPr>
          <a:xfrm>
            <a:off x="205648" y="1418582"/>
            <a:ext cx="11780703" cy="8094524"/>
          </a:xfrm>
          <a:prstGeom prst="rect">
            <a:avLst/>
          </a:prstGeom>
        </p:spPr>
        <p:txBody>
          <a:bodyPr wrap="square">
            <a:spAutoFit/>
          </a:bodyPr>
          <a:lstStyle/>
          <a:p>
            <a:r>
              <a:rPr lang="en-US" sz="1000" dirty="0">
                <a:solidFill>
                  <a:srgbClr val="941EDF"/>
                </a:solidFill>
                <a:latin typeface="Courier New" panose="02070309020205020404" pitchFamily="49" charset="0"/>
              </a:rPr>
              <a:t>package</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in_classwork_homework</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br>
              <a:rPr lang="en-US" sz="1000" dirty="0">
                <a:solidFill>
                  <a:srgbClr val="000000"/>
                </a:solidFill>
                <a:latin typeface="Courier New" panose="02070309020205020404" pitchFamily="49" charset="0"/>
              </a:rPr>
            </a:br>
            <a:r>
              <a:rPr lang="en-US" sz="1000" dirty="0">
                <a:solidFill>
                  <a:srgbClr val="941EDF"/>
                </a:solidFill>
                <a:latin typeface="Courier New" panose="02070309020205020404" pitchFamily="49" charset="0"/>
              </a:rPr>
              <a:t>import</a:t>
            </a:r>
            <a:r>
              <a:rPr lang="en-US" sz="1000" dirty="0">
                <a:solidFill>
                  <a:srgbClr val="000000"/>
                </a:solidFill>
                <a:latin typeface="Courier New" panose="02070309020205020404" pitchFamily="49" charset="0"/>
              </a:rPr>
              <a:t> java.io.*;</a:t>
            </a:r>
            <a:br>
              <a:rPr lang="en-US" sz="1000" dirty="0">
                <a:solidFill>
                  <a:srgbClr val="000000"/>
                </a:solidFill>
                <a:latin typeface="Courier New" panose="02070309020205020404" pitchFamily="49" charset="0"/>
              </a:rPr>
            </a:br>
            <a:r>
              <a:rPr lang="en-US" sz="1000" dirty="0">
                <a:solidFill>
                  <a:srgbClr val="941EDF"/>
                </a:solidFill>
                <a:latin typeface="Courier New" panose="02070309020205020404" pitchFamily="49" charset="0"/>
              </a:rPr>
              <a:t>import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java.sql</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941EDF"/>
                </a:solidFill>
                <a:latin typeface="Courier New" panose="02070309020205020404" pitchFamily="49" charset="0"/>
              </a:rPr>
              <a:t>import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java.util</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br>
              <a:rPr lang="en-US" sz="1000" dirty="0">
                <a:solidFill>
                  <a:srgbClr val="000000"/>
                </a:solidFill>
                <a:latin typeface="Courier New" panose="02070309020205020404" pitchFamily="49" charset="0"/>
              </a:rPr>
            </a:br>
            <a:r>
              <a:rPr lang="en-US" sz="1000" dirty="0">
                <a:solidFill>
                  <a:srgbClr val="941EDF"/>
                </a:solidFill>
                <a:latin typeface="Courier New" panose="02070309020205020404" pitchFamily="49" charset="0"/>
              </a:rPr>
              <a:t>public</a:t>
            </a: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class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DBAbstract</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Connection </a:t>
            </a:r>
            <a:r>
              <a:rPr lang="en-US" sz="1000" dirty="0" err="1">
                <a:solidFill>
                  <a:srgbClr val="000000"/>
                </a:solidFill>
                <a:latin typeface="Courier New" panose="02070309020205020404" pitchFamily="49" charset="0"/>
              </a:rPr>
              <a:t>connection</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int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numQueries</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String </a:t>
            </a:r>
            <a:r>
              <a:rPr lang="en-US" sz="1000" dirty="0" err="1">
                <a:solidFill>
                  <a:srgbClr val="000000"/>
                </a:solidFill>
                <a:latin typeface="Courier New" panose="02070309020205020404" pitchFamily="49" charset="0"/>
              </a:rPr>
              <a:t>DBName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String </a:t>
            </a:r>
            <a:r>
              <a:rPr lang="en-US" sz="1000" dirty="0" err="1">
                <a:solidFill>
                  <a:srgbClr val="000000"/>
                </a:solidFill>
                <a:latin typeface="Courier New" panose="02070309020205020404" pitchFamily="49" charset="0"/>
              </a:rPr>
              <a:t>PWFilePath</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String </a:t>
            </a:r>
            <a:r>
              <a:rPr lang="en-US" sz="1000" dirty="0" err="1">
                <a:solidFill>
                  <a:srgbClr val="000000"/>
                </a:solidFill>
                <a:latin typeface="Courier New" panose="02070309020205020404" pitchFamily="49" charset="0"/>
              </a:rPr>
              <a:t>PassW</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String </a:t>
            </a:r>
            <a:r>
              <a:rPr lang="en-US" sz="1000" dirty="0" err="1">
                <a:solidFill>
                  <a:srgbClr val="000000"/>
                </a:solidFill>
                <a:latin typeface="Courier New" panose="02070309020205020404" pitchFamily="49" charset="0"/>
              </a:rPr>
              <a:t>UserId</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DBAbstract</a:t>
            </a:r>
            <a:r>
              <a:rPr lang="en-US" sz="1000" dirty="0">
                <a:solidFill>
                  <a:srgbClr val="000000"/>
                </a:solidFill>
                <a:latin typeface="Courier New" panose="02070309020205020404" pitchFamily="49" charset="0"/>
              </a:rPr>
              <a:t>(String </a:t>
            </a:r>
            <a:r>
              <a:rPr lang="en-US" sz="1000" dirty="0" err="1">
                <a:solidFill>
                  <a:srgbClr val="000000"/>
                </a:solidFill>
                <a:latin typeface="Courier New" panose="02070309020205020404" pitchFamily="49" charset="0"/>
              </a:rPr>
              <a:t>DBName</a:t>
            </a:r>
            <a:r>
              <a:rPr lang="en-US" sz="1000" dirty="0">
                <a:solidFill>
                  <a:srgbClr val="000000"/>
                </a:solidFill>
                <a:latin typeface="Courier New" panose="02070309020205020404" pitchFamily="49" charset="0"/>
              </a:rPr>
              <a:t>, String </a:t>
            </a:r>
            <a:r>
              <a:rPr lang="en-US" sz="1000" dirty="0" err="1">
                <a:solidFill>
                  <a:srgbClr val="000000"/>
                </a:solidFill>
                <a:latin typeface="Courier New" panose="02070309020205020404" pitchFamily="49" charset="0"/>
              </a:rPr>
              <a:t>PWFilePath</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.DBName</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DBName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.PWFilePath</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PWFilePath</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.setPW</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PWFilePath</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.setConnect</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private</a:t>
            </a: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void</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setConnect</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try</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String </a:t>
            </a:r>
            <a:r>
              <a:rPr lang="en-US" sz="1000" dirty="0" err="1">
                <a:solidFill>
                  <a:srgbClr val="000000"/>
                </a:solidFill>
                <a:latin typeface="Courier New" panose="02070309020205020404" pitchFamily="49" charset="0"/>
              </a:rPr>
              <a:t>dbInfo</a:t>
            </a:r>
            <a:r>
              <a:rPr lang="en-US" sz="1000" dirty="0">
                <a:solidFill>
                  <a:srgbClr val="000000"/>
                </a:solidFill>
                <a:latin typeface="Courier New" panose="02070309020205020404" pitchFamily="49" charset="0"/>
              </a:rPr>
              <a:t> = </a:t>
            </a:r>
            <a:r>
              <a:rPr lang="en-US" sz="1000" dirty="0">
                <a:solidFill>
                  <a:srgbClr val="00CB00"/>
                </a:solidFill>
                <a:latin typeface="Courier New" panose="02070309020205020404" pitchFamily="49" charset="0"/>
              </a:rPr>
              <a:t>"</a:t>
            </a:r>
            <a:r>
              <a:rPr lang="en-US" sz="1000" dirty="0" err="1">
                <a:solidFill>
                  <a:srgbClr val="00CB00"/>
                </a:solidFill>
                <a:latin typeface="Courier New" panose="02070309020205020404" pitchFamily="49" charset="0"/>
              </a:rPr>
              <a:t>jdbc:mysql</a:t>
            </a:r>
            <a:r>
              <a:rPr lang="en-US" sz="1000" dirty="0">
                <a:solidFill>
                  <a:srgbClr val="00CB00"/>
                </a:solidFill>
                <a:latin typeface="Courier New" panose="02070309020205020404" pitchFamily="49" charset="0"/>
              </a:rPr>
              <a:t>://"</a:t>
            </a:r>
            <a:r>
              <a:rPr lang="en-US" sz="1000" dirty="0">
                <a:solidFill>
                  <a:srgbClr val="000000"/>
                </a:solidFill>
                <a:latin typeface="Courier New" panose="02070309020205020404" pitchFamily="49" charset="0"/>
              </a:rPr>
              <a:t> +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.DBName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connection = </a:t>
            </a:r>
            <a:r>
              <a:rPr lang="en-US" sz="1000" dirty="0" err="1">
                <a:solidFill>
                  <a:srgbClr val="000000"/>
                </a:solidFill>
                <a:latin typeface="Courier New" panose="02070309020205020404" pitchFamily="49" charset="0"/>
              </a:rPr>
              <a:t>DriverManager.getConnection</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dbInfo</a:t>
            </a: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.UserId</a:t>
            </a: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.PassW</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 </a:t>
            </a:r>
            <a:r>
              <a:rPr lang="en-US" sz="1000" dirty="0">
                <a:solidFill>
                  <a:srgbClr val="941EDF"/>
                </a:solidFill>
                <a:latin typeface="Courier New" panose="02070309020205020404" pitchFamily="49" charset="0"/>
              </a:rPr>
              <a:t>catch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SQLException</a:t>
            </a:r>
            <a:r>
              <a:rPr lang="en-US" sz="1000" dirty="0">
                <a:solidFill>
                  <a:srgbClr val="000000"/>
                </a:solidFill>
                <a:latin typeface="Courier New" panose="02070309020205020404" pitchFamily="49" charset="0"/>
              </a:rPr>
              <a:t> e)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e.printStackTrace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public</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ResultSet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doQuery</a:t>
            </a:r>
            <a:r>
              <a:rPr lang="en-US" sz="1000" dirty="0">
                <a:solidFill>
                  <a:srgbClr val="000000"/>
                </a:solidFill>
                <a:latin typeface="Courier New" panose="02070309020205020404" pitchFamily="49" charset="0"/>
              </a:rPr>
              <a:t>(String SQL) </a:t>
            </a:r>
            <a:r>
              <a:rPr lang="en-US" sz="1000" dirty="0">
                <a:solidFill>
                  <a:srgbClr val="941EDF"/>
                </a:solidFill>
                <a:latin typeface="Courier New" panose="02070309020205020404" pitchFamily="49" charset="0"/>
              </a:rPr>
              <a:t>throws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SQLException</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Statement </a:t>
            </a:r>
            <a:r>
              <a:rPr lang="en-US" sz="1000" dirty="0" err="1">
                <a:solidFill>
                  <a:srgbClr val="000000"/>
                </a:solidFill>
                <a:latin typeface="Courier New" panose="02070309020205020404" pitchFamily="49" charset="0"/>
              </a:rPr>
              <a:t>statement</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connection.createStatement</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ResultSet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resultSet</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statement.executeQuery</a:t>
            </a:r>
            <a:r>
              <a:rPr lang="en-US" sz="1000" dirty="0">
                <a:solidFill>
                  <a:srgbClr val="000000"/>
                </a:solidFill>
                <a:latin typeface="Courier New" panose="02070309020205020404" pitchFamily="49" charset="0"/>
              </a:rPr>
              <a:t>(SQL);</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return</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resultSet</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public</a:t>
            </a: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void</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setPW</a:t>
            </a:r>
            <a:r>
              <a:rPr lang="en-US" sz="1000" dirty="0">
                <a:solidFill>
                  <a:srgbClr val="000000"/>
                </a:solidFill>
                <a:latin typeface="Courier New" panose="02070309020205020404" pitchFamily="49" charset="0"/>
              </a:rPr>
              <a:t>(String </a:t>
            </a:r>
            <a:r>
              <a:rPr lang="en-US" sz="1000" dirty="0" err="1">
                <a:solidFill>
                  <a:srgbClr val="000000"/>
                </a:solidFill>
                <a:latin typeface="Courier New" panose="02070309020205020404" pitchFamily="49" charset="0"/>
              </a:rPr>
              <a:t>fName</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File </a:t>
            </a:r>
            <a:r>
              <a:rPr lang="en-US" sz="1000" dirty="0" err="1">
                <a:solidFill>
                  <a:srgbClr val="000000"/>
                </a:solidFill>
                <a:latin typeface="Courier New" panose="02070309020205020404" pitchFamily="49" charset="0"/>
              </a:rPr>
              <a:t>file</a:t>
            </a:r>
            <a:r>
              <a:rPr lang="en-US" sz="1000" dirty="0">
                <a:solidFill>
                  <a:srgbClr val="000000"/>
                </a:solidFill>
                <a:latin typeface="Courier New" panose="02070309020205020404" pitchFamily="49" charset="0"/>
              </a:rPr>
              <a:t> = </a:t>
            </a:r>
            <a:r>
              <a:rPr lang="en-US" sz="1000" dirty="0">
                <a:solidFill>
                  <a:srgbClr val="941EDF"/>
                </a:solidFill>
                <a:latin typeface="Courier New" panose="02070309020205020404" pitchFamily="49" charset="0"/>
              </a:rPr>
              <a:t>new</a:t>
            </a:r>
            <a:r>
              <a:rPr lang="en-US" sz="1000" dirty="0">
                <a:solidFill>
                  <a:srgbClr val="000000"/>
                </a:solidFill>
                <a:latin typeface="Courier New" panose="02070309020205020404" pitchFamily="49" charset="0"/>
              </a:rPr>
              <a:t> File(</a:t>
            </a:r>
            <a:r>
              <a:rPr lang="en-US" sz="1000" dirty="0" err="1">
                <a:solidFill>
                  <a:srgbClr val="000000"/>
                </a:solidFill>
                <a:latin typeface="Courier New" panose="02070309020205020404" pitchFamily="49" charset="0"/>
              </a:rPr>
              <a:t>fName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try</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Scanner </a:t>
            </a:r>
            <a:r>
              <a:rPr lang="en-US" sz="1000" dirty="0" err="1">
                <a:solidFill>
                  <a:srgbClr val="000000"/>
                </a:solidFill>
                <a:latin typeface="Courier New" panose="02070309020205020404" pitchFamily="49" charset="0"/>
              </a:rPr>
              <a:t>scnr</a:t>
            </a:r>
            <a:r>
              <a:rPr lang="en-US" sz="1000" dirty="0">
                <a:solidFill>
                  <a:srgbClr val="000000"/>
                </a:solidFill>
                <a:latin typeface="Courier New" panose="02070309020205020404" pitchFamily="49" charset="0"/>
              </a:rPr>
              <a:t> = </a:t>
            </a:r>
            <a:r>
              <a:rPr lang="en-US" sz="1000" dirty="0">
                <a:solidFill>
                  <a:srgbClr val="941EDF"/>
                </a:solidFill>
                <a:latin typeface="Courier New" panose="02070309020205020404" pitchFamily="49" charset="0"/>
              </a:rPr>
              <a:t>new</a:t>
            </a:r>
            <a:r>
              <a:rPr lang="en-US" sz="1000" dirty="0">
                <a:solidFill>
                  <a:srgbClr val="000000"/>
                </a:solidFill>
                <a:latin typeface="Courier New" panose="02070309020205020404" pitchFamily="49" charset="0"/>
              </a:rPr>
              <a:t> Scanner(file);</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int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lineNumber</a:t>
            </a:r>
            <a:r>
              <a:rPr lang="en-US" sz="1000" dirty="0">
                <a:solidFill>
                  <a:srgbClr val="000000"/>
                </a:solidFill>
                <a:latin typeface="Courier New" panose="02070309020205020404" pitchFamily="49" charset="0"/>
              </a:rPr>
              <a:t> = 1;</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.UserId</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scnr.nextLine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941EDF"/>
                </a:solidFill>
                <a:latin typeface="Courier New" panose="02070309020205020404" pitchFamily="49" charset="0"/>
              </a:rPr>
              <a:t>this</a:t>
            </a:r>
            <a:r>
              <a:rPr lang="en-US" sz="1000" dirty="0" err="1">
                <a:solidFill>
                  <a:srgbClr val="000000"/>
                </a:solidFill>
                <a:latin typeface="Courier New" panose="02070309020205020404" pitchFamily="49" charset="0"/>
              </a:rPr>
              <a:t>.PassW</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scnr.nextLine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a:solidFill>
                  <a:srgbClr val="941EDF"/>
                </a:solidFill>
                <a:latin typeface="Courier New" panose="02070309020205020404" pitchFamily="49" charset="0"/>
              </a:rPr>
              <a:t>while</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scnr.hasNextLine</a:t>
            </a: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String line = </a:t>
            </a:r>
            <a:r>
              <a:rPr lang="en-US" sz="1000" dirty="0" err="1">
                <a:solidFill>
                  <a:srgbClr val="000000"/>
                </a:solidFill>
                <a:latin typeface="Courier New" panose="02070309020205020404" pitchFamily="49" charset="0"/>
              </a:rPr>
              <a:t>scnr.nextLine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System.out.println</a:t>
            </a:r>
            <a:r>
              <a:rPr lang="en-US" sz="1000" dirty="0">
                <a:solidFill>
                  <a:srgbClr val="000000"/>
                </a:solidFill>
                <a:latin typeface="Courier New" panose="02070309020205020404" pitchFamily="49" charset="0"/>
              </a:rPr>
              <a:t>(</a:t>
            </a:r>
            <a:r>
              <a:rPr lang="en-US" sz="1000" dirty="0">
                <a:solidFill>
                  <a:srgbClr val="00CB00"/>
                </a:solidFill>
                <a:latin typeface="Courier New" panose="02070309020205020404" pitchFamily="49" charset="0"/>
              </a:rPr>
              <a:t>"line "</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lineNumber</a:t>
            </a:r>
            <a:r>
              <a:rPr lang="en-US" sz="1000" dirty="0">
                <a:solidFill>
                  <a:srgbClr val="000000"/>
                </a:solidFill>
                <a:latin typeface="Courier New" panose="02070309020205020404" pitchFamily="49" charset="0"/>
              </a:rPr>
              <a:t> + </a:t>
            </a:r>
            <a:r>
              <a:rPr lang="en-US" sz="1000" dirty="0">
                <a:solidFill>
                  <a:srgbClr val="00CB00"/>
                </a:solidFill>
                <a:latin typeface="Courier New" panose="02070309020205020404" pitchFamily="49" charset="0"/>
              </a:rPr>
              <a:t>" :"</a:t>
            </a:r>
            <a:r>
              <a:rPr lang="en-US" sz="1000" dirty="0">
                <a:solidFill>
                  <a:srgbClr val="000000"/>
                </a:solidFill>
                <a:latin typeface="Courier New" panose="02070309020205020404" pitchFamily="49" charset="0"/>
              </a:rPr>
              <a:t> + line);</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lineNumber</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scnr.close</a:t>
            </a: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 </a:t>
            </a:r>
            <a:r>
              <a:rPr lang="en-US" sz="1000" dirty="0">
                <a:solidFill>
                  <a:srgbClr val="941EDF"/>
                </a:solidFill>
                <a:latin typeface="Courier New" panose="02070309020205020404" pitchFamily="49" charset="0"/>
              </a:rPr>
              <a:t>catch</a:t>
            </a:r>
            <a:r>
              <a:rPr lang="en-US" sz="1000" dirty="0">
                <a:solidFill>
                  <a:srgbClr val="000000"/>
                </a:solidFill>
                <a:latin typeface="Courier New" panose="02070309020205020404" pitchFamily="49" charset="0"/>
              </a:rPr>
              <a:t> (Exception e)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System.out.println</a:t>
            </a:r>
            <a:r>
              <a:rPr lang="en-US" sz="1000" dirty="0">
                <a:solidFill>
                  <a:srgbClr val="000000"/>
                </a:solidFill>
                <a:latin typeface="Courier New" panose="02070309020205020404" pitchFamily="49" charset="0"/>
              </a:rPr>
              <a:t>(e);</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   }</a:t>
            </a:r>
            <a:br>
              <a:rPr lang="en-US" sz="1000" dirty="0">
                <a:solidFill>
                  <a:srgbClr val="000000"/>
                </a:solidFill>
                <a:latin typeface="Courier New" panose="02070309020205020404" pitchFamily="49" charset="0"/>
              </a:rPr>
            </a:br>
            <a:r>
              <a:rPr lang="en-US" sz="1000" dirty="0">
                <a:solidFill>
                  <a:srgbClr val="000000"/>
                </a:solidFill>
                <a:latin typeface="Courier New" panose="02070309020205020404" pitchFamily="49" charset="0"/>
              </a:rPr>
              <a:t>}</a:t>
            </a:r>
            <a:br>
              <a:rPr lang="en-US" sz="1000" dirty="0">
                <a:solidFill>
                  <a:srgbClr val="000000"/>
                </a:solidFill>
                <a:latin typeface="Courier New" panose="02070309020205020404" pitchFamily="49" charset="0"/>
              </a:rPr>
            </a:br>
            <a:endParaRPr lang="en-US" sz="1000" dirty="0"/>
          </a:p>
        </p:txBody>
      </p:sp>
      <p:sp>
        <p:nvSpPr>
          <p:cNvPr id="5" name="TextBox 4"/>
          <p:cNvSpPr txBox="1"/>
          <p:nvPr/>
        </p:nvSpPr>
        <p:spPr>
          <a:xfrm>
            <a:off x="4101737" y="1418582"/>
            <a:ext cx="4310507" cy="2308324"/>
          </a:xfrm>
          <a:prstGeom prst="rect">
            <a:avLst/>
          </a:prstGeom>
          <a:solidFill>
            <a:schemeClr val="accent1">
              <a:lumMod val="40000"/>
              <a:lumOff val="60000"/>
            </a:schemeClr>
          </a:solidFill>
        </p:spPr>
        <p:txBody>
          <a:bodyPr wrap="square" rtlCol="0">
            <a:spAutoFit/>
          </a:bodyPr>
          <a:lstStyle/>
          <a:p>
            <a:r>
              <a:rPr lang="en-US" dirty="0"/>
              <a:t>Assignment … connect to DB … extract all the records from a table </a:t>
            </a:r>
          </a:p>
          <a:p>
            <a:r>
              <a:rPr lang="en-US" dirty="0"/>
              <a:t> Load the data into an </a:t>
            </a:r>
            <a:r>
              <a:rPr lang="en-US" dirty="0" err="1"/>
              <a:t>arrayList</a:t>
            </a:r>
            <a:r>
              <a:rPr lang="en-US" dirty="0"/>
              <a:t>, </a:t>
            </a:r>
            <a:r>
              <a:rPr lang="en-US" dirty="0" err="1"/>
              <a:t>HashMap</a:t>
            </a:r>
            <a:r>
              <a:rPr lang="en-US" dirty="0"/>
              <a:t> and </a:t>
            </a:r>
            <a:r>
              <a:rPr lang="en-US" dirty="0" err="1"/>
              <a:t>TreeMap</a:t>
            </a:r>
            <a:r>
              <a:rPr lang="en-US" dirty="0"/>
              <a:t> …</a:t>
            </a:r>
          </a:p>
          <a:p>
            <a:endParaRPr lang="en-US" dirty="0"/>
          </a:p>
          <a:p>
            <a:r>
              <a:rPr lang="en-US" dirty="0"/>
              <a:t>time the difference </a:t>
            </a:r>
          </a:p>
          <a:p>
            <a:endParaRPr lang="en-US" dirty="0"/>
          </a:p>
          <a:p>
            <a:r>
              <a:rPr lang="en-US" dirty="0"/>
              <a:t>DB Connection code … provided to student </a:t>
            </a:r>
          </a:p>
        </p:txBody>
      </p:sp>
    </p:spTree>
    <p:extLst>
      <p:ext uri="{BB962C8B-B14F-4D97-AF65-F5344CB8AC3E}">
        <p14:creationId xmlns:p14="http://schemas.microsoft.com/office/powerpoint/2010/main" val="343820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go to management?</a:t>
            </a:r>
          </a:p>
        </p:txBody>
      </p:sp>
      <p:sp>
        <p:nvSpPr>
          <p:cNvPr id="4" name="Rectangle 3"/>
          <p:cNvSpPr/>
          <p:nvPr/>
        </p:nvSpPr>
        <p:spPr>
          <a:xfrm>
            <a:off x="690391" y="1546159"/>
            <a:ext cx="6096000" cy="923330"/>
          </a:xfrm>
          <a:prstGeom prst="rect">
            <a:avLst/>
          </a:prstGeom>
        </p:spPr>
        <p:txBody>
          <a:bodyPr>
            <a:spAutoFit/>
          </a:bodyPr>
          <a:lstStyle/>
          <a:p>
            <a:r>
              <a:rPr lang="en-US" dirty="0">
                <a:solidFill>
                  <a:srgbClr val="000000"/>
                </a:solidFill>
                <a:latin typeface="Times New Roman" panose="02020603050405020304" pitchFamily="18" charset="0"/>
              </a:rPr>
              <a:t> Most managers want the truth, even when they don’t act like it. Most managers want good code, even when they are obsessing about the schedule.</a:t>
            </a:r>
            <a:endParaRPr lang="en-US" dirty="0"/>
          </a:p>
        </p:txBody>
      </p:sp>
      <p:sp>
        <p:nvSpPr>
          <p:cNvPr id="5" name="Rectangle 4"/>
          <p:cNvSpPr/>
          <p:nvPr/>
        </p:nvSpPr>
        <p:spPr>
          <a:xfrm>
            <a:off x="3855903" y="2531910"/>
            <a:ext cx="6566053" cy="1754326"/>
          </a:xfrm>
          <a:prstGeom prst="rect">
            <a:avLst/>
          </a:prstGeom>
          <a:solidFill>
            <a:srgbClr val="FFFF00"/>
          </a:solidFill>
        </p:spPr>
        <p:txBody>
          <a:bodyPr wrap="square">
            <a:spAutoFit/>
          </a:bodyPr>
          <a:lstStyle/>
          <a:p>
            <a:r>
              <a:rPr lang="en-US" dirty="0">
                <a:solidFill>
                  <a:srgbClr val="000000"/>
                </a:solidFill>
                <a:latin typeface="Times New Roman" panose="02020603050405020304" pitchFamily="18" charset="0"/>
              </a:rPr>
              <a:t>The Clean Code Conundrum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Most experienced developers know that code slop slow things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BUT pressure to make messes in order to meet deadlines.</a:t>
            </a:r>
          </a:p>
          <a:p>
            <a:endParaRPr lang="en-US" dirty="0"/>
          </a:p>
        </p:txBody>
      </p:sp>
      <p:sp>
        <p:nvSpPr>
          <p:cNvPr id="6" name="Rectangle 5"/>
          <p:cNvSpPr/>
          <p:nvPr/>
        </p:nvSpPr>
        <p:spPr>
          <a:xfrm>
            <a:off x="838200" y="4866956"/>
            <a:ext cx="8464627" cy="1477328"/>
          </a:xfrm>
          <a:prstGeom prst="rect">
            <a:avLst/>
          </a:prstGeom>
          <a:solidFill>
            <a:schemeClr val="accent1">
              <a:lumMod val="40000"/>
              <a:lumOff val="60000"/>
            </a:schemeClr>
          </a:solidFill>
        </p:spPr>
        <p:txBody>
          <a:bodyPr wrap="square">
            <a:spAutoFit/>
          </a:bodyPr>
          <a:lstStyle/>
          <a:p>
            <a:r>
              <a:rPr lang="en-US" dirty="0">
                <a:solidFill>
                  <a:srgbClr val="000000"/>
                </a:solidFill>
                <a:latin typeface="Times New Roman" panose="02020603050405020304" pitchFamily="18" charset="0"/>
              </a:rPr>
              <a:t>Experienced </a:t>
            </a:r>
            <a:r>
              <a:rPr lang="en-US" b="1" i="1" dirty="0">
                <a:solidFill>
                  <a:srgbClr val="000000"/>
                </a:solidFill>
                <a:latin typeface="Times New Roman" panose="02020603050405020304" pitchFamily="18" charset="0"/>
              </a:rPr>
              <a:t>code sense </a:t>
            </a:r>
          </a:p>
          <a:p>
            <a:r>
              <a:rPr lang="en-US" b="1" i="1" dirty="0">
                <a:solidFill>
                  <a:srgbClr val="000000"/>
                </a:solidFill>
                <a:latin typeface="Times New Roman" panose="02020603050405020304" pitchFamily="18" charset="0"/>
              </a:rPr>
              <a:t>   rookie or no  </a:t>
            </a:r>
            <a:r>
              <a:rPr lang="en-US" dirty="0">
                <a:solidFill>
                  <a:srgbClr val="000000"/>
                </a:solidFill>
                <a:latin typeface="Times New Roman" panose="02020603050405020304" pitchFamily="18" charset="0"/>
              </a:rPr>
              <a:t>“code-sense” =&gt; look at a messy module and recognize the mess but will have no idea what to do about it. </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“code-sense</a:t>
            </a:r>
            <a:r>
              <a:rPr lang="en-US" dirty="0">
                <a:solidFill>
                  <a:srgbClr val="000000"/>
                </a:solidFill>
                <a:latin typeface="Times New Roman" panose="02020603050405020304" pitchFamily="18" charset="0"/>
              </a:rPr>
              <a:t>” will look at a messy module and see options and variations. </a:t>
            </a:r>
            <a:endParaRPr lang="en-US" dirty="0"/>
          </a:p>
        </p:txBody>
      </p:sp>
    </p:spTree>
    <p:extLst>
      <p:ext uri="{BB962C8B-B14F-4D97-AF65-F5344CB8AC3E}">
        <p14:creationId xmlns:p14="http://schemas.microsoft.com/office/powerpoint/2010/main" val="3470589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388" y="0"/>
            <a:ext cx="11027884" cy="13018949"/>
          </a:xfrm>
          <a:prstGeom prst="rect">
            <a:avLst/>
          </a:prstGeom>
        </p:spPr>
        <p:txBody>
          <a:bodyPr wrap="square">
            <a:spAutoFit/>
          </a:bodyPr>
          <a:lstStyle/>
          <a:p>
            <a:r>
              <a:rPr lang="en-US" sz="1200" dirty="0">
                <a:solidFill>
                  <a:srgbClr val="941EDF"/>
                </a:solidFill>
                <a:latin typeface="Courier New" panose="02070309020205020404" pitchFamily="49" charset="0"/>
              </a:rPr>
              <a:t>package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in_classwork_homework</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br>
              <a:rPr lang="en-US" sz="1200" dirty="0">
                <a:solidFill>
                  <a:srgbClr val="000000"/>
                </a:solidFill>
                <a:latin typeface="Courier New" panose="02070309020205020404" pitchFamily="49" charset="0"/>
              </a:rPr>
            </a:b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class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EmployeeList</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implements</a:t>
            </a:r>
            <a:r>
              <a:rPr lang="en-US" sz="1200" dirty="0">
                <a:solidFill>
                  <a:srgbClr val="000000"/>
                </a:solidFill>
                <a:latin typeface="Courier New" panose="02070309020205020404" pitchFamily="49" charset="0"/>
              </a:rPr>
              <a:t> Comparable&lt;</a:t>
            </a:r>
            <a:r>
              <a:rPr lang="en-US" sz="1200" dirty="0" err="1">
                <a:solidFill>
                  <a:srgbClr val="000000"/>
                </a:solidFill>
                <a:latin typeface="Courier New" panose="02070309020205020404" pitchFamily="49" charset="0"/>
              </a:rPr>
              <a:t>EmployeeList</a:t>
            </a:r>
            <a:r>
              <a:rPr lang="en-US" sz="1200" dirty="0">
                <a:solidFill>
                  <a:srgbClr val="000000"/>
                </a:solidFill>
                <a:latin typeface="Courier New" panose="02070309020205020404" pitchFamily="49" charset="0"/>
              </a:rPr>
              <a:t>&gt;{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String gender;</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EmployeeList</a:t>
            </a:r>
            <a:r>
              <a:rPr lang="en-US" sz="1200" dirty="0">
                <a:solidFill>
                  <a:srgbClr val="000000"/>
                </a:solidFill>
                <a:latin typeface="Courier New" panose="02070309020205020404" pitchFamily="49" charset="0"/>
              </a:rPr>
              <a:t>(String id, String </a:t>
            </a:r>
            <a:r>
              <a:rPr lang="en-US" sz="1200" dirty="0" err="1">
                <a:solidFill>
                  <a:srgbClr val="000000"/>
                </a:solidFill>
                <a:latin typeface="Courier New" panose="02070309020205020404" pitchFamily="49" charset="0"/>
              </a:rPr>
              <a:t>bd</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fn</a:t>
            </a:r>
            <a:r>
              <a:rPr lang="en-US" sz="1200" dirty="0">
                <a:solidFill>
                  <a:srgbClr val="000000"/>
                </a:solidFill>
                <a:latin typeface="Courier New" panose="02070309020205020404" pitchFamily="49" charset="0"/>
              </a:rPr>
              <a:t>, String ln, String g, String </a:t>
            </a:r>
            <a:r>
              <a:rPr lang="en-US" sz="1200" dirty="0" err="1">
                <a:solidFill>
                  <a:srgbClr val="000000"/>
                </a:solidFill>
                <a:latin typeface="Courier New" panose="02070309020205020404" pitchFamily="49" charset="0"/>
              </a:rPr>
              <a:t>hd</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Integer.parseInt</a:t>
            </a:r>
            <a:r>
              <a:rPr lang="en-US" sz="1200" dirty="0">
                <a:solidFill>
                  <a:srgbClr val="000000"/>
                </a:solidFill>
                <a:latin typeface="Courier New" panose="02070309020205020404" pitchFamily="49" charset="0"/>
              </a:rPr>
              <a:t>(id);</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bd</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fn</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 = ln;</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gender = g;</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hd</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printInfo</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System.out.printf</a:t>
            </a:r>
            <a:r>
              <a:rPr lang="en-US" sz="1200" dirty="0">
                <a:solidFill>
                  <a:srgbClr val="000000"/>
                </a:solidFill>
                <a:latin typeface="Courier New" panose="02070309020205020404" pitchFamily="49" charset="0"/>
              </a:rPr>
              <a:t>(</a:t>
            </a:r>
            <a:r>
              <a:rPr lang="en-US" sz="1200" dirty="0">
                <a:solidFill>
                  <a:srgbClr val="00CB00"/>
                </a:solidFill>
                <a:latin typeface="Courier New" panose="02070309020205020404" pitchFamily="49" charset="0"/>
              </a:rPr>
              <a:t>"ID number: %d\</a:t>
            </a:r>
            <a:r>
              <a:rPr lang="en-US" sz="1200" dirty="0" err="1">
                <a:solidFill>
                  <a:srgbClr val="00CB00"/>
                </a:solidFill>
                <a:latin typeface="Courier New" panose="02070309020205020404" pitchFamily="49" charset="0"/>
              </a:rPr>
              <a:t>nName</a:t>
            </a:r>
            <a:r>
              <a:rPr lang="en-US" sz="1200" dirty="0">
                <a:solidFill>
                  <a:srgbClr val="00CB00"/>
                </a:solidFill>
                <a:latin typeface="Courier New" panose="02070309020205020404" pitchFamily="49" charset="0"/>
              </a:rPr>
              <a:t>: %s\</a:t>
            </a:r>
            <a:r>
              <a:rPr lang="en-US" sz="1200" dirty="0" err="1">
                <a:solidFill>
                  <a:srgbClr val="00CB00"/>
                </a:solidFill>
                <a:latin typeface="Courier New" panose="02070309020205020404" pitchFamily="49" charset="0"/>
              </a:rPr>
              <a:t>nGender</a:t>
            </a:r>
            <a:r>
              <a:rPr lang="en-US" sz="1200" dirty="0">
                <a:solidFill>
                  <a:srgbClr val="00CB00"/>
                </a:solidFill>
                <a:latin typeface="Courier New" panose="02070309020205020404" pitchFamily="49" charset="0"/>
              </a:rPr>
              <a:t>: %s\</a:t>
            </a:r>
            <a:r>
              <a:rPr lang="en-US" sz="1200" dirty="0" err="1">
                <a:solidFill>
                  <a:srgbClr val="00CB00"/>
                </a:solidFill>
                <a:latin typeface="Courier New" panose="02070309020205020404" pitchFamily="49" charset="0"/>
              </a:rPr>
              <a:t>nDate</a:t>
            </a:r>
            <a:r>
              <a:rPr lang="en-US" sz="1200" dirty="0">
                <a:solidFill>
                  <a:srgbClr val="00CB00"/>
                </a:solidFill>
                <a:latin typeface="Courier New" panose="02070309020205020404" pitchFamily="49" charset="0"/>
              </a:rPr>
              <a:t> of Birth: %s\</a:t>
            </a:r>
            <a:r>
              <a:rPr lang="en-US" sz="1200" dirty="0" err="1">
                <a:solidFill>
                  <a:srgbClr val="00CB00"/>
                </a:solidFill>
                <a:latin typeface="Courier New" panose="02070309020205020404" pitchFamily="49" charset="0"/>
              </a:rPr>
              <a:t>nDate</a:t>
            </a:r>
            <a:r>
              <a:rPr lang="en-US" sz="1200" dirty="0">
                <a:solidFill>
                  <a:srgbClr val="00CB00"/>
                </a:solidFill>
                <a:latin typeface="Courier New" panose="02070309020205020404" pitchFamily="49" charset="0"/>
              </a:rPr>
              <a:t> Hired: %s\n"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 + </a:t>
            </a:r>
            <a:r>
              <a:rPr lang="en-US" sz="1200" dirty="0">
                <a:solidFill>
                  <a:srgbClr val="00CB00"/>
                </a:solidFill>
                <a:latin typeface="Courier New" panose="02070309020205020404" pitchFamily="49" charset="0"/>
              </a:rPr>
              <a:t>" "</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 gender, </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getEmp_no</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setEmp_no</a:t>
            </a:r>
            <a:r>
              <a:rPr lang="en-US" sz="1200" dirty="0">
                <a:solidFill>
                  <a:srgbClr val="000000"/>
                </a:solidFill>
                <a:latin typeface="Courier New" panose="02070309020205020404" pitchFamily="49" charset="0"/>
              </a:rPr>
              <a:t>(</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getBirth_date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setBirth_date</a:t>
            </a:r>
            <a:r>
              <a:rPr lang="en-US" sz="1200" dirty="0">
                <a:solidFill>
                  <a:srgbClr val="000000"/>
                </a:solidFill>
                <a:latin typeface="Courier New" panose="02070309020205020404" pitchFamily="49" charset="0"/>
              </a:rPr>
              <a:t>(String </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birth_date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getFirst_name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setFirst_name</a:t>
            </a:r>
            <a:r>
              <a:rPr lang="en-US" sz="1200" dirty="0">
                <a:solidFill>
                  <a:srgbClr val="000000"/>
                </a:solidFill>
                <a:latin typeface="Courier New" panose="02070309020205020404" pitchFamily="49" charset="0"/>
              </a:rPr>
              <a:t>(String </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first_name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getLast_name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setLast_name</a:t>
            </a:r>
            <a:r>
              <a:rPr lang="en-US" sz="1200" dirty="0">
                <a:solidFill>
                  <a:srgbClr val="000000"/>
                </a:solidFill>
                <a:latin typeface="Courier New" panose="02070309020205020404" pitchFamily="49" charset="0"/>
              </a:rPr>
              <a:t>(String </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last_name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getGender</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gender;</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setGender</a:t>
            </a:r>
            <a:r>
              <a:rPr lang="en-US" sz="1200" dirty="0">
                <a:solidFill>
                  <a:srgbClr val="000000"/>
                </a:solidFill>
                <a:latin typeface="Courier New" panose="02070309020205020404" pitchFamily="49" charset="0"/>
              </a:rPr>
              <a:t>(String gender)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.gender</a:t>
            </a:r>
            <a:r>
              <a:rPr lang="en-US" sz="1200" dirty="0">
                <a:solidFill>
                  <a:srgbClr val="000000"/>
                </a:solidFill>
                <a:latin typeface="Courier New" panose="02070309020205020404" pitchFamily="49" charset="0"/>
              </a:rPr>
              <a:t> = gender;</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getHire_date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setHire_date</a:t>
            </a:r>
            <a:r>
              <a:rPr lang="en-US" sz="1200" dirty="0">
                <a:solidFill>
                  <a:srgbClr val="000000"/>
                </a:solidFill>
                <a:latin typeface="Courier New" panose="02070309020205020404" pitchFamily="49" charset="0"/>
              </a:rPr>
              <a:t>(String </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hire_date</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compareTo</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EmployeeList</a:t>
            </a:r>
            <a:r>
              <a:rPr lang="en-US" sz="1200" dirty="0">
                <a:solidFill>
                  <a:srgbClr val="000000"/>
                </a:solidFill>
                <a:latin typeface="Courier New" panose="02070309020205020404" pitchFamily="49" charset="0"/>
              </a:rPr>
              <a:t> e)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e.getEmp_no</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0;</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if</a:t>
            </a:r>
            <a:r>
              <a:rPr lang="en-US" sz="1200" dirty="0">
                <a:solidFill>
                  <a:srgbClr val="000000"/>
                </a:solidFill>
                <a:latin typeface="Courier New" panose="02070309020205020404" pitchFamily="49" charset="0"/>
              </a:rPr>
              <a:t> (</a:t>
            </a:r>
            <a:r>
              <a:rPr lang="en-US" sz="1200" dirty="0" err="1">
                <a:solidFill>
                  <a:srgbClr val="941EDF"/>
                </a:solidFill>
                <a:latin typeface="Courier New" panose="02070309020205020404" pitchFamily="49" charset="0"/>
              </a:rPr>
              <a:t>this</a:t>
            </a:r>
            <a:r>
              <a:rPr lang="en-US" sz="1200" dirty="0" err="1">
                <a:solidFill>
                  <a:srgbClr val="000000"/>
                </a:solidFill>
                <a:latin typeface="Courier New" panose="02070309020205020404" pitchFamily="49" charset="0"/>
              </a:rPr>
              <a:t>.emp_no</a:t>
            </a:r>
            <a:r>
              <a:rPr lang="en-US" sz="1200" dirty="0">
                <a:solidFill>
                  <a:srgbClr val="000000"/>
                </a:solidFill>
                <a:latin typeface="Courier New" panose="02070309020205020404" pitchFamily="49" charset="0"/>
              </a:rPr>
              <a:t> &lt; </a:t>
            </a:r>
            <a:r>
              <a:rPr lang="en-US" sz="1200" dirty="0" err="1">
                <a:solidFill>
                  <a:srgbClr val="000000"/>
                </a:solidFill>
                <a:latin typeface="Courier New" panose="02070309020205020404" pitchFamily="49" charset="0"/>
              </a:rPr>
              <a:t>e.getEmp_no</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 </a:t>
            </a:r>
            <a:r>
              <a:rPr lang="en-US" sz="1200" dirty="0">
                <a:solidFill>
                  <a:srgbClr val="941EDF"/>
                </a:solidFill>
                <a:latin typeface="Courier New" panose="02070309020205020404" pitchFamily="49" charset="0"/>
              </a:rPr>
              <a:t>else</a:t>
            </a: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r>
              <a:rPr lang="en-US" sz="1200" dirty="0">
                <a:solidFill>
                  <a:srgbClr val="941EDF"/>
                </a:solidFill>
                <a:latin typeface="Courier New" panose="02070309020205020404" pitchFamily="49" charset="0"/>
              </a:rPr>
              <a:t>return</a:t>
            </a:r>
            <a:r>
              <a:rPr lang="en-US" sz="1200" dirty="0">
                <a:solidFill>
                  <a:srgbClr val="000000"/>
                </a:solidFill>
                <a:latin typeface="Courier New" panose="02070309020205020404" pitchFamily="49" charset="0"/>
              </a:rPr>
              <a:t> 1;</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   }</a:t>
            </a:r>
            <a:br>
              <a:rPr lang="en-US" sz="1200" dirty="0">
                <a:solidFill>
                  <a:srgbClr val="000000"/>
                </a:solidFill>
                <a:latin typeface="Courier New" panose="02070309020205020404" pitchFamily="49" charset="0"/>
              </a:rPr>
            </a:br>
            <a:r>
              <a:rPr lang="en-US" sz="1200" dirty="0">
                <a:solidFill>
                  <a:srgbClr val="000000"/>
                </a:solidFill>
                <a:latin typeface="Courier New" panose="02070309020205020404" pitchFamily="49" charset="0"/>
              </a:rPr>
              <a:t>}</a:t>
            </a:r>
            <a:endParaRPr lang="en-US" sz="1200" dirty="0"/>
          </a:p>
        </p:txBody>
      </p:sp>
      <p:sp>
        <p:nvSpPr>
          <p:cNvPr id="5" name="TextBox 4"/>
          <p:cNvSpPr txBox="1"/>
          <p:nvPr/>
        </p:nvSpPr>
        <p:spPr>
          <a:xfrm>
            <a:off x="7298262" y="755757"/>
            <a:ext cx="2462958" cy="923330"/>
          </a:xfrm>
          <a:prstGeom prst="rect">
            <a:avLst/>
          </a:prstGeom>
          <a:solidFill>
            <a:schemeClr val="accent1">
              <a:lumMod val="40000"/>
              <a:lumOff val="60000"/>
            </a:schemeClr>
          </a:solidFill>
        </p:spPr>
        <p:txBody>
          <a:bodyPr wrap="square" rtlCol="0">
            <a:spAutoFit/>
          </a:bodyPr>
          <a:lstStyle/>
          <a:p>
            <a:r>
              <a:rPr lang="en-US" dirty="0"/>
              <a:t>Student built a nice class to hold employee info</a:t>
            </a:r>
          </a:p>
        </p:txBody>
      </p:sp>
    </p:spTree>
    <p:extLst>
      <p:ext uri="{BB962C8B-B14F-4D97-AF65-F5344CB8AC3E}">
        <p14:creationId xmlns:p14="http://schemas.microsoft.com/office/powerpoint/2010/main" val="3440641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 y="0"/>
            <a:ext cx="11670030" cy="18004929"/>
          </a:xfrm>
          <a:prstGeom prst="rect">
            <a:avLst/>
          </a:prstGeom>
        </p:spPr>
        <p:txBody>
          <a:bodyPr wrap="square">
            <a:spAutoFit/>
          </a:bodyPr>
          <a:lstStyle/>
          <a:p>
            <a:r>
              <a:rPr lang="en-US" sz="1200" dirty="0">
                <a:solidFill>
                  <a:srgbClr val="941EDF"/>
                </a:solidFill>
                <a:latin typeface="Courier New" panose="02070309020205020404" pitchFamily="49" charset="0"/>
                <a:cs typeface="Courier New" panose="02070309020205020404" pitchFamily="49" charset="0"/>
              </a:rPr>
              <a:t>package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in_classwork_homework</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941EDF"/>
                </a:solidFill>
                <a:latin typeface="Courier New" panose="02070309020205020404" pitchFamily="49" charset="0"/>
                <a:cs typeface="Courier New" panose="02070309020205020404" pitchFamily="49" charset="0"/>
              </a:rPr>
              <a:t>import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java.sql</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941EDF"/>
                </a:solidFill>
                <a:latin typeface="Courier New" panose="02070309020205020404" pitchFamily="49" charset="0"/>
                <a:cs typeface="Courier New" panose="02070309020205020404" pitchFamily="49" charset="0"/>
              </a:rPr>
              <a:t>import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java.util</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941EDF"/>
                </a:solidFill>
                <a:latin typeface="Courier New" panose="02070309020205020404" pitchFamily="49" charset="0"/>
                <a:cs typeface="Courier New" panose="02070309020205020404" pitchFamily="49" charset="0"/>
              </a:rPr>
              <a:t>public</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class</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DriveDB</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public</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static</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main(String[] </a:t>
            </a:r>
            <a:r>
              <a:rPr lang="en-US" sz="1200" dirty="0" err="1">
                <a:solidFill>
                  <a:srgbClr val="000000"/>
                </a:solidFill>
                <a:latin typeface="Courier New" panose="02070309020205020404" pitchFamily="49" charset="0"/>
                <a:cs typeface="Courier New" panose="02070309020205020404" pitchFamily="49" charset="0"/>
              </a:rPr>
              <a:t>args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String </a:t>
            </a:r>
            <a:r>
              <a:rPr lang="en-US" sz="1200" dirty="0" err="1">
                <a:solidFill>
                  <a:srgbClr val="000000"/>
                </a:solidFill>
                <a:latin typeface="Courier New" panose="02070309020205020404" pitchFamily="49" charset="0"/>
                <a:cs typeface="Courier New" panose="02070309020205020404" pitchFamily="49" charset="0"/>
              </a:rPr>
              <a:t>DBPath</a:t>
            </a: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00CB00"/>
                </a:solidFill>
                <a:latin typeface="Courier New" panose="02070309020205020404" pitchFamily="49" charset="0"/>
                <a:cs typeface="Courier New" panose="02070309020205020404" pitchFamily="49" charset="0"/>
              </a:rPr>
              <a:t>"45.55.136.114/csc3610"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String </a:t>
            </a:r>
            <a:r>
              <a:rPr lang="en-US" sz="1200" dirty="0" err="1">
                <a:solidFill>
                  <a:srgbClr val="000000"/>
                </a:solidFill>
                <a:latin typeface="Courier New" panose="02070309020205020404" pitchFamily="49" charset="0"/>
                <a:cs typeface="Courier New" panose="02070309020205020404" pitchFamily="49" charset="0"/>
              </a:rPr>
              <a:t>fName</a:t>
            </a: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00CB00"/>
                </a:solidFill>
                <a:latin typeface="Courier New" panose="02070309020205020404" pitchFamily="49" charset="0"/>
                <a:cs typeface="Courier New" panose="02070309020205020404" pitchFamily="49" charset="0"/>
              </a:rPr>
              <a:t>"C:\\Users\\StudentsDriveName\\Desktop\\CSC3610\\DB\\src\\pw.txt"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DBAbstract</a:t>
            </a:r>
            <a:r>
              <a:rPr lang="en-US" sz="1200" dirty="0">
                <a:solidFill>
                  <a:srgbClr val="000000"/>
                </a:solidFill>
                <a:latin typeface="Courier New" panose="02070309020205020404" pitchFamily="49" charset="0"/>
                <a:cs typeface="Courier New" panose="02070309020205020404" pitchFamily="49" charset="0"/>
              </a:rPr>
              <a:t> DB = </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DBAbstract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DBPath</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fName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String SQL = </a:t>
            </a:r>
            <a:r>
              <a:rPr lang="en-US" sz="1200" dirty="0">
                <a:solidFill>
                  <a:srgbClr val="00CB00"/>
                </a:solidFill>
                <a:latin typeface="Courier New" panose="02070309020205020404" pitchFamily="49" charset="0"/>
                <a:cs typeface="Courier New" panose="02070309020205020404" pitchFamily="49" charset="0"/>
              </a:rPr>
              <a:t>"select </a:t>
            </a:r>
            <a:r>
              <a:rPr lang="en-US" sz="1200" dirty="0" err="1">
                <a:solidFill>
                  <a:srgbClr val="00CB00"/>
                </a:solidFill>
                <a:latin typeface="Courier New" panose="02070309020205020404" pitchFamily="49" charset="0"/>
                <a:cs typeface="Courier New" panose="02070309020205020404" pitchFamily="49" charset="0"/>
              </a:rPr>
              <a:t>emp_no</a:t>
            </a:r>
            <a:r>
              <a:rPr lang="en-US" sz="1200" dirty="0">
                <a:solidFill>
                  <a:srgbClr val="00CB00"/>
                </a:solidFill>
                <a:latin typeface="Courier New" panose="02070309020205020404" pitchFamily="49" charset="0"/>
                <a:cs typeface="Courier New" panose="02070309020205020404" pitchFamily="49" charset="0"/>
              </a:rPr>
              <a:t>, </a:t>
            </a:r>
            <a:r>
              <a:rPr lang="en-US" sz="1200" dirty="0" err="1">
                <a:solidFill>
                  <a:srgbClr val="00CB00"/>
                </a:solidFill>
                <a:latin typeface="Courier New" panose="02070309020205020404" pitchFamily="49" charset="0"/>
                <a:cs typeface="Courier New" panose="02070309020205020404" pitchFamily="49" charset="0"/>
              </a:rPr>
              <a:t>birth_date</a:t>
            </a:r>
            <a:r>
              <a:rPr lang="en-US" sz="1200" dirty="0">
                <a:solidFill>
                  <a:srgbClr val="00CB00"/>
                </a:solidFill>
                <a:latin typeface="Courier New" panose="02070309020205020404" pitchFamily="49" charset="0"/>
                <a:cs typeface="Courier New" panose="02070309020205020404" pitchFamily="49" charset="0"/>
              </a:rPr>
              <a:t>, </a:t>
            </a:r>
            <a:r>
              <a:rPr lang="en-US" sz="1200" dirty="0" err="1">
                <a:solidFill>
                  <a:srgbClr val="00CB00"/>
                </a:solidFill>
                <a:latin typeface="Courier New" panose="02070309020205020404" pitchFamily="49" charset="0"/>
                <a:cs typeface="Courier New" panose="02070309020205020404" pitchFamily="49" charset="0"/>
              </a:rPr>
              <a:t>first_name</a:t>
            </a:r>
            <a:r>
              <a:rPr lang="en-US" sz="1200" dirty="0">
                <a:solidFill>
                  <a:srgbClr val="00CB00"/>
                </a:solidFill>
                <a:latin typeface="Courier New" panose="02070309020205020404" pitchFamily="49" charset="0"/>
                <a:cs typeface="Courier New" panose="02070309020205020404" pitchFamily="49" charset="0"/>
              </a:rPr>
              <a:t>, </a:t>
            </a:r>
            <a:r>
              <a:rPr lang="en-US" sz="1200" dirty="0" err="1">
                <a:solidFill>
                  <a:srgbClr val="00CB00"/>
                </a:solidFill>
                <a:latin typeface="Courier New" panose="02070309020205020404" pitchFamily="49" charset="0"/>
                <a:cs typeface="Courier New" panose="02070309020205020404" pitchFamily="49" charset="0"/>
              </a:rPr>
              <a:t>last_name</a:t>
            </a:r>
            <a:r>
              <a:rPr lang="en-US" sz="1200" dirty="0">
                <a:solidFill>
                  <a:srgbClr val="00CB00"/>
                </a:solidFill>
                <a:latin typeface="Courier New" panose="02070309020205020404" pitchFamily="49" charset="0"/>
                <a:cs typeface="Courier New" panose="02070309020205020404" pitchFamily="49" charset="0"/>
              </a:rPr>
              <a:t>, gender, </a:t>
            </a:r>
            <a:r>
              <a:rPr lang="en-US" sz="1200" dirty="0" err="1">
                <a:solidFill>
                  <a:srgbClr val="00CB00"/>
                </a:solidFill>
                <a:latin typeface="Courier New" panose="02070309020205020404" pitchFamily="49" charset="0"/>
                <a:cs typeface="Courier New" panose="02070309020205020404" pitchFamily="49" charset="0"/>
              </a:rPr>
              <a:t>hire_date</a:t>
            </a:r>
            <a:r>
              <a:rPr lang="en-US" sz="1200" dirty="0">
                <a:solidFill>
                  <a:srgbClr val="00CB00"/>
                </a:solidFill>
                <a:latin typeface="Courier New" panose="02070309020205020404" pitchFamily="49" charset="0"/>
                <a:cs typeface="Courier New" panose="02070309020205020404" pitchFamily="49" charset="0"/>
              </a:rPr>
              <a:t> from employees limit 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"Employee Info:\n"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ALstart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ArrayList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a:solidFill>
                  <a:srgbClr val="000000"/>
                </a:solidFill>
                <a:latin typeface="Courier New" panose="02070309020205020404" pitchFamily="49" charset="0"/>
                <a:cs typeface="Courier New" panose="02070309020205020404" pitchFamily="49" charset="0"/>
              </a:rPr>
              <a:t>ALemployees</a:t>
            </a: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ArrayList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try</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DB.doQuery</a:t>
            </a:r>
            <a:r>
              <a:rPr lang="en-US" sz="1200" dirty="0">
                <a:solidFill>
                  <a:srgbClr val="000000"/>
                </a:solidFill>
                <a:latin typeface="Courier New" panose="02070309020205020404" pitchFamily="49" charset="0"/>
                <a:cs typeface="Courier New" panose="02070309020205020404" pitchFamily="49" charset="0"/>
              </a:rPr>
              <a:t>(SQL);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while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resultSet.next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ALemployees.add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(1),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(2),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(3),</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(4),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(5),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(6)));</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catch</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SQLException</a:t>
            </a:r>
            <a:r>
              <a:rPr lang="en-US" sz="1200" dirty="0">
                <a:solidFill>
                  <a:srgbClr val="000000"/>
                </a:solidFill>
                <a:latin typeface="Courier New" panose="02070309020205020404" pitchFamily="49" charset="0"/>
                <a:cs typeface="Courier New" panose="02070309020205020404" pitchFamily="49" charset="0"/>
              </a:rPr>
              <a:t> e)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nSQL</a:t>
            </a:r>
            <a:r>
              <a:rPr lang="en-US" sz="1200" dirty="0">
                <a:solidFill>
                  <a:srgbClr val="00CB00"/>
                </a:solidFill>
                <a:latin typeface="Courier New" panose="02070309020205020404" pitchFamily="49" charset="0"/>
                <a:cs typeface="Courier New" panose="02070309020205020404" pitchFamily="49" charset="0"/>
              </a:rPr>
              <a:t> Failed=%s"</a:t>
            </a:r>
            <a:r>
              <a:rPr lang="en-US" sz="1200" dirty="0">
                <a:solidFill>
                  <a:srgbClr val="000000"/>
                </a:solidFill>
                <a:latin typeface="Courier New" panose="02070309020205020404" pitchFamily="49" charset="0"/>
                <a:cs typeface="Courier New" panose="02070309020205020404" pitchFamily="49" charset="0"/>
              </a:rPr>
              <a:t>, 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e.printStackTrace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ArrayList</a:t>
            </a:r>
            <a:r>
              <a:rPr lang="en-US" sz="1200" dirty="0">
                <a:solidFill>
                  <a:srgbClr val="00CB00"/>
                </a:solidFill>
                <a:latin typeface="Courier New" panose="02070309020205020404" pitchFamily="49" charset="0"/>
                <a:cs typeface="Courier New" panose="02070309020205020404" pitchFamily="49" charset="0"/>
              </a:rPr>
              <a:t>:\n"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for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 e : </a:t>
            </a:r>
            <a:r>
              <a:rPr lang="en-US" sz="1200" dirty="0" err="1">
                <a:solidFill>
                  <a:srgbClr val="000000"/>
                </a:solidFill>
                <a:latin typeface="Courier New" panose="02070309020205020404" pitchFamily="49" charset="0"/>
                <a:cs typeface="Courier New" panose="02070309020205020404" pitchFamily="49" charset="0"/>
              </a:rPr>
              <a:t>ALemployees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e.printInfo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ALend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double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ALtime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ALend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ALstart</a:t>
            </a:r>
            <a:r>
              <a:rPr lang="en-US" sz="1200" dirty="0">
                <a:solidFill>
                  <a:srgbClr val="000000"/>
                </a:solidFill>
                <a:latin typeface="Courier New" panose="02070309020205020404" pitchFamily="49" charset="0"/>
                <a:cs typeface="Courier New" panose="02070309020205020404" pitchFamily="49" charset="0"/>
              </a:rPr>
              <a:t>) / 1000.0;</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"Processing with </a:t>
            </a:r>
            <a:r>
              <a:rPr lang="en-US" sz="1200" dirty="0" err="1">
                <a:solidFill>
                  <a:srgbClr val="00CB00"/>
                </a:solidFill>
                <a:latin typeface="Courier New" panose="02070309020205020404" pitchFamily="49" charset="0"/>
                <a:cs typeface="Courier New" panose="02070309020205020404" pitchFamily="49" charset="0"/>
              </a:rPr>
              <a:t>ArrayList</a:t>
            </a:r>
            <a:r>
              <a:rPr lang="en-US" sz="1200" dirty="0">
                <a:solidFill>
                  <a:srgbClr val="00CB00"/>
                </a:solidFill>
                <a:latin typeface="Courier New" panose="02070309020205020404" pitchFamily="49" charset="0"/>
                <a:cs typeface="Courier New" panose="02070309020205020404" pitchFamily="49" charset="0"/>
              </a:rPr>
              <a:t> took %.2f seconds.\n"</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ALtime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HSstart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HashSet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a:solidFill>
                  <a:srgbClr val="000000"/>
                </a:solidFill>
                <a:latin typeface="Courier New" panose="02070309020205020404" pitchFamily="49" charset="0"/>
                <a:cs typeface="Courier New" panose="02070309020205020404" pitchFamily="49" charset="0"/>
              </a:rPr>
              <a:t>HSemployees</a:t>
            </a: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HashSet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try</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DB.doQuery</a:t>
            </a:r>
            <a:r>
              <a:rPr lang="en-US" sz="1200" dirty="0">
                <a:solidFill>
                  <a:srgbClr val="000000"/>
                </a:solidFill>
                <a:latin typeface="Courier New" panose="02070309020205020404" pitchFamily="49" charset="0"/>
                <a:cs typeface="Courier New" panose="02070309020205020404" pitchFamily="49" charset="0"/>
              </a:rPr>
              <a:t>(SQL);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while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resultSet.next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HSemployees.add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(1),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(2),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(3),</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(4),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(5),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(6)));</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catch</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SQLException</a:t>
            </a:r>
            <a:r>
              <a:rPr lang="en-US" sz="1200" dirty="0">
                <a:solidFill>
                  <a:srgbClr val="000000"/>
                </a:solidFill>
                <a:latin typeface="Courier New" panose="02070309020205020404" pitchFamily="49" charset="0"/>
                <a:cs typeface="Courier New" panose="02070309020205020404" pitchFamily="49" charset="0"/>
              </a:rPr>
              <a:t> e)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nSQL</a:t>
            </a:r>
            <a:r>
              <a:rPr lang="en-US" sz="1200" dirty="0">
                <a:solidFill>
                  <a:srgbClr val="00CB00"/>
                </a:solidFill>
                <a:latin typeface="Courier New" panose="02070309020205020404" pitchFamily="49" charset="0"/>
                <a:cs typeface="Courier New" panose="02070309020205020404" pitchFamily="49" charset="0"/>
              </a:rPr>
              <a:t> Failed=%s"</a:t>
            </a:r>
            <a:r>
              <a:rPr lang="en-US" sz="1200" dirty="0">
                <a:solidFill>
                  <a:srgbClr val="000000"/>
                </a:solidFill>
                <a:latin typeface="Courier New" panose="02070309020205020404" pitchFamily="49" charset="0"/>
                <a:cs typeface="Courier New" panose="02070309020205020404" pitchFamily="49" charset="0"/>
              </a:rPr>
              <a:t>, 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e.printStackTrace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nHashSet</a:t>
            </a:r>
            <a:r>
              <a:rPr lang="en-US" sz="1200" dirty="0">
                <a:solidFill>
                  <a:srgbClr val="00CB00"/>
                </a:solidFill>
                <a:latin typeface="Courier New" panose="02070309020205020404" pitchFamily="49" charset="0"/>
                <a:cs typeface="Courier New" panose="02070309020205020404" pitchFamily="49" charset="0"/>
              </a:rPr>
              <a:t>:\n"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for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 e : </a:t>
            </a:r>
            <a:r>
              <a:rPr lang="en-US" sz="1200" dirty="0" err="1">
                <a:solidFill>
                  <a:srgbClr val="000000"/>
                </a:solidFill>
                <a:latin typeface="Courier New" panose="02070309020205020404" pitchFamily="49" charset="0"/>
                <a:cs typeface="Courier New" panose="02070309020205020404" pitchFamily="49" charset="0"/>
              </a:rPr>
              <a:t>HSemployees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e.printInfo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HSend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double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HStime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HSend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HSstart</a:t>
            </a:r>
            <a:r>
              <a:rPr lang="en-US" sz="1200" dirty="0">
                <a:solidFill>
                  <a:srgbClr val="000000"/>
                </a:solidFill>
                <a:latin typeface="Courier New" panose="02070309020205020404" pitchFamily="49" charset="0"/>
                <a:cs typeface="Courier New" panose="02070309020205020404" pitchFamily="49" charset="0"/>
              </a:rPr>
              <a:t>) / 1000.0;</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"Processing with </a:t>
            </a:r>
            <a:r>
              <a:rPr lang="en-US" sz="1200" dirty="0" err="1">
                <a:solidFill>
                  <a:srgbClr val="00CB00"/>
                </a:solidFill>
                <a:latin typeface="Courier New" panose="02070309020205020404" pitchFamily="49" charset="0"/>
                <a:cs typeface="Courier New" panose="02070309020205020404" pitchFamily="49" charset="0"/>
              </a:rPr>
              <a:t>HashSet</a:t>
            </a:r>
            <a:r>
              <a:rPr lang="en-US" sz="1200" dirty="0">
                <a:solidFill>
                  <a:srgbClr val="00CB00"/>
                </a:solidFill>
                <a:latin typeface="Courier New" panose="02070309020205020404" pitchFamily="49" charset="0"/>
                <a:cs typeface="Courier New" panose="02070309020205020404" pitchFamily="49" charset="0"/>
              </a:rPr>
              <a:t> took %.2f seconds.\n"</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HStime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LHSstart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LinkedHashSet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a:solidFill>
                  <a:srgbClr val="000000"/>
                </a:solidFill>
                <a:latin typeface="Courier New" panose="02070309020205020404" pitchFamily="49" charset="0"/>
                <a:cs typeface="Courier New" panose="02070309020205020404" pitchFamily="49" charset="0"/>
              </a:rPr>
              <a:t>LHSemployees</a:t>
            </a: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LinkedHashSet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try</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DB.doQuery</a:t>
            </a:r>
            <a:r>
              <a:rPr lang="en-US" sz="1200" dirty="0">
                <a:solidFill>
                  <a:srgbClr val="000000"/>
                </a:solidFill>
                <a:latin typeface="Courier New" panose="02070309020205020404" pitchFamily="49" charset="0"/>
                <a:cs typeface="Courier New" panose="02070309020205020404" pitchFamily="49" charset="0"/>
              </a:rPr>
              <a:t>(SQL);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while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resultSet.next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LHSemployees.add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(1),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(2),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(3),</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(4),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(5),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(6)));</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catch</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SQLException</a:t>
            </a:r>
            <a:r>
              <a:rPr lang="en-US" sz="1200" dirty="0">
                <a:solidFill>
                  <a:srgbClr val="000000"/>
                </a:solidFill>
                <a:latin typeface="Courier New" panose="02070309020205020404" pitchFamily="49" charset="0"/>
                <a:cs typeface="Courier New" panose="02070309020205020404" pitchFamily="49" charset="0"/>
              </a:rPr>
              <a:t> e)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nSQL</a:t>
            </a:r>
            <a:r>
              <a:rPr lang="en-US" sz="1200" dirty="0">
                <a:solidFill>
                  <a:srgbClr val="00CB00"/>
                </a:solidFill>
                <a:latin typeface="Courier New" panose="02070309020205020404" pitchFamily="49" charset="0"/>
                <a:cs typeface="Courier New" panose="02070309020205020404" pitchFamily="49" charset="0"/>
              </a:rPr>
              <a:t> Failed=%s"</a:t>
            </a:r>
            <a:r>
              <a:rPr lang="en-US" sz="1200" dirty="0">
                <a:solidFill>
                  <a:srgbClr val="000000"/>
                </a:solidFill>
                <a:latin typeface="Courier New" panose="02070309020205020404" pitchFamily="49" charset="0"/>
                <a:cs typeface="Courier New" panose="02070309020205020404" pitchFamily="49" charset="0"/>
              </a:rPr>
              <a:t>, 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e.printStackTrace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nLinkedHashSet</a:t>
            </a:r>
            <a:r>
              <a:rPr lang="en-US" sz="1200" dirty="0">
                <a:solidFill>
                  <a:srgbClr val="00CB00"/>
                </a:solidFill>
                <a:latin typeface="Courier New" panose="02070309020205020404" pitchFamily="49" charset="0"/>
                <a:cs typeface="Courier New" panose="02070309020205020404" pitchFamily="49" charset="0"/>
              </a:rPr>
              <a:t>:\n"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for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 e : </a:t>
            </a:r>
            <a:r>
              <a:rPr lang="en-US" sz="1200" dirty="0" err="1">
                <a:solidFill>
                  <a:srgbClr val="000000"/>
                </a:solidFill>
                <a:latin typeface="Courier New" panose="02070309020205020404" pitchFamily="49" charset="0"/>
                <a:cs typeface="Courier New" panose="02070309020205020404" pitchFamily="49" charset="0"/>
              </a:rPr>
              <a:t>LHSemployees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e.printInfo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LHSend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double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LHStime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LHSend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LHSstart</a:t>
            </a:r>
            <a:r>
              <a:rPr lang="en-US" sz="1200" dirty="0">
                <a:solidFill>
                  <a:srgbClr val="000000"/>
                </a:solidFill>
                <a:latin typeface="Courier New" panose="02070309020205020404" pitchFamily="49" charset="0"/>
                <a:cs typeface="Courier New" panose="02070309020205020404" pitchFamily="49" charset="0"/>
              </a:rPr>
              <a:t>) / 1000.0;</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"Processing with </a:t>
            </a:r>
            <a:r>
              <a:rPr lang="en-US" sz="1200" dirty="0" err="1">
                <a:solidFill>
                  <a:srgbClr val="00CB00"/>
                </a:solidFill>
                <a:latin typeface="Courier New" panose="02070309020205020404" pitchFamily="49" charset="0"/>
                <a:cs typeface="Courier New" panose="02070309020205020404" pitchFamily="49" charset="0"/>
              </a:rPr>
              <a:t>LinkedHashSet</a:t>
            </a:r>
            <a:r>
              <a:rPr lang="en-US" sz="1200" dirty="0">
                <a:solidFill>
                  <a:srgbClr val="00CB00"/>
                </a:solidFill>
                <a:latin typeface="Courier New" panose="02070309020205020404" pitchFamily="49" charset="0"/>
                <a:cs typeface="Courier New" panose="02070309020205020404" pitchFamily="49" charset="0"/>
              </a:rPr>
              <a:t> took %.2f seconds.\n"</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LHStime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TSstart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TreeSet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a:solidFill>
                  <a:srgbClr val="000000"/>
                </a:solidFill>
                <a:latin typeface="Courier New" panose="02070309020205020404" pitchFamily="49" charset="0"/>
                <a:cs typeface="Courier New" panose="02070309020205020404" pitchFamily="49" charset="0"/>
              </a:rPr>
              <a:t>TSemployees</a:t>
            </a: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TreeSet</a:t>
            </a:r>
            <a:r>
              <a:rPr lang="en-US" sz="1200" dirty="0">
                <a:solidFill>
                  <a:srgbClr val="000000"/>
                </a:solidFill>
                <a:latin typeface="Courier New" panose="02070309020205020404" pitchFamily="49" charset="0"/>
                <a:cs typeface="Courier New" panose="02070309020205020404" pitchFamily="49" charset="0"/>
              </a:rPr>
              <a:t>&lt;</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&gt;();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try</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DB.doQuery</a:t>
            </a:r>
            <a:r>
              <a:rPr lang="en-US" sz="1200" dirty="0">
                <a:solidFill>
                  <a:srgbClr val="000000"/>
                </a:solidFill>
                <a:latin typeface="Courier New" panose="02070309020205020404" pitchFamily="49" charset="0"/>
                <a:cs typeface="Courier New" panose="02070309020205020404" pitchFamily="49" charset="0"/>
              </a:rPr>
              <a:t>(SQL);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while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resultSet.next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TSemployees.add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941EDF"/>
                </a:solidFill>
                <a:latin typeface="Courier New" panose="02070309020205020404" pitchFamily="49" charset="0"/>
                <a:cs typeface="Courier New" panose="02070309020205020404" pitchFamily="49" charset="0"/>
              </a:rPr>
              <a:t>new</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(1),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(2),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(3),</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(4),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(5), </a:t>
            </a:r>
            <a:r>
              <a:rPr lang="en-US" sz="1200" dirty="0" err="1">
                <a:solidFill>
                  <a:srgbClr val="000000"/>
                </a:solidFill>
                <a:latin typeface="Courier New" panose="02070309020205020404" pitchFamily="49" charset="0"/>
                <a:cs typeface="Courier New" panose="02070309020205020404" pitchFamily="49" charset="0"/>
              </a:rPr>
              <a:t>resultSet.getString</a:t>
            </a:r>
            <a:r>
              <a:rPr lang="en-US" sz="1200" dirty="0">
                <a:solidFill>
                  <a:srgbClr val="000000"/>
                </a:solidFill>
                <a:latin typeface="Courier New" panose="02070309020205020404" pitchFamily="49" charset="0"/>
                <a:cs typeface="Courier New" panose="02070309020205020404" pitchFamily="49" charset="0"/>
              </a:rPr>
              <a:t>(6)));</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 </a:t>
            </a:r>
            <a:r>
              <a:rPr lang="en-US" sz="1200" dirty="0">
                <a:solidFill>
                  <a:srgbClr val="941EDF"/>
                </a:solidFill>
                <a:latin typeface="Courier New" panose="02070309020205020404" pitchFamily="49" charset="0"/>
                <a:cs typeface="Courier New" panose="02070309020205020404" pitchFamily="49" charset="0"/>
              </a:rPr>
              <a:t>catch</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SQLException</a:t>
            </a:r>
            <a:r>
              <a:rPr lang="en-US" sz="1200" dirty="0">
                <a:solidFill>
                  <a:srgbClr val="000000"/>
                </a:solidFill>
                <a:latin typeface="Courier New" panose="02070309020205020404" pitchFamily="49" charset="0"/>
                <a:cs typeface="Courier New" panose="02070309020205020404" pitchFamily="49" charset="0"/>
              </a:rPr>
              <a:t> e)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nSQL</a:t>
            </a:r>
            <a:r>
              <a:rPr lang="en-US" sz="1200" dirty="0">
                <a:solidFill>
                  <a:srgbClr val="00CB00"/>
                </a:solidFill>
                <a:latin typeface="Courier New" panose="02070309020205020404" pitchFamily="49" charset="0"/>
                <a:cs typeface="Courier New" panose="02070309020205020404" pitchFamily="49" charset="0"/>
              </a:rPr>
              <a:t> Failed=%s"</a:t>
            </a:r>
            <a:r>
              <a:rPr lang="en-US" sz="1200" dirty="0">
                <a:solidFill>
                  <a:srgbClr val="000000"/>
                </a:solidFill>
                <a:latin typeface="Courier New" panose="02070309020205020404" pitchFamily="49" charset="0"/>
                <a:cs typeface="Courier New" panose="02070309020205020404" pitchFamily="49" charset="0"/>
              </a:rPr>
              <a:t>, SQL);</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e.printStackTrace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a:t>
            </a:r>
            <a:r>
              <a:rPr lang="en-US" sz="1200" dirty="0" err="1">
                <a:solidFill>
                  <a:srgbClr val="00CB00"/>
                </a:solidFill>
                <a:latin typeface="Courier New" panose="02070309020205020404" pitchFamily="49" charset="0"/>
                <a:cs typeface="Courier New" panose="02070309020205020404" pitchFamily="49" charset="0"/>
              </a:rPr>
              <a:t>nTreeSet</a:t>
            </a:r>
            <a:r>
              <a:rPr lang="en-US" sz="1200" dirty="0">
                <a:solidFill>
                  <a:srgbClr val="00CB00"/>
                </a:solidFill>
                <a:latin typeface="Courier New" panose="02070309020205020404" pitchFamily="49" charset="0"/>
                <a:cs typeface="Courier New" panose="02070309020205020404" pitchFamily="49" charset="0"/>
              </a:rPr>
              <a:t>:\n"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for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EmployeeList</a:t>
            </a:r>
            <a:r>
              <a:rPr lang="en-US" sz="1200" dirty="0">
                <a:solidFill>
                  <a:srgbClr val="000000"/>
                </a:solidFill>
                <a:latin typeface="Courier New" panose="02070309020205020404" pitchFamily="49" charset="0"/>
                <a:cs typeface="Courier New" panose="02070309020205020404" pitchFamily="49" charset="0"/>
              </a:rPr>
              <a:t> e : </a:t>
            </a:r>
            <a:r>
              <a:rPr lang="en-US" sz="1200" dirty="0" err="1">
                <a:solidFill>
                  <a:srgbClr val="000000"/>
                </a:solidFill>
                <a:latin typeface="Courier New" panose="02070309020205020404" pitchFamily="49" charset="0"/>
                <a:cs typeface="Courier New" panose="02070309020205020404" pitchFamily="49" charset="0"/>
              </a:rPr>
              <a:t>TSemployees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e.printInfo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System.out.println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long</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TSend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System.currentTimeMillis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final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941EDF"/>
                </a:solidFill>
                <a:latin typeface="Courier New" panose="02070309020205020404" pitchFamily="49" charset="0"/>
                <a:cs typeface="Courier New" panose="02070309020205020404" pitchFamily="49" charset="0"/>
              </a:rPr>
              <a:t>double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TStime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TSend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TSstart</a:t>
            </a:r>
            <a:r>
              <a:rPr lang="en-US" sz="1200" dirty="0">
                <a:solidFill>
                  <a:srgbClr val="000000"/>
                </a:solidFill>
                <a:latin typeface="Courier New" panose="02070309020205020404" pitchFamily="49" charset="0"/>
                <a:cs typeface="Courier New" panose="02070309020205020404" pitchFamily="49" charset="0"/>
              </a:rPr>
              <a:t>) / 1000.0;</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System.out.printf</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CB00"/>
                </a:solidFill>
                <a:latin typeface="Courier New" panose="02070309020205020404" pitchFamily="49" charset="0"/>
                <a:cs typeface="Courier New" panose="02070309020205020404" pitchFamily="49" charset="0"/>
              </a:rPr>
              <a:t>"Processing with </a:t>
            </a:r>
            <a:r>
              <a:rPr lang="en-US" sz="1200" dirty="0" err="1">
                <a:solidFill>
                  <a:srgbClr val="00CB00"/>
                </a:solidFill>
                <a:latin typeface="Courier New" panose="02070309020205020404" pitchFamily="49" charset="0"/>
                <a:cs typeface="Courier New" panose="02070309020205020404" pitchFamily="49" charset="0"/>
              </a:rPr>
              <a:t>TreeSet</a:t>
            </a:r>
            <a:r>
              <a:rPr lang="en-US" sz="1200" dirty="0">
                <a:solidFill>
                  <a:srgbClr val="00CB00"/>
                </a:solidFill>
                <a:latin typeface="Courier New" panose="02070309020205020404" pitchFamily="49" charset="0"/>
                <a:cs typeface="Courier New" panose="02070309020205020404" pitchFamily="49" charset="0"/>
              </a:rPr>
              <a:t> took %.2f seconds."</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TStime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5455828" y="207255"/>
            <a:ext cx="4481386" cy="646331"/>
          </a:xfrm>
          <a:prstGeom prst="rect">
            <a:avLst/>
          </a:prstGeom>
          <a:solidFill>
            <a:schemeClr val="accent1">
              <a:lumMod val="40000"/>
              <a:lumOff val="60000"/>
            </a:schemeClr>
          </a:solidFill>
        </p:spPr>
        <p:txBody>
          <a:bodyPr wrap="square" rtlCol="0">
            <a:spAutoFit/>
          </a:bodyPr>
          <a:lstStyle/>
          <a:p>
            <a:r>
              <a:rPr lang="en-US" dirty="0"/>
              <a:t>Student drive code submitted … comments? Is it DRY? How will you fix it?</a:t>
            </a:r>
          </a:p>
        </p:txBody>
      </p:sp>
    </p:spTree>
    <p:extLst>
      <p:ext uri="{BB962C8B-B14F-4D97-AF65-F5344CB8AC3E}">
        <p14:creationId xmlns:p14="http://schemas.microsoft.com/office/powerpoint/2010/main" val="1491110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1972 -&gt; </a:t>
            </a:r>
            <a:r>
              <a:rPr lang="en-US" dirty="0" err="1"/>
              <a:t>Dijkstra</a:t>
            </a:r>
            <a:r>
              <a:rPr lang="en-US" dirty="0"/>
              <a:t> on Structured Programming</a:t>
            </a:r>
          </a:p>
        </p:txBody>
      </p:sp>
      <p:sp>
        <p:nvSpPr>
          <p:cNvPr id="4" name="Rectangle 1"/>
          <p:cNvSpPr>
            <a:spLocks noChangeArrowheads="1"/>
          </p:cNvSpPr>
          <p:nvPr/>
        </p:nvSpPr>
        <p:spPr bwMode="auto">
          <a:xfrm>
            <a:off x="443704" y="1595776"/>
            <a:ext cx="10190329" cy="1323439"/>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every function, and every block within a function, should have one entry and one exit. </a:t>
            </a:r>
          </a:p>
          <a:p>
            <a:pPr marL="0" marR="0" lvl="0" indent="28575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28575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Following these rules means that there should only be one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in a function, no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break</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continue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statements in a loop, and never, </a:t>
            </a:r>
            <a:r>
              <a:rPr kumimoji="0" lang="en-US" altLang="en-US"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ever,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any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goto</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statements.</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02627" y="3954157"/>
            <a:ext cx="10651173" cy="1077218"/>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small</a:t>
            </a:r>
            <a:r>
              <a:rPr kumimoji="0" lang="en-US" altLang="en-US"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=&gt;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problem =&gt; occasional multiple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continue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a:t>
            </a:r>
          </a:p>
          <a:p>
            <a:pPr marL="0" marR="0" lvl="0" indent="28575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28575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958468" y="5595648"/>
            <a:ext cx="10653310" cy="369332"/>
          </a:xfrm>
          <a:prstGeom prst="rect">
            <a:avLst/>
          </a:prstGeom>
        </p:spPr>
        <p:txBody>
          <a:bodyPr wrap="square">
            <a:spAutoFit/>
          </a:bodyPr>
          <a:lstStyle/>
          <a:p>
            <a:r>
              <a:rPr lang="en-US" b="1" dirty="0">
                <a:solidFill>
                  <a:srgbClr val="000000"/>
                </a:solidFill>
                <a:latin typeface="Times New Roman" panose="02020603050405020304" pitchFamily="18" charset="0"/>
              </a:rPr>
              <a:t>[</a:t>
            </a:r>
            <a:r>
              <a:rPr lang="en-US" b="1" dirty="0">
                <a:solidFill>
                  <a:srgbClr val="000000"/>
                </a:solidFill>
                <a:latin typeface="Times New Roman" panose="02020603050405020304" pitchFamily="18" charset="0"/>
                <a:hlinkClick r:id="rId2"/>
              </a:rPr>
              <a:t>SP72</a:t>
            </a:r>
            <a:r>
              <a:rPr lang="en-US" b="1" dirty="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Structured Programming</a:t>
            </a:r>
            <a:r>
              <a:rPr lang="en-US" dirty="0">
                <a:solidFill>
                  <a:srgbClr val="000000"/>
                </a:solidFill>
                <a:latin typeface="Times New Roman" panose="02020603050405020304" pitchFamily="18" charset="0"/>
              </a:rPr>
              <a:t>, O.-J. Dahl, E. W. </a:t>
            </a:r>
            <a:r>
              <a:rPr lang="en-US" dirty="0" err="1">
                <a:solidFill>
                  <a:srgbClr val="000000"/>
                </a:solidFill>
                <a:latin typeface="Times New Roman" panose="02020603050405020304" pitchFamily="18" charset="0"/>
              </a:rPr>
              <a:t>Dijkstra</a:t>
            </a:r>
            <a:r>
              <a:rPr lang="en-US" dirty="0">
                <a:solidFill>
                  <a:srgbClr val="000000"/>
                </a:solidFill>
                <a:latin typeface="Times New Roman" panose="02020603050405020304" pitchFamily="18" charset="0"/>
              </a:rPr>
              <a:t>, C. A. R. Hoare, Academic Press, London, 1972.</a:t>
            </a:r>
            <a:endParaRPr lang="en-US" dirty="0"/>
          </a:p>
        </p:txBody>
      </p:sp>
    </p:spTree>
    <p:extLst>
      <p:ext uri="{BB962C8B-B14F-4D97-AF65-F5344CB8AC3E}">
        <p14:creationId xmlns:p14="http://schemas.microsoft.com/office/powerpoint/2010/main" val="3525957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 </a:t>
            </a:r>
          </a:p>
        </p:txBody>
      </p:sp>
      <p:sp>
        <p:nvSpPr>
          <p:cNvPr id="3" name="Content Placeholder 2"/>
          <p:cNvSpPr>
            <a:spLocks noGrp="1"/>
          </p:cNvSpPr>
          <p:nvPr>
            <p:ph idx="1"/>
          </p:nvPr>
        </p:nvSpPr>
        <p:spPr>
          <a:xfrm>
            <a:off x="1905918" y="2141537"/>
            <a:ext cx="10515600" cy="4351338"/>
          </a:xfrm>
        </p:spPr>
        <p:txBody>
          <a:bodyPr/>
          <a:lstStyle/>
          <a:p>
            <a:r>
              <a:rPr lang="en-US" dirty="0"/>
              <a:t>In a system:</a:t>
            </a:r>
          </a:p>
          <a:p>
            <a:pPr lvl="1"/>
            <a:r>
              <a:rPr lang="en-US" dirty="0"/>
              <a:t>Classes are the nouns</a:t>
            </a:r>
          </a:p>
          <a:p>
            <a:pPr lvl="1"/>
            <a:r>
              <a:rPr lang="en-US" dirty="0"/>
              <a:t>Functions are the verbs </a:t>
            </a:r>
          </a:p>
        </p:txBody>
      </p:sp>
      <p:sp>
        <p:nvSpPr>
          <p:cNvPr id="4" name="TextBox 3"/>
          <p:cNvSpPr txBox="1"/>
          <p:nvPr/>
        </p:nvSpPr>
        <p:spPr>
          <a:xfrm>
            <a:off x="1905918" y="3470313"/>
            <a:ext cx="8106963" cy="1477328"/>
          </a:xfrm>
          <a:prstGeom prst="rect">
            <a:avLst/>
          </a:prstGeom>
          <a:solidFill>
            <a:schemeClr val="accent3">
              <a:lumMod val="40000"/>
              <a:lumOff val="60000"/>
            </a:schemeClr>
          </a:solidFill>
        </p:spPr>
        <p:txBody>
          <a:bodyPr wrap="none" rtlCol="0">
            <a:spAutoFit/>
          </a:bodyPr>
          <a:lstStyle/>
          <a:p>
            <a:r>
              <a:rPr lang="en-US" dirty="0"/>
              <a:t>Writing software is like writing a story </a:t>
            </a:r>
          </a:p>
          <a:p>
            <a:r>
              <a:rPr lang="en-US" dirty="0"/>
              <a:t>	- Need to get ideas down first then massage it until it reads well</a:t>
            </a:r>
          </a:p>
          <a:p>
            <a:r>
              <a:rPr lang="en-US" dirty="0"/>
              <a:t>	- First draft might be disorganized and then need to work on it</a:t>
            </a:r>
          </a:p>
          <a:p>
            <a:endParaRPr lang="en-US" dirty="0"/>
          </a:p>
          <a:p>
            <a:r>
              <a:rPr lang="en-US" dirty="0"/>
              <a:t>First attempts often need work… need reworking until come out small and organized</a:t>
            </a:r>
          </a:p>
        </p:txBody>
      </p:sp>
    </p:spTree>
    <p:extLst>
      <p:ext uri="{BB962C8B-B14F-4D97-AF65-F5344CB8AC3E}">
        <p14:creationId xmlns:p14="http://schemas.microsoft.com/office/powerpoint/2010/main" val="33350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 </a:t>
            </a:r>
          </a:p>
        </p:txBody>
      </p:sp>
      <p:sp>
        <p:nvSpPr>
          <p:cNvPr id="4" name="Rectangle 3"/>
          <p:cNvSpPr/>
          <p:nvPr/>
        </p:nvSpPr>
        <p:spPr>
          <a:xfrm>
            <a:off x="3048000" y="3105835"/>
            <a:ext cx="6096000" cy="646331"/>
          </a:xfrm>
          <a:prstGeom prst="rect">
            <a:avLst/>
          </a:prstGeom>
        </p:spPr>
        <p:txBody>
          <a:bodyPr>
            <a:spAutoFit/>
          </a:bodyPr>
          <a:lstStyle/>
          <a:p>
            <a:r>
              <a:rPr lang="en-US" b="1" dirty="0">
                <a:solidFill>
                  <a:srgbClr val="000000"/>
                </a:solidFill>
                <a:latin typeface="Times New Roman" panose="02020603050405020304" pitchFamily="18" charset="0"/>
              </a:rPr>
              <a:t>Bjarne </a:t>
            </a:r>
            <a:r>
              <a:rPr lang="en-US" b="1" dirty="0" err="1">
                <a:solidFill>
                  <a:srgbClr val="000000"/>
                </a:solidFill>
                <a:latin typeface="Times New Roman" panose="02020603050405020304" pitchFamily="18" charset="0"/>
              </a:rPr>
              <a:t>Stroustrup</a:t>
            </a:r>
            <a:r>
              <a:rPr lang="en-US" b="1" dirty="0">
                <a:solidFill>
                  <a:srgbClr val="000000"/>
                </a:solidFill>
                <a:latin typeface="Times New Roman" panose="02020603050405020304" pitchFamily="18" charset="0"/>
              </a:rPr>
              <a:t>, inventor of C++ and author of </a:t>
            </a:r>
            <a:r>
              <a:rPr lang="en-US" b="1" i="1" dirty="0">
                <a:solidFill>
                  <a:srgbClr val="000000"/>
                </a:solidFill>
                <a:latin typeface="Times New Roman" panose="02020603050405020304" pitchFamily="18" charset="0"/>
              </a:rPr>
              <a:t>The C++ Programming Language</a:t>
            </a:r>
            <a:endParaRPr lang="en-US" dirty="0"/>
          </a:p>
        </p:txBody>
      </p:sp>
      <p:sp>
        <p:nvSpPr>
          <p:cNvPr id="5" name="Rectangle 4"/>
          <p:cNvSpPr/>
          <p:nvPr/>
        </p:nvSpPr>
        <p:spPr>
          <a:xfrm>
            <a:off x="1440872" y="1397675"/>
            <a:ext cx="10044545" cy="1200329"/>
          </a:xfrm>
          <a:prstGeom prst="rect">
            <a:avLst/>
          </a:prstGeom>
        </p:spPr>
        <p:txBody>
          <a:bodyPr wrap="square">
            <a:spAutoFit/>
          </a:bodyPr>
          <a:lstStyle/>
          <a:p>
            <a:r>
              <a:rPr lang="en-US" i="1" dirty="0">
                <a:solidFill>
                  <a:srgbClr val="000000"/>
                </a:solidFill>
                <a:latin typeface="Times New Roman" panose="02020603050405020304" pitchFamily="18" charset="0"/>
              </a:rPr>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endParaRPr lang="en-US" dirty="0"/>
          </a:p>
        </p:txBody>
      </p:sp>
      <p:pic>
        <p:nvPicPr>
          <p:cNvPr id="6" name="Picture 5"/>
          <p:cNvPicPr>
            <a:picLocks noChangeAspect="1"/>
          </p:cNvPicPr>
          <p:nvPr/>
        </p:nvPicPr>
        <p:blipFill>
          <a:blip r:embed="rId2"/>
          <a:stretch>
            <a:fillRect/>
          </a:stretch>
        </p:blipFill>
        <p:spPr>
          <a:xfrm>
            <a:off x="10210200" y="2272808"/>
            <a:ext cx="1720728" cy="1932046"/>
          </a:xfrm>
          <a:prstGeom prst="rect">
            <a:avLst/>
          </a:prstGeom>
        </p:spPr>
      </p:pic>
    </p:spTree>
    <p:extLst>
      <p:ext uri="{BB962C8B-B14F-4D97-AF65-F5344CB8AC3E}">
        <p14:creationId xmlns:p14="http://schemas.microsoft.com/office/powerpoint/2010/main" val="114116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 </a:t>
            </a:r>
          </a:p>
        </p:txBody>
      </p:sp>
      <p:sp>
        <p:nvSpPr>
          <p:cNvPr id="4" name="Rectangle 3"/>
          <p:cNvSpPr/>
          <p:nvPr/>
        </p:nvSpPr>
        <p:spPr>
          <a:xfrm>
            <a:off x="3048000" y="3105835"/>
            <a:ext cx="6096000" cy="646331"/>
          </a:xfrm>
          <a:prstGeom prst="rect">
            <a:avLst/>
          </a:prstGeom>
        </p:spPr>
        <p:txBody>
          <a:bodyPr>
            <a:spAutoFit/>
          </a:bodyPr>
          <a:lstStyle/>
          <a:p>
            <a:r>
              <a:rPr lang="en-US" b="1" dirty="0">
                <a:solidFill>
                  <a:srgbClr val="000000"/>
                </a:solidFill>
                <a:latin typeface="Times New Roman" panose="02020603050405020304" pitchFamily="18" charset="0"/>
              </a:rPr>
              <a:t>Michael Feathers, author of </a:t>
            </a:r>
            <a:r>
              <a:rPr lang="en-US" b="1" i="1" dirty="0">
                <a:solidFill>
                  <a:srgbClr val="000000"/>
                </a:solidFill>
                <a:latin typeface="Times New Roman" panose="02020603050405020304" pitchFamily="18" charset="0"/>
              </a:rPr>
              <a:t>Working Effectively with Legacy Code</a:t>
            </a:r>
            <a:endParaRPr lang="en-US" dirty="0"/>
          </a:p>
        </p:txBody>
      </p:sp>
      <p:sp>
        <p:nvSpPr>
          <p:cNvPr id="5" name="Rectangle 4"/>
          <p:cNvSpPr/>
          <p:nvPr/>
        </p:nvSpPr>
        <p:spPr>
          <a:xfrm>
            <a:off x="1104899" y="1443842"/>
            <a:ext cx="9854045" cy="1477328"/>
          </a:xfrm>
          <a:prstGeom prst="rect">
            <a:avLst/>
          </a:prstGeom>
        </p:spPr>
        <p:txBody>
          <a:bodyPr wrap="square">
            <a:spAutoFit/>
          </a:bodyPr>
          <a:lstStyle/>
          <a:p>
            <a:r>
              <a:rPr lang="en-US" i="1" dirty="0">
                <a:solidFill>
                  <a:srgbClr val="000000"/>
                </a:solidFill>
                <a:latin typeface="Times New Roman" panose="02020603050405020304" pitchFamily="18" charset="0"/>
              </a:rPr>
              <a:t>I could list all of the qualities that I notice in clean code, but there is one overarching quality that leads to all of them. 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you—code left by someone who cares deeply about the craft.</a:t>
            </a:r>
            <a:endParaRPr lang="en-US" dirty="0"/>
          </a:p>
        </p:txBody>
      </p:sp>
      <p:pic>
        <p:nvPicPr>
          <p:cNvPr id="6" name="Picture 5"/>
          <p:cNvPicPr>
            <a:picLocks noChangeAspect="1"/>
          </p:cNvPicPr>
          <p:nvPr/>
        </p:nvPicPr>
        <p:blipFill>
          <a:blip r:embed="rId2"/>
          <a:stretch>
            <a:fillRect/>
          </a:stretch>
        </p:blipFill>
        <p:spPr>
          <a:xfrm>
            <a:off x="10348631" y="-11846"/>
            <a:ext cx="1615483" cy="1832659"/>
          </a:xfrm>
          <a:prstGeom prst="rect">
            <a:avLst/>
          </a:prstGeom>
        </p:spPr>
      </p:pic>
    </p:spTree>
    <p:extLst>
      <p:ext uri="{BB962C8B-B14F-4D97-AF65-F5344CB8AC3E}">
        <p14:creationId xmlns:p14="http://schemas.microsoft.com/office/powerpoint/2010/main" val="27110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 </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096000" y="598162"/>
            <a:ext cx="6096000" cy="646331"/>
          </a:xfrm>
          <a:prstGeom prst="rect">
            <a:avLst/>
          </a:prstGeom>
        </p:spPr>
        <p:txBody>
          <a:bodyPr>
            <a:spAutoFit/>
          </a:bodyPr>
          <a:lstStyle/>
          <a:p>
            <a:r>
              <a:rPr lang="en-US" b="1">
                <a:solidFill>
                  <a:srgbClr val="000000"/>
                </a:solidFill>
                <a:latin typeface="Times New Roman" panose="02020603050405020304" pitchFamily="18" charset="0"/>
              </a:rPr>
              <a:t>“Big” Dave Thomas, founder of OTI, godfather of the Eclipse strategy</a:t>
            </a:r>
            <a:endParaRPr lang="en-US" dirty="0"/>
          </a:p>
        </p:txBody>
      </p:sp>
      <p:sp>
        <p:nvSpPr>
          <p:cNvPr id="5" name="Rectangle 4"/>
          <p:cNvSpPr/>
          <p:nvPr/>
        </p:nvSpPr>
        <p:spPr>
          <a:xfrm>
            <a:off x="635145" y="2413338"/>
            <a:ext cx="8508855" cy="1477328"/>
          </a:xfrm>
          <a:prstGeom prst="rect">
            <a:avLst/>
          </a:prstGeom>
        </p:spPr>
        <p:txBody>
          <a:bodyPr wrap="square">
            <a:spAutoFit/>
          </a:bodyPr>
          <a:lstStyle/>
          <a:p>
            <a:r>
              <a:rPr lang="en-US" i="1" dirty="0">
                <a:solidFill>
                  <a:srgbClr val="000000"/>
                </a:solidFill>
                <a:latin typeface="Times New Roman" panose="02020603050405020304" pitchFamily="18" charset="0"/>
              </a:rPr>
              <a:t>Clean code can be read, and enhanced by a developer other than its original author. It has unit and acceptance tests.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a:t>
            </a:r>
            <a:endParaRPr lang="en-US" dirty="0"/>
          </a:p>
        </p:txBody>
      </p:sp>
      <p:pic>
        <p:nvPicPr>
          <p:cNvPr id="6" name="Picture 5"/>
          <p:cNvPicPr>
            <a:picLocks noChangeAspect="1"/>
          </p:cNvPicPr>
          <p:nvPr/>
        </p:nvPicPr>
        <p:blipFill>
          <a:blip r:embed="rId2"/>
          <a:stretch>
            <a:fillRect/>
          </a:stretch>
        </p:blipFill>
        <p:spPr>
          <a:xfrm>
            <a:off x="9510463" y="1027906"/>
            <a:ext cx="2046392" cy="2269548"/>
          </a:xfrm>
          <a:prstGeom prst="rect">
            <a:avLst/>
          </a:prstGeom>
        </p:spPr>
      </p:pic>
      <p:sp>
        <p:nvSpPr>
          <p:cNvPr id="7" name="Rectangle 6"/>
          <p:cNvSpPr/>
          <p:nvPr/>
        </p:nvSpPr>
        <p:spPr>
          <a:xfrm>
            <a:off x="3195088" y="5003861"/>
            <a:ext cx="3204723" cy="369332"/>
          </a:xfrm>
          <a:prstGeom prst="rect">
            <a:avLst/>
          </a:prstGeom>
          <a:solidFill>
            <a:schemeClr val="accent1">
              <a:lumMod val="20000"/>
              <a:lumOff val="80000"/>
            </a:schemeClr>
          </a:solidFill>
        </p:spPr>
        <p:txBody>
          <a:bodyPr wrap="none">
            <a:spAutoFit/>
          </a:bodyPr>
          <a:lstStyle/>
          <a:p>
            <a:r>
              <a:rPr lang="en-US" dirty="0">
                <a:solidFill>
                  <a:srgbClr val="000000"/>
                </a:solidFill>
                <a:latin typeface="Times New Roman" panose="02020603050405020304" pitchFamily="18" charset="0"/>
              </a:rPr>
              <a:t> readability for other developers </a:t>
            </a:r>
            <a:endParaRPr lang="en-US" dirty="0"/>
          </a:p>
        </p:txBody>
      </p:sp>
    </p:spTree>
    <p:extLst>
      <p:ext uri="{BB962C8B-B14F-4D97-AF65-F5344CB8AC3E}">
        <p14:creationId xmlns:p14="http://schemas.microsoft.com/office/powerpoint/2010/main" val="263612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075980" y="788660"/>
            <a:ext cx="6096000" cy="646331"/>
          </a:xfrm>
          <a:prstGeom prst="rect">
            <a:avLst/>
          </a:prstGeom>
        </p:spPr>
        <p:txBody>
          <a:bodyPr>
            <a:spAutoFit/>
          </a:bodyPr>
          <a:lstStyle/>
          <a:p>
            <a:r>
              <a:rPr lang="en-US" b="1" dirty="0">
                <a:solidFill>
                  <a:srgbClr val="000000"/>
                </a:solidFill>
                <a:latin typeface="Times New Roman" panose="02020603050405020304" pitchFamily="18" charset="0"/>
              </a:rPr>
              <a:t>Ron Jeffries, author of </a:t>
            </a:r>
            <a:r>
              <a:rPr lang="en-US" b="1" i="1" dirty="0">
                <a:solidFill>
                  <a:srgbClr val="000000"/>
                </a:solidFill>
                <a:latin typeface="Times New Roman" panose="02020603050405020304" pitchFamily="18" charset="0"/>
              </a:rPr>
              <a:t>Extreme Programming Installed</a:t>
            </a:r>
            <a:r>
              <a:rPr lang="en-US" b="1" dirty="0">
                <a:solidFill>
                  <a:srgbClr val="000000"/>
                </a:solidFill>
                <a:latin typeface="Times New Roman" panose="02020603050405020304" pitchFamily="18" charset="0"/>
              </a:rPr>
              <a:t> and </a:t>
            </a:r>
            <a:r>
              <a:rPr lang="en-US" b="1" i="1" dirty="0">
                <a:solidFill>
                  <a:srgbClr val="000000"/>
                </a:solidFill>
                <a:latin typeface="Times New Roman" panose="02020603050405020304" pitchFamily="18" charset="0"/>
              </a:rPr>
              <a:t>Extreme Programming Adventures in C#</a:t>
            </a:r>
            <a:endParaRPr lang="en-US" dirty="0"/>
          </a:p>
        </p:txBody>
      </p:sp>
      <p:pic>
        <p:nvPicPr>
          <p:cNvPr id="5" name="Picture 4"/>
          <p:cNvPicPr>
            <a:picLocks noChangeAspect="1"/>
          </p:cNvPicPr>
          <p:nvPr/>
        </p:nvPicPr>
        <p:blipFill>
          <a:blip r:embed="rId2"/>
          <a:stretch>
            <a:fillRect/>
          </a:stretch>
        </p:blipFill>
        <p:spPr>
          <a:xfrm>
            <a:off x="7429672" y="438944"/>
            <a:ext cx="4010025" cy="3562350"/>
          </a:xfrm>
          <a:prstGeom prst="rect">
            <a:avLst/>
          </a:prstGeom>
        </p:spPr>
      </p:pic>
      <p:sp>
        <p:nvSpPr>
          <p:cNvPr id="6" name="Rectangle 5"/>
          <p:cNvSpPr/>
          <p:nvPr/>
        </p:nvSpPr>
        <p:spPr>
          <a:xfrm>
            <a:off x="386478" y="3591640"/>
            <a:ext cx="8982420" cy="2585323"/>
          </a:xfrm>
          <a:prstGeom prst="rect">
            <a:avLst/>
          </a:prstGeom>
        </p:spPr>
        <p:txBody>
          <a:bodyPr wrap="square">
            <a:spAutoFit/>
          </a:bodyPr>
          <a:lstStyle/>
          <a:p>
            <a:r>
              <a:rPr lang="en-US" i="1" dirty="0">
                <a:solidFill>
                  <a:srgbClr val="000000"/>
                </a:solidFill>
                <a:latin typeface="Times New Roman" panose="02020603050405020304" pitchFamily="18" charset="0"/>
              </a:rPr>
              <a:t>In priority order, simple code:</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Runs all the tests;</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Contains no duplication;</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Expresses all the design ideas that are in the system;</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Minimizes the number of entities such as classes, methods, functions, and the like.</a:t>
            </a:r>
          </a:p>
          <a:p>
            <a:endParaRPr lang="en-US" dirty="0">
              <a:solidFill>
                <a:srgbClr val="000000"/>
              </a:solidFill>
              <a:latin typeface="Times New Roman" panose="02020603050405020304" pitchFamily="18" charset="0"/>
            </a:endParaRPr>
          </a:p>
          <a:p>
            <a:r>
              <a:rPr lang="en-US" i="1" dirty="0">
                <a:solidFill>
                  <a:srgbClr val="000000"/>
                </a:solidFill>
                <a:latin typeface="Times New Roman" panose="02020603050405020304" pitchFamily="18" charset="0"/>
              </a:rPr>
              <a:t>Of these, I focus mostly on duplication. When the same thing is done over and over, it’s a sign that there is an idea in our mind that is not well represented in the code. I try to figure out what it is. Then I try to express that idea more clearly</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40085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5306" y="230188"/>
            <a:ext cx="6096000" cy="1200329"/>
          </a:xfrm>
          <a:prstGeom prst="rect">
            <a:avLst/>
          </a:prstGeom>
        </p:spPr>
        <p:txBody>
          <a:bodyPr>
            <a:spAutoFit/>
          </a:bodyPr>
          <a:lstStyle/>
          <a:p>
            <a:r>
              <a:rPr lang="en-US" b="1" dirty="0">
                <a:solidFill>
                  <a:srgbClr val="000000"/>
                </a:solidFill>
                <a:latin typeface="Times New Roman" panose="02020603050405020304" pitchFamily="18" charset="0"/>
              </a:rPr>
              <a:t>Ward Cunningham, inventor of Wiki, inventor of Fit, </a:t>
            </a:r>
            <a:r>
              <a:rPr lang="en-US" b="1" dirty="0" err="1">
                <a:solidFill>
                  <a:srgbClr val="000000"/>
                </a:solidFill>
                <a:latin typeface="Times New Roman" panose="02020603050405020304" pitchFamily="18" charset="0"/>
              </a:rPr>
              <a:t>coinventor</a:t>
            </a:r>
            <a:r>
              <a:rPr lang="en-US" b="1" dirty="0">
                <a:solidFill>
                  <a:srgbClr val="000000"/>
                </a:solidFill>
                <a:latin typeface="Times New Roman" panose="02020603050405020304" pitchFamily="18" charset="0"/>
              </a:rPr>
              <a:t> of </a:t>
            </a:r>
            <a:r>
              <a:rPr lang="en-US" b="1" dirty="0" err="1">
                <a:solidFill>
                  <a:srgbClr val="000000"/>
                </a:solidFill>
                <a:latin typeface="Times New Roman" panose="02020603050405020304" pitchFamily="18" charset="0"/>
              </a:rPr>
              <a:t>eXtreme</a:t>
            </a:r>
            <a:r>
              <a:rPr lang="en-US" b="1" dirty="0">
                <a:solidFill>
                  <a:srgbClr val="000000"/>
                </a:solidFill>
                <a:latin typeface="Times New Roman" panose="02020603050405020304" pitchFamily="18" charset="0"/>
              </a:rPr>
              <a:t> Programming. Motive force behind Design Patterns. Smalltalk and OO thought leader. The godfather of all those who care about code.</a:t>
            </a:r>
            <a:endParaRPr lang="en-US" dirty="0"/>
          </a:p>
        </p:txBody>
      </p:sp>
      <p:pic>
        <p:nvPicPr>
          <p:cNvPr id="5" name="Picture 4"/>
          <p:cNvPicPr>
            <a:picLocks noChangeAspect="1"/>
          </p:cNvPicPr>
          <p:nvPr/>
        </p:nvPicPr>
        <p:blipFill>
          <a:blip r:embed="rId2"/>
          <a:stretch>
            <a:fillRect/>
          </a:stretch>
        </p:blipFill>
        <p:spPr>
          <a:xfrm>
            <a:off x="8777374" y="665912"/>
            <a:ext cx="2576426" cy="2319426"/>
          </a:xfrm>
          <a:prstGeom prst="rect">
            <a:avLst/>
          </a:prstGeom>
        </p:spPr>
      </p:pic>
      <p:sp>
        <p:nvSpPr>
          <p:cNvPr id="6" name="Rectangle 5"/>
          <p:cNvSpPr/>
          <p:nvPr/>
        </p:nvSpPr>
        <p:spPr>
          <a:xfrm>
            <a:off x="319490" y="2985338"/>
            <a:ext cx="11034310" cy="923330"/>
          </a:xfrm>
          <a:prstGeom prst="rect">
            <a:avLst/>
          </a:prstGeom>
        </p:spPr>
        <p:txBody>
          <a:bodyPr wrap="square">
            <a:spAutoFit/>
          </a:bodyPr>
          <a:lstStyle/>
          <a:p>
            <a:r>
              <a:rPr lang="en-US" i="1" dirty="0">
                <a:solidFill>
                  <a:srgbClr val="000000"/>
                </a:solidFill>
                <a:latin typeface="Times New Roman" panose="02020603050405020304" pitchFamily="18" charset="0"/>
              </a:rPr>
              <a:t>You know you are working on clean code when each routine you read turns out to be pretty much what you expected.</a:t>
            </a:r>
          </a:p>
          <a:p>
            <a:endParaRPr lang="en-US" i="1" dirty="0">
              <a:solidFill>
                <a:srgbClr val="000000"/>
              </a:solidFill>
              <a:latin typeface="Times New Roman" panose="02020603050405020304" pitchFamily="18" charset="0"/>
            </a:endParaRPr>
          </a:p>
          <a:p>
            <a:r>
              <a:rPr lang="en-US" i="1" dirty="0">
                <a:solidFill>
                  <a:srgbClr val="000000"/>
                </a:solidFill>
                <a:latin typeface="Times New Roman" panose="02020603050405020304" pitchFamily="18" charset="0"/>
              </a:rPr>
              <a:t> You can call it beautiful code when the code also makes it look like the language was made for the problem.</a:t>
            </a:r>
            <a:endParaRPr lang="en-US" dirty="0"/>
          </a:p>
        </p:txBody>
      </p:sp>
      <p:sp>
        <p:nvSpPr>
          <p:cNvPr id="7" name="TextBox 6"/>
          <p:cNvSpPr txBox="1"/>
          <p:nvPr/>
        </p:nvSpPr>
        <p:spPr>
          <a:xfrm>
            <a:off x="1927952" y="4737253"/>
            <a:ext cx="8891280" cy="369332"/>
          </a:xfrm>
          <a:prstGeom prst="rect">
            <a:avLst/>
          </a:prstGeom>
          <a:noFill/>
        </p:spPr>
        <p:txBody>
          <a:bodyPr wrap="none" rtlCol="0">
            <a:spAutoFit/>
          </a:bodyPr>
          <a:lstStyle/>
          <a:p>
            <a:r>
              <a:rPr lang="en-US" dirty="0"/>
              <a:t>Read the code and its about what you expect it to be. AKA no surprises or unnatural puzzles. </a:t>
            </a:r>
          </a:p>
        </p:txBody>
      </p:sp>
      <p:sp>
        <p:nvSpPr>
          <p:cNvPr id="8" name="Rectangle 7"/>
          <p:cNvSpPr/>
          <p:nvPr/>
        </p:nvSpPr>
        <p:spPr>
          <a:xfrm>
            <a:off x="866661" y="5473505"/>
            <a:ext cx="6096000" cy="923330"/>
          </a:xfrm>
          <a:prstGeom prst="rect">
            <a:avLst/>
          </a:prstGeom>
          <a:solidFill>
            <a:schemeClr val="accent1">
              <a:lumMod val="40000"/>
              <a:lumOff val="60000"/>
            </a:schemeClr>
          </a:solidFill>
        </p:spPr>
        <p:txBody>
          <a:bodyPr>
            <a:spAutoFit/>
          </a:bodyPr>
          <a:lstStyle/>
          <a:p>
            <a:r>
              <a:rPr lang="en-US" dirty="0">
                <a:solidFill>
                  <a:srgbClr val="000000"/>
                </a:solidFill>
                <a:latin typeface="Times New Roman" panose="02020603050405020304" pitchFamily="18" charset="0"/>
              </a:rPr>
              <a:t>. He says that beautiful code </a:t>
            </a:r>
            <a:r>
              <a:rPr lang="en-US" i="1" dirty="0">
                <a:solidFill>
                  <a:srgbClr val="000000"/>
                </a:solidFill>
                <a:latin typeface="Times New Roman" panose="02020603050405020304" pitchFamily="18" charset="0"/>
              </a:rPr>
              <a:t>makes the language look like it was made for the problem</a:t>
            </a:r>
            <a:r>
              <a:rPr lang="en-US" dirty="0">
                <a:solidFill>
                  <a:srgbClr val="000000"/>
                </a:solidFill>
                <a:latin typeface="Times New Roman" panose="02020603050405020304" pitchFamily="18" charset="0"/>
              </a:rPr>
              <a:t>! So it’s </a:t>
            </a:r>
            <a:r>
              <a:rPr lang="en-US" i="1" dirty="0">
                <a:solidFill>
                  <a:srgbClr val="000000"/>
                </a:solidFill>
                <a:latin typeface="Times New Roman" panose="02020603050405020304" pitchFamily="18" charset="0"/>
              </a:rPr>
              <a:t>our</a:t>
            </a:r>
            <a:r>
              <a:rPr lang="en-US" dirty="0">
                <a:solidFill>
                  <a:srgbClr val="000000"/>
                </a:solidFill>
                <a:latin typeface="Times New Roman" panose="02020603050405020304" pitchFamily="18" charset="0"/>
              </a:rPr>
              <a:t> responsibility to make the language look simple</a:t>
            </a:r>
            <a:endParaRPr lang="en-US" dirty="0"/>
          </a:p>
        </p:txBody>
      </p:sp>
    </p:spTree>
    <p:extLst>
      <p:ext uri="{BB962C8B-B14F-4D97-AF65-F5344CB8AC3E}">
        <p14:creationId xmlns:p14="http://schemas.microsoft.com/office/powerpoint/2010/main" val="2269371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35535</TotalTime>
  <Words>8805</Words>
  <Application>Microsoft Office PowerPoint</Application>
  <PresentationFormat>Widescreen</PresentationFormat>
  <Paragraphs>389</Paragraphs>
  <Slides>43</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-apple-system</vt:lpstr>
      <vt:lpstr>Arial</vt:lpstr>
      <vt:lpstr>Calibri</vt:lpstr>
      <vt:lpstr>Calibri Light</vt:lpstr>
      <vt:lpstr>Cambria</vt:lpstr>
      <vt:lpstr>Courier New</vt:lpstr>
      <vt:lpstr>Helvetica Neue</vt:lpstr>
      <vt:lpstr>medium-content-sans-serif-font</vt:lpstr>
      <vt:lpstr>medium-content-serif-font</vt:lpstr>
      <vt:lpstr>Muli</vt:lpstr>
      <vt:lpstr>Noto</vt:lpstr>
      <vt:lpstr>PT Sans</vt:lpstr>
      <vt:lpstr>Roboto</vt:lpstr>
      <vt:lpstr>Times New Roman</vt:lpstr>
      <vt:lpstr>Office Theme</vt:lpstr>
      <vt:lpstr>What is Clean Code?</vt:lpstr>
      <vt:lpstr>What is Clean Code?</vt:lpstr>
      <vt:lpstr> 952011 </vt:lpstr>
      <vt:lpstr>When do you go to management?</vt:lpstr>
      <vt:lpstr>What is Clean Code </vt:lpstr>
      <vt:lpstr>What is clean code </vt:lpstr>
      <vt:lpstr>What is Clean Code </vt:lpstr>
      <vt:lpstr>PowerPoint Presentation</vt:lpstr>
      <vt:lpstr>PowerPoint Presentation</vt:lpstr>
      <vt:lpstr>Rule #1 The Boy Scout Rule and technical debt </vt:lpstr>
      <vt:lpstr>According to https://hackernoon.com/there-are-3-main-types-of-technical-debt-heres-how-to-manage-them-4a3328a4c50c</vt:lpstr>
      <vt:lpstr>Naming things well </vt:lpstr>
      <vt:lpstr>PowerPoint Presentation</vt:lpstr>
      <vt:lpstr>Top best practices (and chapter 2)</vt:lpstr>
      <vt:lpstr>Clean Code: Meaningful names</vt:lpstr>
      <vt:lpstr>For example </vt:lpstr>
      <vt:lpstr>Do not mix naming conventions </vt:lpstr>
      <vt:lpstr>For example … what is the purpose of this code?</vt:lpstr>
      <vt:lpstr>PowerPoint Presentation</vt:lpstr>
      <vt:lpstr>Avoid disinformation …. </vt:lpstr>
      <vt:lpstr>Use pronounceable names </vt:lpstr>
      <vt:lpstr>The about the name’s search ability ….</vt:lpstr>
      <vt:lpstr>PowerPoint Presentation</vt:lpstr>
      <vt:lpstr>Don’t be cute … or pun  Our goal, as authors, is to make our code as easy as possible to understand. We want our code to be a quick skim, not an intense study</vt:lpstr>
      <vt:lpstr>The problem with names ….</vt:lpstr>
      <vt:lpstr>Chapter 3 – Functions, Methods</vt:lpstr>
      <vt:lpstr>PowerPoint Presentation</vt:lpstr>
      <vt:lpstr>Consider this refactoring … </vt:lpstr>
      <vt:lpstr>Functions (and classes) should be small</vt:lpstr>
      <vt:lpstr>Proper Arguments</vt:lpstr>
      <vt:lpstr>Methods should not have side effects … </vt:lpstr>
      <vt:lpstr>DRY Principle – Don’t Repeat YourSelf</vt:lpstr>
      <vt:lpstr>PowerPoint Presentation</vt:lpstr>
      <vt:lpstr>PowerPoint Presentation</vt:lpstr>
      <vt:lpstr>PowerPoint Presentation</vt:lpstr>
      <vt:lpstr>PowerPoint Presentation</vt:lpstr>
      <vt:lpstr>PowerPoint Presentation</vt:lpstr>
      <vt:lpstr>PowerPoint Presentation</vt:lpstr>
      <vt:lpstr>CSC3610 Assignment – Connect to DB, query</vt:lpstr>
      <vt:lpstr>PowerPoint Presentation</vt:lpstr>
      <vt:lpstr>PowerPoint Presentation</vt:lpstr>
      <vt:lpstr>1972 -&gt; Dijkstra on Structured Programming</vt:lpstr>
      <vt:lpstr>In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439</cp:revision>
  <dcterms:created xsi:type="dcterms:W3CDTF">2017-04-01T15:11:01Z</dcterms:created>
  <dcterms:modified xsi:type="dcterms:W3CDTF">2020-12-13T14:50:24Z</dcterms:modified>
</cp:coreProperties>
</file>