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7"/>
  </p:notesMasterIdLst>
  <p:sldIdLst>
    <p:sldId id="555" r:id="rId2"/>
    <p:sldId id="557" r:id="rId3"/>
    <p:sldId id="556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109" d="100"/>
          <a:sy n="109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64424"/>
            <a:ext cx="9144000" cy="1408814"/>
          </a:xfrm>
        </p:spPr>
        <p:txBody>
          <a:bodyPr/>
          <a:lstStyle/>
          <a:p>
            <a:r>
              <a:rPr lang="en-US" dirty="0" smtClean="0"/>
              <a:t>Testing Agile Vs Traditional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1452" y="1975256"/>
            <a:ext cx="7689916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are differences in roles in these approaches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What specifically is testing role in agile?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9691" y="4498570"/>
            <a:ext cx="8582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https://astqb.org/assets/documents/ISTQB-Foundation-Agile-Syllabus-.pdf</a:t>
            </a:r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97" y="0"/>
            <a:ext cx="10515600" cy="1325563"/>
          </a:xfrm>
        </p:spPr>
        <p:txBody>
          <a:bodyPr/>
          <a:lstStyle/>
          <a:p>
            <a:r>
              <a:rPr lang="en-US" dirty="0" smtClean="0"/>
              <a:t>Agile tester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97" y="1368425"/>
            <a:ext cx="1083999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</a:t>
            </a:r>
            <a:r>
              <a:rPr lang="en-US" dirty="0"/>
              <a:t>, implementing, and updating the test </a:t>
            </a:r>
            <a:r>
              <a:rPr lang="en-US" dirty="0" smtClean="0"/>
              <a:t>strategy</a:t>
            </a:r>
          </a:p>
          <a:p>
            <a:r>
              <a:rPr lang="en-US" dirty="0" smtClean="0"/>
              <a:t>Measuring </a:t>
            </a:r>
            <a:r>
              <a:rPr lang="en-US" dirty="0"/>
              <a:t>and reporting test coverage across all applicable coverage dimensions </a:t>
            </a:r>
          </a:p>
          <a:p>
            <a:r>
              <a:rPr lang="en-US" dirty="0" smtClean="0"/>
              <a:t>Ensuring </a:t>
            </a:r>
            <a:r>
              <a:rPr lang="en-US" dirty="0"/>
              <a:t>proper use of testing tools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Configuring, using, and managing test environments and test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Reporting </a:t>
            </a:r>
            <a:r>
              <a:rPr lang="en-US" dirty="0"/>
              <a:t>defects and working with the team to resolve them </a:t>
            </a:r>
          </a:p>
          <a:p>
            <a:r>
              <a:rPr lang="en-US" dirty="0" smtClean="0"/>
              <a:t>Coaching </a:t>
            </a:r>
            <a:r>
              <a:rPr lang="en-US" dirty="0"/>
              <a:t>other team members in relevant aspects of testing </a:t>
            </a:r>
          </a:p>
          <a:p>
            <a:r>
              <a:rPr lang="en-US" dirty="0" smtClean="0"/>
              <a:t>Ensuring </a:t>
            </a:r>
            <a:r>
              <a:rPr lang="en-US" dirty="0"/>
              <a:t>the appropriate testing tasks are scheduled during release and iteration planning </a:t>
            </a:r>
          </a:p>
          <a:p>
            <a:r>
              <a:rPr lang="en-US" dirty="0" smtClean="0"/>
              <a:t>Actively </a:t>
            </a:r>
            <a:r>
              <a:rPr lang="en-US" dirty="0"/>
              <a:t>collaborating with developers and business stakeholders to clarify requirements, especially in terms of testability, consistency, and completeness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Participating proactively in team retrospectives, suggesting and implementing improvements</a:t>
            </a:r>
          </a:p>
        </p:txBody>
      </p:sp>
    </p:spTree>
    <p:extLst>
      <p:ext uri="{BB962C8B-B14F-4D97-AF65-F5344CB8AC3E}">
        <p14:creationId xmlns:p14="http://schemas.microsoft.com/office/powerpoint/2010/main" val="398499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06" y="1904002"/>
            <a:ext cx="10515600" cy="4351338"/>
          </a:xfrm>
        </p:spPr>
        <p:txBody>
          <a:bodyPr/>
          <a:lstStyle/>
          <a:p>
            <a:r>
              <a:rPr lang="en-US" dirty="0" smtClean="0"/>
              <a:t>Risk assessment -&gt; to identify appropriate amount of testing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W/I Agile – risk assessment at Release Planning and iteration planning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8097" y="2364377"/>
            <a:ext cx="839941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Risk -&gt; the possibility of negative results from event</a:t>
            </a:r>
          </a:p>
          <a:p>
            <a:r>
              <a:rPr lang="en-US" dirty="0" smtClean="0"/>
              <a:t>E.g., slow response rate to UI input, incorrect calculations for bad data, not all input combos tested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3303" y="3287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0862" y="4211037"/>
            <a:ext cx="8399417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Risk analysis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With team, list backlog items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the quality </a:t>
            </a:r>
            <a:r>
              <a:rPr lang="en-US" dirty="0" err="1" smtClean="0"/>
              <a:t>isks</a:t>
            </a:r>
            <a:r>
              <a:rPr lang="en-US" dirty="0" smtClean="0"/>
              <a:t> w/ each item</a:t>
            </a:r>
          </a:p>
          <a:p>
            <a:pPr marL="342900" indent="-342900">
              <a:buAutoNum type="arabicPeriod"/>
            </a:pPr>
            <a:r>
              <a:rPr lang="en-US" dirty="0" smtClean="0"/>
              <a:t>Assess the risk level (hi, me, low)</a:t>
            </a:r>
          </a:p>
          <a:p>
            <a:pPr marL="342900" indent="-342900">
              <a:buAutoNum type="arabicPeriod"/>
            </a:pPr>
            <a:r>
              <a:rPr lang="en-US" dirty="0" smtClean="0"/>
              <a:t>Estimate testing extent needed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 a testing technique needed</a:t>
            </a:r>
          </a:p>
        </p:txBody>
      </p:sp>
    </p:spTree>
    <p:extLst>
      <p:ext uri="{BB962C8B-B14F-4D97-AF65-F5344CB8AC3E}">
        <p14:creationId xmlns:p14="http://schemas.microsoft.com/office/powerpoint/2010/main" val="321009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25508"/>
            <a:ext cx="10515600" cy="1325563"/>
          </a:xfrm>
        </p:spPr>
        <p:txBody>
          <a:bodyPr/>
          <a:lstStyle/>
          <a:p>
            <a:r>
              <a:rPr lang="en-US" dirty="0" smtClean="0"/>
              <a:t>Risk-based testing - RBT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1" y="2506662"/>
            <a:ext cx="10515600" cy="4351338"/>
          </a:xfrm>
        </p:spPr>
        <p:txBody>
          <a:bodyPr/>
          <a:lstStyle/>
          <a:p>
            <a:r>
              <a:rPr lang="en-US" b="1" dirty="0" smtClean="0"/>
              <a:t>Focus on</a:t>
            </a:r>
          </a:p>
          <a:p>
            <a:pPr marL="514350" indent="-514350">
              <a:buAutoNum type="arabicPeriod"/>
            </a:pPr>
            <a:r>
              <a:rPr lang="en-US" b="1" i="1" dirty="0" smtClean="0"/>
              <a:t>high </a:t>
            </a:r>
            <a:r>
              <a:rPr lang="en-US" b="1" i="1" dirty="0"/>
              <a:t>impact on business</a:t>
            </a:r>
            <a:r>
              <a:rPr lang="en-US" dirty="0"/>
              <a:t> due to failure or high likelihood of failure in the </a:t>
            </a:r>
            <a:r>
              <a:rPr lang="en-US" dirty="0" smtClean="0"/>
              <a:t>production.</a:t>
            </a:r>
          </a:p>
          <a:p>
            <a:pPr marL="514350" indent="-514350">
              <a:buAutoNum type="arabicPeriod"/>
            </a:pPr>
            <a:r>
              <a:rPr lang="en-US" b="1" i="1" dirty="0" smtClean="0"/>
              <a:t>early detection </a:t>
            </a:r>
            <a:r>
              <a:rPr lang="en-US" dirty="0" smtClean="0"/>
              <a:t>and </a:t>
            </a:r>
            <a:r>
              <a:rPr lang="en-US" dirty="0"/>
              <a:t>allowing a team to fix it as early as possible and hence allowing the software/product or feature to </a:t>
            </a:r>
            <a:r>
              <a:rPr lang="en-US" b="1" dirty="0"/>
              <a:t>‘Fail Fast</a:t>
            </a:r>
            <a:r>
              <a:rPr lang="en-US" b="1" dirty="0" smtClean="0"/>
              <a:t>’.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b="1" i="1" dirty="0" smtClean="0"/>
              <a:t>bringing </a:t>
            </a:r>
            <a:r>
              <a:rPr lang="en-US" b="1" i="1" dirty="0"/>
              <a:t>value</a:t>
            </a:r>
            <a:r>
              <a:rPr lang="en-US" dirty="0"/>
              <a:t> to the customer by increasing the focus on </a:t>
            </a:r>
            <a:r>
              <a:rPr lang="en-US" b="1" dirty="0"/>
              <a:t>‘end to end customer experience</a:t>
            </a:r>
            <a:r>
              <a:rPr lang="en-US" b="1" dirty="0" smtClean="0"/>
              <a:t>’.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Tricky Areas -&gt; </a:t>
            </a:r>
            <a:r>
              <a:rPr lang="en-US" dirty="0" smtClean="0"/>
              <a:t>new hardware or subsystem, tricky logic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8286" y="365125"/>
            <a:ext cx="603524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Testing -&gt; often pressure to get done ASAP and get last minute</a:t>
            </a:r>
          </a:p>
          <a:p>
            <a:r>
              <a:rPr lang="en-US" dirty="0" smtClean="0"/>
              <a:t>- No time (or not possible) to do complete job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063" y="1040287"/>
            <a:ext cx="5236755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 when – </a:t>
            </a:r>
          </a:p>
          <a:p>
            <a:pPr marL="342900" indent="-342900">
              <a:buAutoNum type="arabicPeriod"/>
            </a:pPr>
            <a:r>
              <a:rPr lang="en-US" dirty="0" smtClean="0"/>
              <a:t>Time </a:t>
            </a:r>
            <a:r>
              <a:rPr lang="en-US" dirty="0" err="1" smtClean="0"/>
              <a:t>constrainst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Lots of tech challenges (e.g., new DB or hardware)</a:t>
            </a:r>
          </a:p>
          <a:p>
            <a:pPr marL="342900" indent="-342900">
              <a:buAutoNum type="arabicPeriod"/>
            </a:pPr>
            <a:r>
              <a:rPr lang="en-US" dirty="0" smtClean="0"/>
              <a:t>Lots of project unknowns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6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vital function for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15" y="2417581"/>
            <a:ext cx="62769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4235" y="1456293"/>
            <a:ext cx="31590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Assess that 1 and 6 are risker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53497" y="1690688"/>
            <a:ext cx="731520" cy="133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25983" y="5534343"/>
            <a:ext cx="315903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shops have different ways to do this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4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Specifics …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25" y="1825625"/>
            <a:ext cx="5781675" cy="410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7051" y="213360"/>
            <a:ext cx="353693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Look at each feature … assess</a:t>
            </a:r>
          </a:p>
          <a:p>
            <a:pPr marL="342900" indent="-342900">
              <a:buAutoNum type="arabicPeriod"/>
            </a:pPr>
            <a:r>
              <a:rPr lang="en-US" dirty="0" smtClean="0"/>
              <a:t>Likelihood of failure</a:t>
            </a:r>
          </a:p>
          <a:p>
            <a:pPr marL="342900" indent="-342900">
              <a:buAutoNum type="arabicPeriod"/>
            </a:pPr>
            <a:r>
              <a:rPr lang="en-US" dirty="0" smtClean="0"/>
              <a:t>Impact of failure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Want Likely and Major interruption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84126" y="1690688"/>
            <a:ext cx="888274" cy="43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8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agile teams carry testers </a:t>
            </a:r>
          </a:p>
          <a:p>
            <a:pPr lvl="1"/>
            <a:r>
              <a:rPr lang="en-US" dirty="0" smtClean="0"/>
              <a:t>Some its part of normal job</a:t>
            </a:r>
          </a:p>
          <a:p>
            <a:pPr lvl="1"/>
            <a:r>
              <a:rPr lang="en-US" dirty="0" smtClean="0"/>
              <a:t>Tester role is independent and must collaborate a lot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 pyramid indicates more tests -&gt; unit and UI test hard to maintain</a:t>
            </a:r>
          </a:p>
          <a:p>
            <a:r>
              <a:rPr lang="en-US" dirty="0" smtClean="0"/>
              <a:t>RBT -&gt; One way to determine which tests to use</a:t>
            </a:r>
          </a:p>
          <a:p>
            <a:pPr lvl="1"/>
            <a:r>
              <a:rPr lang="en-US" dirty="0" smtClean="0"/>
              <a:t>High impact, value to customer, tricky areas,  early detection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786"/>
          </a:xfrm>
        </p:spPr>
        <p:txBody>
          <a:bodyPr/>
          <a:lstStyle/>
          <a:p>
            <a:r>
              <a:rPr lang="en-US" dirty="0" smtClean="0"/>
              <a:t>Traditional verification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19" y="1169911"/>
            <a:ext cx="5047663" cy="3780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115" y="1476103"/>
            <a:ext cx="334409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Testers are involved in requirements to build test plans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905794" y="1711234"/>
            <a:ext cx="4846321" cy="8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501"/>
              </p:ext>
            </p:extLst>
          </p:nvPr>
        </p:nvGraphicFramePr>
        <p:xfrm>
          <a:off x="7315199" y="3274423"/>
          <a:ext cx="4454435" cy="2202671"/>
        </p:xfrm>
        <a:graphic>
          <a:graphicData uri="http://schemas.openxmlformats.org/drawingml/2006/table">
            <a:tbl>
              <a:tblPr/>
              <a:tblGrid>
                <a:gridCol w="4454435">
                  <a:extLst>
                    <a:ext uri="{9D8B030D-6E8A-4147-A177-3AD203B41FA5}">
                      <a16:colId xmlns:a16="http://schemas.microsoft.com/office/drawing/2014/main" val="915478164"/>
                    </a:ext>
                  </a:extLst>
                </a:gridCol>
              </a:tblGrid>
              <a:tr h="2202671">
                <a:tc>
                  <a:txBody>
                    <a:bodyPr/>
                    <a:lstStyle/>
                    <a:p>
                      <a:pPr marL="342900" indent="-342900" algn="l" fontAlgn="t" latinLnBrk="0">
                        <a:buAutoNum type="arabicPeriod"/>
                      </a:pPr>
                      <a:r>
                        <a:rPr lang="en-US" sz="1400" b="0" dirty="0" smtClean="0">
                          <a:effectLst/>
                        </a:rPr>
                        <a:t>Integrate </a:t>
                      </a:r>
                      <a:r>
                        <a:rPr lang="en-US" sz="1400" b="0" dirty="0">
                          <a:effectLst/>
                        </a:rPr>
                        <a:t>the unit tested code and test it to make sure if it works as expected. </a:t>
                      </a:r>
                      <a:endParaRPr lang="en-US" sz="1400" b="0" dirty="0" smtClean="0">
                        <a:effectLst/>
                      </a:endParaRPr>
                    </a:p>
                    <a:p>
                      <a:pPr marL="342900" indent="-342900" algn="l" fontAlgn="t" latinLnBrk="0">
                        <a:buAutoNum type="arabicPeriod"/>
                      </a:pPr>
                      <a:r>
                        <a:rPr lang="en-US" sz="1400" b="0" dirty="0" smtClean="0">
                          <a:effectLst/>
                        </a:rPr>
                        <a:t>2.erform </a:t>
                      </a:r>
                      <a:r>
                        <a:rPr lang="en-US" sz="1400" b="0" dirty="0">
                          <a:effectLst/>
                        </a:rPr>
                        <a:t>all the testing activities (Functional and non functional) to make sure that the system meets the requirements</a:t>
                      </a:r>
                      <a:r>
                        <a:rPr lang="en-US" sz="1400" b="0" dirty="0" smtClean="0">
                          <a:effectLst/>
                        </a:rPr>
                        <a:t>.</a:t>
                      </a:r>
                    </a:p>
                    <a:p>
                      <a:pPr marL="342900" indent="-342900" algn="l" fontAlgn="t" latinLnBrk="0">
                        <a:buAutoNum type="arabicPeriod"/>
                      </a:pPr>
                      <a:r>
                        <a:rPr lang="en-US" sz="1400" b="0" dirty="0" smtClean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In case of any anomaly, report </a:t>
                      </a:r>
                      <a:r>
                        <a:rPr lang="en-US" sz="1400" b="0" dirty="0" smtClean="0">
                          <a:effectLst/>
                        </a:rPr>
                        <a:t>it.</a:t>
                      </a:r>
                    </a:p>
                    <a:p>
                      <a:pPr marL="342900" indent="-342900" algn="l" fontAlgn="t" latinLnBrk="0">
                        <a:buAutoNum type="arabicPeriod"/>
                      </a:pPr>
                      <a:r>
                        <a:rPr lang="en-US" sz="1400" b="0" dirty="0" smtClean="0">
                          <a:effectLst/>
                        </a:rPr>
                        <a:t>Track </a:t>
                      </a:r>
                      <a:r>
                        <a:rPr lang="en-US" sz="1400" b="0" dirty="0">
                          <a:effectLst/>
                        </a:rPr>
                        <a:t>your progress on testing through tools like traceability metrics, </a:t>
                      </a:r>
                      <a:r>
                        <a:rPr lang="en-US" sz="1400" b="0" dirty="0" smtClean="0">
                          <a:effectLst/>
                        </a:rPr>
                        <a:t>ALM</a:t>
                      </a:r>
                    </a:p>
                    <a:p>
                      <a:pPr marL="342900" indent="-342900" algn="l" fontAlgn="t" latinLnBrk="0">
                        <a:buAutoNum type="arabicPeriod"/>
                      </a:pPr>
                      <a:r>
                        <a:rPr lang="en-US" sz="1400" b="0" dirty="0" smtClean="0">
                          <a:effectLst/>
                        </a:rPr>
                        <a:t>Report </a:t>
                      </a:r>
                      <a:r>
                        <a:rPr lang="en-US" sz="1400" b="0" dirty="0">
                          <a:effectLst/>
                        </a:rPr>
                        <a:t>your testing activities.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5247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5499463" y="1799269"/>
            <a:ext cx="3252652" cy="168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7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Vs traditional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Agile: </a:t>
            </a:r>
          </a:p>
          <a:p>
            <a:pPr lvl="1"/>
            <a:r>
              <a:rPr lang="en-US" dirty="0" smtClean="0"/>
              <a:t>Very short iterations – each is a working version adding business value</a:t>
            </a:r>
          </a:p>
          <a:p>
            <a:pPr lvl="1"/>
            <a:r>
              <a:rPr lang="en-US" dirty="0" smtClean="0"/>
              <a:t>Planning before each iteration – select user stories, then develop and test them</a:t>
            </a:r>
          </a:p>
          <a:p>
            <a:pPr lvl="1"/>
            <a:r>
              <a:rPr lang="en-US" dirty="0" smtClean="0"/>
              <a:t>Testing throughout iteration – Not after</a:t>
            </a:r>
          </a:p>
          <a:p>
            <a:pPr lvl="2"/>
            <a:r>
              <a:rPr lang="en-US" dirty="0" smtClean="0"/>
              <a:t>Stakeholders might test during iteration</a:t>
            </a:r>
          </a:p>
          <a:p>
            <a:pPr lvl="2"/>
            <a:r>
              <a:rPr lang="en-US" dirty="0" smtClean="0"/>
              <a:t>Testers might be part of a paired programming in EP</a:t>
            </a:r>
          </a:p>
          <a:p>
            <a:pPr lvl="2"/>
            <a:r>
              <a:rPr lang="en-US" dirty="0" smtClean="0"/>
              <a:t>Testers might be ‘quality/testing’ coaches – supporting team QA</a:t>
            </a:r>
          </a:p>
          <a:p>
            <a:pPr lvl="2"/>
            <a:r>
              <a:rPr lang="en-US" dirty="0" smtClean="0"/>
              <a:t>While </a:t>
            </a:r>
            <a:r>
              <a:rPr lang="en-US" dirty="0" err="1" smtClean="0"/>
              <a:t>devs</a:t>
            </a:r>
            <a:r>
              <a:rPr lang="en-US" dirty="0" smtClean="0"/>
              <a:t> create unit tests -&gt; testers automate and create CI environments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1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features small enough to complete in a sprint</a:t>
            </a:r>
          </a:p>
          <a:p>
            <a:r>
              <a:rPr lang="en-US" dirty="0" smtClean="0"/>
              <a:t>Epochs are collection of User Stories</a:t>
            </a:r>
          </a:p>
          <a:p>
            <a:r>
              <a:rPr lang="en-US" dirty="0" smtClean="0"/>
              <a:t>Testers develop light documents </a:t>
            </a:r>
          </a:p>
          <a:p>
            <a:pPr lvl="1"/>
            <a:r>
              <a:rPr lang="en-US" dirty="0" smtClean="0"/>
              <a:t>Test plans</a:t>
            </a:r>
          </a:p>
          <a:p>
            <a:pPr lvl="1"/>
            <a:r>
              <a:rPr lang="en-US" dirty="0" smtClean="0"/>
              <a:t>Defect reports</a:t>
            </a:r>
          </a:p>
          <a:p>
            <a:pPr lvl="1"/>
            <a:r>
              <a:rPr lang="en-US" dirty="0" smtClean="0"/>
              <a:t>Quality right catalogs</a:t>
            </a:r>
          </a:p>
          <a:p>
            <a:pPr lvl="1"/>
            <a:r>
              <a:rPr lang="en-US" dirty="0" smtClean="0"/>
              <a:t>Test metrics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206" y="51828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some cases =&gt; traceability </a:t>
            </a:r>
            <a:r>
              <a:rPr lang="en-US" dirty="0"/>
              <a:t>reports may be prepared to satisfy auditors, regulations, and other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38468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43005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 document that maps and traces user requirement with test cases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0421" y="20303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Source Sans Pro"/>
              </a:rPr>
              <a:t>Maps requirements to test to ensure test is complete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Source Sans Pro"/>
              </a:rPr>
              <a:t>Shows test execution status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Source Sans Pro"/>
              </a:rPr>
              <a:t>Highlights missing tests or requirements completion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43005" y="1476305"/>
            <a:ext cx="487922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https://www.guru99.com/traceability-matrix.html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9" y="3784629"/>
            <a:ext cx="4527913" cy="28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5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Matrix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3930" y="1845637"/>
            <a:ext cx="6096000" cy="6463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Source Sans Pro"/>
              </a:rPr>
              <a:t>In reality … more completed .. Who is doing it? Different tests run ..defect id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7" y="2737758"/>
            <a:ext cx="8963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3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Pyramid – what tests to do at different levels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028825"/>
            <a:ext cx="4924425" cy="280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703" y="2468880"/>
            <a:ext cx="2546531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Less tests at higher levels</a:t>
            </a:r>
          </a:p>
          <a:p>
            <a:endParaRPr lang="en-US" dirty="0"/>
          </a:p>
          <a:p>
            <a:r>
              <a:rPr lang="en-US" dirty="0" smtClean="0"/>
              <a:t>More granule tests here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6731" y="3278777"/>
            <a:ext cx="3213463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69829" y="1545550"/>
            <a:ext cx="25959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UI testing slow and brittle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6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Role  and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155130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May be part of team or separate org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More able to find defects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Independent unbiased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Specialization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Document and automate tests -&gt; rapid feedback</a:t>
            </a:r>
          </a:p>
          <a:p>
            <a:pPr marL="1428750" lvl="2" indent="-514350">
              <a:buAutoNum type="arabicPeriod"/>
            </a:pPr>
            <a:r>
              <a:rPr lang="en-US" dirty="0" smtClean="0"/>
              <a:t>CI – all unit tests run before code checked in. </a:t>
            </a:r>
          </a:p>
          <a:p>
            <a:pPr marL="1885950" lvl="3" indent="-514350">
              <a:buAutoNum type="arabicPeriod"/>
            </a:pPr>
            <a:r>
              <a:rPr lang="en-US" dirty="0" smtClean="0"/>
              <a:t>Cannot check in if failed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Test Data development – create and load and maintain good test data</a:t>
            </a:r>
          </a:p>
          <a:p>
            <a:pPr marL="1885950" lvl="3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Tester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Positive Attitude – solution oriented.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Collaborate with team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Quality-orientation – critical thinking about QA issues</a:t>
            </a:r>
          </a:p>
          <a:p>
            <a:pPr marL="514350" indent="-514350">
              <a:buAutoNum type="arabicPeriod"/>
            </a:pPr>
            <a:r>
              <a:rPr lang="en-US" dirty="0" smtClean="0"/>
              <a:t>Analyze and present status – QA role can provide good assessment of product health</a:t>
            </a:r>
          </a:p>
          <a:p>
            <a:pPr marL="514350" indent="-514350">
              <a:buAutoNum type="arabicPeriod"/>
            </a:pPr>
            <a:r>
              <a:rPr lang="en-US" dirty="0" smtClean="0"/>
              <a:t>Respond to change, organize work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8526" y="1027906"/>
            <a:ext cx="367066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Literally finding issues and code problems. Key to keep things positive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7783" y="1891804"/>
            <a:ext cx="367066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Might pair program, brain storm bug fixes, help check in process, report and analyze bugs</a:t>
            </a:r>
          </a:p>
        </p:txBody>
      </p:sp>
    </p:spTree>
    <p:extLst>
      <p:ext uri="{BB962C8B-B14F-4D97-AF65-F5344CB8AC3E}">
        <p14:creationId xmlns:p14="http://schemas.microsoft.com/office/powerpoint/2010/main" val="2373937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43643</TotalTime>
  <Words>801</Words>
  <Application>Microsoft Office PowerPoint</Application>
  <PresentationFormat>Widescreen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Source Sans Pro</vt:lpstr>
      <vt:lpstr>Office Theme</vt:lpstr>
      <vt:lpstr>Testing Agile Vs Traditional</vt:lpstr>
      <vt:lpstr>Traditional verification</vt:lpstr>
      <vt:lpstr>Agile Vs traditional</vt:lpstr>
      <vt:lpstr>User Stories </vt:lpstr>
      <vt:lpstr>Traceability Matrix</vt:lpstr>
      <vt:lpstr>Traceability Matrix</vt:lpstr>
      <vt:lpstr>Test Pyramid – what tests to do at different levels </vt:lpstr>
      <vt:lpstr>Testing Role  and Agile</vt:lpstr>
      <vt:lpstr>Agile Tester Skills</vt:lpstr>
      <vt:lpstr>Agile tester role</vt:lpstr>
      <vt:lpstr>Risk Assessment and Testing</vt:lpstr>
      <vt:lpstr>Risk-based testing - RBT</vt:lpstr>
      <vt:lpstr>Identify vital function for test</vt:lpstr>
      <vt:lpstr>Specifics … </vt:lpstr>
      <vt:lpstr>Bottom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818</cp:revision>
  <dcterms:created xsi:type="dcterms:W3CDTF">2017-04-01T15:11:01Z</dcterms:created>
  <dcterms:modified xsi:type="dcterms:W3CDTF">2021-02-23T15:12:35Z</dcterms:modified>
</cp:coreProperties>
</file>