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8" r:id="rId1"/>
  </p:sldMasterIdLst>
  <p:notesMasterIdLst>
    <p:notesMasterId r:id="rId46"/>
  </p:notesMasterIdLst>
  <p:sldIdLst>
    <p:sldId id="555" r:id="rId2"/>
    <p:sldId id="707" r:id="rId3"/>
    <p:sldId id="711" r:id="rId4"/>
    <p:sldId id="708" r:id="rId5"/>
    <p:sldId id="710" r:id="rId6"/>
    <p:sldId id="682" r:id="rId7"/>
    <p:sldId id="683" r:id="rId8"/>
    <p:sldId id="684" r:id="rId9"/>
    <p:sldId id="709" r:id="rId10"/>
    <p:sldId id="642" r:id="rId11"/>
    <p:sldId id="732" r:id="rId12"/>
    <p:sldId id="733" r:id="rId13"/>
    <p:sldId id="734" r:id="rId14"/>
    <p:sldId id="735" r:id="rId15"/>
    <p:sldId id="736" r:id="rId16"/>
    <p:sldId id="737" r:id="rId17"/>
    <p:sldId id="712" r:id="rId18"/>
    <p:sldId id="647" r:id="rId19"/>
    <p:sldId id="713" r:id="rId20"/>
    <p:sldId id="714" r:id="rId21"/>
    <p:sldId id="715" r:id="rId22"/>
    <p:sldId id="716" r:id="rId23"/>
    <p:sldId id="717" r:id="rId24"/>
    <p:sldId id="718" r:id="rId25"/>
    <p:sldId id="719" r:id="rId26"/>
    <p:sldId id="720" r:id="rId27"/>
    <p:sldId id="621" r:id="rId28"/>
    <p:sldId id="648" r:id="rId29"/>
    <p:sldId id="722" r:id="rId30"/>
    <p:sldId id="725" r:id="rId31"/>
    <p:sldId id="723" r:id="rId32"/>
    <p:sldId id="724" r:id="rId33"/>
    <p:sldId id="649" r:id="rId34"/>
    <p:sldId id="650" r:id="rId35"/>
    <p:sldId id="643" r:id="rId36"/>
    <p:sldId id="644" r:id="rId37"/>
    <p:sldId id="726" r:id="rId38"/>
    <p:sldId id="727" r:id="rId39"/>
    <p:sldId id="645" r:id="rId40"/>
    <p:sldId id="728" r:id="rId41"/>
    <p:sldId id="729" r:id="rId42"/>
    <p:sldId id="730" r:id="rId43"/>
    <p:sldId id="731" r:id="rId44"/>
    <p:sldId id="646"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50" autoAdjust="0"/>
    <p:restoredTop sz="95149" autoAdjust="0"/>
  </p:normalViewPr>
  <p:slideViewPr>
    <p:cSldViewPr snapToGrid="0">
      <p:cViewPr varScale="1">
        <p:scale>
          <a:sx n="73" d="100"/>
          <a:sy n="73" d="100"/>
        </p:scale>
        <p:origin x="76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AEADBA-F76D-42CB-AAEA-5899A162C59D}" type="datetimeFigureOut">
              <a:rPr lang="en-US" smtClean="0"/>
              <a:t>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215B24-8BDE-4584-8D46-CE2231368E39}" type="slidenum">
              <a:rPr lang="en-US" smtClean="0"/>
              <a:t>‹#›</a:t>
            </a:fld>
            <a:endParaRPr lang="en-US"/>
          </a:p>
        </p:txBody>
      </p:sp>
    </p:spTree>
    <p:extLst>
      <p:ext uri="{BB962C8B-B14F-4D97-AF65-F5344CB8AC3E}">
        <p14:creationId xmlns:p14="http://schemas.microsoft.com/office/powerpoint/2010/main" val="3156185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47082A43-FD40-714E-BD60-4E5210E14341}" type="slidenum">
              <a:rPr lang="en-US" smtClean="0"/>
              <a:pPr/>
              <a:t>1</a:t>
            </a:fld>
            <a:endParaRPr lang="en-US"/>
          </a:p>
        </p:txBody>
      </p:sp>
    </p:spTree>
    <p:extLst>
      <p:ext uri="{BB962C8B-B14F-4D97-AF65-F5344CB8AC3E}">
        <p14:creationId xmlns:p14="http://schemas.microsoft.com/office/powerpoint/2010/main" val="2028701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47082A43-FD40-714E-BD60-4E5210E14341}" type="slidenum">
              <a:rPr lang="en-US" smtClean="0"/>
              <a:pPr/>
              <a:t>27</a:t>
            </a:fld>
            <a:endParaRPr lang="en-US"/>
          </a:p>
        </p:txBody>
      </p:sp>
    </p:spTree>
    <p:extLst>
      <p:ext uri="{BB962C8B-B14F-4D97-AF65-F5344CB8AC3E}">
        <p14:creationId xmlns:p14="http://schemas.microsoft.com/office/powerpoint/2010/main" val="1491818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1968037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587563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3923689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4127922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777DF0-4DA5-40CD-8FA1-5F589D66E613}"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1921664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777DF0-4DA5-40CD-8FA1-5F589D66E613}"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945694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777DF0-4DA5-40CD-8FA1-5F589D66E613}" type="datetimeFigureOut">
              <a:rPr lang="en-US" smtClean="0"/>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425969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777DF0-4DA5-40CD-8FA1-5F589D66E613}" type="datetimeFigureOut">
              <a:rPr lang="en-US" smtClean="0"/>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192935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777DF0-4DA5-40CD-8FA1-5F589D66E613}" type="datetimeFigureOut">
              <a:rPr lang="en-US" smtClean="0"/>
              <a:t>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3832619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777DF0-4DA5-40CD-8FA1-5F589D66E613}"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3201877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777DF0-4DA5-40CD-8FA1-5F589D66E613}"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072659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alpha val="93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77DF0-4DA5-40CD-8FA1-5F589D66E613}" type="datetimeFigureOut">
              <a:rPr lang="en-US" smtClean="0"/>
              <a:t>1/28/2021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926804-3422-4F58-8823-07337C2B1039}" type="slidenum">
              <a:rPr lang="en-US" smtClean="0"/>
              <a:t>‹#›</a:t>
            </a:fld>
            <a:endParaRPr lang="en-US"/>
          </a:p>
        </p:txBody>
      </p:sp>
    </p:spTree>
    <p:extLst>
      <p:ext uri="{BB962C8B-B14F-4D97-AF65-F5344CB8AC3E}">
        <p14:creationId xmlns:p14="http://schemas.microsoft.com/office/powerpoint/2010/main" val="468871825"/>
      </p:ext>
    </p:extLst>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softwaretestingclass.com/boundary-value-analysis-and-equivalence-class-partitioning-with-simple-example/#:~:text=Example%20of%20Equivalence%20Class%20Partitioning%3F%20A%20text%20field,10%20are%20equivalent%20and%2011-%2014%20are%20equivalent." TargetMode="External"/><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hyperlink" Target="https://jobsandnewstoday.blogspot.com/2013/07/equivalence-partitioning-with-examples.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guru99.com/equivalence-partitioning-boundary-value-analysis.html"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hyperlink" Target="https://www.guru99.com/decision-table-testing.html" TargetMode="External"/><Relationship Id="rId5" Type="http://schemas.openxmlformats.org/officeDocument/2006/relationships/image" Target="../media/image55.png"/><Relationship Id="rId4" Type="http://schemas.openxmlformats.org/officeDocument/2006/relationships/image" Target="../media/image54.png"/></Relationships>
</file>

<file path=ppt/slides/_rels/slide3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hyperlink" Target="https://www.youtube.com/watch?v=9PSrhH2gtkU" TargetMode="Externa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9.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hyperlink" Target="https://www.youtube.com/watch?v=JkJFxPy08rk"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64424"/>
            <a:ext cx="9144000" cy="1408814"/>
          </a:xfrm>
        </p:spPr>
        <p:txBody>
          <a:bodyPr/>
          <a:lstStyle/>
          <a:p>
            <a:r>
              <a:rPr lang="en-US" dirty="0"/>
              <a:t>Chapter 3 – Test Case Design</a:t>
            </a:r>
          </a:p>
        </p:txBody>
      </p:sp>
      <p:sp>
        <p:nvSpPr>
          <p:cNvPr id="3" name="Subtitle 2"/>
          <p:cNvSpPr>
            <a:spLocks noGrp="1"/>
          </p:cNvSpPr>
          <p:nvPr>
            <p:ph type="subTitle" idx="1"/>
          </p:nvPr>
        </p:nvSpPr>
        <p:spPr>
          <a:xfrm>
            <a:off x="2041452" y="1975256"/>
            <a:ext cx="7689916" cy="1655762"/>
          </a:xfrm>
        </p:spPr>
        <p:txBody>
          <a:bodyPr>
            <a:normAutofit/>
          </a:bodyPr>
          <a:lstStyle/>
          <a:p>
            <a:pPr algn="l"/>
            <a:r>
              <a:rPr lang="en-US" dirty="0"/>
              <a:t>What subset of all possible test cases has the highest probability of detecting the most errors?</a:t>
            </a:r>
            <a:endParaRPr lang="en-GB" dirty="0"/>
          </a:p>
          <a:p>
            <a:pPr algn="l"/>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
        <p:nvSpPr>
          <p:cNvPr id="6" name="Date Placeholder 5"/>
          <p:cNvSpPr>
            <a:spLocks noGrp="1"/>
          </p:cNvSpPr>
          <p:nvPr>
            <p:ph type="dt" sz="half" idx="10"/>
          </p:nvPr>
        </p:nvSpPr>
        <p:spPr/>
        <p:txBody>
          <a:bodyPr/>
          <a:lstStyle/>
          <a:p>
            <a:r>
              <a:rPr lang="en-GB"/>
              <a:t>30/10/2014</a:t>
            </a:r>
            <a:endParaRPr lang="en-US"/>
          </a:p>
        </p:txBody>
      </p:sp>
      <p:pic>
        <p:nvPicPr>
          <p:cNvPr id="8" name="Picture 7">
            <a:extLst>
              <a:ext uri="{FF2B5EF4-FFF2-40B4-BE49-F238E27FC236}">
                <a16:creationId xmlns:a16="http://schemas.microsoft.com/office/drawing/2014/main" id="{F7AB7BC2-7CA7-4717-947A-5E24D98E255C}"/>
              </a:ext>
            </a:extLst>
          </p:cNvPr>
          <p:cNvPicPr>
            <a:picLocks noChangeAspect="1"/>
          </p:cNvPicPr>
          <p:nvPr/>
        </p:nvPicPr>
        <p:blipFill>
          <a:blip r:embed="rId3"/>
          <a:stretch>
            <a:fillRect/>
          </a:stretch>
        </p:blipFill>
        <p:spPr>
          <a:xfrm>
            <a:off x="1652547" y="3220779"/>
            <a:ext cx="8467725" cy="2819400"/>
          </a:xfrm>
          <a:prstGeom prst="rect">
            <a:avLst/>
          </a:prstGeom>
        </p:spPr>
      </p:pic>
      <p:sp>
        <p:nvSpPr>
          <p:cNvPr id="9" name="TextBox 8">
            <a:extLst>
              <a:ext uri="{FF2B5EF4-FFF2-40B4-BE49-F238E27FC236}">
                <a16:creationId xmlns:a16="http://schemas.microsoft.com/office/drawing/2014/main" id="{D5319392-AE71-4DD8-9B05-D30380D9ED0B}"/>
              </a:ext>
            </a:extLst>
          </p:cNvPr>
          <p:cNvSpPr txBox="1"/>
          <p:nvPr/>
        </p:nvSpPr>
        <p:spPr>
          <a:xfrm>
            <a:off x="2286000" y="2892056"/>
            <a:ext cx="4464940" cy="369332"/>
          </a:xfrm>
          <a:prstGeom prst="rect">
            <a:avLst/>
          </a:prstGeom>
          <a:noFill/>
        </p:spPr>
        <p:txBody>
          <a:bodyPr wrap="none" rtlCol="0">
            <a:spAutoFit/>
          </a:bodyPr>
          <a:lstStyle/>
          <a:p>
            <a:r>
              <a:rPr lang="en-US" dirty="0"/>
              <a:t>Random -&gt; worst strategy .. Will discuss these</a:t>
            </a:r>
          </a:p>
        </p:txBody>
      </p:sp>
    </p:spTree>
    <p:extLst>
      <p:ext uri="{BB962C8B-B14F-4D97-AF65-F5344CB8AC3E}">
        <p14:creationId xmlns:p14="http://schemas.microsoft.com/office/powerpoint/2010/main" val="1546828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38187" y="2150308"/>
            <a:ext cx="10763250" cy="3785652"/>
          </a:xfrm>
          <a:prstGeom prst="rect">
            <a:avLst/>
          </a:prstGeom>
        </p:spPr>
        <p:txBody>
          <a:bodyPr wrap="square">
            <a:spAutoFit/>
          </a:bodyPr>
          <a:lstStyle/>
          <a:p>
            <a:r>
              <a:rPr lang="en-US" sz="2000" b="1" dirty="0">
                <a:solidFill>
                  <a:srgbClr val="222222"/>
                </a:solidFill>
                <a:latin typeface="Source Sans Pro"/>
              </a:rPr>
              <a:t>Black Box Testing Techniques – a few of the many </a:t>
            </a:r>
          </a:p>
          <a:p>
            <a:endParaRPr lang="en-US" sz="2000" b="1" dirty="0">
              <a:solidFill>
                <a:srgbClr val="222222"/>
              </a:solidFill>
              <a:latin typeface="Source Sans Pro"/>
            </a:endParaRPr>
          </a:p>
          <a:p>
            <a:pPr marL="342900" indent="-342900">
              <a:buFont typeface="Arial" panose="020B0604020202020204" pitchFamily="34" charset="0"/>
              <a:buChar char="•"/>
            </a:pPr>
            <a:r>
              <a:rPr lang="en-US" sz="2000" b="1" dirty="0">
                <a:solidFill>
                  <a:srgbClr val="222222"/>
                </a:solidFill>
                <a:latin typeface="Source Sans Pro"/>
              </a:rPr>
              <a:t>Equivalence Class Testing:</a:t>
            </a:r>
            <a:r>
              <a:rPr lang="en-US" sz="2000" dirty="0">
                <a:solidFill>
                  <a:srgbClr val="222222"/>
                </a:solidFill>
                <a:latin typeface="Source Sans Pro"/>
              </a:rPr>
              <a:t> It is used to minimize the number of possible test cases to an optimum level while maintains reasonable test coverage.</a:t>
            </a:r>
          </a:p>
          <a:p>
            <a:endParaRPr lang="en-US" sz="2000" dirty="0">
              <a:solidFill>
                <a:srgbClr val="222222"/>
              </a:solidFill>
              <a:latin typeface="Source Sans Pro"/>
            </a:endParaRPr>
          </a:p>
          <a:p>
            <a:pPr marL="342900" indent="-342900">
              <a:buFont typeface="Arial" panose="020B0604020202020204" pitchFamily="34" charset="0"/>
              <a:buChar char="•"/>
            </a:pPr>
            <a:r>
              <a:rPr lang="en-US" sz="2000" b="1" dirty="0">
                <a:solidFill>
                  <a:srgbClr val="222222"/>
                </a:solidFill>
                <a:latin typeface="Source Sans Pro"/>
              </a:rPr>
              <a:t>Boundary Value Testing:</a:t>
            </a:r>
            <a:r>
              <a:rPr lang="en-US" sz="2000" dirty="0">
                <a:solidFill>
                  <a:srgbClr val="222222"/>
                </a:solidFill>
                <a:latin typeface="Source Sans Pro"/>
              </a:rPr>
              <a:t> Boundary value testing is focused on the values at boundaries. This technique determines whether a certain range of values are acceptable by the system or not. It is very useful in reducing the number of test cases. It is most suitable for the systems where an input is within certain ranges.</a:t>
            </a:r>
          </a:p>
          <a:p>
            <a:endParaRPr lang="en-US" sz="2000" dirty="0">
              <a:solidFill>
                <a:srgbClr val="222222"/>
              </a:solidFill>
              <a:latin typeface="Source Sans Pro"/>
            </a:endParaRPr>
          </a:p>
          <a:p>
            <a:pPr marL="342900" indent="-342900">
              <a:buFont typeface="Arial" panose="020B0604020202020204" pitchFamily="34" charset="0"/>
              <a:buChar char="•"/>
            </a:pPr>
            <a:r>
              <a:rPr lang="en-US" sz="2000" b="1" dirty="0">
                <a:solidFill>
                  <a:srgbClr val="222222"/>
                </a:solidFill>
                <a:latin typeface="Source Sans Pro"/>
              </a:rPr>
              <a:t>Decision Table Testing</a:t>
            </a:r>
            <a:r>
              <a:rPr lang="en-US" sz="2000" dirty="0">
                <a:solidFill>
                  <a:srgbClr val="222222"/>
                </a:solidFill>
                <a:latin typeface="Source Sans Pro"/>
              </a:rPr>
              <a:t>: A decision table puts causes and their effects in a matrix. There is a unique combination in each column.</a:t>
            </a:r>
            <a:endParaRPr lang="en-US" sz="2000" b="0" i="0" dirty="0">
              <a:solidFill>
                <a:srgbClr val="222222"/>
              </a:solidFill>
              <a:effectLst/>
              <a:latin typeface="Source Sans Pro"/>
            </a:endParaRPr>
          </a:p>
        </p:txBody>
      </p:sp>
      <p:pic>
        <p:nvPicPr>
          <p:cNvPr id="5" name="Picture 4"/>
          <p:cNvPicPr>
            <a:picLocks noChangeAspect="1"/>
          </p:cNvPicPr>
          <p:nvPr/>
        </p:nvPicPr>
        <p:blipFill>
          <a:blip r:embed="rId2"/>
          <a:stretch>
            <a:fillRect/>
          </a:stretch>
        </p:blipFill>
        <p:spPr>
          <a:xfrm>
            <a:off x="209550" y="135731"/>
            <a:ext cx="2473758" cy="1784350"/>
          </a:xfrm>
          <a:prstGeom prst="rect">
            <a:avLst/>
          </a:prstGeom>
        </p:spPr>
      </p:pic>
      <p:sp>
        <p:nvSpPr>
          <p:cNvPr id="2" name="TextBox 1">
            <a:extLst>
              <a:ext uri="{FF2B5EF4-FFF2-40B4-BE49-F238E27FC236}">
                <a16:creationId xmlns:a16="http://schemas.microsoft.com/office/drawing/2014/main" id="{9F14197C-CA62-4FD2-81E0-5EE6E14DD97A}"/>
              </a:ext>
            </a:extLst>
          </p:cNvPr>
          <p:cNvSpPr txBox="1"/>
          <p:nvPr/>
        </p:nvSpPr>
        <p:spPr>
          <a:xfrm>
            <a:off x="4242391" y="922040"/>
            <a:ext cx="4396332" cy="400110"/>
          </a:xfrm>
          <a:prstGeom prst="rect">
            <a:avLst/>
          </a:prstGeom>
          <a:solidFill>
            <a:srgbClr val="FFFF00"/>
          </a:solidFill>
        </p:spPr>
        <p:txBody>
          <a:bodyPr wrap="none" rtlCol="0">
            <a:spAutoFit/>
          </a:bodyPr>
          <a:lstStyle/>
          <a:p>
            <a:r>
              <a:rPr lang="en-US" sz="2000" dirty="0"/>
              <a:t>Testing based on program specifications </a:t>
            </a:r>
          </a:p>
        </p:txBody>
      </p:sp>
    </p:spTree>
    <p:extLst>
      <p:ext uri="{BB962C8B-B14F-4D97-AF65-F5344CB8AC3E}">
        <p14:creationId xmlns:p14="http://schemas.microsoft.com/office/powerpoint/2010/main" val="4168076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3E181-1E7B-42FD-B512-FC80A9AD88C3}"/>
              </a:ext>
            </a:extLst>
          </p:cNvPr>
          <p:cNvSpPr>
            <a:spLocks noGrp="1"/>
          </p:cNvSpPr>
          <p:nvPr>
            <p:ph type="title"/>
          </p:nvPr>
        </p:nvSpPr>
        <p:spPr/>
        <p:txBody>
          <a:bodyPr/>
          <a:lstStyle/>
          <a:p>
            <a:r>
              <a:rPr lang="en-US" dirty="0"/>
              <a:t>Equiveillance Class Partitioning</a:t>
            </a:r>
          </a:p>
        </p:txBody>
      </p:sp>
      <p:sp>
        <p:nvSpPr>
          <p:cNvPr id="3" name="Content Placeholder 2">
            <a:extLst>
              <a:ext uri="{FF2B5EF4-FFF2-40B4-BE49-F238E27FC236}">
                <a16:creationId xmlns:a16="http://schemas.microsoft.com/office/drawing/2014/main" id="{E57EF962-760B-4681-83E6-2E92A55FF53A}"/>
              </a:ext>
            </a:extLst>
          </p:cNvPr>
          <p:cNvSpPr>
            <a:spLocks noGrp="1"/>
          </p:cNvSpPr>
          <p:nvPr>
            <p:ph idx="1"/>
          </p:nvPr>
        </p:nvSpPr>
        <p:spPr/>
        <p:txBody>
          <a:bodyPr/>
          <a:lstStyle/>
          <a:p>
            <a:r>
              <a:rPr lang="en-US" b="0" i="0" dirty="0">
                <a:solidFill>
                  <a:srgbClr val="333333"/>
                </a:solidFill>
                <a:effectLst/>
                <a:latin typeface="Georgia" panose="02040502050405020303" pitchFamily="18" charset="0"/>
              </a:rPr>
              <a:t>Suppose have input number:</a:t>
            </a:r>
          </a:p>
          <a:p>
            <a:pPr lvl="1"/>
            <a:r>
              <a:rPr lang="en-US" b="0" i="0" dirty="0">
                <a:solidFill>
                  <a:srgbClr val="333333"/>
                </a:solidFill>
                <a:effectLst/>
                <a:latin typeface="Georgia" panose="02040502050405020303" pitchFamily="18" charset="0"/>
              </a:rPr>
              <a:t>1,2,3</a:t>
            </a:r>
            <a:r>
              <a:rPr lang="en-US" b="0" i="0" dirty="0" smtClean="0">
                <a:solidFill>
                  <a:srgbClr val="333333"/>
                </a:solidFill>
                <a:effectLst/>
                <a:latin typeface="Georgia" panose="02040502050405020303" pitchFamily="18" charset="0"/>
              </a:rPr>
              <a:t>,.................1,499,500</a:t>
            </a:r>
            <a:r>
              <a:rPr lang="en-US" b="0" i="0" dirty="0">
                <a:solidFill>
                  <a:srgbClr val="333333"/>
                </a:solidFill>
                <a:effectLst/>
                <a:latin typeface="Georgia" panose="02040502050405020303" pitchFamily="18" charset="0"/>
              </a:rPr>
              <a:t>.</a:t>
            </a:r>
          </a:p>
          <a:p>
            <a:pPr lvl="1"/>
            <a:endParaRPr lang="en-US" b="0" i="0" dirty="0">
              <a:solidFill>
                <a:srgbClr val="333333"/>
              </a:solidFill>
              <a:effectLst/>
              <a:latin typeface="Georgia" panose="02040502050405020303" pitchFamily="18" charset="0"/>
            </a:endParaRPr>
          </a:p>
          <a:p>
            <a:r>
              <a:rPr lang="en-US" b="0" i="0" dirty="0">
                <a:solidFill>
                  <a:srgbClr val="333333"/>
                </a:solidFill>
                <a:effectLst/>
                <a:latin typeface="Georgia" panose="02040502050405020303" pitchFamily="18" charset="0"/>
              </a:rPr>
              <a:t>is used to form groups of test inputs of similar behavior or attributes</a:t>
            </a:r>
            <a:endParaRPr lang="en-US" dirty="0"/>
          </a:p>
        </p:txBody>
      </p:sp>
      <p:sp>
        <p:nvSpPr>
          <p:cNvPr id="4" name="TextBox 3">
            <a:extLst>
              <a:ext uri="{FF2B5EF4-FFF2-40B4-BE49-F238E27FC236}">
                <a16:creationId xmlns:a16="http://schemas.microsoft.com/office/drawing/2014/main" id="{F2EE8E03-0F47-4832-B9C9-A4988C6F2ECC}"/>
              </a:ext>
            </a:extLst>
          </p:cNvPr>
          <p:cNvSpPr txBox="1"/>
          <p:nvPr/>
        </p:nvSpPr>
        <p:spPr>
          <a:xfrm>
            <a:off x="7146524" y="1606858"/>
            <a:ext cx="3993786" cy="369332"/>
          </a:xfrm>
          <a:prstGeom prst="rect">
            <a:avLst/>
          </a:prstGeom>
          <a:solidFill>
            <a:schemeClr val="accent1">
              <a:lumMod val="20000"/>
              <a:lumOff val="80000"/>
            </a:schemeClr>
          </a:solidFill>
        </p:spPr>
        <p:txBody>
          <a:bodyPr wrap="none" rtlCol="0">
            <a:spAutoFit/>
          </a:bodyPr>
          <a:lstStyle/>
          <a:p>
            <a:r>
              <a:rPr lang="en-US" dirty="0"/>
              <a:t>A huge number of possible inputs to test</a:t>
            </a:r>
          </a:p>
        </p:txBody>
      </p:sp>
      <p:cxnSp>
        <p:nvCxnSpPr>
          <p:cNvPr id="6" name="Straight Arrow Connector 5">
            <a:extLst>
              <a:ext uri="{FF2B5EF4-FFF2-40B4-BE49-F238E27FC236}">
                <a16:creationId xmlns:a16="http://schemas.microsoft.com/office/drawing/2014/main" id="{458591EA-4512-488D-9C02-ECA194245A41}"/>
              </a:ext>
            </a:extLst>
          </p:cNvPr>
          <p:cNvCxnSpPr>
            <a:stCxn id="4" idx="1"/>
          </p:cNvCxnSpPr>
          <p:nvPr/>
        </p:nvCxnSpPr>
        <p:spPr>
          <a:xfrm flipH="1">
            <a:off x="5717219" y="1791524"/>
            <a:ext cx="1429305" cy="640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7735420-ADE3-4D32-BE83-2CBF78514018}"/>
              </a:ext>
            </a:extLst>
          </p:cNvPr>
          <p:cNvSpPr txBox="1"/>
          <p:nvPr/>
        </p:nvSpPr>
        <p:spPr>
          <a:xfrm>
            <a:off x="1700073" y="4004648"/>
            <a:ext cx="8034291" cy="1754326"/>
          </a:xfrm>
          <a:prstGeom prst="rect">
            <a:avLst/>
          </a:prstGeom>
          <a:solidFill>
            <a:schemeClr val="accent1">
              <a:lumMod val="60000"/>
              <a:lumOff val="40000"/>
            </a:schemeClr>
          </a:solidFill>
        </p:spPr>
        <p:txBody>
          <a:bodyPr wrap="square">
            <a:spAutoFit/>
          </a:bodyPr>
          <a:lstStyle/>
          <a:p>
            <a:pPr algn="l"/>
            <a:r>
              <a:rPr lang="en-US" b="0" i="0" dirty="0">
                <a:solidFill>
                  <a:srgbClr val="333333"/>
                </a:solidFill>
                <a:effectLst/>
                <a:latin typeface="Georgia" panose="02040502050405020303" pitchFamily="18" charset="0"/>
              </a:rPr>
              <a:t>test cases are designed and created based on each class attribute(s) </a:t>
            </a:r>
          </a:p>
          <a:p>
            <a:pPr algn="l"/>
            <a:endParaRPr lang="en-US" dirty="0">
              <a:solidFill>
                <a:srgbClr val="333333"/>
              </a:solidFill>
              <a:latin typeface="Georgia" panose="02040502050405020303" pitchFamily="18" charset="0"/>
            </a:endParaRPr>
          </a:p>
          <a:p>
            <a:pPr algn="l"/>
            <a:r>
              <a:rPr lang="en-US" b="0" i="0" dirty="0">
                <a:solidFill>
                  <a:srgbClr val="333333"/>
                </a:solidFill>
                <a:effectLst/>
                <a:latin typeface="Georgia" panose="02040502050405020303" pitchFamily="18" charset="0"/>
              </a:rPr>
              <a:t>one element or input is used from each class for the test execution to validate the software functioning, </a:t>
            </a:r>
          </a:p>
          <a:p>
            <a:r>
              <a:rPr lang="en-US" dirty="0"/>
              <a:t/>
            </a:r>
            <a:br>
              <a:rPr lang="en-US" dirty="0"/>
            </a:br>
            <a:endParaRPr lang="en-US" dirty="0"/>
          </a:p>
        </p:txBody>
      </p:sp>
    </p:spTree>
    <p:extLst>
      <p:ext uri="{BB962C8B-B14F-4D97-AF65-F5344CB8AC3E}">
        <p14:creationId xmlns:p14="http://schemas.microsoft.com/office/powerpoint/2010/main" val="1708691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466B7-5D75-42EF-93BD-BB948CE014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8DB588-78E4-4ACE-A1E8-6B1FB8023F4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BBC7262-BEC6-4488-AA40-202E02417685}"/>
              </a:ext>
            </a:extLst>
          </p:cNvPr>
          <p:cNvPicPr>
            <a:picLocks noChangeAspect="1"/>
          </p:cNvPicPr>
          <p:nvPr/>
        </p:nvPicPr>
        <p:blipFill>
          <a:blip r:embed="rId2"/>
          <a:stretch>
            <a:fillRect/>
          </a:stretch>
        </p:blipFill>
        <p:spPr>
          <a:xfrm>
            <a:off x="443882" y="155576"/>
            <a:ext cx="7054603" cy="3550157"/>
          </a:xfrm>
          <a:prstGeom prst="rect">
            <a:avLst/>
          </a:prstGeom>
        </p:spPr>
      </p:pic>
      <p:sp>
        <p:nvSpPr>
          <p:cNvPr id="8" name="TextBox 7">
            <a:extLst>
              <a:ext uri="{FF2B5EF4-FFF2-40B4-BE49-F238E27FC236}">
                <a16:creationId xmlns:a16="http://schemas.microsoft.com/office/drawing/2014/main" id="{C1BC06E8-D81C-478C-B895-8BAABD482D70}"/>
              </a:ext>
            </a:extLst>
          </p:cNvPr>
          <p:cNvSpPr txBox="1"/>
          <p:nvPr/>
        </p:nvSpPr>
        <p:spPr>
          <a:xfrm>
            <a:off x="5498961" y="126236"/>
            <a:ext cx="6094324" cy="369332"/>
          </a:xfrm>
          <a:prstGeom prst="rect">
            <a:avLst/>
          </a:prstGeom>
          <a:solidFill>
            <a:schemeClr val="accent3">
              <a:lumMod val="40000"/>
              <a:lumOff val="60000"/>
            </a:schemeClr>
          </a:solidFill>
        </p:spPr>
        <p:txBody>
          <a:bodyPr wrap="square">
            <a:spAutoFit/>
          </a:bodyPr>
          <a:lstStyle/>
          <a:p>
            <a:r>
              <a:rPr lang="en-US" dirty="0"/>
              <a:t>https://www.professionalqa.com/equivalence-class-testing</a:t>
            </a:r>
          </a:p>
        </p:txBody>
      </p:sp>
      <p:sp>
        <p:nvSpPr>
          <p:cNvPr id="9" name="TextBox 8">
            <a:extLst>
              <a:ext uri="{FF2B5EF4-FFF2-40B4-BE49-F238E27FC236}">
                <a16:creationId xmlns:a16="http://schemas.microsoft.com/office/drawing/2014/main" id="{5D8BA631-A709-4138-A124-66A70B96FF5F}"/>
              </a:ext>
            </a:extLst>
          </p:cNvPr>
          <p:cNvSpPr txBox="1"/>
          <p:nvPr/>
        </p:nvSpPr>
        <p:spPr>
          <a:xfrm>
            <a:off x="1230281" y="4572016"/>
            <a:ext cx="6094324" cy="646331"/>
          </a:xfrm>
          <a:prstGeom prst="rect">
            <a:avLst/>
          </a:prstGeom>
          <a:solidFill>
            <a:schemeClr val="accent3">
              <a:lumMod val="40000"/>
              <a:lumOff val="60000"/>
            </a:schemeClr>
          </a:solidFill>
        </p:spPr>
        <p:txBody>
          <a:bodyPr wrap="square">
            <a:spAutoFit/>
          </a:bodyPr>
          <a:lstStyle/>
          <a:p>
            <a:r>
              <a:rPr lang="en-US" dirty="0"/>
              <a:t>Improves test cases by removing vast # of redundancy and games</a:t>
            </a:r>
          </a:p>
        </p:txBody>
      </p:sp>
    </p:spTree>
    <p:extLst>
      <p:ext uri="{BB962C8B-B14F-4D97-AF65-F5344CB8AC3E}">
        <p14:creationId xmlns:p14="http://schemas.microsoft.com/office/powerpoint/2010/main" val="2791622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382AF-56CC-48D7-A45C-97F849A4AB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94B11B-972E-4A16-8267-7CA1A901949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8333DFE-53CC-435D-A82B-FB8C259A2CF3}"/>
              </a:ext>
            </a:extLst>
          </p:cNvPr>
          <p:cNvPicPr>
            <a:picLocks noChangeAspect="1"/>
          </p:cNvPicPr>
          <p:nvPr/>
        </p:nvPicPr>
        <p:blipFill>
          <a:blip r:embed="rId2"/>
          <a:stretch>
            <a:fillRect/>
          </a:stretch>
        </p:blipFill>
        <p:spPr>
          <a:xfrm>
            <a:off x="1452562" y="528637"/>
            <a:ext cx="9286875" cy="5800725"/>
          </a:xfrm>
          <a:prstGeom prst="rect">
            <a:avLst/>
          </a:prstGeom>
        </p:spPr>
      </p:pic>
    </p:spTree>
    <p:extLst>
      <p:ext uri="{BB962C8B-B14F-4D97-AF65-F5344CB8AC3E}">
        <p14:creationId xmlns:p14="http://schemas.microsoft.com/office/powerpoint/2010/main" val="959263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94720-E3F5-47CC-BCCF-2AFF879A74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718087-BDCC-41CF-A83E-C830B9D68A1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DD9457C-9F8D-4E31-9DA5-C6F15D532E56}"/>
              </a:ext>
            </a:extLst>
          </p:cNvPr>
          <p:cNvPicPr>
            <a:picLocks noChangeAspect="1"/>
          </p:cNvPicPr>
          <p:nvPr/>
        </p:nvPicPr>
        <p:blipFill>
          <a:blip r:embed="rId2"/>
          <a:stretch>
            <a:fillRect/>
          </a:stretch>
        </p:blipFill>
        <p:spPr>
          <a:xfrm>
            <a:off x="1428750" y="347662"/>
            <a:ext cx="9334500" cy="6162675"/>
          </a:xfrm>
          <a:prstGeom prst="rect">
            <a:avLst/>
          </a:prstGeom>
        </p:spPr>
      </p:pic>
    </p:spTree>
    <p:extLst>
      <p:ext uri="{BB962C8B-B14F-4D97-AF65-F5344CB8AC3E}">
        <p14:creationId xmlns:p14="http://schemas.microsoft.com/office/powerpoint/2010/main" val="137748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B9DF4-16C9-407D-B8AE-7B1DC47584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975A55-2BCA-4127-9C57-19D627BEBA1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C5CA573-F2A8-4F85-BCAD-5053FD852A54}"/>
              </a:ext>
            </a:extLst>
          </p:cNvPr>
          <p:cNvPicPr>
            <a:picLocks noChangeAspect="1"/>
          </p:cNvPicPr>
          <p:nvPr/>
        </p:nvPicPr>
        <p:blipFill>
          <a:blip r:embed="rId2"/>
          <a:stretch>
            <a:fillRect/>
          </a:stretch>
        </p:blipFill>
        <p:spPr>
          <a:xfrm>
            <a:off x="1452562" y="595312"/>
            <a:ext cx="9286875" cy="5667375"/>
          </a:xfrm>
          <a:prstGeom prst="rect">
            <a:avLst/>
          </a:prstGeom>
        </p:spPr>
      </p:pic>
    </p:spTree>
    <p:extLst>
      <p:ext uri="{BB962C8B-B14F-4D97-AF65-F5344CB8AC3E}">
        <p14:creationId xmlns:p14="http://schemas.microsoft.com/office/powerpoint/2010/main" val="609302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4CD4B-8ADE-48B7-9D5D-4E984341B1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F90662-1DBC-4CCC-963A-2BC395774FA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D2702A1-D3CB-4711-9F7B-00D4D015B1F9}"/>
              </a:ext>
            </a:extLst>
          </p:cNvPr>
          <p:cNvPicPr>
            <a:picLocks noChangeAspect="1"/>
          </p:cNvPicPr>
          <p:nvPr/>
        </p:nvPicPr>
        <p:blipFill>
          <a:blip r:embed="rId2"/>
          <a:stretch>
            <a:fillRect/>
          </a:stretch>
        </p:blipFill>
        <p:spPr>
          <a:xfrm>
            <a:off x="1447800" y="628650"/>
            <a:ext cx="9296400" cy="5600700"/>
          </a:xfrm>
          <a:prstGeom prst="rect">
            <a:avLst/>
          </a:prstGeom>
        </p:spPr>
      </p:pic>
    </p:spTree>
    <p:extLst>
      <p:ext uri="{BB962C8B-B14F-4D97-AF65-F5344CB8AC3E}">
        <p14:creationId xmlns:p14="http://schemas.microsoft.com/office/powerpoint/2010/main" val="2979181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Class Partition</a:t>
            </a:r>
          </a:p>
        </p:txBody>
      </p:sp>
      <p:sp>
        <p:nvSpPr>
          <p:cNvPr id="5" name="Rectangle 4"/>
          <p:cNvSpPr/>
          <p:nvPr/>
        </p:nvSpPr>
        <p:spPr>
          <a:xfrm>
            <a:off x="2200940" y="1321356"/>
            <a:ext cx="6964325" cy="369332"/>
          </a:xfrm>
          <a:prstGeom prst="rect">
            <a:avLst/>
          </a:prstGeom>
          <a:solidFill>
            <a:schemeClr val="accent1">
              <a:lumMod val="40000"/>
              <a:lumOff val="60000"/>
            </a:schemeClr>
          </a:solidFill>
        </p:spPr>
        <p:txBody>
          <a:bodyPr wrap="square">
            <a:spAutoFit/>
          </a:bodyPr>
          <a:lstStyle/>
          <a:p>
            <a:r>
              <a:rPr lang="en-US" dirty="0">
                <a:solidFill>
                  <a:srgbClr val="222222"/>
                </a:solidFill>
                <a:latin typeface="Source Sans Pro"/>
              </a:rPr>
              <a:t>You can apply this technique, where there is a range in the input field.</a:t>
            </a:r>
            <a:endParaRPr lang="en-US" dirty="0"/>
          </a:p>
        </p:txBody>
      </p:sp>
      <p:sp>
        <p:nvSpPr>
          <p:cNvPr id="3" name="TextBox 2">
            <a:extLst>
              <a:ext uri="{FF2B5EF4-FFF2-40B4-BE49-F238E27FC236}">
                <a16:creationId xmlns:a16="http://schemas.microsoft.com/office/drawing/2014/main" id="{E0A866B0-202B-41D7-841C-ED46069E5DB9}"/>
              </a:ext>
            </a:extLst>
          </p:cNvPr>
          <p:cNvSpPr txBox="1"/>
          <p:nvPr/>
        </p:nvSpPr>
        <p:spPr>
          <a:xfrm>
            <a:off x="327589" y="2323753"/>
            <a:ext cx="9039654" cy="369332"/>
          </a:xfrm>
          <a:prstGeom prst="rect">
            <a:avLst/>
          </a:prstGeom>
          <a:solidFill>
            <a:schemeClr val="accent5">
              <a:lumMod val="20000"/>
              <a:lumOff val="80000"/>
            </a:schemeClr>
          </a:solidFill>
        </p:spPr>
        <p:txBody>
          <a:bodyPr wrap="none" rtlCol="0">
            <a:spAutoFit/>
          </a:bodyPr>
          <a:lstStyle/>
          <a:p>
            <a:r>
              <a:rPr lang="en-US" dirty="0"/>
              <a:t>Ideally want the smallest number of tests with the highest probability of finding most errors</a:t>
            </a:r>
          </a:p>
        </p:txBody>
      </p:sp>
      <p:sp>
        <p:nvSpPr>
          <p:cNvPr id="6" name="TextBox 5">
            <a:extLst>
              <a:ext uri="{FF2B5EF4-FFF2-40B4-BE49-F238E27FC236}">
                <a16:creationId xmlns:a16="http://schemas.microsoft.com/office/drawing/2014/main" id="{0C73B219-1060-4C57-8A24-21BA19A023C5}"/>
              </a:ext>
            </a:extLst>
          </p:cNvPr>
          <p:cNvSpPr txBox="1"/>
          <p:nvPr/>
        </p:nvSpPr>
        <p:spPr>
          <a:xfrm>
            <a:off x="1043515" y="3244334"/>
            <a:ext cx="5829481" cy="923330"/>
          </a:xfrm>
          <a:prstGeom prst="rect">
            <a:avLst/>
          </a:prstGeom>
          <a:noFill/>
        </p:spPr>
        <p:txBody>
          <a:bodyPr wrap="none" rtlCol="0">
            <a:spAutoFit/>
          </a:bodyPr>
          <a:lstStyle/>
          <a:p>
            <a:r>
              <a:rPr lang="en-US" dirty="0"/>
              <a:t>Well selected test cases: </a:t>
            </a:r>
          </a:p>
          <a:p>
            <a:pPr marL="342900" indent="-342900">
              <a:buAutoNum type="arabicPeriod"/>
            </a:pPr>
            <a:r>
              <a:rPr lang="en-US" dirty="0"/>
              <a:t>Reduces the number of other test cases needed (by &gt; 1 )</a:t>
            </a:r>
          </a:p>
          <a:p>
            <a:pPr marL="342900" indent="-342900">
              <a:buAutoNum type="arabicPeriod"/>
            </a:pPr>
            <a:r>
              <a:rPr lang="en-US" dirty="0"/>
              <a:t>Covers a large set of test cases as possible</a:t>
            </a:r>
          </a:p>
        </p:txBody>
      </p:sp>
      <p:sp>
        <p:nvSpPr>
          <p:cNvPr id="8" name="TextBox 7">
            <a:extLst>
              <a:ext uri="{FF2B5EF4-FFF2-40B4-BE49-F238E27FC236}">
                <a16:creationId xmlns:a16="http://schemas.microsoft.com/office/drawing/2014/main" id="{6B25F123-E17A-46CF-9E51-ABCFC98D1488}"/>
              </a:ext>
            </a:extLst>
          </p:cNvPr>
          <p:cNvSpPr txBox="1"/>
          <p:nvPr/>
        </p:nvSpPr>
        <p:spPr>
          <a:xfrm>
            <a:off x="4718198" y="4487790"/>
            <a:ext cx="6097772" cy="1477328"/>
          </a:xfrm>
          <a:prstGeom prst="rect">
            <a:avLst/>
          </a:prstGeom>
          <a:solidFill>
            <a:schemeClr val="accent1">
              <a:lumMod val="20000"/>
              <a:lumOff val="80000"/>
            </a:schemeClr>
          </a:solidFill>
        </p:spPr>
        <p:txBody>
          <a:bodyPr wrap="square">
            <a:spAutoFit/>
          </a:bodyPr>
          <a:lstStyle/>
          <a:p>
            <a:r>
              <a:rPr lang="en-US" dirty="0"/>
              <a:t>try to create a class sets (or groupings ) SO</a:t>
            </a:r>
          </a:p>
          <a:p>
            <a:r>
              <a:rPr lang="en-US" dirty="0"/>
              <a:t>Tests w/I group are redundant: </a:t>
            </a:r>
          </a:p>
          <a:p>
            <a:r>
              <a:rPr lang="en-US" dirty="0"/>
              <a:t>E.g., </a:t>
            </a:r>
          </a:p>
          <a:p>
            <a:r>
              <a:rPr lang="en-US" dirty="0"/>
              <a:t>  - If 1 test w/I group detects an error so would the other</a:t>
            </a:r>
          </a:p>
          <a:p>
            <a:r>
              <a:rPr lang="en-US" dirty="0"/>
              <a:t>  - If 1 test does NOT detect error neither would the other </a:t>
            </a:r>
          </a:p>
        </p:txBody>
      </p:sp>
      <p:cxnSp>
        <p:nvCxnSpPr>
          <p:cNvPr id="10" name="Straight Arrow Connector 9">
            <a:extLst>
              <a:ext uri="{FF2B5EF4-FFF2-40B4-BE49-F238E27FC236}">
                <a16:creationId xmlns:a16="http://schemas.microsoft.com/office/drawing/2014/main" id="{4D663BD3-AAC1-4FA7-ACCB-D97EF5A56223}"/>
              </a:ext>
            </a:extLst>
          </p:cNvPr>
          <p:cNvCxnSpPr/>
          <p:nvPr/>
        </p:nvCxnSpPr>
        <p:spPr>
          <a:xfrm flipH="1" flipV="1">
            <a:off x="5672287" y="4161399"/>
            <a:ext cx="1189894" cy="332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42BC03A-9CDD-427D-A17F-F2815D5BFE67}"/>
              </a:ext>
            </a:extLst>
          </p:cNvPr>
          <p:cNvSpPr txBox="1"/>
          <p:nvPr/>
        </p:nvSpPr>
        <p:spPr>
          <a:xfrm>
            <a:off x="8133906" y="2783520"/>
            <a:ext cx="3872909" cy="1200329"/>
          </a:xfrm>
          <a:prstGeom prst="rect">
            <a:avLst/>
          </a:prstGeom>
          <a:solidFill>
            <a:schemeClr val="accent1">
              <a:lumMod val="20000"/>
              <a:lumOff val="80000"/>
            </a:schemeClr>
          </a:solidFill>
        </p:spPr>
        <p:txBody>
          <a:bodyPr wrap="square">
            <a:spAutoFit/>
          </a:bodyPr>
          <a:lstStyle/>
          <a:p>
            <a:r>
              <a:rPr lang="en-US" dirty="0"/>
              <a:t>Test cases -&gt; invoke as many different input considerations as possible to minimize the total number of test cases necessary</a:t>
            </a:r>
          </a:p>
        </p:txBody>
      </p:sp>
      <p:cxnSp>
        <p:nvCxnSpPr>
          <p:cNvPr id="13" name="Straight Arrow Connector 12">
            <a:extLst>
              <a:ext uri="{FF2B5EF4-FFF2-40B4-BE49-F238E27FC236}">
                <a16:creationId xmlns:a16="http://schemas.microsoft.com/office/drawing/2014/main" id="{5E607E58-5D35-430E-BB68-31F5AD5904CB}"/>
              </a:ext>
            </a:extLst>
          </p:cNvPr>
          <p:cNvCxnSpPr>
            <a:cxnSpLocks/>
          </p:cNvCxnSpPr>
          <p:nvPr/>
        </p:nvCxnSpPr>
        <p:spPr>
          <a:xfrm flipH="1">
            <a:off x="6624084" y="3135887"/>
            <a:ext cx="1438806" cy="349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75E94C3-CC96-405A-BDEB-44F42BFBC6A9}"/>
              </a:ext>
            </a:extLst>
          </p:cNvPr>
          <p:cNvSpPr txBox="1"/>
          <p:nvPr/>
        </p:nvSpPr>
        <p:spPr>
          <a:xfrm>
            <a:off x="327589" y="5128140"/>
            <a:ext cx="3383174" cy="369332"/>
          </a:xfrm>
          <a:prstGeom prst="rect">
            <a:avLst/>
          </a:prstGeom>
          <a:solidFill>
            <a:srgbClr val="FFFF00"/>
          </a:solidFill>
        </p:spPr>
        <p:txBody>
          <a:bodyPr wrap="square">
            <a:spAutoFit/>
          </a:bodyPr>
          <a:lstStyle/>
          <a:p>
            <a:r>
              <a:rPr lang="en-US" dirty="0"/>
              <a:t>AKA - equivalence partitioning</a:t>
            </a:r>
          </a:p>
        </p:txBody>
      </p:sp>
      <p:cxnSp>
        <p:nvCxnSpPr>
          <p:cNvPr id="19" name="Straight Arrow Connector 18">
            <a:extLst>
              <a:ext uri="{FF2B5EF4-FFF2-40B4-BE49-F238E27FC236}">
                <a16:creationId xmlns:a16="http://schemas.microsoft.com/office/drawing/2014/main" id="{3A5C25E1-1324-4428-9145-20F00CB2072C}"/>
              </a:ext>
            </a:extLst>
          </p:cNvPr>
          <p:cNvCxnSpPr>
            <a:cxnSpLocks/>
          </p:cNvCxnSpPr>
          <p:nvPr/>
        </p:nvCxnSpPr>
        <p:spPr>
          <a:xfrm>
            <a:off x="3710763" y="5237937"/>
            <a:ext cx="1007435" cy="259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C9D653B-DDEB-4E4A-8E11-34049080B67E}"/>
              </a:ext>
            </a:extLst>
          </p:cNvPr>
          <p:cNvCxnSpPr>
            <a:cxnSpLocks/>
          </p:cNvCxnSpPr>
          <p:nvPr/>
        </p:nvCxnSpPr>
        <p:spPr>
          <a:xfrm flipV="1">
            <a:off x="3740003" y="3856824"/>
            <a:ext cx="978195" cy="1335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AFEF399-CE08-4329-B772-ECC9F698AC75}"/>
              </a:ext>
            </a:extLst>
          </p:cNvPr>
          <p:cNvSpPr txBox="1"/>
          <p:nvPr/>
        </p:nvSpPr>
        <p:spPr>
          <a:xfrm>
            <a:off x="5498961" y="126236"/>
            <a:ext cx="6094324" cy="369332"/>
          </a:xfrm>
          <a:prstGeom prst="rect">
            <a:avLst/>
          </a:prstGeom>
          <a:solidFill>
            <a:schemeClr val="accent3">
              <a:lumMod val="40000"/>
              <a:lumOff val="60000"/>
            </a:schemeClr>
          </a:solidFill>
        </p:spPr>
        <p:txBody>
          <a:bodyPr wrap="square">
            <a:spAutoFit/>
          </a:bodyPr>
          <a:lstStyle/>
          <a:p>
            <a:r>
              <a:rPr lang="en-US" dirty="0"/>
              <a:t>https://www.professionalqa.com/equivalence-class-testing</a:t>
            </a:r>
          </a:p>
        </p:txBody>
      </p:sp>
    </p:spTree>
    <p:extLst>
      <p:ext uri="{BB962C8B-B14F-4D97-AF65-F5344CB8AC3E}">
        <p14:creationId xmlns:p14="http://schemas.microsoft.com/office/powerpoint/2010/main" val="3093199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Class Partition</a:t>
            </a:r>
          </a:p>
        </p:txBody>
      </p:sp>
      <p:sp>
        <p:nvSpPr>
          <p:cNvPr id="4" name="Rectangle 3"/>
          <p:cNvSpPr/>
          <p:nvPr/>
        </p:nvSpPr>
        <p:spPr>
          <a:xfrm>
            <a:off x="838200" y="1690688"/>
            <a:ext cx="9220200" cy="2862322"/>
          </a:xfrm>
          <a:prstGeom prst="rect">
            <a:avLst/>
          </a:prstGeom>
        </p:spPr>
        <p:txBody>
          <a:bodyPr wrap="square">
            <a:spAutoFit/>
          </a:bodyPr>
          <a:lstStyle/>
          <a:p>
            <a:r>
              <a:rPr lang="en-US" b="1" dirty="0">
                <a:solidFill>
                  <a:srgbClr val="222222"/>
                </a:solidFill>
                <a:latin typeface="Source Sans Pro"/>
              </a:rPr>
              <a:t>What is Equivalent Class Partitioning?</a:t>
            </a:r>
          </a:p>
          <a:p>
            <a:endParaRPr lang="en-US" b="1" dirty="0">
              <a:solidFill>
                <a:srgbClr val="222222"/>
              </a:solidFill>
              <a:latin typeface="Source Sans Pro"/>
            </a:endParaRPr>
          </a:p>
          <a:p>
            <a:r>
              <a:rPr lang="en-US" dirty="0">
                <a:solidFill>
                  <a:srgbClr val="222222"/>
                </a:solidFill>
                <a:latin typeface="Source Sans Pro"/>
              </a:rPr>
              <a:t>Equivalent Class Partitioning -&gt; Black Box can be applied to all levels of testing like unit, integration, system, etc. </a:t>
            </a:r>
          </a:p>
          <a:p>
            <a:endParaRPr lang="en-US" dirty="0">
              <a:solidFill>
                <a:srgbClr val="222222"/>
              </a:solidFill>
              <a:latin typeface="Source Sans Pro"/>
            </a:endParaRPr>
          </a:p>
          <a:p>
            <a:r>
              <a:rPr lang="en-US" dirty="0">
                <a:solidFill>
                  <a:srgbClr val="222222"/>
                </a:solidFill>
                <a:latin typeface="Source Sans Pro"/>
              </a:rPr>
              <a:t>Divide all test condition into a partition sets  that can be considered the same.</a:t>
            </a:r>
          </a:p>
          <a:p>
            <a:endParaRPr lang="en-US" dirty="0">
              <a:solidFill>
                <a:srgbClr val="222222"/>
              </a:solidFill>
              <a:latin typeface="Source Sans Pro"/>
            </a:endParaRPr>
          </a:p>
          <a:p>
            <a:r>
              <a:rPr lang="en-US" dirty="0">
                <a:solidFill>
                  <a:srgbClr val="222222"/>
                </a:solidFill>
                <a:latin typeface="Source Sans Pro"/>
              </a:rPr>
              <a:t>It divides the input data of software into different equivalence data classes.</a:t>
            </a:r>
          </a:p>
          <a:p>
            <a:pPr>
              <a:buFont typeface="Arial" panose="020B0604020202020204" pitchFamily="34" charset="0"/>
              <a:buChar char="•"/>
            </a:pPr>
            <a:endParaRPr lang="en-US" dirty="0">
              <a:solidFill>
                <a:srgbClr val="222222"/>
              </a:solidFill>
              <a:latin typeface="Source Sans Pro"/>
            </a:endParaRPr>
          </a:p>
          <a:p>
            <a:endParaRPr lang="en-US" b="0" i="0" dirty="0">
              <a:solidFill>
                <a:srgbClr val="222222"/>
              </a:solidFill>
              <a:effectLst/>
              <a:latin typeface="Source Sans Pro"/>
            </a:endParaRPr>
          </a:p>
        </p:txBody>
      </p:sp>
      <p:sp>
        <p:nvSpPr>
          <p:cNvPr id="5" name="Rectangle 4"/>
          <p:cNvSpPr/>
          <p:nvPr/>
        </p:nvSpPr>
        <p:spPr>
          <a:xfrm>
            <a:off x="5584371" y="1277035"/>
            <a:ext cx="4931229" cy="646331"/>
          </a:xfrm>
          <a:prstGeom prst="rect">
            <a:avLst/>
          </a:prstGeom>
          <a:solidFill>
            <a:schemeClr val="accent1">
              <a:lumMod val="40000"/>
              <a:lumOff val="60000"/>
            </a:schemeClr>
          </a:solidFill>
        </p:spPr>
        <p:txBody>
          <a:bodyPr wrap="square">
            <a:spAutoFit/>
          </a:bodyPr>
          <a:lstStyle/>
          <a:p>
            <a:r>
              <a:rPr lang="en-US" dirty="0">
                <a:solidFill>
                  <a:srgbClr val="222222"/>
                </a:solidFill>
                <a:latin typeface="Source Sans Pro"/>
              </a:rPr>
              <a:t>You can apply this technique, where there is a range in the input field.</a:t>
            </a:r>
            <a:endParaRPr lang="en-US" dirty="0"/>
          </a:p>
        </p:txBody>
      </p:sp>
    </p:spTree>
    <p:extLst>
      <p:ext uri="{BB962C8B-B14F-4D97-AF65-F5344CB8AC3E}">
        <p14:creationId xmlns:p14="http://schemas.microsoft.com/office/powerpoint/2010/main" val="880943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D7CFE8-490A-4FB2-82FD-6D31E1525165}"/>
              </a:ext>
            </a:extLst>
          </p:cNvPr>
          <p:cNvPicPr>
            <a:picLocks noChangeAspect="1"/>
          </p:cNvPicPr>
          <p:nvPr/>
        </p:nvPicPr>
        <p:blipFill>
          <a:blip r:embed="rId2"/>
          <a:stretch>
            <a:fillRect/>
          </a:stretch>
        </p:blipFill>
        <p:spPr>
          <a:xfrm>
            <a:off x="2445820" y="1825625"/>
            <a:ext cx="6619875" cy="4076700"/>
          </a:xfrm>
          <a:prstGeom prst="rect">
            <a:avLst/>
          </a:prstGeom>
        </p:spPr>
      </p:pic>
      <p:sp>
        <p:nvSpPr>
          <p:cNvPr id="7" name="TextBox 6">
            <a:extLst>
              <a:ext uri="{FF2B5EF4-FFF2-40B4-BE49-F238E27FC236}">
                <a16:creationId xmlns:a16="http://schemas.microsoft.com/office/drawing/2014/main" id="{6896DC07-FA66-4EC4-A729-81D6B34E62A5}"/>
              </a:ext>
            </a:extLst>
          </p:cNvPr>
          <p:cNvSpPr txBox="1"/>
          <p:nvPr/>
        </p:nvSpPr>
        <p:spPr>
          <a:xfrm>
            <a:off x="838200" y="309344"/>
            <a:ext cx="6097772" cy="923330"/>
          </a:xfrm>
          <a:prstGeom prst="rect">
            <a:avLst/>
          </a:prstGeom>
          <a:noFill/>
        </p:spPr>
        <p:txBody>
          <a:bodyPr wrap="square">
            <a:spAutoFit/>
          </a:bodyPr>
          <a:lstStyle/>
          <a:p>
            <a:r>
              <a:rPr lang="en-US" dirty="0"/>
              <a:t>Need to do 2 things: </a:t>
            </a:r>
          </a:p>
          <a:p>
            <a:pPr marL="342900" indent="-342900">
              <a:buAutoNum type="arabicPlain"/>
            </a:pPr>
            <a:r>
              <a:rPr lang="en-US" dirty="0"/>
              <a:t>Identify  the equivalence classes and </a:t>
            </a:r>
          </a:p>
          <a:p>
            <a:pPr marL="342900" indent="-342900">
              <a:buAutoNum type="arabicPlain"/>
            </a:pPr>
            <a:r>
              <a:rPr lang="en-US" dirty="0"/>
              <a:t>Define g the test cases.</a:t>
            </a:r>
          </a:p>
        </p:txBody>
      </p:sp>
      <p:sp>
        <p:nvSpPr>
          <p:cNvPr id="9" name="TextBox 8">
            <a:extLst>
              <a:ext uri="{FF2B5EF4-FFF2-40B4-BE49-F238E27FC236}">
                <a16:creationId xmlns:a16="http://schemas.microsoft.com/office/drawing/2014/main" id="{13E67322-D064-4F21-98F7-858AF92F116B}"/>
              </a:ext>
            </a:extLst>
          </p:cNvPr>
          <p:cNvSpPr txBox="1"/>
          <p:nvPr/>
        </p:nvSpPr>
        <p:spPr>
          <a:xfrm>
            <a:off x="5722974" y="1159817"/>
            <a:ext cx="2134486" cy="646331"/>
          </a:xfrm>
          <a:prstGeom prst="rect">
            <a:avLst/>
          </a:prstGeom>
          <a:solidFill>
            <a:schemeClr val="accent1">
              <a:lumMod val="20000"/>
              <a:lumOff val="80000"/>
            </a:schemeClr>
          </a:solidFill>
        </p:spPr>
        <p:txBody>
          <a:bodyPr wrap="square">
            <a:spAutoFit/>
          </a:bodyPr>
          <a:lstStyle/>
          <a:p>
            <a:r>
              <a:rPr lang="en-US" dirty="0"/>
              <a:t>Valid program group(s) </a:t>
            </a:r>
          </a:p>
        </p:txBody>
      </p:sp>
      <p:sp>
        <p:nvSpPr>
          <p:cNvPr id="10" name="TextBox 9">
            <a:extLst>
              <a:ext uri="{FF2B5EF4-FFF2-40B4-BE49-F238E27FC236}">
                <a16:creationId xmlns:a16="http://schemas.microsoft.com/office/drawing/2014/main" id="{6D4FE09D-E435-447C-8E93-649B8A161701}"/>
              </a:ext>
            </a:extLst>
          </p:cNvPr>
          <p:cNvSpPr txBox="1"/>
          <p:nvPr/>
        </p:nvSpPr>
        <p:spPr>
          <a:xfrm>
            <a:off x="8782494" y="1366321"/>
            <a:ext cx="3156098" cy="369332"/>
          </a:xfrm>
          <a:prstGeom prst="rect">
            <a:avLst/>
          </a:prstGeom>
          <a:solidFill>
            <a:schemeClr val="accent1">
              <a:lumMod val="20000"/>
              <a:lumOff val="80000"/>
            </a:schemeClr>
          </a:solidFill>
        </p:spPr>
        <p:txBody>
          <a:bodyPr wrap="square">
            <a:spAutoFit/>
          </a:bodyPr>
          <a:lstStyle/>
          <a:p>
            <a:r>
              <a:rPr lang="en-US" dirty="0"/>
              <a:t>Error-bound groups </a:t>
            </a:r>
          </a:p>
        </p:txBody>
      </p:sp>
      <p:sp>
        <p:nvSpPr>
          <p:cNvPr id="12" name="TextBox 11">
            <a:extLst>
              <a:ext uri="{FF2B5EF4-FFF2-40B4-BE49-F238E27FC236}">
                <a16:creationId xmlns:a16="http://schemas.microsoft.com/office/drawing/2014/main" id="{2B5DE43C-86BD-46ED-8681-AB8D65A8840C}"/>
              </a:ext>
            </a:extLst>
          </p:cNvPr>
          <p:cNvSpPr txBox="1"/>
          <p:nvPr/>
        </p:nvSpPr>
        <p:spPr>
          <a:xfrm>
            <a:off x="1060153" y="3023585"/>
            <a:ext cx="1709184" cy="923330"/>
          </a:xfrm>
          <a:prstGeom prst="rect">
            <a:avLst/>
          </a:prstGeom>
          <a:solidFill>
            <a:schemeClr val="accent1">
              <a:lumMod val="20000"/>
              <a:lumOff val="80000"/>
            </a:schemeClr>
          </a:solidFill>
        </p:spPr>
        <p:txBody>
          <a:bodyPr wrap="square">
            <a:spAutoFit/>
          </a:bodyPr>
          <a:lstStyle/>
          <a:p>
            <a:r>
              <a:rPr lang="en-US" dirty="0"/>
              <a:t>Input condition </a:t>
            </a:r>
            <a:br>
              <a:rPr lang="en-US" dirty="0"/>
            </a:br>
            <a:r>
              <a:rPr lang="en-US" dirty="0"/>
              <a:t>(E.g., title a string)</a:t>
            </a:r>
          </a:p>
        </p:txBody>
      </p:sp>
      <p:cxnSp>
        <p:nvCxnSpPr>
          <p:cNvPr id="13" name="Straight Arrow Connector 12">
            <a:extLst>
              <a:ext uri="{FF2B5EF4-FFF2-40B4-BE49-F238E27FC236}">
                <a16:creationId xmlns:a16="http://schemas.microsoft.com/office/drawing/2014/main" id="{2493D08D-7AD2-439C-9AED-3214737B7F15}"/>
              </a:ext>
            </a:extLst>
          </p:cNvPr>
          <p:cNvCxnSpPr>
            <a:cxnSpLocks/>
          </p:cNvCxnSpPr>
          <p:nvPr/>
        </p:nvCxnSpPr>
        <p:spPr>
          <a:xfrm flipH="1">
            <a:off x="5847907" y="1529149"/>
            <a:ext cx="968007" cy="527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31F8297-2598-4831-BA67-736AD11D4337}"/>
              </a:ext>
            </a:extLst>
          </p:cNvPr>
          <p:cNvCxnSpPr>
            <a:cxnSpLocks/>
          </p:cNvCxnSpPr>
          <p:nvPr/>
        </p:nvCxnSpPr>
        <p:spPr>
          <a:xfrm flipH="1">
            <a:off x="8851605" y="1825625"/>
            <a:ext cx="968007" cy="527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0740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6E62A-90AF-45ED-93B4-58BF3BC8F938}"/>
              </a:ext>
            </a:extLst>
          </p:cNvPr>
          <p:cNvSpPr>
            <a:spLocks noGrp="1"/>
          </p:cNvSpPr>
          <p:nvPr>
            <p:ph type="title"/>
          </p:nvPr>
        </p:nvSpPr>
        <p:spPr>
          <a:xfrm>
            <a:off x="189614" y="18255"/>
            <a:ext cx="10515600" cy="1325563"/>
          </a:xfrm>
        </p:spPr>
        <p:txBody>
          <a:bodyPr/>
          <a:lstStyle/>
          <a:p>
            <a:r>
              <a:rPr lang="en-US" dirty="0"/>
              <a:t>White Box Testing</a:t>
            </a:r>
          </a:p>
        </p:txBody>
      </p:sp>
      <p:sp>
        <p:nvSpPr>
          <p:cNvPr id="3" name="Content Placeholder 2">
            <a:extLst>
              <a:ext uri="{FF2B5EF4-FFF2-40B4-BE49-F238E27FC236}">
                <a16:creationId xmlns:a16="http://schemas.microsoft.com/office/drawing/2014/main" id="{D78399B0-B53C-4554-AFBA-2270164EB728}"/>
              </a:ext>
            </a:extLst>
          </p:cNvPr>
          <p:cNvSpPr>
            <a:spLocks noGrp="1"/>
          </p:cNvSpPr>
          <p:nvPr>
            <p:ph idx="1"/>
          </p:nvPr>
        </p:nvSpPr>
        <p:spPr>
          <a:xfrm>
            <a:off x="466061" y="1113243"/>
            <a:ext cx="10515600" cy="4351338"/>
          </a:xfrm>
        </p:spPr>
        <p:txBody>
          <a:bodyPr/>
          <a:lstStyle/>
          <a:p>
            <a:r>
              <a:rPr lang="en-US" dirty="0"/>
              <a:t>White Box -&gt; the degree to which test cases exercise or cover the logic (source code) of the program</a:t>
            </a:r>
          </a:p>
        </p:txBody>
      </p:sp>
      <p:pic>
        <p:nvPicPr>
          <p:cNvPr id="5" name="Picture 4">
            <a:extLst>
              <a:ext uri="{FF2B5EF4-FFF2-40B4-BE49-F238E27FC236}">
                <a16:creationId xmlns:a16="http://schemas.microsoft.com/office/drawing/2014/main" id="{33497521-54D6-42F0-B555-6A1D242B99D8}"/>
              </a:ext>
            </a:extLst>
          </p:cNvPr>
          <p:cNvPicPr>
            <a:picLocks noChangeAspect="1"/>
          </p:cNvPicPr>
          <p:nvPr/>
        </p:nvPicPr>
        <p:blipFill>
          <a:blip r:embed="rId2"/>
          <a:stretch>
            <a:fillRect/>
          </a:stretch>
        </p:blipFill>
        <p:spPr>
          <a:xfrm>
            <a:off x="386426" y="2195056"/>
            <a:ext cx="4848225" cy="2590800"/>
          </a:xfrm>
          <a:prstGeom prst="rect">
            <a:avLst/>
          </a:prstGeom>
        </p:spPr>
      </p:pic>
      <p:pic>
        <p:nvPicPr>
          <p:cNvPr id="7" name="Picture 6">
            <a:extLst>
              <a:ext uri="{FF2B5EF4-FFF2-40B4-BE49-F238E27FC236}">
                <a16:creationId xmlns:a16="http://schemas.microsoft.com/office/drawing/2014/main" id="{54590ED5-923C-4F4F-A1B6-F598F9E7A397}"/>
              </a:ext>
            </a:extLst>
          </p:cNvPr>
          <p:cNvPicPr>
            <a:picLocks noChangeAspect="1"/>
          </p:cNvPicPr>
          <p:nvPr/>
        </p:nvPicPr>
        <p:blipFill>
          <a:blip r:embed="rId3"/>
          <a:stretch>
            <a:fillRect/>
          </a:stretch>
        </p:blipFill>
        <p:spPr>
          <a:xfrm>
            <a:off x="5979153" y="1945845"/>
            <a:ext cx="5002508" cy="4744359"/>
          </a:xfrm>
          <a:prstGeom prst="rect">
            <a:avLst/>
          </a:prstGeom>
        </p:spPr>
      </p:pic>
      <p:sp>
        <p:nvSpPr>
          <p:cNvPr id="9" name="TextBox 8">
            <a:extLst>
              <a:ext uri="{FF2B5EF4-FFF2-40B4-BE49-F238E27FC236}">
                <a16:creationId xmlns:a16="http://schemas.microsoft.com/office/drawing/2014/main" id="{29BF3CB4-6826-4914-A66A-848E2316B7D3}"/>
              </a:ext>
            </a:extLst>
          </p:cNvPr>
          <p:cNvSpPr txBox="1"/>
          <p:nvPr/>
        </p:nvSpPr>
        <p:spPr>
          <a:xfrm>
            <a:off x="2320556" y="4834447"/>
            <a:ext cx="2729909" cy="646331"/>
          </a:xfrm>
          <a:prstGeom prst="rect">
            <a:avLst/>
          </a:prstGeom>
          <a:solidFill>
            <a:srgbClr val="FFFF00"/>
          </a:solidFill>
        </p:spPr>
        <p:txBody>
          <a:bodyPr wrap="square">
            <a:spAutoFit/>
          </a:bodyPr>
          <a:lstStyle/>
          <a:p>
            <a:r>
              <a:rPr lang="en-US" dirty="0"/>
              <a:t>setting A=2, B=0, and X=3 </a:t>
            </a:r>
          </a:p>
          <a:p>
            <a:r>
              <a:rPr lang="en-US" dirty="0"/>
              <a:t>Exercises every path</a:t>
            </a:r>
          </a:p>
        </p:txBody>
      </p:sp>
      <p:cxnSp>
        <p:nvCxnSpPr>
          <p:cNvPr id="11" name="Straight Arrow Connector 10">
            <a:extLst>
              <a:ext uri="{FF2B5EF4-FFF2-40B4-BE49-F238E27FC236}">
                <a16:creationId xmlns:a16="http://schemas.microsoft.com/office/drawing/2014/main" id="{8BA8D709-41D8-4A82-BFF7-8F89E0C9C126}"/>
              </a:ext>
            </a:extLst>
          </p:cNvPr>
          <p:cNvCxnSpPr/>
          <p:nvPr/>
        </p:nvCxnSpPr>
        <p:spPr>
          <a:xfrm flipV="1">
            <a:off x="3955312" y="2870791"/>
            <a:ext cx="3593804" cy="2041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2B1FE15-B448-4EE8-A492-3283ADBF800C}"/>
              </a:ext>
            </a:extLst>
          </p:cNvPr>
          <p:cNvCxnSpPr>
            <a:cxnSpLocks/>
          </p:cNvCxnSpPr>
          <p:nvPr/>
        </p:nvCxnSpPr>
        <p:spPr>
          <a:xfrm flipV="1">
            <a:off x="4848447" y="3512709"/>
            <a:ext cx="4335425" cy="1399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366B298-966D-4068-BEBA-F6622CC6230A}"/>
              </a:ext>
            </a:extLst>
          </p:cNvPr>
          <p:cNvSpPr txBox="1"/>
          <p:nvPr/>
        </p:nvSpPr>
        <p:spPr>
          <a:xfrm>
            <a:off x="2320555" y="5666498"/>
            <a:ext cx="2729909" cy="1200329"/>
          </a:xfrm>
          <a:prstGeom prst="rect">
            <a:avLst/>
          </a:prstGeom>
          <a:solidFill>
            <a:srgbClr val="FFFF00"/>
          </a:solidFill>
        </p:spPr>
        <p:txBody>
          <a:bodyPr wrap="square">
            <a:spAutoFit/>
          </a:bodyPr>
          <a:lstStyle/>
          <a:p>
            <a:r>
              <a:rPr lang="en-US" dirty="0"/>
              <a:t>But if there error was that should be</a:t>
            </a:r>
          </a:p>
          <a:p>
            <a:r>
              <a:rPr lang="en-US" dirty="0"/>
              <a:t>A&gt;1 || B==0 … </a:t>
            </a:r>
            <a:r>
              <a:rPr lang="en-US" dirty="0" err="1"/>
              <a:t>wouldnot</a:t>
            </a:r>
            <a:r>
              <a:rPr lang="en-US" dirty="0"/>
              <a:t> really detect it</a:t>
            </a:r>
          </a:p>
        </p:txBody>
      </p:sp>
    </p:spTree>
    <p:extLst>
      <p:ext uri="{BB962C8B-B14F-4D97-AF65-F5344CB8AC3E}">
        <p14:creationId xmlns:p14="http://schemas.microsoft.com/office/powerpoint/2010/main" val="3393722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A6977-3FD2-4B16-BC3C-51664C7E14C4}"/>
              </a:ext>
            </a:extLst>
          </p:cNvPr>
          <p:cNvSpPr>
            <a:spLocks noGrp="1"/>
          </p:cNvSpPr>
          <p:nvPr>
            <p:ph type="title"/>
          </p:nvPr>
        </p:nvSpPr>
        <p:spPr/>
        <p:txBody>
          <a:bodyPr/>
          <a:lstStyle/>
          <a:p>
            <a:r>
              <a:rPr lang="en-US" dirty="0"/>
              <a:t>2. Identify the test cases </a:t>
            </a:r>
          </a:p>
        </p:txBody>
      </p:sp>
      <p:sp>
        <p:nvSpPr>
          <p:cNvPr id="5" name="TextBox 4">
            <a:extLst>
              <a:ext uri="{FF2B5EF4-FFF2-40B4-BE49-F238E27FC236}">
                <a16:creationId xmlns:a16="http://schemas.microsoft.com/office/drawing/2014/main" id="{3AFA1E33-60E8-4BA4-B0D3-017AC2C45742}"/>
              </a:ext>
            </a:extLst>
          </p:cNvPr>
          <p:cNvSpPr txBox="1"/>
          <p:nvPr/>
        </p:nvSpPr>
        <p:spPr>
          <a:xfrm>
            <a:off x="1499190" y="1535138"/>
            <a:ext cx="7466714" cy="2031325"/>
          </a:xfrm>
          <a:prstGeom prst="rect">
            <a:avLst/>
          </a:prstGeom>
          <a:noFill/>
        </p:spPr>
        <p:txBody>
          <a:bodyPr wrap="square">
            <a:spAutoFit/>
          </a:bodyPr>
          <a:lstStyle/>
          <a:p>
            <a:r>
              <a:rPr lang="en-US" dirty="0"/>
              <a:t>Until all classes covered </a:t>
            </a:r>
          </a:p>
          <a:p>
            <a:pPr marL="342900" indent="-342900">
              <a:buAutoNum type="arabicPeriod"/>
            </a:pPr>
            <a:r>
              <a:rPr lang="en-US" dirty="0"/>
              <a:t>Valid Cases -&gt; Write test case </a:t>
            </a:r>
            <a:r>
              <a:rPr lang="en-US" b="1" i="1" dirty="0"/>
              <a:t>covering as many valid </a:t>
            </a:r>
            <a:r>
              <a:rPr lang="en-US" dirty="0"/>
              <a:t>input equivalence classes as possible</a:t>
            </a:r>
          </a:p>
          <a:p>
            <a:pPr marL="342900" indent="-342900">
              <a:buAutoNum type="arabicPeriod"/>
            </a:pPr>
            <a:r>
              <a:rPr lang="en-US" dirty="0"/>
              <a:t>Invalid classes -&gt; Write test case </a:t>
            </a:r>
            <a:r>
              <a:rPr lang="en-US" b="1" i="1" dirty="0"/>
              <a:t>covering 1 and only 1 invalid </a:t>
            </a:r>
            <a:r>
              <a:rPr lang="en-US" dirty="0"/>
              <a:t>input  equivalence classes as possible</a:t>
            </a:r>
          </a:p>
          <a:p>
            <a:pPr marL="342900" indent="-342900">
              <a:buAutoNum type="arabicPeriod"/>
            </a:pPr>
            <a:endParaRPr lang="en-US" dirty="0"/>
          </a:p>
          <a:p>
            <a:endParaRPr lang="en-US" dirty="0"/>
          </a:p>
        </p:txBody>
      </p:sp>
      <p:sp>
        <p:nvSpPr>
          <p:cNvPr id="25" name="TextBox 24">
            <a:extLst>
              <a:ext uri="{FF2B5EF4-FFF2-40B4-BE49-F238E27FC236}">
                <a16:creationId xmlns:a16="http://schemas.microsoft.com/office/drawing/2014/main" id="{4628C493-62C1-496C-B03D-85832D81D6AA}"/>
              </a:ext>
            </a:extLst>
          </p:cNvPr>
          <p:cNvSpPr txBox="1"/>
          <p:nvPr/>
        </p:nvSpPr>
        <p:spPr>
          <a:xfrm>
            <a:off x="3048886" y="3105835"/>
            <a:ext cx="6097772" cy="2031325"/>
          </a:xfrm>
          <a:prstGeom prst="rect">
            <a:avLst/>
          </a:prstGeom>
          <a:noFill/>
        </p:spPr>
        <p:txBody>
          <a:bodyPr wrap="square">
            <a:spAutoFit/>
          </a:bodyPr>
          <a:lstStyle/>
          <a:p>
            <a:r>
              <a:rPr lang="en-US" dirty="0"/>
              <a:t>E.g., if </a:t>
            </a:r>
            <a:r>
              <a:rPr lang="en-US" b="1" i="1" dirty="0"/>
              <a:t>spec is </a:t>
            </a:r>
          </a:p>
          <a:p>
            <a:r>
              <a:rPr lang="en-US" dirty="0"/>
              <a:t>enter book type (HARDCOVER, SOFTCOVER, or LOOSE) and amount (1–999)enter book type (HARDCOVER, SOFTCOVER, or LOOSE) and amount (1–999)</a:t>
            </a:r>
          </a:p>
          <a:p>
            <a:endParaRPr lang="en-US" dirty="0"/>
          </a:p>
          <a:p>
            <a:r>
              <a:rPr lang="en-US" dirty="0"/>
              <a:t>Don’t use test case: type: “Blah” amount: 0</a:t>
            </a:r>
          </a:p>
          <a:p>
            <a:endParaRPr lang="en-US" dirty="0"/>
          </a:p>
        </p:txBody>
      </p:sp>
      <p:sp>
        <p:nvSpPr>
          <p:cNvPr id="26" name="Rectangle 25">
            <a:extLst>
              <a:ext uri="{FF2B5EF4-FFF2-40B4-BE49-F238E27FC236}">
                <a16:creationId xmlns:a16="http://schemas.microsoft.com/office/drawing/2014/main" id="{B14448F0-1687-4B18-AB5E-82D26B12B107}"/>
              </a:ext>
            </a:extLst>
          </p:cNvPr>
          <p:cNvSpPr/>
          <p:nvPr/>
        </p:nvSpPr>
        <p:spPr>
          <a:xfrm>
            <a:off x="6264855" y="5689546"/>
            <a:ext cx="4931229" cy="369332"/>
          </a:xfrm>
          <a:prstGeom prst="rect">
            <a:avLst/>
          </a:prstGeom>
          <a:solidFill>
            <a:schemeClr val="accent1">
              <a:lumMod val="40000"/>
              <a:lumOff val="60000"/>
            </a:schemeClr>
          </a:solidFill>
        </p:spPr>
        <p:txBody>
          <a:bodyPr wrap="square">
            <a:spAutoFit/>
          </a:bodyPr>
          <a:lstStyle/>
          <a:p>
            <a:r>
              <a:rPr lang="en-US" dirty="0">
                <a:solidFill>
                  <a:srgbClr val="222222"/>
                </a:solidFill>
                <a:latin typeface="Source Sans Pro"/>
              </a:rPr>
              <a:t>When this fails will not exercise this one</a:t>
            </a:r>
            <a:endParaRPr lang="en-US" dirty="0"/>
          </a:p>
        </p:txBody>
      </p:sp>
      <p:cxnSp>
        <p:nvCxnSpPr>
          <p:cNvPr id="28" name="Straight Arrow Connector 27">
            <a:extLst>
              <a:ext uri="{FF2B5EF4-FFF2-40B4-BE49-F238E27FC236}">
                <a16:creationId xmlns:a16="http://schemas.microsoft.com/office/drawing/2014/main" id="{696632E0-5677-4FAA-AEEB-9FCABCBEE834}"/>
              </a:ext>
            </a:extLst>
          </p:cNvPr>
          <p:cNvCxnSpPr/>
          <p:nvPr/>
        </p:nvCxnSpPr>
        <p:spPr>
          <a:xfrm flipH="1" flipV="1">
            <a:off x="5847907" y="4736476"/>
            <a:ext cx="1626781" cy="920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D22A3CF-DCA2-46E2-A446-268EC4EE0008}"/>
              </a:ext>
            </a:extLst>
          </p:cNvPr>
          <p:cNvCxnSpPr/>
          <p:nvPr/>
        </p:nvCxnSpPr>
        <p:spPr>
          <a:xfrm flipH="1" flipV="1">
            <a:off x="7103688" y="4769501"/>
            <a:ext cx="1626781" cy="920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0462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A6977-3FD2-4B16-BC3C-51664C7E14C4}"/>
              </a:ext>
            </a:extLst>
          </p:cNvPr>
          <p:cNvSpPr>
            <a:spLocks noGrp="1"/>
          </p:cNvSpPr>
          <p:nvPr>
            <p:ph type="title"/>
          </p:nvPr>
        </p:nvSpPr>
        <p:spPr/>
        <p:txBody>
          <a:bodyPr/>
          <a:lstStyle/>
          <a:p>
            <a:r>
              <a:rPr lang="en-US" dirty="0"/>
              <a:t>1. Identify Equivalence classes guidelines</a:t>
            </a:r>
          </a:p>
        </p:txBody>
      </p:sp>
      <p:sp>
        <p:nvSpPr>
          <p:cNvPr id="5" name="TextBox 4">
            <a:extLst>
              <a:ext uri="{FF2B5EF4-FFF2-40B4-BE49-F238E27FC236}">
                <a16:creationId xmlns:a16="http://schemas.microsoft.com/office/drawing/2014/main" id="{3AFA1E33-60E8-4BA4-B0D3-017AC2C45742}"/>
              </a:ext>
            </a:extLst>
          </p:cNvPr>
          <p:cNvSpPr txBox="1"/>
          <p:nvPr/>
        </p:nvSpPr>
        <p:spPr>
          <a:xfrm>
            <a:off x="1499190" y="1535138"/>
            <a:ext cx="7466714" cy="3693319"/>
          </a:xfrm>
          <a:prstGeom prst="rect">
            <a:avLst/>
          </a:prstGeom>
          <a:noFill/>
        </p:spPr>
        <p:txBody>
          <a:bodyPr wrap="square">
            <a:spAutoFit/>
          </a:bodyPr>
          <a:lstStyle/>
          <a:p>
            <a:r>
              <a:rPr lang="en-US" dirty="0"/>
              <a:t>If  input </a:t>
            </a:r>
          </a:p>
          <a:p>
            <a:pPr marL="342900" indent="-342900">
              <a:buAutoNum type="arabicPeriod"/>
            </a:pPr>
            <a:r>
              <a:rPr lang="en-US" dirty="0"/>
              <a:t>involves a range</a:t>
            </a:r>
          </a:p>
          <a:p>
            <a:r>
              <a:rPr lang="en-US" dirty="0"/>
              <a:t>	 identify one valid equivalence class. </a:t>
            </a:r>
          </a:p>
          <a:p>
            <a:r>
              <a:rPr lang="en-US" dirty="0"/>
              <a:t>2. Involves a numeric set </a:t>
            </a:r>
          </a:p>
          <a:p>
            <a:r>
              <a:rPr lang="en-US" dirty="0"/>
              <a:t>	 identify one valid equivalence class and two invalid equivalence classes (no owners and more than six owners).</a:t>
            </a:r>
          </a:p>
          <a:p>
            <a:r>
              <a:rPr lang="en-US" dirty="0"/>
              <a:t> 3. specifies a set of input values</a:t>
            </a:r>
          </a:p>
          <a:p>
            <a:r>
              <a:rPr lang="en-US" dirty="0"/>
              <a:t>        identify a valid equivalence class for each and one invalid equivalence class (‘‘TRAILER,’’ for example).</a:t>
            </a:r>
          </a:p>
          <a:p>
            <a:r>
              <a:rPr lang="en-US" dirty="0"/>
              <a:t> 4. specifies a ‘‘must-be’’ situation, </a:t>
            </a:r>
          </a:p>
          <a:p>
            <a:r>
              <a:rPr lang="en-US" dirty="0"/>
              <a:t>	identify one valid equivalence class (it is a letter) and one invalid equivalence class (it is not a letter)</a:t>
            </a:r>
          </a:p>
          <a:p>
            <a:endParaRPr lang="en-US" dirty="0"/>
          </a:p>
        </p:txBody>
      </p:sp>
      <p:sp>
        <p:nvSpPr>
          <p:cNvPr id="7" name="TextBox 6">
            <a:extLst>
              <a:ext uri="{FF2B5EF4-FFF2-40B4-BE49-F238E27FC236}">
                <a16:creationId xmlns:a16="http://schemas.microsoft.com/office/drawing/2014/main" id="{BBE62E29-D5AF-402C-A247-0DB7E151E978}"/>
              </a:ext>
            </a:extLst>
          </p:cNvPr>
          <p:cNvSpPr txBox="1"/>
          <p:nvPr/>
        </p:nvSpPr>
        <p:spPr>
          <a:xfrm>
            <a:off x="8856921" y="2967335"/>
            <a:ext cx="3245588" cy="923330"/>
          </a:xfrm>
          <a:prstGeom prst="rect">
            <a:avLst/>
          </a:prstGeom>
          <a:solidFill>
            <a:srgbClr val="FFFF00"/>
          </a:solidFill>
        </p:spPr>
        <p:txBody>
          <a:bodyPr wrap="square">
            <a:spAutoFit/>
          </a:bodyPr>
          <a:lstStyle/>
          <a:p>
            <a:r>
              <a:rPr lang="en-US" dirty="0"/>
              <a:t>vehicle must be BUS, TRUCK, TAXICAB, PASSENGER, or MOTORCYCLE’’),</a:t>
            </a:r>
          </a:p>
        </p:txBody>
      </p:sp>
      <p:sp>
        <p:nvSpPr>
          <p:cNvPr id="9" name="TextBox 8">
            <a:extLst>
              <a:ext uri="{FF2B5EF4-FFF2-40B4-BE49-F238E27FC236}">
                <a16:creationId xmlns:a16="http://schemas.microsoft.com/office/drawing/2014/main" id="{9DCD5D4C-DE97-48F0-8C28-F6F93B74859D}"/>
              </a:ext>
            </a:extLst>
          </p:cNvPr>
          <p:cNvSpPr txBox="1"/>
          <p:nvPr/>
        </p:nvSpPr>
        <p:spPr>
          <a:xfrm>
            <a:off x="8965904" y="2194899"/>
            <a:ext cx="2764466" cy="646331"/>
          </a:xfrm>
          <a:prstGeom prst="rect">
            <a:avLst/>
          </a:prstGeom>
          <a:solidFill>
            <a:schemeClr val="accent4">
              <a:lumMod val="20000"/>
              <a:lumOff val="80000"/>
            </a:schemeClr>
          </a:solidFill>
        </p:spPr>
        <p:txBody>
          <a:bodyPr wrap="square">
            <a:spAutoFit/>
          </a:bodyPr>
          <a:lstStyle/>
          <a:p>
            <a:r>
              <a:rPr lang="en-US" dirty="0"/>
              <a:t>1-6  owners can be listed for the automobile</a:t>
            </a:r>
          </a:p>
        </p:txBody>
      </p:sp>
      <p:sp>
        <p:nvSpPr>
          <p:cNvPr id="11" name="TextBox 10">
            <a:extLst>
              <a:ext uri="{FF2B5EF4-FFF2-40B4-BE49-F238E27FC236}">
                <a16:creationId xmlns:a16="http://schemas.microsoft.com/office/drawing/2014/main" id="{0BE73E87-8EF0-4D26-A681-001774078D73}"/>
              </a:ext>
            </a:extLst>
          </p:cNvPr>
          <p:cNvSpPr txBox="1"/>
          <p:nvPr/>
        </p:nvSpPr>
        <p:spPr>
          <a:xfrm>
            <a:off x="8965904" y="1397885"/>
            <a:ext cx="2111449" cy="646331"/>
          </a:xfrm>
          <a:prstGeom prst="rect">
            <a:avLst/>
          </a:prstGeom>
          <a:solidFill>
            <a:srgbClr val="FFFF00"/>
          </a:solidFill>
        </p:spPr>
        <p:txBody>
          <a:bodyPr wrap="square">
            <a:spAutoFit/>
          </a:bodyPr>
          <a:lstStyle/>
          <a:p>
            <a:r>
              <a:rPr lang="en-US" dirty="0"/>
              <a:t>the item count can be from 1 to 999</a:t>
            </a:r>
          </a:p>
        </p:txBody>
      </p:sp>
      <p:cxnSp>
        <p:nvCxnSpPr>
          <p:cNvPr id="13" name="Straight Arrow Connector 12">
            <a:extLst>
              <a:ext uri="{FF2B5EF4-FFF2-40B4-BE49-F238E27FC236}">
                <a16:creationId xmlns:a16="http://schemas.microsoft.com/office/drawing/2014/main" id="{A74AD504-92CF-46B1-BA08-FD6CC549304D}"/>
              </a:ext>
            </a:extLst>
          </p:cNvPr>
          <p:cNvCxnSpPr/>
          <p:nvPr/>
        </p:nvCxnSpPr>
        <p:spPr>
          <a:xfrm flipH="1">
            <a:off x="6204983" y="1480589"/>
            <a:ext cx="2760921" cy="645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EEB3EA4-43DD-4D70-9AA2-831AAAE388A6}"/>
              </a:ext>
            </a:extLst>
          </p:cNvPr>
          <p:cNvCxnSpPr>
            <a:cxnSpLocks/>
          </p:cNvCxnSpPr>
          <p:nvPr/>
        </p:nvCxnSpPr>
        <p:spPr>
          <a:xfrm flipH="1">
            <a:off x="4082902" y="2245379"/>
            <a:ext cx="4883003" cy="322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3146AF3-D745-4558-9E92-BB116C2A0752}"/>
              </a:ext>
            </a:extLst>
          </p:cNvPr>
          <p:cNvCxnSpPr>
            <a:cxnSpLocks/>
          </p:cNvCxnSpPr>
          <p:nvPr/>
        </p:nvCxnSpPr>
        <p:spPr>
          <a:xfrm flipH="1">
            <a:off x="4731488" y="3022599"/>
            <a:ext cx="4234416" cy="441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6FB06A8-E9BB-4280-B137-B2C5194EB68D}"/>
              </a:ext>
            </a:extLst>
          </p:cNvPr>
          <p:cNvSpPr txBox="1"/>
          <p:nvPr/>
        </p:nvSpPr>
        <p:spPr>
          <a:xfrm>
            <a:off x="9189631" y="4374895"/>
            <a:ext cx="2580168" cy="923330"/>
          </a:xfrm>
          <a:prstGeom prst="rect">
            <a:avLst/>
          </a:prstGeom>
          <a:solidFill>
            <a:schemeClr val="accent4">
              <a:lumMod val="20000"/>
              <a:lumOff val="80000"/>
            </a:schemeClr>
          </a:solidFill>
        </p:spPr>
        <p:txBody>
          <a:bodyPr wrap="square">
            <a:spAutoFit/>
          </a:bodyPr>
          <a:lstStyle/>
          <a:p>
            <a:r>
              <a:rPr lang="en-US" dirty="0"/>
              <a:t>first character of the identifier must be a letter,</a:t>
            </a:r>
          </a:p>
        </p:txBody>
      </p:sp>
      <p:sp>
        <p:nvSpPr>
          <p:cNvPr id="23" name="TextBox 22">
            <a:extLst>
              <a:ext uri="{FF2B5EF4-FFF2-40B4-BE49-F238E27FC236}">
                <a16:creationId xmlns:a16="http://schemas.microsoft.com/office/drawing/2014/main" id="{A32C233D-5CA1-4BEA-A9B9-68E709E8BBC8}"/>
              </a:ext>
            </a:extLst>
          </p:cNvPr>
          <p:cNvSpPr txBox="1"/>
          <p:nvPr/>
        </p:nvSpPr>
        <p:spPr>
          <a:xfrm>
            <a:off x="1034016" y="5510379"/>
            <a:ext cx="6097772" cy="923330"/>
          </a:xfrm>
          <a:prstGeom prst="rect">
            <a:avLst/>
          </a:prstGeom>
          <a:noFill/>
        </p:spPr>
        <p:txBody>
          <a:bodyPr wrap="square">
            <a:spAutoFit/>
          </a:bodyPr>
          <a:lstStyle/>
          <a:p>
            <a:r>
              <a:rPr lang="en-US" dirty="0"/>
              <a:t>Otherwise -&gt; If program does not handle elements in an equivalence class identically, </a:t>
            </a:r>
          </a:p>
          <a:p>
            <a:r>
              <a:rPr lang="en-US" dirty="0"/>
              <a:t>split the equivalence class into smaller equivalence classes</a:t>
            </a:r>
          </a:p>
        </p:txBody>
      </p:sp>
    </p:spTree>
    <p:extLst>
      <p:ext uri="{BB962C8B-B14F-4D97-AF65-F5344CB8AC3E}">
        <p14:creationId xmlns:p14="http://schemas.microsoft.com/office/powerpoint/2010/main" val="2869976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2025-46BC-4A97-81E4-66F31EFCAA3A}"/>
              </a:ext>
            </a:extLst>
          </p:cNvPr>
          <p:cNvSpPr>
            <a:spLocks noGrp="1"/>
          </p:cNvSpPr>
          <p:nvPr>
            <p:ph type="title"/>
          </p:nvPr>
        </p:nvSpPr>
        <p:spPr/>
        <p:txBody>
          <a:bodyPr/>
          <a:lstStyle/>
          <a:p>
            <a:r>
              <a:rPr lang="en-US" dirty="0"/>
              <a:t>Example 1 -&gt;text filed</a:t>
            </a:r>
          </a:p>
        </p:txBody>
      </p:sp>
      <p:pic>
        <p:nvPicPr>
          <p:cNvPr id="1026" name="Picture 2">
            <a:extLst>
              <a:ext uri="{FF2B5EF4-FFF2-40B4-BE49-F238E27FC236}">
                <a16:creationId xmlns:a16="http://schemas.microsoft.com/office/drawing/2014/main" id="{5D5BF780-BF53-4FBA-B28F-B7616FF52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8437" y="3429000"/>
            <a:ext cx="4562475" cy="12573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63B49B6-6487-4807-91D7-3AB69119D20B}"/>
              </a:ext>
            </a:extLst>
          </p:cNvPr>
          <p:cNvSpPr txBox="1"/>
          <p:nvPr/>
        </p:nvSpPr>
        <p:spPr>
          <a:xfrm>
            <a:off x="1666652" y="1443888"/>
            <a:ext cx="5116919" cy="646331"/>
          </a:xfrm>
          <a:prstGeom prst="rect">
            <a:avLst/>
          </a:prstGeom>
          <a:solidFill>
            <a:srgbClr val="FFFF00"/>
          </a:solidFill>
        </p:spPr>
        <p:txBody>
          <a:bodyPr wrap="square">
            <a:spAutoFit/>
          </a:bodyPr>
          <a:lstStyle/>
          <a:p>
            <a:pPr algn="l">
              <a:buFont typeface="Arial" panose="020B0604020202020204" pitchFamily="34" charset="0"/>
              <a:buChar char="•"/>
            </a:pPr>
            <a:r>
              <a:rPr lang="en-US" b="1" i="0" dirty="0">
                <a:effectLst/>
                <a:latin typeface="Arial" panose="020B0604020202020204" pitchFamily="34" charset="0"/>
                <a:cs typeface="Arial" panose="020B0604020202020204" pitchFamily="34" charset="0"/>
              </a:rPr>
              <a:t>A text field permits only numeric characters</a:t>
            </a:r>
          </a:p>
          <a:p>
            <a:pPr algn="l">
              <a:buFont typeface="Arial" panose="020B0604020202020204" pitchFamily="34" charset="0"/>
              <a:buChar char="•"/>
            </a:pPr>
            <a:r>
              <a:rPr lang="en-US" b="1" i="0" dirty="0">
                <a:effectLst/>
                <a:latin typeface="Arial" panose="020B0604020202020204" pitchFamily="34" charset="0"/>
                <a:cs typeface="Arial" panose="020B0604020202020204" pitchFamily="34" charset="0"/>
              </a:rPr>
              <a:t>Length must be 6-10 characters long</a:t>
            </a:r>
          </a:p>
        </p:txBody>
      </p:sp>
      <p:sp>
        <p:nvSpPr>
          <p:cNvPr id="10" name="TextBox 9">
            <a:extLst>
              <a:ext uri="{FF2B5EF4-FFF2-40B4-BE49-F238E27FC236}">
                <a16:creationId xmlns:a16="http://schemas.microsoft.com/office/drawing/2014/main" id="{D9361E32-BD5B-48D2-B7FB-AFE2A382D6BE}"/>
              </a:ext>
            </a:extLst>
          </p:cNvPr>
          <p:cNvSpPr txBox="1"/>
          <p:nvPr/>
        </p:nvSpPr>
        <p:spPr>
          <a:xfrm>
            <a:off x="6632169" y="2480562"/>
            <a:ext cx="3277486" cy="646331"/>
          </a:xfrm>
          <a:prstGeom prst="rect">
            <a:avLst/>
          </a:prstGeom>
          <a:solidFill>
            <a:srgbClr val="92D050"/>
          </a:solidFill>
        </p:spPr>
        <p:txBody>
          <a:bodyPr wrap="square">
            <a:spAutoFit/>
          </a:bodyPr>
          <a:lstStyle/>
          <a:p>
            <a:r>
              <a:rPr lang="en-US" b="1" i="0" dirty="0">
                <a:effectLst/>
                <a:latin typeface="Work Sans"/>
              </a:rPr>
              <a:t>Partition according to the requirement</a:t>
            </a:r>
            <a:endParaRPr lang="en-US" b="1" dirty="0"/>
          </a:p>
        </p:txBody>
      </p:sp>
      <p:sp>
        <p:nvSpPr>
          <p:cNvPr id="12" name="TextBox 11">
            <a:extLst>
              <a:ext uri="{FF2B5EF4-FFF2-40B4-BE49-F238E27FC236}">
                <a16:creationId xmlns:a16="http://schemas.microsoft.com/office/drawing/2014/main" id="{5B3B4371-A5F3-4AE4-AAF2-3C9263B92394}"/>
              </a:ext>
            </a:extLst>
          </p:cNvPr>
          <p:cNvSpPr txBox="1"/>
          <p:nvPr/>
        </p:nvSpPr>
        <p:spPr>
          <a:xfrm>
            <a:off x="2687380" y="5581801"/>
            <a:ext cx="5583532" cy="369332"/>
          </a:xfrm>
          <a:prstGeom prst="rect">
            <a:avLst/>
          </a:prstGeom>
          <a:solidFill>
            <a:schemeClr val="accent3">
              <a:lumMod val="40000"/>
              <a:lumOff val="60000"/>
            </a:schemeClr>
          </a:solidFill>
        </p:spPr>
        <p:txBody>
          <a:bodyPr wrap="square">
            <a:spAutoFit/>
          </a:bodyPr>
          <a:lstStyle/>
          <a:p>
            <a:r>
              <a:rPr lang="en-US" b="1" i="0" dirty="0">
                <a:effectLst/>
                <a:latin typeface="Work Sans"/>
              </a:rPr>
              <a:t>E.g., test 4 and 12 as invalid values and 7 as valid one.</a:t>
            </a:r>
            <a:endParaRPr lang="en-US" b="1" dirty="0"/>
          </a:p>
        </p:txBody>
      </p:sp>
      <p:sp>
        <p:nvSpPr>
          <p:cNvPr id="14" name="TextBox 13">
            <a:extLst>
              <a:ext uri="{FF2B5EF4-FFF2-40B4-BE49-F238E27FC236}">
                <a16:creationId xmlns:a16="http://schemas.microsoft.com/office/drawing/2014/main" id="{F85B6C42-56E0-492C-9B27-B55EBB13F1DD}"/>
              </a:ext>
            </a:extLst>
          </p:cNvPr>
          <p:cNvSpPr txBox="1"/>
          <p:nvPr/>
        </p:nvSpPr>
        <p:spPr>
          <a:xfrm>
            <a:off x="5479146" y="548387"/>
            <a:ext cx="6097772" cy="646331"/>
          </a:xfrm>
          <a:prstGeom prst="rect">
            <a:avLst/>
          </a:prstGeom>
          <a:noFill/>
        </p:spPr>
        <p:txBody>
          <a:bodyPr wrap="square">
            <a:spAutoFit/>
          </a:bodyPr>
          <a:lstStyle/>
          <a:p>
            <a:r>
              <a:rPr lang="en-US" dirty="0">
                <a:hlinkClick r:id="rId3"/>
              </a:rPr>
              <a:t>Boundary Value Analysis and Equivalence Class Partitioning With Simple Example (softwaretestingclass.com)</a:t>
            </a:r>
            <a:endParaRPr lang="en-US" dirty="0"/>
          </a:p>
        </p:txBody>
      </p:sp>
    </p:spTree>
    <p:extLst>
      <p:ext uri="{BB962C8B-B14F-4D97-AF65-F5344CB8AC3E}">
        <p14:creationId xmlns:p14="http://schemas.microsoft.com/office/powerpoint/2010/main" val="1645483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2C272-43F9-4C1F-9AE5-9C1150F5553C}"/>
              </a:ext>
            </a:extLst>
          </p:cNvPr>
          <p:cNvSpPr>
            <a:spLocks noGrp="1"/>
          </p:cNvSpPr>
          <p:nvPr>
            <p:ph type="title"/>
          </p:nvPr>
        </p:nvSpPr>
        <p:spPr/>
        <p:txBody>
          <a:bodyPr/>
          <a:lstStyle/>
          <a:p>
            <a:r>
              <a:rPr lang="en-US" dirty="0"/>
              <a:t>Example 2- </a:t>
            </a:r>
          </a:p>
        </p:txBody>
      </p:sp>
      <p:pic>
        <p:nvPicPr>
          <p:cNvPr id="5" name="Picture 4">
            <a:extLst>
              <a:ext uri="{FF2B5EF4-FFF2-40B4-BE49-F238E27FC236}">
                <a16:creationId xmlns:a16="http://schemas.microsoft.com/office/drawing/2014/main" id="{06FBDBC3-FABD-4916-B126-7D1BC5D18C0F}"/>
              </a:ext>
            </a:extLst>
          </p:cNvPr>
          <p:cNvPicPr>
            <a:picLocks noChangeAspect="1"/>
          </p:cNvPicPr>
          <p:nvPr/>
        </p:nvPicPr>
        <p:blipFill>
          <a:blip r:embed="rId2"/>
          <a:stretch>
            <a:fillRect/>
          </a:stretch>
        </p:blipFill>
        <p:spPr>
          <a:xfrm>
            <a:off x="2860711" y="1690688"/>
            <a:ext cx="6257925" cy="933450"/>
          </a:xfrm>
          <a:prstGeom prst="rect">
            <a:avLst/>
          </a:prstGeom>
        </p:spPr>
      </p:pic>
      <p:pic>
        <p:nvPicPr>
          <p:cNvPr id="7" name="Picture 6">
            <a:extLst>
              <a:ext uri="{FF2B5EF4-FFF2-40B4-BE49-F238E27FC236}">
                <a16:creationId xmlns:a16="http://schemas.microsoft.com/office/drawing/2014/main" id="{7361BACB-7125-44E0-B89F-610975E8551F}"/>
              </a:ext>
            </a:extLst>
          </p:cNvPr>
          <p:cNvPicPr>
            <a:picLocks noChangeAspect="1"/>
          </p:cNvPicPr>
          <p:nvPr/>
        </p:nvPicPr>
        <p:blipFill>
          <a:blip r:embed="rId3"/>
          <a:stretch>
            <a:fillRect/>
          </a:stretch>
        </p:blipFill>
        <p:spPr>
          <a:xfrm>
            <a:off x="3327435" y="3429000"/>
            <a:ext cx="5324475" cy="2219325"/>
          </a:xfrm>
          <a:prstGeom prst="rect">
            <a:avLst/>
          </a:prstGeom>
        </p:spPr>
      </p:pic>
      <p:sp>
        <p:nvSpPr>
          <p:cNvPr id="9" name="TextBox 8">
            <a:extLst>
              <a:ext uri="{FF2B5EF4-FFF2-40B4-BE49-F238E27FC236}">
                <a16:creationId xmlns:a16="http://schemas.microsoft.com/office/drawing/2014/main" id="{BD98B8A5-4755-4A62-88E6-6C37C032A28E}"/>
              </a:ext>
            </a:extLst>
          </p:cNvPr>
          <p:cNvSpPr txBox="1"/>
          <p:nvPr/>
        </p:nvSpPr>
        <p:spPr>
          <a:xfrm>
            <a:off x="4759513" y="331633"/>
            <a:ext cx="6097772" cy="646331"/>
          </a:xfrm>
          <a:prstGeom prst="rect">
            <a:avLst/>
          </a:prstGeom>
          <a:solidFill>
            <a:srgbClr val="FFFF00"/>
          </a:solidFill>
        </p:spPr>
        <p:txBody>
          <a:bodyPr wrap="square">
            <a:spAutoFit/>
          </a:bodyPr>
          <a:lstStyle/>
          <a:p>
            <a:r>
              <a:rPr lang="en-US" b="0" i="0" dirty="0">
                <a:effectLst/>
                <a:latin typeface="urw-din"/>
              </a:rPr>
              <a:t>accept percentage only between 50 to 90 %, more and even less than not be accepted</a:t>
            </a:r>
            <a:endParaRPr lang="en-US" dirty="0"/>
          </a:p>
        </p:txBody>
      </p:sp>
      <p:cxnSp>
        <p:nvCxnSpPr>
          <p:cNvPr id="11" name="Straight Arrow Connector 10">
            <a:extLst>
              <a:ext uri="{FF2B5EF4-FFF2-40B4-BE49-F238E27FC236}">
                <a16:creationId xmlns:a16="http://schemas.microsoft.com/office/drawing/2014/main" id="{AD85DD84-5D64-4C24-8B26-5EEAF60AA679}"/>
              </a:ext>
            </a:extLst>
          </p:cNvPr>
          <p:cNvCxnSpPr>
            <a:endCxn id="5" idx="0"/>
          </p:cNvCxnSpPr>
          <p:nvPr/>
        </p:nvCxnSpPr>
        <p:spPr>
          <a:xfrm flipH="1">
            <a:off x="5989674" y="965092"/>
            <a:ext cx="1357424" cy="725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1055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67CCCD1D-EDBB-4FE6-857F-5A238321954D}"/>
              </a:ext>
            </a:extLst>
          </p:cNvPr>
          <p:cNvPicPr>
            <a:picLocks noChangeAspect="1"/>
          </p:cNvPicPr>
          <p:nvPr/>
        </p:nvPicPr>
        <p:blipFill>
          <a:blip r:embed="rId2"/>
          <a:stretch>
            <a:fillRect/>
          </a:stretch>
        </p:blipFill>
        <p:spPr>
          <a:xfrm>
            <a:off x="1031914" y="3787339"/>
            <a:ext cx="6343650" cy="2257425"/>
          </a:xfrm>
          <a:prstGeom prst="rect">
            <a:avLst/>
          </a:prstGeom>
        </p:spPr>
      </p:pic>
      <p:sp>
        <p:nvSpPr>
          <p:cNvPr id="2" name="Title 1">
            <a:extLst>
              <a:ext uri="{FF2B5EF4-FFF2-40B4-BE49-F238E27FC236}">
                <a16:creationId xmlns:a16="http://schemas.microsoft.com/office/drawing/2014/main" id="{CB76715D-4510-4FE8-9984-8E3D4D249563}"/>
              </a:ext>
            </a:extLst>
          </p:cNvPr>
          <p:cNvSpPr>
            <a:spLocks noGrp="1"/>
          </p:cNvSpPr>
          <p:nvPr>
            <p:ph type="title"/>
          </p:nvPr>
        </p:nvSpPr>
        <p:spPr/>
        <p:txBody>
          <a:bodyPr/>
          <a:lstStyle/>
          <a:p>
            <a:r>
              <a:rPr lang="en-US" dirty="0"/>
              <a:t>Example 3</a:t>
            </a:r>
          </a:p>
        </p:txBody>
      </p:sp>
      <p:sp>
        <p:nvSpPr>
          <p:cNvPr id="5" name="TextBox 4">
            <a:extLst>
              <a:ext uri="{FF2B5EF4-FFF2-40B4-BE49-F238E27FC236}">
                <a16:creationId xmlns:a16="http://schemas.microsoft.com/office/drawing/2014/main" id="{2F2099EA-610A-44CC-ABBC-95A84E206221}"/>
              </a:ext>
            </a:extLst>
          </p:cNvPr>
          <p:cNvSpPr txBox="1"/>
          <p:nvPr/>
        </p:nvSpPr>
        <p:spPr>
          <a:xfrm>
            <a:off x="2453463" y="1392336"/>
            <a:ext cx="6966984" cy="369332"/>
          </a:xfrm>
          <a:prstGeom prst="rect">
            <a:avLst/>
          </a:prstGeom>
          <a:noFill/>
        </p:spPr>
        <p:txBody>
          <a:bodyPr wrap="square">
            <a:spAutoFit/>
          </a:bodyPr>
          <a:lstStyle/>
          <a:p>
            <a:pPr algn="l" fontAlgn="base"/>
            <a:r>
              <a:rPr lang="en-US" b="0" i="0" dirty="0">
                <a:effectLst/>
                <a:latin typeface="var(--font-din)"/>
              </a:rPr>
              <a:t>Search accepts 6 and only 6 digits</a:t>
            </a:r>
          </a:p>
        </p:txBody>
      </p:sp>
      <p:sp>
        <p:nvSpPr>
          <p:cNvPr id="11" name="TextBox 10">
            <a:extLst>
              <a:ext uri="{FF2B5EF4-FFF2-40B4-BE49-F238E27FC236}">
                <a16:creationId xmlns:a16="http://schemas.microsoft.com/office/drawing/2014/main" id="{938580C2-333D-4F63-B5D5-69F71EF29E79}"/>
              </a:ext>
            </a:extLst>
          </p:cNvPr>
          <p:cNvSpPr txBox="1"/>
          <p:nvPr/>
        </p:nvSpPr>
        <p:spPr>
          <a:xfrm>
            <a:off x="6445490" y="3226683"/>
            <a:ext cx="3638993" cy="923330"/>
          </a:xfrm>
          <a:prstGeom prst="rect">
            <a:avLst/>
          </a:prstGeom>
          <a:solidFill>
            <a:srgbClr val="FFFF00"/>
          </a:solidFill>
        </p:spPr>
        <p:txBody>
          <a:bodyPr wrap="square">
            <a:spAutoFit/>
          </a:bodyPr>
          <a:lstStyle/>
          <a:p>
            <a:r>
              <a:rPr lang="en-US" b="0" i="0" dirty="0">
                <a:effectLst/>
                <a:latin typeface="var(--font-din)"/>
              </a:rPr>
              <a:t>I woul</a:t>
            </a:r>
            <a:r>
              <a:rPr lang="en-US" dirty="0">
                <a:latin typeface="var(--font-din)"/>
              </a:rPr>
              <a:t>d probably make this something more unique like: </a:t>
            </a:r>
          </a:p>
          <a:p>
            <a:r>
              <a:rPr lang="en-US" dirty="0">
                <a:latin typeface="var(--font-din)"/>
              </a:rPr>
              <a:t>000000</a:t>
            </a:r>
            <a:endParaRPr lang="en-US" dirty="0"/>
          </a:p>
        </p:txBody>
      </p:sp>
      <p:cxnSp>
        <p:nvCxnSpPr>
          <p:cNvPr id="13" name="Straight Arrow Connector 12">
            <a:extLst>
              <a:ext uri="{FF2B5EF4-FFF2-40B4-BE49-F238E27FC236}">
                <a16:creationId xmlns:a16="http://schemas.microsoft.com/office/drawing/2014/main" id="{4DEBA814-5A47-4D71-9114-87D1DDF69D79}"/>
              </a:ext>
            </a:extLst>
          </p:cNvPr>
          <p:cNvCxnSpPr>
            <a:cxnSpLocks/>
          </p:cNvCxnSpPr>
          <p:nvPr/>
        </p:nvCxnSpPr>
        <p:spPr>
          <a:xfrm flipH="1">
            <a:off x="6220047" y="4099618"/>
            <a:ext cx="895295" cy="1366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01C910D4-F7FC-447E-A575-F54032844F7A}"/>
              </a:ext>
            </a:extLst>
          </p:cNvPr>
          <p:cNvPicPr>
            <a:picLocks noChangeAspect="1"/>
          </p:cNvPicPr>
          <p:nvPr/>
        </p:nvPicPr>
        <p:blipFill>
          <a:blip r:embed="rId3"/>
          <a:stretch>
            <a:fillRect/>
          </a:stretch>
        </p:blipFill>
        <p:spPr>
          <a:xfrm>
            <a:off x="3536544" y="1928681"/>
            <a:ext cx="6438900" cy="752475"/>
          </a:xfrm>
          <a:prstGeom prst="rect">
            <a:avLst/>
          </a:prstGeom>
        </p:spPr>
      </p:pic>
    </p:spTree>
    <p:extLst>
      <p:ext uri="{BB962C8B-B14F-4D97-AF65-F5344CB8AC3E}">
        <p14:creationId xmlns:p14="http://schemas.microsoft.com/office/powerpoint/2010/main" val="3758302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3F65906-51F7-4D4F-801A-D0A7A1DC60BA}"/>
              </a:ext>
            </a:extLst>
          </p:cNvPr>
          <p:cNvSpPr txBox="1"/>
          <p:nvPr/>
        </p:nvSpPr>
        <p:spPr>
          <a:xfrm>
            <a:off x="1820958" y="1959367"/>
            <a:ext cx="5510226" cy="1477328"/>
          </a:xfrm>
          <a:prstGeom prst="rect">
            <a:avLst/>
          </a:prstGeom>
          <a:solidFill>
            <a:srgbClr val="FFFF00"/>
          </a:solidFill>
        </p:spPr>
        <p:txBody>
          <a:bodyPr wrap="none" rtlCol="0">
            <a:spAutoFit/>
          </a:bodyPr>
          <a:lstStyle/>
          <a:p>
            <a:pPr algn="just"/>
            <a:r>
              <a:rPr lang="en-US" b="0" i="0" dirty="0">
                <a:solidFill>
                  <a:srgbClr val="333333"/>
                </a:solidFill>
                <a:effectLst/>
                <a:latin typeface="inherit"/>
              </a:rPr>
              <a:t>Savings Bank account</a:t>
            </a:r>
          </a:p>
          <a:p>
            <a:pPr algn="just"/>
            <a:endParaRPr lang="en-US" b="0" i="0" dirty="0">
              <a:solidFill>
                <a:srgbClr val="333333"/>
              </a:solidFill>
              <a:effectLst/>
              <a:latin typeface="Droid Serif"/>
            </a:endParaRPr>
          </a:p>
          <a:p>
            <a:pPr marL="342900" indent="-342900" algn="just">
              <a:buAutoNum type="arabicPeriod"/>
            </a:pPr>
            <a:r>
              <a:rPr lang="en-US" b="0" i="0" dirty="0">
                <a:solidFill>
                  <a:srgbClr val="333333"/>
                </a:solidFill>
                <a:effectLst/>
                <a:latin typeface="inherit"/>
              </a:rPr>
              <a:t>Interest rate: 3%  - if </a:t>
            </a:r>
            <a:r>
              <a:rPr lang="en-US" dirty="0">
                <a:solidFill>
                  <a:srgbClr val="333333"/>
                </a:solidFill>
                <a:latin typeface="inherit"/>
              </a:rPr>
              <a:t> Balance </a:t>
            </a:r>
            <a:r>
              <a:rPr lang="en-US" b="0" i="0" dirty="0">
                <a:solidFill>
                  <a:srgbClr val="333333"/>
                </a:solidFill>
                <a:effectLst/>
                <a:latin typeface="inherit"/>
              </a:rPr>
              <a:t>range of $0 to $100,</a:t>
            </a:r>
            <a:endParaRPr lang="en-US" dirty="0">
              <a:solidFill>
                <a:srgbClr val="333333"/>
              </a:solidFill>
              <a:latin typeface="Droid Serif"/>
            </a:endParaRPr>
          </a:p>
          <a:p>
            <a:pPr marL="342900" indent="-342900" algn="just">
              <a:buAutoNum type="arabicPeriod"/>
            </a:pPr>
            <a:r>
              <a:rPr lang="en-US" b="0" i="0" dirty="0">
                <a:solidFill>
                  <a:srgbClr val="333333"/>
                </a:solidFill>
                <a:effectLst/>
                <a:latin typeface="inherit"/>
              </a:rPr>
              <a:t>Interest rate: 5% </a:t>
            </a:r>
            <a:r>
              <a:rPr lang="en-US" dirty="0">
                <a:solidFill>
                  <a:srgbClr val="333333"/>
                </a:solidFill>
                <a:latin typeface="inherit"/>
              </a:rPr>
              <a:t>- if </a:t>
            </a:r>
            <a:r>
              <a:rPr lang="en-US" b="0" i="0" dirty="0">
                <a:solidFill>
                  <a:srgbClr val="333333"/>
                </a:solidFill>
                <a:effectLst/>
                <a:latin typeface="inherit"/>
              </a:rPr>
              <a:t> balance range of $100 to $1000,</a:t>
            </a:r>
            <a:endParaRPr lang="en-US" dirty="0">
              <a:solidFill>
                <a:srgbClr val="333333"/>
              </a:solidFill>
              <a:latin typeface="Droid Serif"/>
            </a:endParaRPr>
          </a:p>
          <a:p>
            <a:pPr marL="342900" indent="-342900" algn="just">
              <a:buAutoNum type="arabicPeriod"/>
            </a:pPr>
            <a:r>
              <a:rPr lang="en-US" b="0" i="0" dirty="0">
                <a:solidFill>
                  <a:srgbClr val="333333"/>
                </a:solidFill>
                <a:effectLst/>
                <a:latin typeface="inherit"/>
              </a:rPr>
              <a:t>Interest rate: 7% - if  balance $1000 and above.</a:t>
            </a:r>
            <a:endParaRPr lang="en-US" b="0" i="0" dirty="0">
              <a:solidFill>
                <a:srgbClr val="333333"/>
              </a:solidFill>
              <a:effectLst/>
              <a:latin typeface="Droid Serif"/>
            </a:endParaRPr>
          </a:p>
        </p:txBody>
      </p:sp>
      <p:sp>
        <p:nvSpPr>
          <p:cNvPr id="9" name="TextBox 8">
            <a:extLst>
              <a:ext uri="{FF2B5EF4-FFF2-40B4-BE49-F238E27FC236}">
                <a16:creationId xmlns:a16="http://schemas.microsoft.com/office/drawing/2014/main" id="{1137C2CF-65FF-4FC0-82A2-0CF56D63D1B3}"/>
              </a:ext>
            </a:extLst>
          </p:cNvPr>
          <p:cNvSpPr txBox="1"/>
          <p:nvPr/>
        </p:nvSpPr>
        <p:spPr>
          <a:xfrm>
            <a:off x="4994644" y="1140953"/>
            <a:ext cx="6097772" cy="646331"/>
          </a:xfrm>
          <a:prstGeom prst="rect">
            <a:avLst/>
          </a:prstGeom>
          <a:noFill/>
        </p:spPr>
        <p:txBody>
          <a:bodyPr wrap="square">
            <a:spAutoFit/>
          </a:bodyPr>
          <a:lstStyle/>
          <a:p>
            <a:r>
              <a:rPr lang="en-US" dirty="0">
                <a:hlinkClick r:id="rId2"/>
              </a:rPr>
              <a:t>Define Equivalence Partitioning with Examples (jobsandnewstoday.blogspot.com)</a:t>
            </a:r>
            <a:endParaRPr lang="en-US" dirty="0"/>
          </a:p>
        </p:txBody>
      </p:sp>
      <p:pic>
        <p:nvPicPr>
          <p:cNvPr id="2052" name="Picture 4">
            <a:extLst>
              <a:ext uri="{FF2B5EF4-FFF2-40B4-BE49-F238E27FC236}">
                <a16:creationId xmlns:a16="http://schemas.microsoft.com/office/drawing/2014/main" id="{5F27F979-D50D-42EB-9ECB-A3F85EEB0B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7164" y="4448094"/>
            <a:ext cx="7974325" cy="1070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523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F5DD4-1860-4A0D-9C97-CFD0BE86007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EE88449-D319-4381-9A55-D98F79878842}"/>
              </a:ext>
            </a:extLst>
          </p:cNvPr>
          <p:cNvSpPr>
            <a:spLocks noGrp="1"/>
          </p:cNvSpPr>
          <p:nvPr>
            <p:ph idx="1"/>
          </p:nvPr>
        </p:nvSpPr>
        <p:spPr/>
        <p:txBody>
          <a:bodyPr/>
          <a:lstStyle/>
          <a:p>
            <a:r>
              <a:rPr lang="en-US" b="0" i="0" dirty="0">
                <a:solidFill>
                  <a:srgbClr val="212121"/>
                </a:solidFill>
                <a:effectLst/>
                <a:latin typeface="Helvetica Neue"/>
              </a:rPr>
              <a:t> is the same as 2,3,4,5</a:t>
            </a:r>
            <a:endParaRPr lang="en-US" dirty="0"/>
          </a:p>
        </p:txBody>
      </p:sp>
      <p:pic>
        <p:nvPicPr>
          <p:cNvPr id="5" name="Picture 4">
            <a:extLst>
              <a:ext uri="{FF2B5EF4-FFF2-40B4-BE49-F238E27FC236}">
                <a16:creationId xmlns:a16="http://schemas.microsoft.com/office/drawing/2014/main" id="{A310C8A1-B2C7-41B7-AF5D-DF13009E4321}"/>
              </a:ext>
            </a:extLst>
          </p:cNvPr>
          <p:cNvPicPr>
            <a:picLocks noChangeAspect="1"/>
          </p:cNvPicPr>
          <p:nvPr/>
        </p:nvPicPr>
        <p:blipFill>
          <a:blip r:embed="rId2"/>
          <a:stretch>
            <a:fillRect/>
          </a:stretch>
        </p:blipFill>
        <p:spPr>
          <a:xfrm>
            <a:off x="838200" y="3659039"/>
            <a:ext cx="10325100" cy="1304925"/>
          </a:xfrm>
          <a:prstGeom prst="rect">
            <a:avLst/>
          </a:prstGeom>
        </p:spPr>
      </p:pic>
      <p:sp>
        <p:nvSpPr>
          <p:cNvPr id="7" name="TextBox 6">
            <a:extLst>
              <a:ext uri="{FF2B5EF4-FFF2-40B4-BE49-F238E27FC236}">
                <a16:creationId xmlns:a16="http://schemas.microsoft.com/office/drawing/2014/main" id="{6E220A55-55BB-48F6-837C-744A58886C2B}"/>
              </a:ext>
            </a:extLst>
          </p:cNvPr>
          <p:cNvSpPr txBox="1"/>
          <p:nvPr/>
        </p:nvSpPr>
        <p:spPr>
          <a:xfrm>
            <a:off x="667193" y="2262689"/>
            <a:ext cx="6097772" cy="646331"/>
          </a:xfrm>
          <a:prstGeom prst="rect">
            <a:avLst/>
          </a:prstGeom>
          <a:solidFill>
            <a:srgbClr val="FFFF00"/>
          </a:solidFill>
        </p:spPr>
        <p:txBody>
          <a:bodyPr wrap="square">
            <a:spAutoFit/>
          </a:bodyPr>
          <a:lstStyle/>
          <a:p>
            <a:r>
              <a:rPr lang="en-US" b="0" i="0" dirty="0">
                <a:solidFill>
                  <a:srgbClr val="212121"/>
                </a:solidFill>
                <a:effectLst/>
                <a:latin typeface="Helvetica Neue"/>
              </a:rPr>
              <a:t>very value inside the partition is exactly equivalent to any other value as far as the program is concerned</a:t>
            </a:r>
            <a:endParaRPr lang="en-US" dirty="0"/>
          </a:p>
        </p:txBody>
      </p:sp>
      <p:sp>
        <p:nvSpPr>
          <p:cNvPr id="9" name="TextBox 8">
            <a:extLst>
              <a:ext uri="{FF2B5EF4-FFF2-40B4-BE49-F238E27FC236}">
                <a16:creationId xmlns:a16="http://schemas.microsoft.com/office/drawing/2014/main" id="{9C17853A-D80E-4D89-934A-0222B89976CA}"/>
              </a:ext>
            </a:extLst>
          </p:cNvPr>
          <p:cNvSpPr txBox="1"/>
          <p:nvPr/>
        </p:nvSpPr>
        <p:spPr>
          <a:xfrm>
            <a:off x="2857499" y="5385797"/>
            <a:ext cx="7456081" cy="369332"/>
          </a:xfrm>
          <a:prstGeom prst="rect">
            <a:avLst/>
          </a:prstGeom>
          <a:solidFill>
            <a:srgbClr val="FFFF00"/>
          </a:solidFill>
        </p:spPr>
        <p:txBody>
          <a:bodyPr wrap="square">
            <a:spAutoFit/>
          </a:bodyPr>
          <a:lstStyle/>
          <a:p>
            <a:r>
              <a:rPr lang="en-US" b="0" i="0" dirty="0">
                <a:solidFill>
                  <a:srgbClr val="212121"/>
                </a:solidFill>
                <a:effectLst/>
                <a:latin typeface="Helvetica Neue"/>
              </a:rPr>
              <a:t> E.g., -3 is exactly the same as -2, -1, -4, -5 and 2 is same as 1, 3, 4, 5  </a:t>
            </a:r>
            <a:endParaRPr lang="en-US" dirty="0"/>
          </a:p>
        </p:txBody>
      </p:sp>
      <p:cxnSp>
        <p:nvCxnSpPr>
          <p:cNvPr id="11" name="Straight Arrow Connector 10">
            <a:extLst>
              <a:ext uri="{FF2B5EF4-FFF2-40B4-BE49-F238E27FC236}">
                <a16:creationId xmlns:a16="http://schemas.microsoft.com/office/drawing/2014/main" id="{5061122D-8574-4473-AFF8-227D6B7E8D37}"/>
              </a:ext>
            </a:extLst>
          </p:cNvPr>
          <p:cNvCxnSpPr/>
          <p:nvPr/>
        </p:nvCxnSpPr>
        <p:spPr>
          <a:xfrm>
            <a:off x="6422065" y="548640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1C68D97-AF80-40F2-BF57-F420212BFBBF}"/>
              </a:ext>
            </a:extLst>
          </p:cNvPr>
          <p:cNvCxnSpPr/>
          <p:nvPr/>
        </p:nvCxnSpPr>
        <p:spPr>
          <a:xfrm flipH="1" flipV="1">
            <a:off x="2477386" y="4816549"/>
            <a:ext cx="1964365" cy="569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7A35588-85EF-45EE-B3F5-40BE4D99999D}"/>
              </a:ext>
            </a:extLst>
          </p:cNvPr>
          <p:cNvCxnSpPr/>
          <p:nvPr/>
        </p:nvCxnSpPr>
        <p:spPr>
          <a:xfrm flipH="1" flipV="1">
            <a:off x="6202325" y="4786292"/>
            <a:ext cx="1964365" cy="569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FDC0248-8C74-42C6-9418-06C6CB4668A3}"/>
              </a:ext>
            </a:extLst>
          </p:cNvPr>
          <p:cNvSpPr txBox="1"/>
          <p:nvPr/>
        </p:nvSpPr>
        <p:spPr>
          <a:xfrm>
            <a:off x="3048886" y="3105835"/>
            <a:ext cx="8189728" cy="369332"/>
          </a:xfrm>
          <a:prstGeom prst="rect">
            <a:avLst/>
          </a:prstGeom>
          <a:solidFill>
            <a:srgbClr val="FFFF00"/>
          </a:solidFill>
        </p:spPr>
        <p:txBody>
          <a:bodyPr wrap="square">
            <a:spAutoFit/>
          </a:bodyPr>
          <a:lstStyle/>
          <a:p>
            <a:r>
              <a:rPr lang="en-US" b="0" i="0" dirty="0">
                <a:solidFill>
                  <a:srgbClr val="212121"/>
                </a:solidFill>
                <a:effectLst/>
                <a:latin typeface="Helvetica Neue"/>
              </a:rPr>
              <a:t>testing with any one of these values is representative of the entire partition</a:t>
            </a:r>
            <a:endParaRPr lang="en-US" dirty="0"/>
          </a:p>
        </p:txBody>
      </p:sp>
    </p:spTree>
    <p:extLst>
      <p:ext uri="{BB962C8B-B14F-4D97-AF65-F5344CB8AC3E}">
        <p14:creationId xmlns:p14="http://schemas.microsoft.com/office/powerpoint/2010/main" val="3658519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84" y="-4954"/>
            <a:ext cx="11136104" cy="1325563"/>
          </a:xfrm>
        </p:spPr>
        <p:txBody>
          <a:bodyPr/>
          <a:lstStyle/>
          <a:p>
            <a:r>
              <a:rPr lang="en-US" dirty="0"/>
              <a:t>Boundary Value Analysis – test extreme ends of input values</a:t>
            </a:r>
          </a:p>
        </p:txBody>
      </p:sp>
      <p:sp>
        <p:nvSpPr>
          <p:cNvPr id="3" name="Content Placeholder 2"/>
          <p:cNvSpPr>
            <a:spLocks noGrp="1"/>
          </p:cNvSpPr>
          <p:nvPr>
            <p:ph idx="1"/>
          </p:nvPr>
        </p:nvSpPr>
        <p:spPr>
          <a:xfrm>
            <a:off x="671945" y="1457490"/>
            <a:ext cx="10953998" cy="4351338"/>
          </a:xfrm>
        </p:spPr>
        <p:txBody>
          <a:bodyPr/>
          <a:lstStyle/>
          <a:p>
            <a:r>
              <a:rPr lang="en-US" dirty="0"/>
              <a:t>Why: Exploring boundaries w/ tests have higher payoffs</a:t>
            </a:r>
          </a:p>
          <a:p>
            <a:pPr lvl="1"/>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27</a:t>
            </a:fld>
            <a:endParaRPr lang="en-US"/>
          </a:p>
        </p:txBody>
      </p:sp>
      <p:sp>
        <p:nvSpPr>
          <p:cNvPr id="6" name="Date Placeholder 5"/>
          <p:cNvSpPr>
            <a:spLocks noGrp="1"/>
          </p:cNvSpPr>
          <p:nvPr>
            <p:ph type="dt" sz="half" idx="10"/>
          </p:nvPr>
        </p:nvSpPr>
        <p:spPr/>
        <p:txBody>
          <a:bodyPr/>
          <a:lstStyle/>
          <a:p>
            <a:r>
              <a:rPr lang="en-GB"/>
              <a:t>30/10/2014</a:t>
            </a:r>
            <a:endParaRPr lang="en-US"/>
          </a:p>
        </p:txBody>
      </p:sp>
      <p:sp>
        <p:nvSpPr>
          <p:cNvPr id="9" name="TextBox 8"/>
          <p:cNvSpPr txBox="1"/>
          <p:nvPr/>
        </p:nvSpPr>
        <p:spPr>
          <a:xfrm>
            <a:off x="3113997" y="1878833"/>
            <a:ext cx="3919663" cy="1754326"/>
          </a:xfrm>
          <a:prstGeom prst="rect">
            <a:avLst/>
          </a:prstGeom>
          <a:solidFill>
            <a:schemeClr val="accent4">
              <a:lumMod val="40000"/>
              <a:lumOff val="60000"/>
            </a:schemeClr>
          </a:solidFill>
        </p:spPr>
        <p:txBody>
          <a:bodyPr wrap="none" rtlCol="0">
            <a:spAutoFit/>
          </a:bodyPr>
          <a:lstStyle/>
          <a:p>
            <a:r>
              <a:rPr lang="en-US" dirty="0"/>
              <a:t>Basic idea: Select input based on their –</a:t>
            </a:r>
          </a:p>
          <a:p>
            <a:pPr marL="342900" indent="-342900">
              <a:buAutoNum type="arabicPeriod"/>
            </a:pPr>
            <a:r>
              <a:rPr lang="en-US" dirty="0"/>
              <a:t>Minimum</a:t>
            </a:r>
          </a:p>
          <a:p>
            <a:pPr marL="342900" indent="-342900">
              <a:buAutoNum type="arabicPeriod"/>
            </a:pPr>
            <a:r>
              <a:rPr lang="en-US" dirty="0"/>
              <a:t>Just above minimum </a:t>
            </a:r>
          </a:p>
          <a:p>
            <a:pPr marL="342900" indent="-342900">
              <a:buAutoNum type="arabicPeriod"/>
            </a:pPr>
            <a:r>
              <a:rPr lang="en-US" dirty="0"/>
              <a:t>A nominal value</a:t>
            </a:r>
          </a:p>
          <a:p>
            <a:pPr marL="342900" indent="-342900">
              <a:buAutoNum type="arabicPeriod"/>
            </a:pPr>
            <a:r>
              <a:rPr lang="en-US" dirty="0"/>
              <a:t>Just below Max</a:t>
            </a:r>
          </a:p>
          <a:p>
            <a:pPr marL="342900" indent="-342900">
              <a:buAutoNum type="arabicPeriod"/>
            </a:pPr>
            <a:r>
              <a:rPr lang="en-US" dirty="0"/>
              <a:t>Maximum </a:t>
            </a:r>
          </a:p>
        </p:txBody>
      </p:sp>
      <p:pic>
        <p:nvPicPr>
          <p:cNvPr id="10" name="Picture 9"/>
          <p:cNvPicPr>
            <a:picLocks noChangeAspect="1"/>
          </p:cNvPicPr>
          <p:nvPr/>
        </p:nvPicPr>
        <p:blipFill>
          <a:blip r:embed="rId3"/>
          <a:stretch>
            <a:fillRect/>
          </a:stretch>
        </p:blipFill>
        <p:spPr>
          <a:xfrm>
            <a:off x="1096241" y="3672764"/>
            <a:ext cx="9334500" cy="2409825"/>
          </a:xfrm>
          <a:prstGeom prst="rect">
            <a:avLst/>
          </a:prstGeom>
        </p:spPr>
      </p:pic>
      <p:sp>
        <p:nvSpPr>
          <p:cNvPr id="7" name="Rectangle 6"/>
          <p:cNvSpPr/>
          <p:nvPr/>
        </p:nvSpPr>
        <p:spPr>
          <a:xfrm>
            <a:off x="3113997" y="775411"/>
            <a:ext cx="8937171" cy="369332"/>
          </a:xfrm>
          <a:prstGeom prst="rect">
            <a:avLst/>
          </a:prstGeom>
          <a:solidFill>
            <a:schemeClr val="accent2">
              <a:lumMod val="20000"/>
              <a:lumOff val="80000"/>
            </a:schemeClr>
          </a:solidFill>
        </p:spPr>
        <p:txBody>
          <a:bodyPr wrap="square">
            <a:spAutoFit/>
          </a:bodyPr>
          <a:lstStyle/>
          <a:p>
            <a:r>
              <a:rPr lang="en-US" dirty="0">
                <a:hlinkClick r:id="rId4"/>
              </a:rPr>
              <a:t>https://www.guru99.com/equivalence-partitioning-boundary-value-analysis.html</a:t>
            </a:r>
            <a:endParaRPr lang="en-US" dirty="0"/>
          </a:p>
        </p:txBody>
      </p:sp>
      <p:sp>
        <p:nvSpPr>
          <p:cNvPr id="8" name="Rectangle 7"/>
          <p:cNvSpPr/>
          <p:nvPr/>
        </p:nvSpPr>
        <p:spPr>
          <a:xfrm>
            <a:off x="6550325" y="2335554"/>
            <a:ext cx="4991818" cy="954107"/>
          </a:xfrm>
          <a:prstGeom prst="rect">
            <a:avLst/>
          </a:prstGeom>
          <a:solidFill>
            <a:srgbClr val="FFFF00"/>
          </a:solidFill>
        </p:spPr>
        <p:txBody>
          <a:bodyPr wrap="square">
            <a:spAutoFit/>
          </a:bodyPr>
          <a:lstStyle/>
          <a:p>
            <a:pPr>
              <a:buFont typeface="Arial" panose="020B0604020202020204" pitchFamily="34" charset="0"/>
              <a:buChar char="•"/>
            </a:pPr>
            <a:r>
              <a:rPr lang="en-US" sz="1400" dirty="0">
                <a:solidFill>
                  <a:srgbClr val="222222"/>
                </a:solidFill>
                <a:latin typeface="Source Sans Pro"/>
              </a:rPr>
              <a:t>In Boundary Testing, Equivalence Class Partitioning plays a good role</a:t>
            </a:r>
          </a:p>
          <a:p>
            <a:pPr>
              <a:buFont typeface="Arial" panose="020B0604020202020204" pitchFamily="34" charset="0"/>
              <a:buChar char="•"/>
            </a:pPr>
            <a:r>
              <a:rPr lang="en-US" sz="1400" dirty="0">
                <a:solidFill>
                  <a:srgbClr val="222222"/>
                </a:solidFill>
                <a:latin typeface="Source Sans Pro"/>
              </a:rPr>
              <a:t>Boundary Testing comes after the Equivalence Class Partitioning</a:t>
            </a:r>
            <a:endParaRPr lang="en-US" sz="1400" b="0" i="0" dirty="0">
              <a:solidFill>
                <a:srgbClr val="222222"/>
              </a:solidFill>
              <a:effectLst/>
              <a:latin typeface="Source Sans Pro"/>
            </a:endParaRPr>
          </a:p>
        </p:txBody>
      </p:sp>
    </p:spTree>
    <p:extLst>
      <p:ext uri="{BB962C8B-B14F-4D97-AF65-F5344CB8AC3E}">
        <p14:creationId xmlns:p14="http://schemas.microsoft.com/office/powerpoint/2010/main" val="18329643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2598" y="214658"/>
            <a:ext cx="6508977" cy="2496364"/>
          </a:xfrm>
          <a:prstGeom prst="rect">
            <a:avLst/>
          </a:prstGeom>
        </p:spPr>
      </p:pic>
      <p:pic>
        <p:nvPicPr>
          <p:cNvPr id="5" name="Picture 4"/>
          <p:cNvPicPr>
            <a:picLocks noChangeAspect="1"/>
          </p:cNvPicPr>
          <p:nvPr/>
        </p:nvPicPr>
        <p:blipFill>
          <a:blip r:embed="rId3"/>
          <a:stretch>
            <a:fillRect/>
          </a:stretch>
        </p:blipFill>
        <p:spPr>
          <a:xfrm>
            <a:off x="3516425" y="2630465"/>
            <a:ext cx="6210300" cy="2362200"/>
          </a:xfrm>
          <a:prstGeom prst="rect">
            <a:avLst/>
          </a:prstGeom>
        </p:spPr>
      </p:pic>
      <p:sp>
        <p:nvSpPr>
          <p:cNvPr id="6" name="Rectangle 5"/>
          <p:cNvSpPr/>
          <p:nvPr/>
        </p:nvSpPr>
        <p:spPr>
          <a:xfrm>
            <a:off x="112598" y="4869591"/>
            <a:ext cx="9993086" cy="923330"/>
          </a:xfrm>
          <a:prstGeom prst="rect">
            <a:avLst/>
          </a:prstGeom>
          <a:solidFill>
            <a:srgbClr val="FFFF00"/>
          </a:solidFill>
        </p:spPr>
        <p:txBody>
          <a:bodyPr wrap="square">
            <a:spAutoFit/>
          </a:bodyPr>
          <a:lstStyle/>
          <a:p>
            <a:r>
              <a:rPr lang="en-US" dirty="0">
                <a:solidFill>
                  <a:srgbClr val="222222"/>
                </a:solidFill>
                <a:latin typeface="Source Sans Pro"/>
              </a:rPr>
              <a:t>we pick only one value from each partition for testing</a:t>
            </a:r>
          </a:p>
          <a:p>
            <a:r>
              <a:rPr lang="en-US" dirty="0">
                <a:solidFill>
                  <a:srgbClr val="222222"/>
                </a:solidFill>
                <a:latin typeface="Source Sans Pro"/>
              </a:rPr>
              <a:t>Idea -&gt; </a:t>
            </a:r>
            <a:r>
              <a:rPr lang="en-US" b="1" dirty="0">
                <a:solidFill>
                  <a:srgbClr val="222222"/>
                </a:solidFill>
                <a:latin typeface="Source Sans Pro"/>
              </a:rPr>
              <a:t>if one condition/value in a partition passes all others will also pass</a:t>
            </a:r>
            <a:r>
              <a:rPr lang="en-US" dirty="0">
                <a:solidFill>
                  <a:srgbClr val="222222"/>
                </a:solidFill>
                <a:latin typeface="Source Sans Pro"/>
              </a:rPr>
              <a:t>. </a:t>
            </a:r>
          </a:p>
          <a:p>
            <a:r>
              <a:rPr lang="en-US" dirty="0">
                <a:solidFill>
                  <a:srgbClr val="222222"/>
                </a:solidFill>
                <a:latin typeface="Source Sans Pro"/>
              </a:rPr>
              <a:t>    Likewise</a:t>
            </a:r>
            <a:r>
              <a:rPr lang="en-US" b="1" dirty="0">
                <a:solidFill>
                  <a:srgbClr val="222222"/>
                </a:solidFill>
                <a:latin typeface="Source Sans Pro"/>
              </a:rPr>
              <a:t>, if one condition in a partition fails, all other conditions in that partition will fail</a:t>
            </a:r>
            <a:endParaRPr lang="en-US" dirty="0"/>
          </a:p>
        </p:txBody>
      </p:sp>
      <p:sp>
        <p:nvSpPr>
          <p:cNvPr id="2" name="Rectangle 1"/>
          <p:cNvSpPr/>
          <p:nvPr/>
        </p:nvSpPr>
        <p:spPr>
          <a:xfrm>
            <a:off x="7013276" y="674018"/>
            <a:ext cx="5029200" cy="1754326"/>
          </a:xfrm>
          <a:prstGeom prst="rect">
            <a:avLst/>
          </a:prstGeom>
          <a:solidFill>
            <a:schemeClr val="accent1">
              <a:lumMod val="60000"/>
              <a:lumOff val="40000"/>
            </a:schemeClr>
          </a:solidFill>
        </p:spPr>
        <p:txBody>
          <a:bodyPr wrap="square">
            <a:spAutoFit/>
          </a:bodyPr>
          <a:lstStyle/>
          <a:p>
            <a:r>
              <a:rPr lang="en-US" dirty="0">
                <a:solidFill>
                  <a:srgbClr val="222222"/>
                </a:solidFill>
                <a:latin typeface="Source Sans Pro"/>
              </a:rPr>
              <a:t>Basic idea:</a:t>
            </a:r>
          </a:p>
          <a:p>
            <a:r>
              <a:rPr lang="en-US" b="1" dirty="0">
                <a:solidFill>
                  <a:srgbClr val="222222"/>
                </a:solidFill>
                <a:latin typeface="Source Sans Pro"/>
              </a:rPr>
              <a:t>if one condition/value in a partition passes all others will also pass</a:t>
            </a:r>
            <a:r>
              <a:rPr lang="en-US" dirty="0">
                <a:solidFill>
                  <a:srgbClr val="222222"/>
                </a:solidFill>
                <a:latin typeface="Source Sans Pro"/>
              </a:rPr>
              <a:t>. </a:t>
            </a:r>
          </a:p>
          <a:p>
            <a:endParaRPr lang="en-US" dirty="0">
              <a:solidFill>
                <a:srgbClr val="222222"/>
              </a:solidFill>
              <a:latin typeface="Source Sans Pro"/>
            </a:endParaRPr>
          </a:p>
          <a:p>
            <a:r>
              <a:rPr lang="en-US" dirty="0">
                <a:solidFill>
                  <a:srgbClr val="222222"/>
                </a:solidFill>
                <a:latin typeface="Source Sans Pro"/>
              </a:rPr>
              <a:t>Likewise</a:t>
            </a:r>
            <a:r>
              <a:rPr lang="en-US" b="1" dirty="0">
                <a:solidFill>
                  <a:srgbClr val="222222"/>
                </a:solidFill>
                <a:latin typeface="Source Sans Pro"/>
              </a:rPr>
              <a:t>, if one condition in a partition fails, all other conditions in that partition will fail</a:t>
            </a:r>
            <a:r>
              <a:rPr lang="en-US" dirty="0">
                <a:solidFill>
                  <a:srgbClr val="222222"/>
                </a:solidFill>
                <a:latin typeface="Source Sans Pro"/>
              </a:rPr>
              <a:t>.</a:t>
            </a:r>
            <a:endParaRPr lang="en-US" dirty="0"/>
          </a:p>
        </p:txBody>
      </p:sp>
    </p:spTree>
    <p:extLst>
      <p:ext uri="{BB962C8B-B14F-4D97-AF65-F5344CB8AC3E}">
        <p14:creationId xmlns:p14="http://schemas.microsoft.com/office/powerpoint/2010/main" val="1846776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9D1D-0475-416D-B7B3-492A98CDDA94}"/>
              </a:ext>
            </a:extLst>
          </p:cNvPr>
          <p:cNvSpPr>
            <a:spLocks noGrp="1"/>
          </p:cNvSpPr>
          <p:nvPr>
            <p:ph type="title"/>
          </p:nvPr>
        </p:nvSpPr>
        <p:spPr/>
        <p:txBody>
          <a:bodyPr/>
          <a:lstStyle/>
          <a:p>
            <a:endParaRPr lang="en-US"/>
          </a:p>
        </p:txBody>
      </p:sp>
      <p:pic>
        <p:nvPicPr>
          <p:cNvPr id="7" name="Picture 6">
            <a:extLst>
              <a:ext uri="{FF2B5EF4-FFF2-40B4-BE49-F238E27FC236}">
                <a16:creationId xmlns:a16="http://schemas.microsoft.com/office/drawing/2014/main" id="{70C02553-AC80-41A2-A8BC-4C0A0D351692}"/>
              </a:ext>
            </a:extLst>
          </p:cNvPr>
          <p:cNvPicPr>
            <a:picLocks noChangeAspect="1"/>
          </p:cNvPicPr>
          <p:nvPr/>
        </p:nvPicPr>
        <p:blipFill>
          <a:blip r:embed="rId2"/>
          <a:stretch>
            <a:fillRect/>
          </a:stretch>
        </p:blipFill>
        <p:spPr>
          <a:xfrm>
            <a:off x="1012530" y="520165"/>
            <a:ext cx="6457950" cy="5048250"/>
          </a:xfrm>
          <a:prstGeom prst="rect">
            <a:avLst/>
          </a:prstGeom>
        </p:spPr>
      </p:pic>
      <p:sp>
        <p:nvSpPr>
          <p:cNvPr id="9" name="TextBox 8">
            <a:extLst>
              <a:ext uri="{FF2B5EF4-FFF2-40B4-BE49-F238E27FC236}">
                <a16:creationId xmlns:a16="http://schemas.microsoft.com/office/drawing/2014/main" id="{8F37DFFC-7FE0-4A5C-BE3C-8EB96F6943BB}"/>
              </a:ext>
            </a:extLst>
          </p:cNvPr>
          <p:cNvSpPr txBox="1"/>
          <p:nvPr/>
        </p:nvSpPr>
        <p:spPr>
          <a:xfrm>
            <a:off x="7644810" y="270671"/>
            <a:ext cx="3072810" cy="369332"/>
          </a:xfrm>
          <a:prstGeom prst="rect">
            <a:avLst/>
          </a:prstGeom>
          <a:solidFill>
            <a:srgbClr val="FFFF00"/>
          </a:solidFill>
        </p:spPr>
        <p:txBody>
          <a:bodyPr wrap="square">
            <a:spAutoFit/>
          </a:bodyPr>
          <a:lstStyle/>
          <a:p>
            <a:r>
              <a:rPr lang="en-US" dirty="0"/>
              <a:t>Title on each output report. </a:t>
            </a:r>
          </a:p>
        </p:txBody>
      </p:sp>
      <p:cxnSp>
        <p:nvCxnSpPr>
          <p:cNvPr id="11" name="Straight Arrow Connector 10">
            <a:extLst>
              <a:ext uri="{FF2B5EF4-FFF2-40B4-BE49-F238E27FC236}">
                <a16:creationId xmlns:a16="http://schemas.microsoft.com/office/drawing/2014/main" id="{42C15F08-6176-4673-828D-35199C306D84}"/>
              </a:ext>
            </a:extLst>
          </p:cNvPr>
          <p:cNvCxnSpPr/>
          <p:nvPr/>
        </p:nvCxnSpPr>
        <p:spPr>
          <a:xfrm flipH="1">
            <a:off x="6719777" y="508060"/>
            <a:ext cx="850604" cy="342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93BDF9B-AAAA-4CF8-8F76-FBC8F0EA2CD0}"/>
              </a:ext>
            </a:extLst>
          </p:cNvPr>
          <p:cNvSpPr txBox="1"/>
          <p:nvPr/>
        </p:nvSpPr>
        <p:spPr>
          <a:xfrm>
            <a:off x="8483010" y="1013086"/>
            <a:ext cx="3339288" cy="923330"/>
          </a:xfrm>
          <a:prstGeom prst="rect">
            <a:avLst/>
          </a:prstGeom>
          <a:solidFill>
            <a:srgbClr val="FFFF00"/>
          </a:solidFill>
        </p:spPr>
        <p:txBody>
          <a:bodyPr wrap="square">
            <a:spAutoFit/>
          </a:bodyPr>
          <a:lstStyle/>
          <a:p>
            <a:r>
              <a:rPr lang="en-US" dirty="0"/>
              <a:t>describes the correct answers on the exam. These records contain a ‘‘2’’ as the last character </a:t>
            </a:r>
          </a:p>
        </p:txBody>
      </p:sp>
      <p:cxnSp>
        <p:nvCxnSpPr>
          <p:cNvPr id="18" name="Straight Arrow Connector 17">
            <a:extLst>
              <a:ext uri="{FF2B5EF4-FFF2-40B4-BE49-F238E27FC236}">
                <a16:creationId xmlns:a16="http://schemas.microsoft.com/office/drawing/2014/main" id="{770E2A7E-92AA-4A88-B640-2A4564135977}"/>
              </a:ext>
            </a:extLst>
          </p:cNvPr>
          <p:cNvCxnSpPr>
            <a:cxnSpLocks/>
          </p:cNvCxnSpPr>
          <p:nvPr/>
        </p:nvCxnSpPr>
        <p:spPr>
          <a:xfrm flipH="1">
            <a:off x="7279427" y="1299735"/>
            <a:ext cx="1133252" cy="252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19D7B41-5F49-4FD9-B79B-48F1AB8F0C39}"/>
              </a:ext>
            </a:extLst>
          </p:cNvPr>
          <p:cNvCxnSpPr>
            <a:cxnSpLocks/>
          </p:cNvCxnSpPr>
          <p:nvPr/>
        </p:nvCxnSpPr>
        <p:spPr>
          <a:xfrm flipH="1">
            <a:off x="1945758" y="1299735"/>
            <a:ext cx="6466921" cy="252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7D4A23A-DA36-4AB9-AC4F-AEE49AE9C5FF}"/>
              </a:ext>
            </a:extLst>
          </p:cNvPr>
          <p:cNvSpPr txBox="1"/>
          <p:nvPr/>
        </p:nvSpPr>
        <p:spPr>
          <a:xfrm>
            <a:off x="8914737" y="2309499"/>
            <a:ext cx="2264733" cy="923330"/>
          </a:xfrm>
          <a:prstGeom prst="rect">
            <a:avLst/>
          </a:prstGeom>
          <a:solidFill>
            <a:srgbClr val="FFFF00"/>
          </a:solidFill>
        </p:spPr>
        <p:txBody>
          <a:bodyPr wrap="square">
            <a:spAutoFit/>
          </a:bodyPr>
          <a:lstStyle/>
          <a:p>
            <a:r>
              <a:rPr lang="en-US" dirty="0"/>
              <a:t>10–59 contain the correct answers for questions 1–50 </a:t>
            </a:r>
          </a:p>
        </p:txBody>
      </p:sp>
      <p:cxnSp>
        <p:nvCxnSpPr>
          <p:cNvPr id="25" name="Straight Arrow Connector 24">
            <a:extLst>
              <a:ext uri="{FF2B5EF4-FFF2-40B4-BE49-F238E27FC236}">
                <a16:creationId xmlns:a16="http://schemas.microsoft.com/office/drawing/2014/main" id="{4EF2E428-7A52-4ED2-A831-9614822BB5D9}"/>
              </a:ext>
            </a:extLst>
          </p:cNvPr>
          <p:cNvCxnSpPr>
            <a:cxnSpLocks/>
          </p:cNvCxnSpPr>
          <p:nvPr/>
        </p:nvCxnSpPr>
        <p:spPr>
          <a:xfrm flipH="1">
            <a:off x="6096000" y="2518546"/>
            <a:ext cx="2749514" cy="65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3A54FA9-EC09-4B10-8E3A-41F1713520AD}"/>
              </a:ext>
            </a:extLst>
          </p:cNvPr>
          <p:cNvSpPr txBox="1"/>
          <p:nvPr/>
        </p:nvSpPr>
        <p:spPr>
          <a:xfrm>
            <a:off x="8644270" y="3697723"/>
            <a:ext cx="3178028" cy="646331"/>
          </a:xfrm>
          <a:prstGeom prst="rect">
            <a:avLst/>
          </a:prstGeom>
          <a:solidFill>
            <a:srgbClr val="FFFF00"/>
          </a:solidFill>
        </p:spPr>
        <p:txBody>
          <a:bodyPr wrap="square">
            <a:spAutoFit/>
          </a:bodyPr>
          <a:lstStyle/>
          <a:p>
            <a:r>
              <a:rPr lang="en-US" dirty="0"/>
              <a:t>correct answers for questions 51–100, 101–150, and so on</a:t>
            </a:r>
          </a:p>
        </p:txBody>
      </p:sp>
      <p:cxnSp>
        <p:nvCxnSpPr>
          <p:cNvPr id="29" name="Straight Arrow Connector 28">
            <a:extLst>
              <a:ext uri="{FF2B5EF4-FFF2-40B4-BE49-F238E27FC236}">
                <a16:creationId xmlns:a16="http://schemas.microsoft.com/office/drawing/2014/main" id="{88BB2B73-38BF-4916-9980-EF423D21CEE9}"/>
              </a:ext>
            </a:extLst>
          </p:cNvPr>
          <p:cNvCxnSpPr>
            <a:cxnSpLocks/>
          </p:cNvCxnSpPr>
          <p:nvPr/>
        </p:nvCxnSpPr>
        <p:spPr>
          <a:xfrm flipH="1" flipV="1">
            <a:off x="5401340" y="3474296"/>
            <a:ext cx="3118496" cy="381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C2EA76C0-6ABA-4C58-994A-00F60FF338BF}"/>
              </a:ext>
            </a:extLst>
          </p:cNvPr>
          <p:cNvSpPr txBox="1"/>
          <p:nvPr/>
        </p:nvSpPr>
        <p:spPr>
          <a:xfrm>
            <a:off x="8284091" y="4725368"/>
            <a:ext cx="3069709" cy="923330"/>
          </a:xfrm>
          <a:prstGeom prst="rect">
            <a:avLst/>
          </a:prstGeom>
          <a:solidFill>
            <a:srgbClr val="FFFF00"/>
          </a:solidFill>
        </p:spPr>
        <p:txBody>
          <a:bodyPr wrap="square">
            <a:spAutoFit/>
          </a:bodyPr>
          <a:lstStyle/>
          <a:p>
            <a:r>
              <a:rPr lang="en-US" dirty="0"/>
              <a:t>The maximum number of students is 200</a:t>
            </a:r>
          </a:p>
          <a:p>
            <a:r>
              <a:rPr lang="en-US" dirty="0"/>
              <a:t>‘‘3’’ in column 80.</a:t>
            </a:r>
          </a:p>
        </p:txBody>
      </p:sp>
      <p:cxnSp>
        <p:nvCxnSpPr>
          <p:cNvPr id="33" name="Straight Arrow Connector 32">
            <a:extLst>
              <a:ext uri="{FF2B5EF4-FFF2-40B4-BE49-F238E27FC236}">
                <a16:creationId xmlns:a16="http://schemas.microsoft.com/office/drawing/2014/main" id="{9CC32C60-20B5-45D5-836C-492ED401E3C8}"/>
              </a:ext>
            </a:extLst>
          </p:cNvPr>
          <p:cNvCxnSpPr>
            <a:cxnSpLocks/>
          </p:cNvCxnSpPr>
          <p:nvPr/>
        </p:nvCxnSpPr>
        <p:spPr>
          <a:xfrm flipH="1" flipV="1">
            <a:off x="5294183" y="4441539"/>
            <a:ext cx="3118496" cy="381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F8C16C4-FF61-4218-95FE-0508C68AE1AE}"/>
              </a:ext>
            </a:extLst>
          </p:cNvPr>
          <p:cNvSpPr txBox="1"/>
          <p:nvPr/>
        </p:nvSpPr>
        <p:spPr>
          <a:xfrm>
            <a:off x="437930" y="119397"/>
            <a:ext cx="3546843" cy="400110"/>
          </a:xfrm>
          <a:prstGeom prst="rect">
            <a:avLst/>
          </a:prstGeom>
          <a:solidFill>
            <a:srgbClr val="FFFF00"/>
          </a:solidFill>
        </p:spPr>
        <p:txBody>
          <a:bodyPr wrap="square">
            <a:spAutoFit/>
          </a:bodyPr>
          <a:lstStyle/>
          <a:p>
            <a:r>
              <a:rPr lang="en-US" sz="2000" dirty="0"/>
              <a:t>MTEST -&gt; MC Test grader </a:t>
            </a:r>
          </a:p>
        </p:txBody>
      </p:sp>
    </p:spTree>
    <p:extLst>
      <p:ext uri="{BB962C8B-B14F-4D97-AF65-F5344CB8AC3E}">
        <p14:creationId xmlns:p14="http://schemas.microsoft.com/office/powerpoint/2010/main" val="1136610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F51C0-9FF4-40E7-B8AB-23122FCA83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EF16FF5-B282-4A54-9ABF-E23CFA8F03D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E8BE131-65DD-40A1-80A6-3D25919ABAA4}"/>
              </a:ext>
            </a:extLst>
          </p:cNvPr>
          <p:cNvPicPr>
            <a:picLocks noChangeAspect="1"/>
          </p:cNvPicPr>
          <p:nvPr/>
        </p:nvPicPr>
        <p:blipFill>
          <a:blip r:embed="rId2"/>
          <a:stretch>
            <a:fillRect/>
          </a:stretch>
        </p:blipFill>
        <p:spPr>
          <a:xfrm>
            <a:off x="759124" y="1193071"/>
            <a:ext cx="3158872" cy="1762318"/>
          </a:xfrm>
          <a:prstGeom prst="rect">
            <a:avLst/>
          </a:prstGeom>
        </p:spPr>
      </p:pic>
      <p:pic>
        <p:nvPicPr>
          <p:cNvPr id="5" name="Picture 4">
            <a:extLst>
              <a:ext uri="{FF2B5EF4-FFF2-40B4-BE49-F238E27FC236}">
                <a16:creationId xmlns:a16="http://schemas.microsoft.com/office/drawing/2014/main" id="{BFABC9CE-8ADA-45DE-8700-F945830EA3B0}"/>
              </a:ext>
            </a:extLst>
          </p:cNvPr>
          <p:cNvPicPr>
            <a:picLocks noChangeAspect="1"/>
          </p:cNvPicPr>
          <p:nvPr/>
        </p:nvPicPr>
        <p:blipFill>
          <a:blip r:embed="rId3"/>
          <a:stretch>
            <a:fillRect/>
          </a:stretch>
        </p:blipFill>
        <p:spPr>
          <a:xfrm>
            <a:off x="3036497" y="3008774"/>
            <a:ext cx="6567579" cy="1431314"/>
          </a:xfrm>
          <a:prstGeom prst="rect">
            <a:avLst/>
          </a:prstGeom>
        </p:spPr>
      </p:pic>
    </p:spTree>
    <p:extLst>
      <p:ext uri="{BB962C8B-B14F-4D97-AF65-F5344CB8AC3E}">
        <p14:creationId xmlns:p14="http://schemas.microsoft.com/office/powerpoint/2010/main" val="3235079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ECBB7-0024-4BA8-B467-3ED91DE14882}"/>
              </a:ext>
            </a:extLst>
          </p:cNvPr>
          <p:cNvSpPr>
            <a:spLocks noGrp="1"/>
          </p:cNvSpPr>
          <p:nvPr>
            <p:ph type="title"/>
          </p:nvPr>
        </p:nvSpPr>
        <p:spPr/>
        <p:txBody>
          <a:bodyPr/>
          <a:lstStyle/>
          <a:p>
            <a:r>
              <a:rPr lang="en-US" dirty="0"/>
              <a:t>Program Output</a:t>
            </a:r>
          </a:p>
        </p:txBody>
      </p:sp>
      <p:sp>
        <p:nvSpPr>
          <p:cNvPr id="3" name="Content Placeholder 2">
            <a:extLst>
              <a:ext uri="{FF2B5EF4-FFF2-40B4-BE49-F238E27FC236}">
                <a16:creationId xmlns:a16="http://schemas.microsoft.com/office/drawing/2014/main" id="{77E38437-C4AB-4485-A1DE-116767D4C64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717880C-F214-4196-A3CC-E83F0878CC42}"/>
              </a:ext>
            </a:extLst>
          </p:cNvPr>
          <p:cNvPicPr>
            <a:picLocks noChangeAspect="1"/>
          </p:cNvPicPr>
          <p:nvPr/>
        </p:nvPicPr>
        <p:blipFill>
          <a:blip r:embed="rId2"/>
          <a:stretch>
            <a:fillRect/>
          </a:stretch>
        </p:blipFill>
        <p:spPr>
          <a:xfrm>
            <a:off x="3324225" y="2938462"/>
            <a:ext cx="5543550" cy="981075"/>
          </a:xfrm>
          <a:prstGeom prst="rect">
            <a:avLst/>
          </a:prstGeom>
        </p:spPr>
      </p:pic>
      <p:pic>
        <p:nvPicPr>
          <p:cNvPr id="7" name="Picture 6">
            <a:extLst>
              <a:ext uri="{FF2B5EF4-FFF2-40B4-BE49-F238E27FC236}">
                <a16:creationId xmlns:a16="http://schemas.microsoft.com/office/drawing/2014/main" id="{F78DDABF-E97A-46C9-A134-B8E115BC3D20}"/>
              </a:ext>
            </a:extLst>
          </p:cNvPr>
          <p:cNvPicPr>
            <a:picLocks noChangeAspect="1"/>
          </p:cNvPicPr>
          <p:nvPr/>
        </p:nvPicPr>
        <p:blipFill>
          <a:blip r:embed="rId3"/>
          <a:stretch>
            <a:fillRect/>
          </a:stretch>
        </p:blipFill>
        <p:spPr>
          <a:xfrm>
            <a:off x="4153122" y="4185241"/>
            <a:ext cx="6267450" cy="1485900"/>
          </a:xfrm>
          <a:prstGeom prst="rect">
            <a:avLst/>
          </a:prstGeom>
        </p:spPr>
      </p:pic>
    </p:spTree>
    <p:extLst>
      <p:ext uri="{BB962C8B-B14F-4D97-AF65-F5344CB8AC3E}">
        <p14:creationId xmlns:p14="http://schemas.microsoft.com/office/powerpoint/2010/main" val="39332514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5DAB7-1F22-4019-A0C7-A87114DE16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A2E7D6-66A3-48D5-A110-1313DBF52183}"/>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446A66DB-C905-4042-B7A6-4455E675A3C3}"/>
              </a:ext>
            </a:extLst>
          </p:cNvPr>
          <p:cNvPicPr>
            <a:picLocks noChangeAspect="1"/>
          </p:cNvPicPr>
          <p:nvPr/>
        </p:nvPicPr>
        <p:blipFill>
          <a:blip r:embed="rId2"/>
          <a:stretch>
            <a:fillRect/>
          </a:stretch>
        </p:blipFill>
        <p:spPr>
          <a:xfrm>
            <a:off x="529966" y="582022"/>
            <a:ext cx="4403541" cy="2996305"/>
          </a:xfrm>
          <a:prstGeom prst="rect">
            <a:avLst/>
          </a:prstGeom>
        </p:spPr>
      </p:pic>
      <p:pic>
        <p:nvPicPr>
          <p:cNvPr id="9" name="Picture 8">
            <a:extLst>
              <a:ext uri="{FF2B5EF4-FFF2-40B4-BE49-F238E27FC236}">
                <a16:creationId xmlns:a16="http://schemas.microsoft.com/office/drawing/2014/main" id="{32D7FD74-7A81-4051-92EB-69CF8568FF55}"/>
              </a:ext>
            </a:extLst>
          </p:cNvPr>
          <p:cNvPicPr>
            <a:picLocks noChangeAspect="1"/>
          </p:cNvPicPr>
          <p:nvPr/>
        </p:nvPicPr>
        <p:blipFill>
          <a:blip r:embed="rId3"/>
          <a:stretch>
            <a:fillRect/>
          </a:stretch>
        </p:blipFill>
        <p:spPr>
          <a:xfrm>
            <a:off x="5465799" y="1595438"/>
            <a:ext cx="5474202" cy="3072256"/>
          </a:xfrm>
          <a:prstGeom prst="rect">
            <a:avLst/>
          </a:prstGeom>
        </p:spPr>
      </p:pic>
      <p:pic>
        <p:nvPicPr>
          <p:cNvPr id="11" name="Picture 10">
            <a:extLst>
              <a:ext uri="{FF2B5EF4-FFF2-40B4-BE49-F238E27FC236}">
                <a16:creationId xmlns:a16="http://schemas.microsoft.com/office/drawing/2014/main" id="{6FD704DC-265E-4535-AE1B-6A59AB6EE9E9}"/>
              </a:ext>
            </a:extLst>
          </p:cNvPr>
          <p:cNvPicPr>
            <a:picLocks noChangeAspect="1"/>
          </p:cNvPicPr>
          <p:nvPr/>
        </p:nvPicPr>
        <p:blipFill>
          <a:blip r:embed="rId4"/>
          <a:stretch>
            <a:fillRect/>
          </a:stretch>
        </p:blipFill>
        <p:spPr>
          <a:xfrm>
            <a:off x="5465800" y="4597070"/>
            <a:ext cx="5474202" cy="825257"/>
          </a:xfrm>
          <a:prstGeom prst="rect">
            <a:avLst/>
          </a:prstGeom>
        </p:spPr>
      </p:pic>
      <p:sp>
        <p:nvSpPr>
          <p:cNvPr id="15" name="TextBox 14">
            <a:extLst>
              <a:ext uri="{FF2B5EF4-FFF2-40B4-BE49-F238E27FC236}">
                <a16:creationId xmlns:a16="http://schemas.microsoft.com/office/drawing/2014/main" id="{A6EFA685-B22D-4519-A5CD-0283E7D637F4}"/>
              </a:ext>
            </a:extLst>
          </p:cNvPr>
          <p:cNvSpPr txBox="1"/>
          <p:nvPr/>
        </p:nvSpPr>
        <p:spPr>
          <a:xfrm>
            <a:off x="4197202" y="379137"/>
            <a:ext cx="6097772" cy="923330"/>
          </a:xfrm>
          <a:prstGeom prst="rect">
            <a:avLst/>
          </a:prstGeom>
          <a:solidFill>
            <a:srgbClr val="FFFF00"/>
          </a:solidFill>
        </p:spPr>
        <p:txBody>
          <a:bodyPr wrap="square">
            <a:spAutoFit/>
          </a:bodyPr>
          <a:lstStyle/>
          <a:p>
            <a:r>
              <a:rPr lang="en-US" dirty="0"/>
              <a:t>A reasonable partitioning of this into equivalence classes is 1–50 and 51–999. Hence, we need test cases where the number-of-questions field is set to 0, 1, 50, 51, and 999</a:t>
            </a:r>
          </a:p>
        </p:txBody>
      </p:sp>
    </p:spTree>
    <p:extLst>
      <p:ext uri="{BB962C8B-B14F-4D97-AF65-F5344CB8AC3E}">
        <p14:creationId xmlns:p14="http://schemas.microsoft.com/office/powerpoint/2010/main" val="25448120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0A88977-3801-407E-B226-863EF44ECD32}"/>
              </a:ext>
            </a:extLst>
          </p:cNvPr>
          <p:cNvPicPr>
            <a:picLocks noChangeAspect="1"/>
          </p:cNvPicPr>
          <p:nvPr/>
        </p:nvPicPr>
        <p:blipFill>
          <a:blip r:embed="rId2"/>
          <a:stretch>
            <a:fillRect/>
          </a:stretch>
        </p:blipFill>
        <p:spPr>
          <a:xfrm>
            <a:off x="825019" y="275782"/>
            <a:ext cx="6905625" cy="3371850"/>
          </a:xfrm>
          <a:prstGeom prst="rect">
            <a:avLst/>
          </a:prstGeom>
        </p:spPr>
      </p:pic>
      <p:pic>
        <p:nvPicPr>
          <p:cNvPr id="10" name="Picture 9">
            <a:extLst>
              <a:ext uri="{FF2B5EF4-FFF2-40B4-BE49-F238E27FC236}">
                <a16:creationId xmlns:a16="http://schemas.microsoft.com/office/drawing/2014/main" id="{13276C8B-CC5F-45DE-ADFB-A237DA0F7D9D}"/>
              </a:ext>
            </a:extLst>
          </p:cNvPr>
          <p:cNvPicPr>
            <a:picLocks noChangeAspect="1"/>
          </p:cNvPicPr>
          <p:nvPr/>
        </p:nvPicPr>
        <p:blipFill>
          <a:blip r:embed="rId3"/>
          <a:stretch>
            <a:fillRect/>
          </a:stretch>
        </p:blipFill>
        <p:spPr>
          <a:xfrm>
            <a:off x="3855189" y="4014677"/>
            <a:ext cx="6629400" cy="2209800"/>
          </a:xfrm>
          <a:prstGeom prst="rect">
            <a:avLst/>
          </a:prstGeom>
        </p:spPr>
      </p:pic>
    </p:spTree>
    <p:extLst>
      <p:ext uri="{BB962C8B-B14F-4D97-AF65-F5344CB8AC3E}">
        <p14:creationId xmlns:p14="http://schemas.microsoft.com/office/powerpoint/2010/main" val="2368193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48301" y="420687"/>
            <a:ext cx="6410325" cy="2809875"/>
          </a:xfrm>
          <a:prstGeom prst="rect">
            <a:avLst/>
          </a:prstGeom>
        </p:spPr>
      </p:pic>
      <p:pic>
        <p:nvPicPr>
          <p:cNvPr id="5" name="Picture 4"/>
          <p:cNvPicPr>
            <a:picLocks noChangeAspect="1"/>
          </p:cNvPicPr>
          <p:nvPr/>
        </p:nvPicPr>
        <p:blipFill>
          <a:blip r:embed="rId3"/>
          <a:stretch>
            <a:fillRect/>
          </a:stretch>
        </p:blipFill>
        <p:spPr>
          <a:xfrm>
            <a:off x="4219036" y="3987800"/>
            <a:ext cx="6324600" cy="2324100"/>
          </a:xfrm>
          <a:prstGeom prst="rect">
            <a:avLst/>
          </a:prstGeom>
        </p:spPr>
      </p:pic>
      <p:sp>
        <p:nvSpPr>
          <p:cNvPr id="6" name="Rectangle 5"/>
          <p:cNvSpPr/>
          <p:nvPr/>
        </p:nvSpPr>
        <p:spPr>
          <a:xfrm>
            <a:off x="1371599" y="3529697"/>
            <a:ext cx="7349706" cy="646331"/>
          </a:xfrm>
          <a:prstGeom prst="rect">
            <a:avLst/>
          </a:prstGeom>
          <a:solidFill>
            <a:srgbClr val="FFFF00"/>
          </a:solidFill>
        </p:spPr>
        <p:txBody>
          <a:bodyPr wrap="square">
            <a:spAutoFit/>
          </a:bodyPr>
          <a:lstStyle/>
          <a:p>
            <a:r>
              <a:rPr lang="en-US" b="1" dirty="0">
                <a:solidFill>
                  <a:srgbClr val="222222"/>
                </a:solidFill>
                <a:latin typeface="Source Sans Pro"/>
              </a:rPr>
              <a:t>Boundary Value Analysis</a:t>
            </a:r>
            <a:r>
              <a:rPr lang="en-US" dirty="0">
                <a:solidFill>
                  <a:srgbClr val="222222"/>
                </a:solidFill>
                <a:latin typeface="Source Sans Pro"/>
              </a:rPr>
              <a:t>- in Boundary Value Analysis, you test boundaries between equivalence partitions</a:t>
            </a:r>
            <a:endParaRPr lang="en-US" dirty="0"/>
          </a:p>
        </p:txBody>
      </p:sp>
    </p:spTree>
    <p:extLst>
      <p:ext uri="{BB962C8B-B14F-4D97-AF65-F5344CB8AC3E}">
        <p14:creationId xmlns:p14="http://schemas.microsoft.com/office/powerpoint/2010/main" val="21593484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boundary value test cases????</a:t>
            </a:r>
          </a:p>
        </p:txBody>
      </p:sp>
      <p:sp>
        <p:nvSpPr>
          <p:cNvPr id="4" name="Rectangle 3"/>
          <p:cNvSpPr/>
          <p:nvPr/>
        </p:nvSpPr>
        <p:spPr>
          <a:xfrm>
            <a:off x="3003709" y="1573491"/>
            <a:ext cx="5006499" cy="369332"/>
          </a:xfrm>
          <a:prstGeom prst="rect">
            <a:avLst/>
          </a:prstGeom>
          <a:solidFill>
            <a:srgbClr val="FFFF00"/>
          </a:solidFill>
        </p:spPr>
        <p:txBody>
          <a:bodyPr wrap="none">
            <a:spAutoFit/>
          </a:bodyPr>
          <a:lstStyle/>
          <a:p>
            <a:r>
              <a:rPr lang="en-US" b="1" dirty="0">
                <a:solidFill>
                  <a:srgbClr val="222222"/>
                </a:solidFill>
                <a:latin typeface="Source Sans Pro"/>
              </a:rPr>
              <a:t>Input Box should accept the Number 1 to 10</a:t>
            </a:r>
            <a:endParaRPr lang="en-US" b="1" i="0" dirty="0">
              <a:solidFill>
                <a:srgbClr val="222222"/>
              </a:solidFill>
              <a:effectLst/>
              <a:latin typeface="Source Sans Pro"/>
            </a:endParaRPr>
          </a:p>
        </p:txBody>
      </p:sp>
      <p:pic>
        <p:nvPicPr>
          <p:cNvPr id="5" name="Picture 4"/>
          <p:cNvPicPr>
            <a:picLocks noChangeAspect="1"/>
          </p:cNvPicPr>
          <p:nvPr/>
        </p:nvPicPr>
        <p:blipFill>
          <a:blip r:embed="rId2"/>
          <a:stretch>
            <a:fillRect/>
          </a:stretch>
        </p:blipFill>
        <p:spPr>
          <a:xfrm>
            <a:off x="2807628" y="2569324"/>
            <a:ext cx="6162675" cy="2771775"/>
          </a:xfrm>
          <a:prstGeom prst="rect">
            <a:avLst/>
          </a:prstGeom>
        </p:spPr>
      </p:pic>
    </p:spTree>
    <p:extLst>
      <p:ext uri="{BB962C8B-B14F-4D97-AF65-F5344CB8AC3E}">
        <p14:creationId xmlns:p14="http://schemas.microsoft.com/office/powerpoint/2010/main" val="26086097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838199" y="4663779"/>
            <a:ext cx="5438775" cy="1143000"/>
          </a:xfrm>
          <a:prstGeom prst="rect">
            <a:avLst/>
          </a:prstGeom>
        </p:spPr>
      </p:pic>
      <p:sp>
        <p:nvSpPr>
          <p:cNvPr id="2" name="Title 1"/>
          <p:cNvSpPr>
            <a:spLocks noGrp="1"/>
          </p:cNvSpPr>
          <p:nvPr>
            <p:ph type="title"/>
          </p:nvPr>
        </p:nvSpPr>
        <p:spPr>
          <a:xfrm>
            <a:off x="97971" y="44858"/>
            <a:ext cx="10515600" cy="1325563"/>
          </a:xfrm>
        </p:spPr>
        <p:txBody>
          <a:bodyPr/>
          <a:lstStyle/>
          <a:p>
            <a:r>
              <a:rPr lang="en-US" dirty="0"/>
              <a:t>Example boundary Tests – </a:t>
            </a:r>
            <a:r>
              <a:rPr lang="en-US" sz="3600" dirty="0"/>
              <a:t>boundary </a:t>
            </a:r>
            <a:r>
              <a:rPr lang="en-US" sz="3600" dirty="0" err="1"/>
              <a:t>specifc</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838201" y="1561605"/>
            <a:ext cx="4059670" cy="2879766"/>
          </a:xfrm>
          <a:prstGeom prst="rect">
            <a:avLst/>
          </a:prstGeom>
        </p:spPr>
      </p:pic>
      <p:pic>
        <p:nvPicPr>
          <p:cNvPr id="5" name="Picture 4"/>
          <p:cNvPicPr>
            <a:picLocks noChangeAspect="1"/>
          </p:cNvPicPr>
          <p:nvPr/>
        </p:nvPicPr>
        <p:blipFill>
          <a:blip r:embed="rId4"/>
          <a:stretch>
            <a:fillRect/>
          </a:stretch>
        </p:blipFill>
        <p:spPr>
          <a:xfrm>
            <a:off x="5854535" y="2384593"/>
            <a:ext cx="3677205" cy="1731320"/>
          </a:xfrm>
          <a:prstGeom prst="rect">
            <a:avLst/>
          </a:prstGeom>
        </p:spPr>
      </p:pic>
      <p:sp>
        <p:nvSpPr>
          <p:cNvPr id="6" name="TextBox 5"/>
          <p:cNvSpPr txBox="1"/>
          <p:nvPr/>
        </p:nvSpPr>
        <p:spPr>
          <a:xfrm>
            <a:off x="5355771" y="1561605"/>
            <a:ext cx="4647362" cy="646331"/>
          </a:xfrm>
          <a:prstGeom prst="rect">
            <a:avLst/>
          </a:prstGeom>
          <a:noFill/>
        </p:spPr>
        <p:txBody>
          <a:bodyPr wrap="none" rtlCol="0">
            <a:spAutoFit/>
          </a:bodyPr>
          <a:lstStyle/>
          <a:p>
            <a:r>
              <a:rPr lang="en-US" dirty="0"/>
              <a:t>Consider  a fight reservation system </a:t>
            </a:r>
          </a:p>
          <a:p>
            <a:r>
              <a:rPr lang="en-US" dirty="0"/>
              <a:t>- Valid # tickets only 1-10 (only 10 max at once) </a:t>
            </a:r>
          </a:p>
        </p:txBody>
      </p:sp>
      <p:pic>
        <p:nvPicPr>
          <p:cNvPr id="7" name="Picture 6"/>
          <p:cNvPicPr>
            <a:picLocks noChangeAspect="1"/>
          </p:cNvPicPr>
          <p:nvPr/>
        </p:nvPicPr>
        <p:blipFill>
          <a:blip r:embed="rId5"/>
          <a:stretch>
            <a:fillRect/>
          </a:stretch>
        </p:blipFill>
        <p:spPr>
          <a:xfrm>
            <a:off x="8356421" y="696307"/>
            <a:ext cx="3293423" cy="776970"/>
          </a:xfrm>
          <a:prstGeom prst="rect">
            <a:avLst/>
          </a:prstGeom>
        </p:spPr>
      </p:pic>
      <p:sp>
        <p:nvSpPr>
          <p:cNvPr id="9" name="TextBox 8"/>
          <p:cNvSpPr txBox="1"/>
          <p:nvPr/>
        </p:nvSpPr>
        <p:spPr>
          <a:xfrm>
            <a:off x="6856888" y="4115913"/>
            <a:ext cx="5424981" cy="2893100"/>
          </a:xfrm>
          <a:prstGeom prst="rect">
            <a:avLst/>
          </a:prstGeom>
          <a:solidFill>
            <a:schemeClr val="accent1">
              <a:lumMod val="40000"/>
              <a:lumOff val="60000"/>
            </a:schemeClr>
          </a:solidFill>
        </p:spPr>
        <p:txBody>
          <a:bodyPr wrap="square" rtlCol="0">
            <a:spAutoFit/>
          </a:bodyPr>
          <a:lstStyle/>
          <a:p>
            <a:r>
              <a:rPr lang="en-US" dirty="0"/>
              <a:t>In BVA check values at</a:t>
            </a:r>
          </a:p>
          <a:p>
            <a:pPr marL="342900" indent="-342900">
              <a:buAutoNum type="arabicPeriod"/>
            </a:pPr>
            <a:r>
              <a:rPr lang="en-US" dirty="0"/>
              <a:t> Minimum</a:t>
            </a:r>
          </a:p>
          <a:p>
            <a:pPr marL="342900" indent="-342900">
              <a:buAutoNum type="arabicPeriod"/>
            </a:pPr>
            <a:r>
              <a:rPr lang="en-US" dirty="0"/>
              <a:t>Just above minimum </a:t>
            </a:r>
          </a:p>
          <a:p>
            <a:pPr marL="342900" indent="-342900">
              <a:buAutoNum type="arabicPeriod"/>
            </a:pPr>
            <a:r>
              <a:rPr lang="en-US" dirty="0"/>
              <a:t>A nominal value</a:t>
            </a:r>
          </a:p>
          <a:p>
            <a:pPr marL="342900" indent="-342900">
              <a:buAutoNum type="arabicPeriod"/>
            </a:pPr>
            <a:r>
              <a:rPr lang="en-US" dirty="0"/>
              <a:t>Just below Max</a:t>
            </a:r>
          </a:p>
          <a:p>
            <a:pPr marL="342900" indent="-342900">
              <a:buAutoNum type="arabicPeriod"/>
            </a:pPr>
            <a:r>
              <a:rPr lang="en-US" dirty="0"/>
              <a:t>Maximum </a:t>
            </a:r>
          </a:p>
          <a:p>
            <a:r>
              <a:rPr lang="en-US" dirty="0"/>
              <a:t>E.g., Pick 1 value from each of these classes to test with</a:t>
            </a:r>
          </a:p>
          <a:p>
            <a:r>
              <a:rPr lang="en-US" sz="1400" dirty="0"/>
              <a:t>100, </a:t>
            </a:r>
          </a:p>
          <a:p>
            <a:r>
              <a:rPr lang="en-US" sz="1400" dirty="0"/>
              <a:t>99</a:t>
            </a:r>
          </a:p>
          <a:p>
            <a:r>
              <a:rPr lang="en-US" sz="1400" dirty="0"/>
              <a:t>11 &amp; 10 </a:t>
            </a:r>
          </a:p>
          <a:p>
            <a:r>
              <a:rPr lang="en-US" sz="1400" dirty="0"/>
              <a:t>1 &amp; 0 </a:t>
            </a:r>
          </a:p>
        </p:txBody>
      </p:sp>
      <p:cxnSp>
        <p:nvCxnSpPr>
          <p:cNvPr id="11" name="Straight Arrow Connector 10"/>
          <p:cNvCxnSpPr/>
          <p:nvPr/>
        </p:nvCxnSpPr>
        <p:spPr>
          <a:xfrm flipH="1">
            <a:off x="5628904" y="4529699"/>
            <a:ext cx="1273672" cy="44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5462649" y="5533901"/>
            <a:ext cx="1439927" cy="643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4897871" y="5533901"/>
            <a:ext cx="2050395" cy="816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3954483" y="5533901"/>
            <a:ext cx="2948094" cy="109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3586348" y="5533902"/>
            <a:ext cx="3361918" cy="1121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2212274" y="5501295"/>
            <a:ext cx="4690302" cy="1356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1840675" y="5511786"/>
            <a:ext cx="5107591" cy="1346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93762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4312" y="1652033"/>
            <a:ext cx="4004033" cy="1891267"/>
          </a:xfrm>
          <a:prstGeom prst="rect">
            <a:avLst/>
          </a:prstGeom>
        </p:spPr>
      </p:pic>
      <p:sp>
        <p:nvSpPr>
          <p:cNvPr id="5" name="Rectangle 4"/>
          <p:cNvSpPr/>
          <p:nvPr/>
        </p:nvSpPr>
        <p:spPr>
          <a:xfrm>
            <a:off x="200026" y="0"/>
            <a:ext cx="11115675" cy="1938992"/>
          </a:xfrm>
          <a:prstGeom prst="rect">
            <a:avLst/>
          </a:prstGeom>
        </p:spPr>
        <p:txBody>
          <a:bodyPr wrap="square">
            <a:spAutoFit/>
          </a:bodyPr>
          <a:lstStyle/>
          <a:p>
            <a:r>
              <a:rPr lang="en-US" sz="2400" b="1" dirty="0">
                <a:solidFill>
                  <a:srgbClr val="222222"/>
                </a:solidFill>
                <a:latin typeface="Source Sans Pro"/>
              </a:rPr>
              <a:t>Decision Base Table Testing - </a:t>
            </a:r>
            <a:r>
              <a:rPr lang="en-US" sz="2400" dirty="0">
                <a:solidFill>
                  <a:srgbClr val="222222"/>
                </a:solidFill>
                <a:latin typeface="Source Sans Pro"/>
              </a:rPr>
              <a:t>testing technique used to test system behavior for different input combinations.</a:t>
            </a:r>
          </a:p>
          <a:p>
            <a:endParaRPr lang="en-US" sz="2400" dirty="0">
              <a:solidFill>
                <a:srgbClr val="222222"/>
              </a:solidFill>
              <a:latin typeface="Source Sans Pro"/>
            </a:endParaRPr>
          </a:p>
          <a:p>
            <a:r>
              <a:rPr lang="en-US" sz="2400" dirty="0">
                <a:solidFill>
                  <a:srgbClr val="222222"/>
                </a:solidFill>
                <a:latin typeface="Source Sans Pro"/>
              </a:rPr>
              <a:t>Create a table of different input combinations and the Output</a:t>
            </a:r>
          </a:p>
          <a:p>
            <a:endParaRPr lang="en-US" sz="2400" dirty="0">
              <a:solidFill>
                <a:srgbClr val="222222"/>
              </a:solidFill>
              <a:latin typeface="Source Sans Pro"/>
            </a:endParaRPr>
          </a:p>
        </p:txBody>
      </p:sp>
      <p:pic>
        <p:nvPicPr>
          <p:cNvPr id="6" name="Picture 5"/>
          <p:cNvPicPr>
            <a:picLocks noChangeAspect="1"/>
          </p:cNvPicPr>
          <p:nvPr/>
        </p:nvPicPr>
        <p:blipFill>
          <a:blip r:embed="rId3"/>
          <a:stretch>
            <a:fillRect/>
          </a:stretch>
        </p:blipFill>
        <p:spPr>
          <a:xfrm>
            <a:off x="4591051" y="2976209"/>
            <a:ext cx="6981825" cy="1485900"/>
          </a:xfrm>
          <a:prstGeom prst="rect">
            <a:avLst/>
          </a:prstGeom>
        </p:spPr>
      </p:pic>
      <p:pic>
        <p:nvPicPr>
          <p:cNvPr id="7" name="Picture 6"/>
          <p:cNvPicPr>
            <a:picLocks noChangeAspect="1"/>
          </p:cNvPicPr>
          <p:nvPr/>
        </p:nvPicPr>
        <p:blipFill>
          <a:blip r:embed="rId4"/>
          <a:stretch>
            <a:fillRect/>
          </a:stretch>
        </p:blipFill>
        <p:spPr>
          <a:xfrm>
            <a:off x="800099" y="4462109"/>
            <a:ext cx="2714625" cy="1600200"/>
          </a:xfrm>
          <a:prstGeom prst="rect">
            <a:avLst/>
          </a:prstGeom>
        </p:spPr>
      </p:pic>
      <p:pic>
        <p:nvPicPr>
          <p:cNvPr id="8" name="Picture 7"/>
          <p:cNvPicPr>
            <a:picLocks noChangeAspect="1"/>
          </p:cNvPicPr>
          <p:nvPr/>
        </p:nvPicPr>
        <p:blipFill>
          <a:blip r:embed="rId5"/>
          <a:stretch>
            <a:fillRect/>
          </a:stretch>
        </p:blipFill>
        <p:spPr>
          <a:xfrm>
            <a:off x="4591051" y="4772025"/>
            <a:ext cx="6724650" cy="2085975"/>
          </a:xfrm>
          <a:prstGeom prst="rect">
            <a:avLst/>
          </a:prstGeom>
        </p:spPr>
      </p:pic>
      <p:sp>
        <p:nvSpPr>
          <p:cNvPr id="9" name="Rectangle 8"/>
          <p:cNvSpPr/>
          <p:nvPr/>
        </p:nvSpPr>
        <p:spPr>
          <a:xfrm>
            <a:off x="6489102" y="513456"/>
            <a:ext cx="5185971" cy="369332"/>
          </a:xfrm>
          <a:prstGeom prst="rect">
            <a:avLst/>
          </a:prstGeom>
          <a:solidFill>
            <a:schemeClr val="accent1">
              <a:lumMod val="20000"/>
              <a:lumOff val="80000"/>
            </a:schemeClr>
          </a:solidFill>
        </p:spPr>
        <p:txBody>
          <a:bodyPr wrap="none">
            <a:spAutoFit/>
          </a:bodyPr>
          <a:lstStyle/>
          <a:p>
            <a:r>
              <a:rPr lang="en-US" dirty="0">
                <a:hlinkClick r:id="rId6"/>
              </a:rPr>
              <a:t>https://www.guru99.com/decision-table-testing.html</a:t>
            </a:r>
            <a:endParaRPr lang="en-US" dirty="0"/>
          </a:p>
        </p:txBody>
      </p:sp>
    </p:spTree>
    <p:extLst>
      <p:ext uri="{BB962C8B-B14F-4D97-AF65-F5344CB8AC3E}">
        <p14:creationId xmlns:p14="http://schemas.microsoft.com/office/powerpoint/2010/main" val="19092881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BB9D981-101C-4FFE-B539-FA663B67A90F}"/>
              </a:ext>
            </a:extLst>
          </p:cNvPr>
          <p:cNvSpPr txBox="1"/>
          <p:nvPr/>
        </p:nvSpPr>
        <p:spPr>
          <a:xfrm>
            <a:off x="442982" y="1327145"/>
            <a:ext cx="6094520" cy="2308324"/>
          </a:xfrm>
          <a:prstGeom prst="rect">
            <a:avLst/>
          </a:prstGeom>
          <a:solidFill>
            <a:srgbClr val="FFFF00"/>
          </a:solidFill>
        </p:spPr>
        <p:txBody>
          <a:bodyPr wrap="square">
            <a:spAutoFit/>
          </a:bodyPr>
          <a:lstStyle/>
          <a:p>
            <a:r>
              <a:rPr lang="en-US" dirty="0"/>
              <a:t>Read 2 characters and depending on the values -&gt; print message</a:t>
            </a:r>
          </a:p>
          <a:p>
            <a:endParaRPr lang="en-US" dirty="0"/>
          </a:p>
          <a:p>
            <a:r>
              <a:rPr lang="en-US" dirty="0"/>
              <a:t>C1 -&gt; "A" or "B"</a:t>
            </a:r>
          </a:p>
          <a:p>
            <a:r>
              <a:rPr lang="en-US" dirty="0"/>
              <a:t>C2 -&gt; [0-9]</a:t>
            </a:r>
          </a:p>
          <a:p>
            <a:r>
              <a:rPr lang="en-US" dirty="0"/>
              <a:t>C3 -&gt; If C1 and C2 true then FILE MUST BE UPDATED</a:t>
            </a:r>
          </a:p>
          <a:p>
            <a:r>
              <a:rPr lang="en-US" dirty="0"/>
              <a:t>C3 -&gt; If C1 is false -&gt; print XXXX</a:t>
            </a:r>
          </a:p>
          <a:p>
            <a:r>
              <a:rPr lang="en-US" dirty="0"/>
              <a:t>C4 -&gt; If C2 is false print YYYY</a:t>
            </a:r>
          </a:p>
        </p:txBody>
      </p:sp>
      <p:pic>
        <p:nvPicPr>
          <p:cNvPr id="5" name="Picture 4">
            <a:extLst>
              <a:ext uri="{FF2B5EF4-FFF2-40B4-BE49-F238E27FC236}">
                <a16:creationId xmlns:a16="http://schemas.microsoft.com/office/drawing/2014/main" id="{D8317043-69F5-499E-BF10-BA90DB56331D}"/>
              </a:ext>
            </a:extLst>
          </p:cNvPr>
          <p:cNvPicPr>
            <a:picLocks noChangeAspect="1"/>
          </p:cNvPicPr>
          <p:nvPr/>
        </p:nvPicPr>
        <p:blipFill>
          <a:blip r:embed="rId2"/>
          <a:stretch>
            <a:fillRect/>
          </a:stretch>
        </p:blipFill>
        <p:spPr>
          <a:xfrm>
            <a:off x="6257693" y="552450"/>
            <a:ext cx="5038725" cy="5753100"/>
          </a:xfrm>
          <a:prstGeom prst="rect">
            <a:avLst/>
          </a:prstGeom>
        </p:spPr>
      </p:pic>
    </p:spTree>
    <p:extLst>
      <p:ext uri="{BB962C8B-B14F-4D97-AF65-F5344CB8AC3E}">
        <p14:creationId xmlns:p14="http://schemas.microsoft.com/office/powerpoint/2010/main" val="31788115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335ED-D3F7-4D28-B8B2-B91555A032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4EF7AD-F210-448F-805F-62FE81D7DE3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EE0DA35-6734-4FFE-AC03-EFBEE2427CBD}"/>
              </a:ext>
            </a:extLst>
          </p:cNvPr>
          <p:cNvPicPr>
            <a:picLocks noChangeAspect="1"/>
          </p:cNvPicPr>
          <p:nvPr/>
        </p:nvPicPr>
        <p:blipFill>
          <a:blip r:embed="rId2"/>
          <a:stretch>
            <a:fillRect/>
          </a:stretch>
        </p:blipFill>
        <p:spPr>
          <a:xfrm>
            <a:off x="1390650" y="566737"/>
            <a:ext cx="9410700" cy="5724525"/>
          </a:xfrm>
          <a:prstGeom prst="rect">
            <a:avLst/>
          </a:prstGeom>
        </p:spPr>
      </p:pic>
    </p:spTree>
    <p:extLst>
      <p:ext uri="{BB962C8B-B14F-4D97-AF65-F5344CB8AC3E}">
        <p14:creationId xmlns:p14="http://schemas.microsoft.com/office/powerpoint/2010/main" val="26351092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7175" y="127792"/>
            <a:ext cx="10458449" cy="2369880"/>
          </a:xfrm>
          <a:prstGeom prst="rect">
            <a:avLst/>
          </a:prstGeom>
        </p:spPr>
        <p:txBody>
          <a:bodyPr wrap="square">
            <a:spAutoFit/>
          </a:bodyPr>
          <a:lstStyle/>
          <a:p>
            <a:r>
              <a:rPr lang="en-US" sz="2800" dirty="0">
                <a:solidFill>
                  <a:srgbClr val="222222"/>
                </a:solidFill>
                <a:latin typeface="Source Sans Pro"/>
              </a:rPr>
              <a:t>upload photo dialog with certain conditions like:</a:t>
            </a:r>
          </a:p>
          <a:p>
            <a:endParaRPr lang="en-US" sz="2000" dirty="0">
              <a:solidFill>
                <a:srgbClr val="222222"/>
              </a:solidFill>
              <a:latin typeface="Source Sans Pro"/>
            </a:endParaRPr>
          </a:p>
          <a:p>
            <a:pPr>
              <a:buFont typeface="+mj-lt"/>
              <a:buAutoNum type="arabicPeriod"/>
            </a:pPr>
            <a:r>
              <a:rPr lang="en-US" sz="2000" dirty="0">
                <a:solidFill>
                  <a:srgbClr val="222222"/>
                </a:solidFill>
                <a:latin typeface="Source Sans Pro"/>
              </a:rPr>
              <a:t>You can upload only '.jpg' format image</a:t>
            </a:r>
          </a:p>
          <a:p>
            <a:pPr>
              <a:buFont typeface="+mj-lt"/>
              <a:buAutoNum type="arabicPeriod"/>
            </a:pPr>
            <a:r>
              <a:rPr lang="en-US" sz="2000" dirty="0">
                <a:solidFill>
                  <a:srgbClr val="222222"/>
                </a:solidFill>
                <a:latin typeface="Source Sans Pro"/>
              </a:rPr>
              <a:t>file size less than 32kb</a:t>
            </a:r>
          </a:p>
          <a:p>
            <a:pPr>
              <a:buFont typeface="+mj-lt"/>
              <a:buAutoNum type="arabicPeriod"/>
            </a:pPr>
            <a:r>
              <a:rPr lang="en-US" sz="2000" dirty="0">
                <a:solidFill>
                  <a:srgbClr val="222222"/>
                </a:solidFill>
                <a:latin typeface="Source Sans Pro"/>
              </a:rPr>
              <a:t>resolution 137*177.</a:t>
            </a:r>
          </a:p>
          <a:p>
            <a:r>
              <a:rPr lang="en-US" sz="2000" dirty="0">
                <a:solidFill>
                  <a:srgbClr val="222222"/>
                </a:solidFill>
                <a:latin typeface="Source Sans Pro"/>
              </a:rPr>
              <a:t>If any of the conditions fails the system will throw corresponding error message stating the issue and if all conditions are met photo will be updated successfully</a:t>
            </a:r>
            <a:endParaRPr lang="en-US" sz="2000" b="0" i="0" dirty="0">
              <a:solidFill>
                <a:srgbClr val="222222"/>
              </a:solidFill>
              <a:effectLst/>
              <a:latin typeface="Source Sans Pro"/>
            </a:endParaRPr>
          </a:p>
        </p:txBody>
      </p:sp>
      <p:pic>
        <p:nvPicPr>
          <p:cNvPr id="5" name="Picture 4"/>
          <p:cNvPicPr>
            <a:picLocks noChangeAspect="1"/>
          </p:cNvPicPr>
          <p:nvPr/>
        </p:nvPicPr>
        <p:blipFill>
          <a:blip r:embed="rId2"/>
          <a:stretch>
            <a:fillRect/>
          </a:stretch>
        </p:blipFill>
        <p:spPr>
          <a:xfrm>
            <a:off x="5486399" y="890588"/>
            <a:ext cx="6134100" cy="619125"/>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965667247"/>
              </p:ext>
            </p:extLst>
          </p:nvPr>
        </p:nvGraphicFramePr>
        <p:xfrm>
          <a:off x="664361" y="2497673"/>
          <a:ext cx="9365463" cy="4460340"/>
        </p:xfrm>
        <a:graphic>
          <a:graphicData uri="http://schemas.openxmlformats.org/drawingml/2006/table">
            <a:tbl>
              <a:tblPr/>
              <a:tblGrid>
                <a:gridCol w="1040607">
                  <a:extLst>
                    <a:ext uri="{9D8B030D-6E8A-4147-A177-3AD203B41FA5}">
                      <a16:colId xmlns:a16="http://schemas.microsoft.com/office/drawing/2014/main" val="3677068330"/>
                    </a:ext>
                  </a:extLst>
                </a:gridCol>
                <a:gridCol w="1040607">
                  <a:extLst>
                    <a:ext uri="{9D8B030D-6E8A-4147-A177-3AD203B41FA5}">
                      <a16:colId xmlns:a16="http://schemas.microsoft.com/office/drawing/2014/main" val="4241695607"/>
                    </a:ext>
                  </a:extLst>
                </a:gridCol>
                <a:gridCol w="1040607">
                  <a:extLst>
                    <a:ext uri="{9D8B030D-6E8A-4147-A177-3AD203B41FA5}">
                      <a16:colId xmlns:a16="http://schemas.microsoft.com/office/drawing/2014/main" val="172491772"/>
                    </a:ext>
                  </a:extLst>
                </a:gridCol>
                <a:gridCol w="1040607">
                  <a:extLst>
                    <a:ext uri="{9D8B030D-6E8A-4147-A177-3AD203B41FA5}">
                      <a16:colId xmlns:a16="http://schemas.microsoft.com/office/drawing/2014/main" val="3728518689"/>
                    </a:ext>
                  </a:extLst>
                </a:gridCol>
                <a:gridCol w="1040607">
                  <a:extLst>
                    <a:ext uri="{9D8B030D-6E8A-4147-A177-3AD203B41FA5}">
                      <a16:colId xmlns:a16="http://schemas.microsoft.com/office/drawing/2014/main" val="76907260"/>
                    </a:ext>
                  </a:extLst>
                </a:gridCol>
                <a:gridCol w="1040607">
                  <a:extLst>
                    <a:ext uri="{9D8B030D-6E8A-4147-A177-3AD203B41FA5}">
                      <a16:colId xmlns:a16="http://schemas.microsoft.com/office/drawing/2014/main" val="3455832313"/>
                    </a:ext>
                  </a:extLst>
                </a:gridCol>
                <a:gridCol w="1040607">
                  <a:extLst>
                    <a:ext uri="{9D8B030D-6E8A-4147-A177-3AD203B41FA5}">
                      <a16:colId xmlns:a16="http://schemas.microsoft.com/office/drawing/2014/main" val="3365848274"/>
                    </a:ext>
                  </a:extLst>
                </a:gridCol>
                <a:gridCol w="1040607">
                  <a:extLst>
                    <a:ext uri="{9D8B030D-6E8A-4147-A177-3AD203B41FA5}">
                      <a16:colId xmlns:a16="http://schemas.microsoft.com/office/drawing/2014/main" val="2301938152"/>
                    </a:ext>
                  </a:extLst>
                </a:gridCol>
                <a:gridCol w="1040607">
                  <a:extLst>
                    <a:ext uri="{9D8B030D-6E8A-4147-A177-3AD203B41FA5}">
                      <a16:colId xmlns:a16="http://schemas.microsoft.com/office/drawing/2014/main" val="90297855"/>
                    </a:ext>
                  </a:extLst>
                </a:gridCol>
              </a:tblGrid>
              <a:tr h="585892">
                <a:tc>
                  <a:txBody>
                    <a:bodyPr/>
                    <a:lstStyle/>
                    <a:p>
                      <a:pPr algn="l" fontAlgn="t"/>
                      <a:r>
                        <a:rPr lang="en-US" sz="1100" b="1">
                          <a:effectLst/>
                        </a:rPr>
                        <a:t>Conditions</a:t>
                      </a:r>
                      <a:endParaRPr lang="en-US" sz="1100">
                        <a:effectLst/>
                      </a:endParaRPr>
                    </a:p>
                  </a:txBody>
                  <a:tcPr marL="36876" marR="36876" marT="36876" marB="36876">
                    <a:lnL w="12700" cap="flat" cmpd="sng" algn="ctr">
                      <a:solidFill>
                        <a:srgbClr val="305295"/>
                      </a:solidFill>
                      <a:prstDash val="solid"/>
                      <a:round/>
                      <a:headEnd type="none" w="med" len="med"/>
                      <a:tailEnd type="none" w="med" len="med"/>
                    </a:lnL>
                    <a:lnR w="12700" cap="flat" cmpd="sng" algn="ctr">
                      <a:solidFill>
                        <a:srgbClr val="3054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b="1">
                          <a:effectLst/>
                        </a:rPr>
                        <a:t>Case 1</a:t>
                      </a:r>
                      <a:endParaRPr lang="en-US" sz="1100">
                        <a:effectLst/>
                      </a:endParaRPr>
                    </a:p>
                  </a:txBody>
                  <a:tcPr marL="36876" marR="36876" marT="36876" marB="36876">
                    <a:lnL w="12700" cap="flat" cmpd="sng" algn="ctr">
                      <a:solidFill>
                        <a:srgbClr val="305495"/>
                      </a:solidFill>
                      <a:prstDash val="solid"/>
                      <a:round/>
                      <a:headEnd type="none" w="med" len="med"/>
                      <a:tailEnd type="none" w="med" len="med"/>
                    </a:lnL>
                    <a:lnR w="12700" cap="flat" cmpd="sng" algn="ctr">
                      <a:solidFill>
                        <a:srgbClr val="9057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b="1">
                          <a:effectLst/>
                        </a:rPr>
                        <a:t>Case 2</a:t>
                      </a:r>
                      <a:endParaRPr lang="en-US" sz="1100">
                        <a:effectLst/>
                      </a:endParaRPr>
                    </a:p>
                  </a:txBody>
                  <a:tcPr marL="36876" marR="36876" marT="36876" marB="36876">
                    <a:lnL w="12700" cap="flat" cmpd="sng" algn="ctr">
                      <a:solidFill>
                        <a:srgbClr val="905795"/>
                      </a:solidFill>
                      <a:prstDash val="solid"/>
                      <a:round/>
                      <a:headEnd type="none" w="med" len="med"/>
                      <a:tailEnd type="none" w="med" len="med"/>
                    </a:lnL>
                    <a:lnR w="12700" cap="flat" cmpd="sng" algn="ctr">
                      <a:solidFill>
                        <a:srgbClr val="B053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b="1">
                          <a:effectLst/>
                        </a:rPr>
                        <a:t>Case 3</a:t>
                      </a:r>
                      <a:endParaRPr lang="en-US" sz="1100">
                        <a:effectLst/>
                      </a:endParaRPr>
                    </a:p>
                  </a:txBody>
                  <a:tcPr marL="36876" marR="36876" marT="36876" marB="36876">
                    <a:lnL w="12700" cap="flat" cmpd="sng" algn="ctr">
                      <a:solidFill>
                        <a:srgbClr val="B05395"/>
                      </a:solidFill>
                      <a:prstDash val="solid"/>
                      <a:round/>
                      <a:headEnd type="none" w="med" len="med"/>
                      <a:tailEnd type="none" w="med" len="med"/>
                    </a:lnL>
                    <a:lnR w="12700" cap="flat" cmpd="sng" algn="ctr">
                      <a:solidFill>
                        <a:srgbClr val="305F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b="1">
                          <a:effectLst/>
                        </a:rPr>
                        <a:t>Case 4</a:t>
                      </a:r>
                      <a:endParaRPr lang="en-US" sz="1100">
                        <a:effectLst/>
                      </a:endParaRPr>
                    </a:p>
                  </a:txBody>
                  <a:tcPr marL="36876" marR="36876" marT="36876" marB="36876">
                    <a:lnL w="12700" cap="flat" cmpd="sng" algn="ctr">
                      <a:solidFill>
                        <a:srgbClr val="305F95"/>
                      </a:solidFill>
                      <a:prstDash val="solid"/>
                      <a:round/>
                      <a:headEnd type="none" w="med" len="med"/>
                      <a:tailEnd type="none" w="med" len="med"/>
                    </a:lnL>
                    <a:lnR w="12700" cap="flat" cmpd="sng" algn="ctr">
                      <a:solidFill>
                        <a:srgbClr val="905F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b="1">
                          <a:effectLst/>
                        </a:rPr>
                        <a:t>Case 5</a:t>
                      </a:r>
                      <a:endParaRPr lang="en-US" sz="1100">
                        <a:effectLst/>
                      </a:endParaRPr>
                    </a:p>
                  </a:txBody>
                  <a:tcPr marL="36876" marR="36876" marT="36876" marB="36876">
                    <a:lnL w="12700" cap="flat" cmpd="sng" algn="ctr">
                      <a:solidFill>
                        <a:srgbClr val="905F95"/>
                      </a:solidFill>
                      <a:prstDash val="solid"/>
                      <a:round/>
                      <a:headEnd type="none" w="med" len="med"/>
                      <a:tailEnd type="none" w="med" len="med"/>
                    </a:lnL>
                    <a:lnR w="12700" cap="flat" cmpd="sng" algn="ctr">
                      <a:solidFill>
                        <a:srgbClr val="9059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b="1">
                          <a:effectLst/>
                        </a:rPr>
                        <a:t>Case 6</a:t>
                      </a:r>
                      <a:endParaRPr lang="en-US" sz="1100">
                        <a:effectLst/>
                      </a:endParaRPr>
                    </a:p>
                  </a:txBody>
                  <a:tcPr marL="36876" marR="36876" marT="36876" marB="36876">
                    <a:lnL w="12700" cap="flat" cmpd="sng" algn="ctr">
                      <a:solidFill>
                        <a:srgbClr val="905995"/>
                      </a:solidFill>
                      <a:prstDash val="solid"/>
                      <a:round/>
                      <a:headEnd type="none" w="med" len="med"/>
                      <a:tailEnd type="none" w="med" len="med"/>
                    </a:lnL>
                    <a:lnR w="12700" cap="flat" cmpd="sng" algn="ctr">
                      <a:solidFill>
                        <a:srgbClr val="9059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b="1">
                          <a:effectLst/>
                        </a:rPr>
                        <a:t>Case 7</a:t>
                      </a:r>
                      <a:endParaRPr lang="en-US" sz="1100">
                        <a:effectLst/>
                      </a:endParaRPr>
                    </a:p>
                  </a:txBody>
                  <a:tcPr marL="36876" marR="36876" marT="36876" marB="36876">
                    <a:lnL w="12700" cap="flat" cmpd="sng" algn="ctr">
                      <a:solidFill>
                        <a:srgbClr val="905995"/>
                      </a:solidFill>
                      <a:prstDash val="solid"/>
                      <a:round/>
                      <a:headEnd type="none" w="med" len="med"/>
                      <a:tailEnd type="none" w="med" len="med"/>
                    </a:lnL>
                    <a:lnR w="12700" cap="flat" cmpd="sng" algn="ctr">
                      <a:solidFill>
                        <a:srgbClr val="F05D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b="1">
                          <a:effectLst/>
                        </a:rPr>
                        <a:t>Case 8</a:t>
                      </a:r>
                      <a:endParaRPr lang="en-US" sz="1100">
                        <a:effectLst/>
                      </a:endParaRPr>
                    </a:p>
                  </a:txBody>
                  <a:tcPr marL="36876" marR="36876" marT="36876" marB="36876">
                    <a:lnL w="12700" cap="flat" cmpd="sng" algn="ctr">
                      <a:solidFill>
                        <a:srgbClr val="F05D95"/>
                      </a:solidFill>
                      <a:prstDash val="solid"/>
                      <a:round/>
                      <a:headEnd type="none" w="med" len="med"/>
                      <a:tailEnd type="none" w="med" len="med"/>
                    </a:lnL>
                    <a:lnR w="12700" cap="flat" cmpd="sng" algn="ctr">
                      <a:solidFill>
                        <a:srgbClr val="B05C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507714326"/>
                  </a:ext>
                </a:extLst>
              </a:tr>
              <a:tr h="415794">
                <a:tc>
                  <a:txBody>
                    <a:bodyPr/>
                    <a:lstStyle/>
                    <a:p>
                      <a:pPr algn="l" fontAlgn="t"/>
                      <a:r>
                        <a:rPr lang="en-US" sz="1100" b="1">
                          <a:effectLst/>
                        </a:rPr>
                        <a:t>Format</a:t>
                      </a:r>
                      <a:endParaRPr lang="en-US" sz="1100">
                        <a:effectLst/>
                      </a:endParaRPr>
                    </a:p>
                  </a:txBody>
                  <a:tcPr marL="36876" marR="36876" marT="36876" marB="36876">
                    <a:lnL w="12700" cap="flat" cmpd="sng" algn="ctr">
                      <a:solidFill>
                        <a:srgbClr val="706095"/>
                      </a:solidFill>
                      <a:prstDash val="solid"/>
                      <a:round/>
                      <a:headEnd type="none" w="med" len="med"/>
                      <a:tailEnd type="none" w="med" len="med"/>
                    </a:lnL>
                    <a:lnR w="12700" cap="flat" cmpd="sng" algn="ctr">
                      <a:solidFill>
                        <a:srgbClr val="5065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.jpg</a:t>
                      </a:r>
                    </a:p>
                  </a:txBody>
                  <a:tcPr marL="36876" marR="36876" marT="36876" marB="36876">
                    <a:lnL w="12700" cap="flat" cmpd="sng" algn="ctr">
                      <a:solidFill>
                        <a:srgbClr val="506595"/>
                      </a:solidFill>
                      <a:prstDash val="solid"/>
                      <a:round/>
                      <a:headEnd type="none" w="med" len="med"/>
                      <a:tailEnd type="none" w="med" len="med"/>
                    </a:lnL>
                    <a:lnR w="12700" cap="flat" cmpd="sng" algn="ctr">
                      <a:solidFill>
                        <a:srgbClr val="D063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.jpg</a:t>
                      </a:r>
                    </a:p>
                  </a:txBody>
                  <a:tcPr marL="36876" marR="36876" marT="36876" marB="36876">
                    <a:lnL w="12700" cap="flat" cmpd="sng" algn="ctr">
                      <a:solidFill>
                        <a:srgbClr val="D06395"/>
                      </a:solidFill>
                      <a:prstDash val="solid"/>
                      <a:round/>
                      <a:headEnd type="none" w="med" len="med"/>
                      <a:tailEnd type="none" w="med" len="med"/>
                    </a:lnL>
                    <a:lnR w="12700" cap="flat" cmpd="sng" algn="ctr">
                      <a:solidFill>
                        <a:srgbClr val="D063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.jpg</a:t>
                      </a:r>
                    </a:p>
                  </a:txBody>
                  <a:tcPr marL="36876" marR="36876" marT="36876" marB="36876">
                    <a:lnL w="12700" cap="flat" cmpd="sng" algn="ctr">
                      <a:solidFill>
                        <a:srgbClr val="D06395"/>
                      </a:solidFill>
                      <a:prstDash val="solid"/>
                      <a:round/>
                      <a:headEnd type="none" w="med" len="med"/>
                      <a:tailEnd type="none" w="med" len="med"/>
                    </a:lnL>
                    <a:lnR w="12700" cap="flat" cmpd="sng" algn="ctr">
                      <a:solidFill>
                        <a:srgbClr val="5067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.jpg</a:t>
                      </a:r>
                    </a:p>
                  </a:txBody>
                  <a:tcPr marL="36876" marR="36876" marT="36876" marB="36876">
                    <a:lnL w="12700" cap="flat" cmpd="sng" algn="ctr">
                      <a:solidFill>
                        <a:srgbClr val="506795"/>
                      </a:solidFill>
                      <a:prstDash val="solid"/>
                      <a:round/>
                      <a:headEnd type="none" w="med" len="med"/>
                      <a:tailEnd type="none" w="med" len="med"/>
                    </a:lnL>
                    <a:lnR w="12700" cap="flat" cmpd="sng" algn="ctr">
                      <a:solidFill>
                        <a:srgbClr val="306C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Not .jpg</a:t>
                      </a:r>
                    </a:p>
                  </a:txBody>
                  <a:tcPr marL="36876" marR="36876" marT="36876" marB="36876">
                    <a:lnL w="12700" cap="flat" cmpd="sng" algn="ctr">
                      <a:solidFill>
                        <a:srgbClr val="306C95"/>
                      </a:solidFill>
                      <a:prstDash val="solid"/>
                      <a:round/>
                      <a:headEnd type="none" w="med" len="med"/>
                      <a:tailEnd type="none" w="med" len="med"/>
                    </a:lnL>
                    <a:lnR w="12700" cap="flat" cmpd="sng" algn="ctr">
                      <a:solidFill>
                        <a:srgbClr val="106D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Not .jpg</a:t>
                      </a:r>
                    </a:p>
                  </a:txBody>
                  <a:tcPr marL="36876" marR="36876" marT="36876" marB="36876">
                    <a:lnL w="12700" cap="flat" cmpd="sng" algn="ctr">
                      <a:solidFill>
                        <a:srgbClr val="106D95"/>
                      </a:solidFill>
                      <a:prstDash val="solid"/>
                      <a:round/>
                      <a:headEnd type="none" w="med" len="med"/>
                      <a:tailEnd type="none" w="med" len="med"/>
                    </a:lnL>
                    <a:lnR w="12700" cap="flat" cmpd="sng" algn="ctr">
                      <a:solidFill>
                        <a:srgbClr val="306E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Not .jpg</a:t>
                      </a:r>
                    </a:p>
                  </a:txBody>
                  <a:tcPr marL="36876" marR="36876" marT="36876" marB="36876">
                    <a:lnL w="12700" cap="flat" cmpd="sng" algn="ctr">
                      <a:solidFill>
                        <a:srgbClr val="306E95"/>
                      </a:solidFill>
                      <a:prstDash val="solid"/>
                      <a:round/>
                      <a:headEnd type="none" w="med" len="med"/>
                      <a:tailEnd type="none" w="med" len="med"/>
                    </a:lnL>
                    <a:lnR w="12700" cap="flat" cmpd="sng" algn="ctr">
                      <a:solidFill>
                        <a:srgbClr val="506B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Not .jpg</a:t>
                      </a:r>
                    </a:p>
                  </a:txBody>
                  <a:tcPr marL="36876" marR="36876" marT="36876" marB="36876">
                    <a:lnL w="12700" cap="flat" cmpd="sng" algn="ctr">
                      <a:solidFill>
                        <a:srgbClr val="506B95"/>
                      </a:solidFill>
                      <a:prstDash val="solid"/>
                      <a:round/>
                      <a:headEnd type="none" w="med" len="med"/>
                      <a:tailEnd type="none" w="med" len="med"/>
                    </a:lnL>
                    <a:lnR w="12700" cap="flat" cmpd="sng" algn="ctr">
                      <a:solidFill>
                        <a:srgbClr val="F06B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73015385"/>
                  </a:ext>
                </a:extLst>
              </a:tr>
              <a:tr h="585892">
                <a:tc>
                  <a:txBody>
                    <a:bodyPr/>
                    <a:lstStyle/>
                    <a:p>
                      <a:pPr algn="l" fontAlgn="t"/>
                      <a:r>
                        <a:rPr lang="en-US" sz="1100" b="1">
                          <a:effectLst/>
                        </a:rPr>
                        <a:t>Size</a:t>
                      </a:r>
                      <a:endParaRPr lang="en-US" sz="1100">
                        <a:effectLst/>
                      </a:endParaRPr>
                    </a:p>
                  </a:txBody>
                  <a:tcPr marL="36876" marR="36876" marT="36876" marB="36876">
                    <a:lnL w="12700" cap="flat" cmpd="sng" algn="ctr">
                      <a:solidFill>
                        <a:srgbClr val="D06B95"/>
                      </a:solidFill>
                      <a:prstDash val="solid"/>
                      <a:round/>
                      <a:headEnd type="none" w="med" len="med"/>
                      <a:tailEnd type="none" w="med" len="med"/>
                    </a:lnL>
                    <a:lnR w="12700" cap="flat" cmpd="sng" algn="ctr">
                      <a:solidFill>
                        <a:srgbClr val="D06D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a:effectLst/>
                        </a:rPr>
                        <a:t>Less than 32kb</a:t>
                      </a:r>
                    </a:p>
                  </a:txBody>
                  <a:tcPr marL="36876" marR="36876" marT="36876" marB="36876">
                    <a:lnL w="12700" cap="flat" cmpd="sng" algn="ctr">
                      <a:solidFill>
                        <a:srgbClr val="D06D95"/>
                      </a:solidFill>
                      <a:prstDash val="solid"/>
                      <a:round/>
                      <a:headEnd type="none" w="med" len="med"/>
                      <a:tailEnd type="none" w="med" len="med"/>
                    </a:lnL>
                    <a:lnR w="12700" cap="flat" cmpd="sng" algn="ctr">
                      <a:solidFill>
                        <a:srgbClr val="906C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a:effectLst/>
                        </a:rPr>
                        <a:t>Less than 32kb</a:t>
                      </a:r>
                    </a:p>
                  </a:txBody>
                  <a:tcPr marL="36876" marR="36876" marT="36876" marB="36876">
                    <a:lnL w="12700" cap="flat" cmpd="sng" algn="ctr">
                      <a:solidFill>
                        <a:srgbClr val="906C95"/>
                      </a:solidFill>
                      <a:prstDash val="solid"/>
                      <a:round/>
                      <a:headEnd type="none" w="med" len="med"/>
                      <a:tailEnd type="none" w="med" len="med"/>
                    </a:lnL>
                    <a:lnR w="12700" cap="flat" cmpd="sng" algn="ctr">
                      <a:solidFill>
                        <a:srgbClr val="9069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a:effectLst/>
                        </a:rPr>
                        <a:t>&gt;= 32kb</a:t>
                      </a:r>
                    </a:p>
                  </a:txBody>
                  <a:tcPr marL="36876" marR="36876" marT="36876" marB="36876">
                    <a:lnL w="12700" cap="flat" cmpd="sng" algn="ctr">
                      <a:solidFill>
                        <a:srgbClr val="906995"/>
                      </a:solidFill>
                      <a:prstDash val="solid"/>
                      <a:round/>
                      <a:headEnd type="none" w="med" len="med"/>
                      <a:tailEnd type="none" w="med" len="med"/>
                    </a:lnL>
                    <a:lnR w="12700" cap="flat" cmpd="sng" algn="ctr">
                      <a:solidFill>
                        <a:srgbClr val="B06F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a:effectLst/>
                        </a:rPr>
                        <a:t>&gt;= 32kb</a:t>
                      </a:r>
                    </a:p>
                  </a:txBody>
                  <a:tcPr marL="36876" marR="36876" marT="36876" marB="36876">
                    <a:lnL w="12700" cap="flat" cmpd="sng" algn="ctr">
                      <a:solidFill>
                        <a:srgbClr val="B06F95"/>
                      </a:solidFill>
                      <a:prstDash val="solid"/>
                      <a:round/>
                      <a:headEnd type="none" w="med" len="med"/>
                      <a:tailEnd type="none" w="med" len="med"/>
                    </a:lnL>
                    <a:lnR w="12700" cap="flat" cmpd="sng" algn="ctr">
                      <a:solidFill>
                        <a:srgbClr val="9069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a:effectLst/>
                        </a:rPr>
                        <a:t>Less than 32kb</a:t>
                      </a:r>
                    </a:p>
                  </a:txBody>
                  <a:tcPr marL="36876" marR="36876" marT="36876" marB="36876">
                    <a:lnL w="12700" cap="flat" cmpd="sng" algn="ctr">
                      <a:solidFill>
                        <a:srgbClr val="906995"/>
                      </a:solidFill>
                      <a:prstDash val="solid"/>
                      <a:round/>
                      <a:headEnd type="none" w="med" len="med"/>
                      <a:tailEnd type="none" w="med" len="med"/>
                    </a:lnL>
                    <a:lnR w="12700" cap="flat" cmpd="sng" algn="ctr">
                      <a:solidFill>
                        <a:srgbClr val="106A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a:effectLst/>
                        </a:rPr>
                        <a:t>Less than 32kb</a:t>
                      </a:r>
                    </a:p>
                  </a:txBody>
                  <a:tcPr marL="36876" marR="36876" marT="36876" marB="36876">
                    <a:lnL w="12700" cap="flat" cmpd="sng" algn="ctr">
                      <a:solidFill>
                        <a:srgbClr val="106A95"/>
                      </a:solidFill>
                      <a:prstDash val="solid"/>
                      <a:round/>
                      <a:headEnd type="none" w="med" len="med"/>
                      <a:tailEnd type="none" w="med" len="med"/>
                    </a:lnL>
                    <a:lnR w="12700" cap="flat" cmpd="sng" algn="ctr">
                      <a:solidFill>
                        <a:srgbClr val="9077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a:effectLst/>
                        </a:rPr>
                        <a:t>&gt;= 32kb</a:t>
                      </a:r>
                    </a:p>
                  </a:txBody>
                  <a:tcPr marL="36876" marR="36876" marT="36876" marB="36876">
                    <a:lnL w="12700" cap="flat" cmpd="sng" algn="ctr">
                      <a:solidFill>
                        <a:srgbClr val="907795"/>
                      </a:solidFill>
                      <a:prstDash val="solid"/>
                      <a:round/>
                      <a:headEnd type="none" w="med" len="med"/>
                      <a:tailEnd type="none" w="med" len="med"/>
                    </a:lnL>
                    <a:lnR w="12700" cap="flat" cmpd="sng" algn="ctr">
                      <a:solidFill>
                        <a:srgbClr val="9077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a:effectLst/>
                        </a:rPr>
                        <a:t>&gt;= 32kb</a:t>
                      </a:r>
                    </a:p>
                  </a:txBody>
                  <a:tcPr marL="36876" marR="36876" marT="36876" marB="36876">
                    <a:lnL w="12700" cap="flat" cmpd="sng" algn="ctr">
                      <a:solidFill>
                        <a:srgbClr val="907795"/>
                      </a:solidFill>
                      <a:prstDash val="solid"/>
                      <a:round/>
                      <a:headEnd type="none" w="med" len="med"/>
                      <a:tailEnd type="none" w="med" len="med"/>
                    </a:lnL>
                    <a:lnR w="12700" cap="flat" cmpd="sng" algn="ctr">
                      <a:solidFill>
                        <a:srgbClr val="106A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674840784"/>
                  </a:ext>
                </a:extLst>
              </a:tr>
              <a:tr h="585892">
                <a:tc>
                  <a:txBody>
                    <a:bodyPr/>
                    <a:lstStyle/>
                    <a:p>
                      <a:pPr algn="l" fontAlgn="t"/>
                      <a:r>
                        <a:rPr lang="en-US" sz="1100" b="1">
                          <a:effectLst/>
                        </a:rPr>
                        <a:t>resolution</a:t>
                      </a:r>
                      <a:endParaRPr lang="en-US" sz="1100">
                        <a:effectLst/>
                      </a:endParaRPr>
                    </a:p>
                  </a:txBody>
                  <a:tcPr marL="36876" marR="36876" marT="36876" marB="36876">
                    <a:lnL w="12700" cap="flat" cmpd="sng" algn="ctr">
                      <a:solidFill>
                        <a:srgbClr val="107695"/>
                      </a:solidFill>
                      <a:prstDash val="solid"/>
                      <a:round/>
                      <a:headEnd type="none" w="med" len="med"/>
                      <a:tailEnd type="none" w="med" len="med"/>
                    </a:lnL>
                    <a:lnR w="12700" cap="flat" cmpd="sng" algn="ctr">
                      <a:solidFill>
                        <a:srgbClr val="1076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137*177</a:t>
                      </a:r>
                    </a:p>
                  </a:txBody>
                  <a:tcPr marL="36876" marR="36876" marT="36876" marB="36876">
                    <a:lnL w="12700" cap="flat" cmpd="sng" algn="ctr">
                      <a:solidFill>
                        <a:srgbClr val="107695"/>
                      </a:solidFill>
                      <a:prstDash val="solid"/>
                      <a:round/>
                      <a:headEnd type="none" w="med" len="med"/>
                      <a:tailEnd type="none" w="med" len="med"/>
                    </a:lnL>
                    <a:lnR w="12700" cap="flat" cmpd="sng" algn="ctr">
                      <a:solidFill>
                        <a:srgbClr val="7074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Not 137*177</a:t>
                      </a:r>
                    </a:p>
                  </a:txBody>
                  <a:tcPr marL="36876" marR="36876" marT="36876" marB="36876">
                    <a:lnL w="12700" cap="flat" cmpd="sng" algn="ctr">
                      <a:solidFill>
                        <a:srgbClr val="707495"/>
                      </a:solidFill>
                      <a:prstDash val="solid"/>
                      <a:round/>
                      <a:headEnd type="none" w="med" len="med"/>
                      <a:tailEnd type="none" w="med" len="med"/>
                    </a:lnL>
                    <a:lnR w="12700" cap="flat" cmpd="sng" algn="ctr">
                      <a:solidFill>
                        <a:srgbClr val="107B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137*177</a:t>
                      </a:r>
                    </a:p>
                  </a:txBody>
                  <a:tcPr marL="36876" marR="36876" marT="36876" marB="36876">
                    <a:lnL w="12700" cap="flat" cmpd="sng" algn="ctr">
                      <a:solidFill>
                        <a:srgbClr val="107B95"/>
                      </a:solidFill>
                      <a:prstDash val="solid"/>
                      <a:round/>
                      <a:headEnd type="none" w="med" len="med"/>
                      <a:tailEnd type="none" w="med" len="med"/>
                    </a:lnL>
                    <a:lnR w="12700" cap="flat" cmpd="sng" algn="ctr">
                      <a:solidFill>
                        <a:srgbClr val="1081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Not 137*177</a:t>
                      </a:r>
                    </a:p>
                  </a:txBody>
                  <a:tcPr marL="36876" marR="36876" marT="36876" marB="36876">
                    <a:lnL w="12700" cap="flat" cmpd="sng" algn="ctr">
                      <a:solidFill>
                        <a:srgbClr val="108195"/>
                      </a:solidFill>
                      <a:prstDash val="solid"/>
                      <a:round/>
                      <a:headEnd type="none" w="med" len="med"/>
                      <a:tailEnd type="none" w="med" len="med"/>
                    </a:lnL>
                    <a:lnR w="12700" cap="flat" cmpd="sng" algn="ctr">
                      <a:solidFill>
                        <a:srgbClr val="508994"/>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137*177</a:t>
                      </a:r>
                    </a:p>
                  </a:txBody>
                  <a:tcPr marL="36876" marR="36876" marT="36876" marB="36876">
                    <a:lnL w="12700" cap="flat" cmpd="sng" algn="ctr">
                      <a:solidFill>
                        <a:srgbClr val="508994"/>
                      </a:solidFill>
                      <a:prstDash val="solid"/>
                      <a:round/>
                      <a:headEnd type="none" w="med" len="med"/>
                      <a:tailEnd type="none" w="med" len="med"/>
                    </a:lnL>
                    <a:lnR w="12700" cap="flat" cmpd="sng" algn="ctr">
                      <a:solidFill>
                        <a:srgbClr val="509194"/>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Not 137*177</a:t>
                      </a:r>
                    </a:p>
                  </a:txBody>
                  <a:tcPr marL="36876" marR="36876" marT="36876" marB="36876">
                    <a:lnL w="12700" cap="flat" cmpd="sng" algn="ctr">
                      <a:solidFill>
                        <a:srgbClr val="509194"/>
                      </a:solidFill>
                      <a:prstDash val="solid"/>
                      <a:round/>
                      <a:headEnd type="none" w="med" len="med"/>
                      <a:tailEnd type="none" w="med" len="med"/>
                    </a:lnL>
                    <a:lnR w="12700" cap="flat" cmpd="sng" algn="ctr">
                      <a:solidFill>
                        <a:srgbClr val="B08D94"/>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137*177</a:t>
                      </a:r>
                    </a:p>
                  </a:txBody>
                  <a:tcPr marL="36876" marR="36876" marT="36876" marB="36876">
                    <a:lnL w="12700" cap="flat" cmpd="sng" algn="ctr">
                      <a:solidFill>
                        <a:srgbClr val="B08D94"/>
                      </a:solidFill>
                      <a:prstDash val="solid"/>
                      <a:round/>
                      <a:headEnd type="none" w="med" len="med"/>
                      <a:tailEnd type="none" w="med" len="med"/>
                    </a:lnL>
                    <a:lnR w="12700" cap="flat" cmpd="sng" algn="ctr">
                      <a:solidFill>
                        <a:srgbClr val="908A94"/>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Not 137*177</a:t>
                      </a:r>
                    </a:p>
                  </a:txBody>
                  <a:tcPr marL="36876" marR="36876" marT="36876" marB="36876">
                    <a:lnL w="12700" cap="flat" cmpd="sng" algn="ctr">
                      <a:solidFill>
                        <a:srgbClr val="908A94"/>
                      </a:solidFill>
                      <a:prstDash val="solid"/>
                      <a:round/>
                      <a:headEnd type="none" w="med" len="med"/>
                      <a:tailEnd type="none" w="med" len="med"/>
                    </a:lnL>
                    <a:lnR w="12700" cap="flat" cmpd="sng" algn="ctr">
                      <a:solidFill>
                        <a:srgbClr val="508994"/>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59116196"/>
                  </a:ext>
                </a:extLst>
              </a:tr>
              <a:tr h="2286870">
                <a:tc>
                  <a:txBody>
                    <a:bodyPr/>
                    <a:lstStyle/>
                    <a:p>
                      <a:pPr algn="l" fontAlgn="t"/>
                      <a:r>
                        <a:rPr lang="en-US" sz="1100" b="1">
                          <a:effectLst/>
                        </a:rPr>
                        <a:t>Output</a:t>
                      </a:r>
                      <a:endParaRPr lang="en-US" sz="1100">
                        <a:effectLst/>
                      </a:endParaRPr>
                    </a:p>
                  </a:txBody>
                  <a:tcPr marL="36876" marR="36876" marT="36876" marB="36876">
                    <a:lnL w="12700" cap="flat" cmpd="sng" algn="ctr">
                      <a:solidFill>
                        <a:srgbClr val="308A94"/>
                      </a:solidFill>
                      <a:prstDash val="solid"/>
                      <a:round/>
                      <a:headEnd type="none" w="med" len="med"/>
                      <a:tailEnd type="none" w="med" len="med"/>
                    </a:lnL>
                    <a:lnR w="12700" cap="flat" cmpd="sng" algn="ctr">
                      <a:solidFill>
                        <a:srgbClr val="F08E94"/>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708F94"/>
                      </a:solidFill>
                      <a:prstDash val="solid"/>
                      <a:round/>
                      <a:headEnd type="none" w="med" len="med"/>
                      <a:tailEnd type="none" w="med" len="med"/>
                    </a:lnB>
                    <a:solidFill>
                      <a:srgbClr val="F9F9F9"/>
                    </a:solidFill>
                  </a:tcPr>
                </a:tc>
                <a:tc>
                  <a:txBody>
                    <a:bodyPr/>
                    <a:lstStyle/>
                    <a:p>
                      <a:pPr algn="l" fontAlgn="t"/>
                      <a:r>
                        <a:rPr lang="en-US" sz="1100">
                          <a:effectLst/>
                        </a:rPr>
                        <a:t>Photo uploaded</a:t>
                      </a:r>
                    </a:p>
                  </a:txBody>
                  <a:tcPr marL="36876" marR="36876" marT="36876" marB="36876">
                    <a:lnL w="12700" cap="flat" cmpd="sng" algn="ctr">
                      <a:solidFill>
                        <a:srgbClr val="F08E94"/>
                      </a:solidFill>
                      <a:prstDash val="solid"/>
                      <a:round/>
                      <a:headEnd type="none" w="med" len="med"/>
                      <a:tailEnd type="none" w="med" len="med"/>
                    </a:lnL>
                    <a:lnR w="12700" cap="flat" cmpd="sng" algn="ctr">
                      <a:solidFill>
                        <a:srgbClr val="F08994"/>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108E94"/>
                      </a:solidFill>
                      <a:prstDash val="solid"/>
                      <a:round/>
                      <a:headEnd type="none" w="med" len="med"/>
                      <a:tailEnd type="none" w="med" len="med"/>
                    </a:lnB>
                    <a:solidFill>
                      <a:srgbClr val="F9F9F9"/>
                    </a:solidFill>
                  </a:tcPr>
                </a:tc>
                <a:tc>
                  <a:txBody>
                    <a:bodyPr/>
                    <a:lstStyle/>
                    <a:p>
                      <a:pPr algn="l" fontAlgn="t"/>
                      <a:r>
                        <a:rPr lang="en-US" sz="1100">
                          <a:effectLst/>
                        </a:rPr>
                        <a:t>Error message resolution mismatch</a:t>
                      </a:r>
                    </a:p>
                  </a:txBody>
                  <a:tcPr marL="36876" marR="36876" marT="36876" marB="36876">
                    <a:lnL w="12700" cap="flat" cmpd="sng" algn="ctr">
                      <a:solidFill>
                        <a:srgbClr val="F08994"/>
                      </a:solidFill>
                      <a:prstDash val="solid"/>
                      <a:round/>
                      <a:headEnd type="none" w="med" len="med"/>
                      <a:tailEnd type="none" w="med" len="med"/>
                    </a:lnL>
                    <a:lnR w="12700" cap="flat" cmpd="sng" algn="ctr">
                      <a:solidFill>
                        <a:srgbClr val="508A94"/>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F08E94"/>
                      </a:solidFill>
                      <a:prstDash val="solid"/>
                      <a:round/>
                      <a:headEnd type="none" w="med" len="med"/>
                      <a:tailEnd type="none" w="med" len="med"/>
                    </a:lnB>
                    <a:solidFill>
                      <a:srgbClr val="F9F9F9"/>
                    </a:solidFill>
                  </a:tcPr>
                </a:tc>
                <a:tc>
                  <a:txBody>
                    <a:bodyPr/>
                    <a:lstStyle/>
                    <a:p>
                      <a:pPr algn="l" fontAlgn="t"/>
                      <a:r>
                        <a:rPr lang="en-US" sz="1100" dirty="0">
                          <a:effectLst/>
                        </a:rPr>
                        <a:t>Error message size mismatch</a:t>
                      </a:r>
                    </a:p>
                  </a:txBody>
                  <a:tcPr marL="36876" marR="36876" marT="36876" marB="36876">
                    <a:lnL w="12700" cap="flat" cmpd="sng" algn="ctr">
                      <a:solidFill>
                        <a:srgbClr val="508A94"/>
                      </a:solidFill>
                      <a:prstDash val="solid"/>
                      <a:round/>
                      <a:headEnd type="none" w="med" len="med"/>
                      <a:tailEnd type="none" w="med" len="med"/>
                    </a:lnL>
                    <a:lnR w="12700" cap="flat" cmpd="sng" algn="ctr">
                      <a:solidFill>
                        <a:srgbClr val="B09794"/>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308A94"/>
                      </a:solidFill>
                      <a:prstDash val="solid"/>
                      <a:round/>
                      <a:headEnd type="none" w="med" len="med"/>
                      <a:tailEnd type="none" w="med" len="med"/>
                    </a:lnB>
                    <a:solidFill>
                      <a:srgbClr val="F9F9F9"/>
                    </a:solidFill>
                  </a:tcPr>
                </a:tc>
                <a:tc>
                  <a:txBody>
                    <a:bodyPr/>
                    <a:lstStyle/>
                    <a:p>
                      <a:pPr algn="l" fontAlgn="t"/>
                      <a:r>
                        <a:rPr lang="en-US" sz="1100">
                          <a:effectLst/>
                        </a:rPr>
                        <a:t>Error message size and resolution mismatch</a:t>
                      </a:r>
                    </a:p>
                  </a:txBody>
                  <a:tcPr marL="36876" marR="36876" marT="36876" marB="36876">
                    <a:lnL w="12700" cap="flat" cmpd="sng" algn="ctr">
                      <a:solidFill>
                        <a:srgbClr val="B09794"/>
                      </a:solidFill>
                      <a:prstDash val="solid"/>
                      <a:round/>
                      <a:headEnd type="none" w="med" len="med"/>
                      <a:tailEnd type="none" w="med" len="med"/>
                    </a:lnL>
                    <a:lnR w="12700" cap="flat" cmpd="sng" algn="ctr">
                      <a:solidFill>
                        <a:srgbClr val="D09194"/>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D09494"/>
                      </a:solidFill>
                      <a:prstDash val="solid"/>
                      <a:round/>
                      <a:headEnd type="none" w="med" len="med"/>
                      <a:tailEnd type="none" w="med" len="med"/>
                    </a:lnB>
                    <a:solidFill>
                      <a:srgbClr val="F9F9F9"/>
                    </a:solidFill>
                  </a:tcPr>
                </a:tc>
                <a:tc>
                  <a:txBody>
                    <a:bodyPr/>
                    <a:lstStyle/>
                    <a:p>
                      <a:pPr algn="l" fontAlgn="t"/>
                      <a:r>
                        <a:rPr lang="da-DK" sz="1100" dirty="0">
                          <a:effectLst/>
                        </a:rPr>
                        <a:t>Error message for format mismatch</a:t>
                      </a:r>
                    </a:p>
                  </a:txBody>
                  <a:tcPr marL="36876" marR="36876" marT="36876" marB="36876">
                    <a:lnL w="12700" cap="flat" cmpd="sng" algn="ctr">
                      <a:solidFill>
                        <a:srgbClr val="D09194"/>
                      </a:solidFill>
                      <a:prstDash val="solid"/>
                      <a:round/>
                      <a:headEnd type="none" w="med" len="med"/>
                      <a:tailEnd type="none" w="med" len="med"/>
                    </a:lnL>
                    <a:lnR w="12700" cap="flat" cmpd="sng" algn="ctr">
                      <a:solidFill>
                        <a:srgbClr val="309494"/>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B09694"/>
                      </a:solidFill>
                      <a:prstDash val="solid"/>
                      <a:round/>
                      <a:headEnd type="none" w="med" len="med"/>
                      <a:tailEnd type="none" w="med" len="med"/>
                    </a:lnB>
                    <a:solidFill>
                      <a:srgbClr val="F9F9F9"/>
                    </a:solidFill>
                  </a:tcPr>
                </a:tc>
                <a:tc>
                  <a:txBody>
                    <a:bodyPr/>
                    <a:lstStyle/>
                    <a:p>
                      <a:pPr algn="l" fontAlgn="t"/>
                      <a:r>
                        <a:rPr lang="en-US" sz="1100">
                          <a:effectLst/>
                        </a:rPr>
                        <a:t>Error message format and resolution mismatch</a:t>
                      </a:r>
                    </a:p>
                  </a:txBody>
                  <a:tcPr marL="36876" marR="36876" marT="36876" marB="36876">
                    <a:lnL w="12700" cap="flat" cmpd="sng" algn="ctr">
                      <a:solidFill>
                        <a:srgbClr val="309494"/>
                      </a:solidFill>
                      <a:prstDash val="solid"/>
                      <a:round/>
                      <a:headEnd type="none" w="med" len="med"/>
                      <a:tailEnd type="none" w="med" len="med"/>
                    </a:lnL>
                    <a:lnR w="12700" cap="flat" cmpd="sng" algn="ctr">
                      <a:solidFill>
                        <a:srgbClr val="B09794"/>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B09494"/>
                      </a:solidFill>
                      <a:prstDash val="solid"/>
                      <a:round/>
                      <a:headEnd type="none" w="med" len="med"/>
                      <a:tailEnd type="none" w="med" len="med"/>
                    </a:lnB>
                    <a:solidFill>
                      <a:srgbClr val="F9F9F9"/>
                    </a:solidFill>
                  </a:tcPr>
                </a:tc>
                <a:tc>
                  <a:txBody>
                    <a:bodyPr/>
                    <a:lstStyle/>
                    <a:p>
                      <a:pPr algn="l" fontAlgn="t"/>
                      <a:r>
                        <a:rPr lang="en-US" sz="1100">
                          <a:effectLst/>
                        </a:rPr>
                        <a:t>Error message for format and size mismatch</a:t>
                      </a:r>
                    </a:p>
                  </a:txBody>
                  <a:tcPr marL="36876" marR="36876" marT="36876" marB="36876">
                    <a:lnL w="12700" cap="flat" cmpd="sng" algn="ctr">
                      <a:solidFill>
                        <a:srgbClr val="B09794"/>
                      </a:solidFill>
                      <a:prstDash val="solid"/>
                      <a:round/>
                      <a:headEnd type="none" w="med" len="med"/>
                      <a:tailEnd type="none" w="med" len="med"/>
                    </a:lnL>
                    <a:lnR w="12700" cap="flat" cmpd="sng" algn="ctr">
                      <a:solidFill>
                        <a:srgbClr val="B09494"/>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309494"/>
                      </a:solidFill>
                      <a:prstDash val="solid"/>
                      <a:round/>
                      <a:headEnd type="none" w="med" len="med"/>
                      <a:tailEnd type="none" w="med" len="med"/>
                    </a:lnB>
                    <a:solidFill>
                      <a:srgbClr val="F9F9F9"/>
                    </a:solidFill>
                  </a:tcPr>
                </a:tc>
                <a:tc>
                  <a:txBody>
                    <a:bodyPr/>
                    <a:lstStyle/>
                    <a:p>
                      <a:pPr algn="l" fontAlgn="t"/>
                      <a:r>
                        <a:rPr lang="en-US" sz="1100" dirty="0">
                          <a:effectLst/>
                        </a:rPr>
                        <a:t>Error message for format, size, and resolution mismatch</a:t>
                      </a:r>
                    </a:p>
                  </a:txBody>
                  <a:tcPr marL="36876" marR="36876" marT="36876" marB="36876">
                    <a:lnL w="12700" cap="flat" cmpd="sng" algn="ctr">
                      <a:solidFill>
                        <a:srgbClr val="B09494"/>
                      </a:solidFill>
                      <a:prstDash val="solid"/>
                      <a:round/>
                      <a:headEnd type="none" w="med" len="med"/>
                      <a:tailEnd type="none" w="med" len="med"/>
                    </a:lnL>
                    <a:lnR w="12700" cap="flat" cmpd="sng" algn="ctr">
                      <a:solidFill>
                        <a:srgbClr val="508994"/>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309994"/>
                      </a:solidFill>
                      <a:prstDash val="solid"/>
                      <a:round/>
                      <a:headEnd type="none" w="med" len="med"/>
                      <a:tailEnd type="none" w="med" len="med"/>
                    </a:lnB>
                    <a:solidFill>
                      <a:srgbClr val="F9F9F9"/>
                    </a:solidFill>
                  </a:tcPr>
                </a:tc>
                <a:extLst>
                  <a:ext uri="{0D108BD9-81ED-4DB2-BD59-A6C34878D82A}">
                    <a16:rowId xmlns:a16="http://schemas.microsoft.com/office/drawing/2014/main" val="2727702404"/>
                  </a:ext>
                </a:extLst>
              </a:tr>
            </a:tbl>
          </a:graphicData>
        </a:graphic>
      </p:graphicFrame>
    </p:spTree>
    <p:extLst>
      <p:ext uri="{BB962C8B-B14F-4D97-AF65-F5344CB8AC3E}">
        <p14:creationId xmlns:p14="http://schemas.microsoft.com/office/powerpoint/2010/main" val="3611962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 Box Testing Limitation example </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1688306" y="3054880"/>
            <a:ext cx="5119688" cy="1200329"/>
          </a:xfrm>
          <a:prstGeom prst="rect">
            <a:avLst/>
          </a:prstGeom>
          <a:solidFill>
            <a:srgbClr val="FFFF00"/>
          </a:solidFill>
        </p:spPr>
        <p:txBody>
          <a:bodyPr wrap="square" rtlCol="0">
            <a:spAutoFit/>
          </a:bodyPr>
          <a:lstStyle/>
          <a:p>
            <a:r>
              <a:rPr lang="en-US" sz="2400" dirty="0" err="1">
                <a:latin typeface="Courier New" panose="02070309020205020404" pitchFamily="49" charset="0"/>
                <a:cs typeface="Courier New" panose="02070309020205020404" pitchFamily="49" charset="0"/>
              </a:rPr>
              <a:t>def</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get_half</a:t>
            </a:r>
            <a:r>
              <a:rPr lang="en-US" sz="2400" dirty="0">
                <a:latin typeface="Courier New" panose="02070309020205020404" pitchFamily="49" charset="0"/>
                <a:cs typeface="Courier New" panose="02070309020205020404" pitchFamily="49" charset="0"/>
              </a:rPr>
              <a:t>( n ): </a:t>
            </a:r>
          </a:p>
          <a:p>
            <a:r>
              <a:rPr lang="en-US" sz="2400" dirty="0">
                <a:latin typeface="Courier New" panose="02070309020205020404" pitchFamily="49" charset="0"/>
                <a:cs typeface="Courier New" panose="02070309020205020404" pitchFamily="49" charset="0"/>
              </a:rPr>
              <a:t>	res =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(n/2)</a:t>
            </a:r>
          </a:p>
          <a:p>
            <a:r>
              <a:rPr lang="en-US" sz="2400" dirty="0">
                <a:latin typeface="Courier New" panose="02070309020205020404" pitchFamily="49" charset="0"/>
                <a:cs typeface="Courier New" panose="02070309020205020404" pitchFamily="49" charset="0"/>
              </a:rPr>
              <a:t>   return res    </a:t>
            </a:r>
          </a:p>
        </p:txBody>
      </p:sp>
      <p:sp>
        <p:nvSpPr>
          <p:cNvPr id="5" name="TextBox 4"/>
          <p:cNvSpPr txBox="1"/>
          <p:nvPr/>
        </p:nvSpPr>
        <p:spPr>
          <a:xfrm>
            <a:off x="7843838" y="2333456"/>
            <a:ext cx="3940123" cy="1200329"/>
          </a:xfrm>
          <a:prstGeom prst="rect">
            <a:avLst/>
          </a:prstGeom>
          <a:solidFill>
            <a:schemeClr val="tx2">
              <a:lumMod val="40000"/>
              <a:lumOff val="60000"/>
            </a:schemeClr>
          </a:solidFill>
        </p:spPr>
        <p:txBody>
          <a:bodyPr wrap="square" rtlCol="0">
            <a:spAutoFit/>
          </a:bodyPr>
          <a:lstStyle/>
          <a:p>
            <a:r>
              <a:rPr lang="en-US" sz="2400" dirty="0"/>
              <a:t>Developer takes </a:t>
            </a:r>
            <a:r>
              <a:rPr lang="en-US" sz="2400" dirty="0" err="1"/>
              <a:t>int</a:t>
            </a:r>
            <a:r>
              <a:rPr lang="en-US" sz="2400" dirty="0"/>
              <a:t> of n and therefore does not work for odd numbers correctly</a:t>
            </a:r>
          </a:p>
        </p:txBody>
      </p:sp>
      <p:cxnSp>
        <p:nvCxnSpPr>
          <p:cNvPr id="6" name="Straight Arrow Connector 5"/>
          <p:cNvCxnSpPr/>
          <p:nvPr/>
        </p:nvCxnSpPr>
        <p:spPr>
          <a:xfrm flipH="1">
            <a:off x="4896465" y="3157538"/>
            <a:ext cx="3175973" cy="497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85750" y="1502459"/>
            <a:ext cx="10692351" cy="830997"/>
          </a:xfrm>
          <a:prstGeom prst="rect">
            <a:avLst/>
          </a:prstGeom>
          <a:solidFill>
            <a:srgbClr val="FFFF00"/>
          </a:solidFill>
        </p:spPr>
        <p:txBody>
          <a:bodyPr wrap="none" rtlCol="0">
            <a:spAutoFit/>
          </a:bodyPr>
          <a:lstStyle/>
          <a:p>
            <a:r>
              <a:rPr lang="en-US" sz="2400" dirty="0"/>
              <a:t>Module Specification: </a:t>
            </a:r>
          </a:p>
          <a:p>
            <a:r>
              <a:rPr lang="en-US" sz="2400" dirty="0">
                <a:latin typeface="Courier New" panose="02070309020205020404" pitchFamily="49" charset="0"/>
                <a:cs typeface="Courier New" panose="02070309020205020404" pitchFamily="49" charset="0"/>
              </a:rPr>
              <a:t>Specification: input an integer and return ½ of its value</a:t>
            </a:r>
          </a:p>
        </p:txBody>
      </p:sp>
      <p:sp>
        <p:nvSpPr>
          <p:cNvPr id="9" name="TextBox 8"/>
          <p:cNvSpPr txBox="1"/>
          <p:nvPr/>
        </p:nvSpPr>
        <p:spPr>
          <a:xfrm>
            <a:off x="3372464" y="4783350"/>
            <a:ext cx="5447071" cy="1569660"/>
          </a:xfrm>
          <a:prstGeom prst="rect">
            <a:avLst/>
          </a:prstGeom>
          <a:solidFill>
            <a:schemeClr val="tx2">
              <a:lumMod val="40000"/>
              <a:lumOff val="60000"/>
            </a:schemeClr>
          </a:solidFill>
        </p:spPr>
        <p:txBody>
          <a:bodyPr wrap="square" rtlCol="0">
            <a:spAutoFit/>
          </a:bodyPr>
          <a:lstStyle/>
          <a:p>
            <a:r>
              <a:rPr lang="en-US" sz="2400" dirty="0"/>
              <a:t>White box testing doesn’t look at spec … </a:t>
            </a:r>
          </a:p>
          <a:p>
            <a:pPr marL="342900" indent="-342900">
              <a:buFontTx/>
              <a:buChar char="-"/>
            </a:pPr>
            <a:r>
              <a:rPr lang="en-US" sz="2400" dirty="0"/>
              <a:t>*any* input can exercise the code </a:t>
            </a:r>
          </a:p>
          <a:p>
            <a:pPr marL="342900" indent="-342900">
              <a:buFontTx/>
              <a:buChar char="-"/>
            </a:pPr>
            <a:r>
              <a:rPr lang="en-US" sz="2400" dirty="0" err="1"/>
              <a:t>Blackbox</a:t>
            </a:r>
            <a:r>
              <a:rPr lang="en-US" sz="2400" dirty="0"/>
              <a:t> would specifically select even and odd numbers</a:t>
            </a:r>
          </a:p>
        </p:txBody>
      </p:sp>
    </p:spTree>
    <p:extLst>
      <p:ext uri="{BB962C8B-B14F-4D97-AF65-F5344CB8AC3E}">
        <p14:creationId xmlns:p14="http://schemas.microsoft.com/office/powerpoint/2010/main" val="13431106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AF98EA-F9D9-4936-A99A-9C7AD4DC4178}"/>
              </a:ext>
            </a:extLst>
          </p:cNvPr>
          <p:cNvSpPr txBox="1"/>
          <p:nvPr/>
        </p:nvSpPr>
        <p:spPr>
          <a:xfrm>
            <a:off x="312937" y="834501"/>
            <a:ext cx="11210278" cy="5355312"/>
          </a:xfrm>
          <a:prstGeom prst="rect">
            <a:avLst/>
          </a:prstGeom>
          <a:noFill/>
        </p:spPr>
        <p:txBody>
          <a:bodyPr wrap="square">
            <a:spAutoFit/>
          </a:bodyPr>
          <a:lstStyle/>
          <a:p>
            <a:r>
              <a:rPr lang="en-US" dirty="0"/>
              <a:t>Some people -&gt; a knack for sniffing out errors. </a:t>
            </a:r>
          </a:p>
          <a:p>
            <a:endParaRPr lang="en-US" dirty="0"/>
          </a:p>
          <a:p>
            <a:r>
              <a:rPr lang="en-US" dirty="0"/>
              <a:t>Given a particular program, they surmise—both by intuition and experience—certain probable types of errors and then write test cases to expose those errors. </a:t>
            </a:r>
          </a:p>
          <a:p>
            <a:endParaRPr lang="en-US" dirty="0"/>
          </a:p>
          <a:p>
            <a:r>
              <a:rPr lang="en-US" dirty="0"/>
              <a:t>Idea -&gt; make possible errors or error-prone situations and then write test cases based on the list.</a:t>
            </a:r>
          </a:p>
          <a:p>
            <a:endParaRPr lang="en-US" dirty="0"/>
          </a:p>
          <a:p>
            <a:r>
              <a:rPr lang="en-US" dirty="0" err="1"/>
              <a:t>E..g</a:t>
            </a:r>
            <a:r>
              <a:rPr lang="en-US" dirty="0"/>
              <a:t>, the value 0, </a:t>
            </a:r>
          </a:p>
          <a:p>
            <a:r>
              <a:rPr lang="en-US" dirty="0"/>
              <a:t>   try it with empty input       </a:t>
            </a:r>
          </a:p>
          <a:p>
            <a:endParaRPr lang="en-US" dirty="0"/>
          </a:p>
          <a:p>
            <a:r>
              <a:rPr lang="en-US" dirty="0"/>
              <a:t>   review specification look for gaps or possible misunderstandings</a:t>
            </a:r>
          </a:p>
          <a:p>
            <a:endParaRPr lang="en-US" dirty="0"/>
          </a:p>
          <a:p>
            <a:r>
              <a:rPr lang="en-US" dirty="0"/>
              <a:t>E.g., testing a sorting subroutine,</a:t>
            </a:r>
          </a:p>
          <a:p>
            <a:r>
              <a:rPr lang="en-US" dirty="0"/>
              <a:t>           - The input list is empty. </a:t>
            </a:r>
          </a:p>
          <a:p>
            <a:r>
              <a:rPr lang="en-US" dirty="0"/>
              <a:t>           - The input list contains one entry. </a:t>
            </a:r>
          </a:p>
          <a:p>
            <a:r>
              <a:rPr lang="en-US" dirty="0"/>
              <a:t>           -   All entries in the input list have the same value.</a:t>
            </a:r>
          </a:p>
          <a:p>
            <a:r>
              <a:rPr lang="en-US" dirty="0"/>
              <a:t>           -  The input list is already sorted</a:t>
            </a:r>
          </a:p>
          <a:p>
            <a:endParaRPr lang="en-US" dirty="0"/>
          </a:p>
          <a:p>
            <a:r>
              <a:rPr lang="en-US" dirty="0"/>
              <a:t> </a:t>
            </a:r>
          </a:p>
        </p:txBody>
      </p:sp>
      <p:sp>
        <p:nvSpPr>
          <p:cNvPr id="9" name="TextBox 8">
            <a:extLst>
              <a:ext uri="{FF2B5EF4-FFF2-40B4-BE49-F238E27FC236}">
                <a16:creationId xmlns:a16="http://schemas.microsoft.com/office/drawing/2014/main" id="{53B93A90-3D87-410C-8CAF-9F33F0416006}"/>
              </a:ext>
            </a:extLst>
          </p:cNvPr>
          <p:cNvSpPr txBox="1"/>
          <p:nvPr/>
        </p:nvSpPr>
        <p:spPr>
          <a:xfrm>
            <a:off x="827842" y="68347"/>
            <a:ext cx="6094520" cy="584775"/>
          </a:xfrm>
          <a:prstGeom prst="rect">
            <a:avLst/>
          </a:prstGeom>
          <a:noFill/>
        </p:spPr>
        <p:txBody>
          <a:bodyPr wrap="square">
            <a:spAutoFit/>
          </a:bodyPr>
          <a:lstStyle/>
          <a:p>
            <a:r>
              <a:rPr lang="en-US" sz="3200" dirty="0"/>
              <a:t>Error Guessing </a:t>
            </a:r>
          </a:p>
        </p:txBody>
      </p:sp>
      <p:sp>
        <p:nvSpPr>
          <p:cNvPr id="10" name="TextBox 9">
            <a:extLst>
              <a:ext uri="{FF2B5EF4-FFF2-40B4-BE49-F238E27FC236}">
                <a16:creationId xmlns:a16="http://schemas.microsoft.com/office/drawing/2014/main" id="{E95D39E6-9AD1-47A8-8982-75BAAA07E4B2}"/>
              </a:ext>
            </a:extLst>
          </p:cNvPr>
          <p:cNvSpPr txBox="1"/>
          <p:nvPr/>
        </p:nvSpPr>
        <p:spPr>
          <a:xfrm>
            <a:off x="2451138" y="2760955"/>
            <a:ext cx="4471224" cy="369332"/>
          </a:xfrm>
          <a:prstGeom prst="rect">
            <a:avLst/>
          </a:prstGeom>
          <a:solidFill>
            <a:schemeClr val="accent1">
              <a:lumMod val="20000"/>
              <a:lumOff val="80000"/>
            </a:schemeClr>
          </a:solidFill>
        </p:spPr>
        <p:txBody>
          <a:bodyPr wrap="none" rtlCol="0">
            <a:spAutoFit/>
          </a:bodyPr>
          <a:lstStyle/>
          <a:p>
            <a:r>
              <a:rPr lang="en-US" dirty="0"/>
              <a:t>Enter Number of records: ________________</a:t>
            </a:r>
          </a:p>
        </p:txBody>
      </p:sp>
      <p:sp>
        <p:nvSpPr>
          <p:cNvPr id="12" name="TextBox 11">
            <a:extLst>
              <a:ext uri="{FF2B5EF4-FFF2-40B4-BE49-F238E27FC236}">
                <a16:creationId xmlns:a16="http://schemas.microsoft.com/office/drawing/2014/main" id="{C4DE47E3-BFB6-431A-9EA5-D5AF5372E280}"/>
              </a:ext>
            </a:extLst>
          </p:cNvPr>
          <p:cNvSpPr txBox="1"/>
          <p:nvPr/>
        </p:nvSpPr>
        <p:spPr>
          <a:xfrm>
            <a:off x="5541885" y="4250820"/>
            <a:ext cx="6094520" cy="646331"/>
          </a:xfrm>
          <a:prstGeom prst="rect">
            <a:avLst/>
          </a:prstGeom>
          <a:solidFill>
            <a:srgbClr val="FFFF00"/>
          </a:solidFill>
        </p:spPr>
        <p:txBody>
          <a:bodyPr wrap="square">
            <a:spAutoFit/>
          </a:bodyPr>
          <a:lstStyle/>
          <a:p>
            <a:r>
              <a:rPr lang="en-US" dirty="0"/>
              <a:t>In other words, you enumerate those special cases that may have been overlooked when the program was designed</a:t>
            </a:r>
          </a:p>
        </p:txBody>
      </p:sp>
    </p:spTree>
    <p:extLst>
      <p:ext uri="{BB962C8B-B14F-4D97-AF65-F5344CB8AC3E}">
        <p14:creationId xmlns:p14="http://schemas.microsoft.com/office/powerpoint/2010/main" val="1610183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016491-7B55-4FFC-8BBA-FE91D730D389}"/>
              </a:ext>
            </a:extLst>
          </p:cNvPr>
          <p:cNvSpPr txBox="1"/>
          <p:nvPr/>
        </p:nvSpPr>
        <p:spPr>
          <a:xfrm>
            <a:off x="710213" y="476564"/>
            <a:ext cx="10786369" cy="2031325"/>
          </a:xfrm>
          <a:prstGeom prst="rect">
            <a:avLst/>
          </a:prstGeom>
          <a:noFill/>
        </p:spPr>
        <p:txBody>
          <a:bodyPr wrap="square">
            <a:spAutoFit/>
          </a:bodyPr>
          <a:lstStyle/>
          <a:p>
            <a:r>
              <a:rPr lang="en-US" dirty="0"/>
              <a:t>Example 2 – Binary search subroutine, you might try </a:t>
            </a:r>
          </a:p>
          <a:p>
            <a:pPr marL="342900" indent="-342900">
              <a:buAutoNum type="arabicPeriod"/>
            </a:pPr>
            <a:r>
              <a:rPr lang="en-US" dirty="0"/>
              <a:t>there is only one entry in the table being searched; </a:t>
            </a:r>
          </a:p>
          <a:p>
            <a:pPr marL="342900" indent="-342900">
              <a:buAutoNum type="arabicPeriod"/>
            </a:pPr>
            <a:r>
              <a:rPr lang="en-US" dirty="0"/>
              <a:t> the table size is a power of 2 (e.g., 16); and </a:t>
            </a:r>
          </a:p>
          <a:p>
            <a:pPr marL="342900" indent="-342900">
              <a:buAutoNum type="arabicPeriod"/>
            </a:pPr>
            <a:r>
              <a:rPr lang="en-US" dirty="0"/>
              <a:t> the table size is one less than and one greater than a power of 2 (e.g., 15 or 17).</a:t>
            </a:r>
          </a:p>
          <a:p>
            <a:pPr marL="342900" indent="-342900">
              <a:buAutoNum type="arabicPeriod"/>
            </a:pPr>
            <a:r>
              <a:rPr lang="en-US" dirty="0"/>
              <a:t>No input at all </a:t>
            </a:r>
          </a:p>
          <a:p>
            <a:pPr marL="342900" indent="-342900">
              <a:buAutoNum type="arabicPeriod"/>
            </a:pPr>
            <a:endParaRPr lang="en-US" dirty="0"/>
          </a:p>
          <a:p>
            <a:pPr marL="342900" indent="-342900">
              <a:buAutoNum type="arabicPeriod"/>
            </a:pPr>
            <a:endParaRPr lang="en-US" dirty="0"/>
          </a:p>
        </p:txBody>
      </p:sp>
    </p:spTree>
    <p:extLst>
      <p:ext uri="{BB962C8B-B14F-4D97-AF65-F5344CB8AC3E}">
        <p14:creationId xmlns:p14="http://schemas.microsoft.com/office/powerpoint/2010/main" val="26994159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9D1D-0475-416D-B7B3-492A98CDDA94}"/>
              </a:ext>
            </a:extLst>
          </p:cNvPr>
          <p:cNvSpPr>
            <a:spLocks noGrp="1"/>
          </p:cNvSpPr>
          <p:nvPr>
            <p:ph type="title"/>
          </p:nvPr>
        </p:nvSpPr>
        <p:spPr/>
        <p:txBody>
          <a:bodyPr/>
          <a:lstStyle/>
          <a:p>
            <a:endParaRPr lang="en-US"/>
          </a:p>
        </p:txBody>
      </p:sp>
      <p:pic>
        <p:nvPicPr>
          <p:cNvPr id="7" name="Picture 6">
            <a:extLst>
              <a:ext uri="{FF2B5EF4-FFF2-40B4-BE49-F238E27FC236}">
                <a16:creationId xmlns:a16="http://schemas.microsoft.com/office/drawing/2014/main" id="{70C02553-AC80-41A2-A8BC-4C0A0D351692}"/>
              </a:ext>
            </a:extLst>
          </p:cNvPr>
          <p:cNvPicPr>
            <a:picLocks noChangeAspect="1"/>
          </p:cNvPicPr>
          <p:nvPr/>
        </p:nvPicPr>
        <p:blipFill>
          <a:blip r:embed="rId2"/>
          <a:stretch>
            <a:fillRect/>
          </a:stretch>
        </p:blipFill>
        <p:spPr>
          <a:xfrm>
            <a:off x="1012530" y="520165"/>
            <a:ext cx="6457950" cy="5048250"/>
          </a:xfrm>
          <a:prstGeom prst="rect">
            <a:avLst/>
          </a:prstGeom>
        </p:spPr>
      </p:pic>
      <p:sp>
        <p:nvSpPr>
          <p:cNvPr id="9" name="TextBox 8">
            <a:extLst>
              <a:ext uri="{FF2B5EF4-FFF2-40B4-BE49-F238E27FC236}">
                <a16:creationId xmlns:a16="http://schemas.microsoft.com/office/drawing/2014/main" id="{8F37DFFC-7FE0-4A5C-BE3C-8EB96F6943BB}"/>
              </a:ext>
            </a:extLst>
          </p:cNvPr>
          <p:cNvSpPr txBox="1"/>
          <p:nvPr/>
        </p:nvSpPr>
        <p:spPr>
          <a:xfrm>
            <a:off x="7644810" y="270671"/>
            <a:ext cx="3072810" cy="369332"/>
          </a:xfrm>
          <a:prstGeom prst="rect">
            <a:avLst/>
          </a:prstGeom>
          <a:solidFill>
            <a:srgbClr val="FFFF00"/>
          </a:solidFill>
        </p:spPr>
        <p:txBody>
          <a:bodyPr wrap="square">
            <a:spAutoFit/>
          </a:bodyPr>
          <a:lstStyle/>
          <a:p>
            <a:r>
              <a:rPr lang="en-US" dirty="0"/>
              <a:t>Title on each output report. </a:t>
            </a:r>
          </a:p>
        </p:txBody>
      </p:sp>
      <p:cxnSp>
        <p:nvCxnSpPr>
          <p:cNvPr id="11" name="Straight Arrow Connector 10">
            <a:extLst>
              <a:ext uri="{FF2B5EF4-FFF2-40B4-BE49-F238E27FC236}">
                <a16:creationId xmlns:a16="http://schemas.microsoft.com/office/drawing/2014/main" id="{42C15F08-6176-4673-828D-35199C306D84}"/>
              </a:ext>
            </a:extLst>
          </p:cNvPr>
          <p:cNvCxnSpPr/>
          <p:nvPr/>
        </p:nvCxnSpPr>
        <p:spPr>
          <a:xfrm flipH="1">
            <a:off x="6719777" y="508060"/>
            <a:ext cx="850604" cy="342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93BDF9B-AAAA-4CF8-8F76-FBC8F0EA2CD0}"/>
              </a:ext>
            </a:extLst>
          </p:cNvPr>
          <p:cNvSpPr txBox="1"/>
          <p:nvPr/>
        </p:nvSpPr>
        <p:spPr>
          <a:xfrm>
            <a:off x="8483010" y="1013086"/>
            <a:ext cx="3339288" cy="923330"/>
          </a:xfrm>
          <a:prstGeom prst="rect">
            <a:avLst/>
          </a:prstGeom>
          <a:solidFill>
            <a:srgbClr val="FFFF00"/>
          </a:solidFill>
        </p:spPr>
        <p:txBody>
          <a:bodyPr wrap="square">
            <a:spAutoFit/>
          </a:bodyPr>
          <a:lstStyle/>
          <a:p>
            <a:r>
              <a:rPr lang="en-US" dirty="0"/>
              <a:t>describes the correct answers on the exam. These records contain a ‘‘2’’ as the last character </a:t>
            </a:r>
          </a:p>
        </p:txBody>
      </p:sp>
      <p:cxnSp>
        <p:nvCxnSpPr>
          <p:cNvPr id="18" name="Straight Arrow Connector 17">
            <a:extLst>
              <a:ext uri="{FF2B5EF4-FFF2-40B4-BE49-F238E27FC236}">
                <a16:creationId xmlns:a16="http://schemas.microsoft.com/office/drawing/2014/main" id="{770E2A7E-92AA-4A88-B640-2A4564135977}"/>
              </a:ext>
            </a:extLst>
          </p:cNvPr>
          <p:cNvCxnSpPr>
            <a:cxnSpLocks/>
          </p:cNvCxnSpPr>
          <p:nvPr/>
        </p:nvCxnSpPr>
        <p:spPr>
          <a:xfrm flipH="1">
            <a:off x="7279427" y="1299735"/>
            <a:ext cx="1133252" cy="252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19D7B41-5F49-4FD9-B79B-48F1AB8F0C39}"/>
              </a:ext>
            </a:extLst>
          </p:cNvPr>
          <p:cNvCxnSpPr>
            <a:cxnSpLocks/>
          </p:cNvCxnSpPr>
          <p:nvPr/>
        </p:nvCxnSpPr>
        <p:spPr>
          <a:xfrm flipH="1">
            <a:off x="1945758" y="1299735"/>
            <a:ext cx="6466921" cy="252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7D4A23A-DA36-4AB9-AC4F-AEE49AE9C5FF}"/>
              </a:ext>
            </a:extLst>
          </p:cNvPr>
          <p:cNvSpPr txBox="1"/>
          <p:nvPr/>
        </p:nvSpPr>
        <p:spPr>
          <a:xfrm>
            <a:off x="8914737" y="2309499"/>
            <a:ext cx="2264733" cy="923330"/>
          </a:xfrm>
          <a:prstGeom prst="rect">
            <a:avLst/>
          </a:prstGeom>
          <a:solidFill>
            <a:srgbClr val="FFFF00"/>
          </a:solidFill>
        </p:spPr>
        <p:txBody>
          <a:bodyPr wrap="square">
            <a:spAutoFit/>
          </a:bodyPr>
          <a:lstStyle/>
          <a:p>
            <a:r>
              <a:rPr lang="en-US" dirty="0"/>
              <a:t>10–59 contain the correct answers for questions 1–50 </a:t>
            </a:r>
          </a:p>
        </p:txBody>
      </p:sp>
      <p:cxnSp>
        <p:nvCxnSpPr>
          <p:cNvPr id="25" name="Straight Arrow Connector 24">
            <a:extLst>
              <a:ext uri="{FF2B5EF4-FFF2-40B4-BE49-F238E27FC236}">
                <a16:creationId xmlns:a16="http://schemas.microsoft.com/office/drawing/2014/main" id="{4EF2E428-7A52-4ED2-A831-9614822BB5D9}"/>
              </a:ext>
            </a:extLst>
          </p:cNvPr>
          <p:cNvCxnSpPr>
            <a:cxnSpLocks/>
          </p:cNvCxnSpPr>
          <p:nvPr/>
        </p:nvCxnSpPr>
        <p:spPr>
          <a:xfrm flipH="1">
            <a:off x="6096000" y="2518546"/>
            <a:ext cx="2749514" cy="65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3A54FA9-EC09-4B10-8E3A-41F1713520AD}"/>
              </a:ext>
            </a:extLst>
          </p:cNvPr>
          <p:cNvSpPr txBox="1"/>
          <p:nvPr/>
        </p:nvSpPr>
        <p:spPr>
          <a:xfrm>
            <a:off x="8644270" y="3697723"/>
            <a:ext cx="3178028" cy="646331"/>
          </a:xfrm>
          <a:prstGeom prst="rect">
            <a:avLst/>
          </a:prstGeom>
          <a:solidFill>
            <a:srgbClr val="FFFF00"/>
          </a:solidFill>
        </p:spPr>
        <p:txBody>
          <a:bodyPr wrap="square">
            <a:spAutoFit/>
          </a:bodyPr>
          <a:lstStyle/>
          <a:p>
            <a:r>
              <a:rPr lang="en-US" dirty="0"/>
              <a:t>correct answers for questions 51–100, 101–150, and so on</a:t>
            </a:r>
          </a:p>
        </p:txBody>
      </p:sp>
      <p:cxnSp>
        <p:nvCxnSpPr>
          <p:cNvPr id="29" name="Straight Arrow Connector 28">
            <a:extLst>
              <a:ext uri="{FF2B5EF4-FFF2-40B4-BE49-F238E27FC236}">
                <a16:creationId xmlns:a16="http://schemas.microsoft.com/office/drawing/2014/main" id="{88BB2B73-38BF-4916-9980-EF423D21CEE9}"/>
              </a:ext>
            </a:extLst>
          </p:cNvPr>
          <p:cNvCxnSpPr>
            <a:cxnSpLocks/>
          </p:cNvCxnSpPr>
          <p:nvPr/>
        </p:nvCxnSpPr>
        <p:spPr>
          <a:xfrm flipH="1" flipV="1">
            <a:off x="5401340" y="3474296"/>
            <a:ext cx="3118496" cy="381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C2EA76C0-6ABA-4C58-994A-00F60FF338BF}"/>
              </a:ext>
            </a:extLst>
          </p:cNvPr>
          <p:cNvSpPr txBox="1"/>
          <p:nvPr/>
        </p:nvSpPr>
        <p:spPr>
          <a:xfrm>
            <a:off x="8284091" y="4725368"/>
            <a:ext cx="3069709" cy="923330"/>
          </a:xfrm>
          <a:prstGeom prst="rect">
            <a:avLst/>
          </a:prstGeom>
          <a:solidFill>
            <a:srgbClr val="FFFF00"/>
          </a:solidFill>
        </p:spPr>
        <p:txBody>
          <a:bodyPr wrap="square">
            <a:spAutoFit/>
          </a:bodyPr>
          <a:lstStyle/>
          <a:p>
            <a:r>
              <a:rPr lang="en-US" dirty="0"/>
              <a:t>The maximum number of students is 200</a:t>
            </a:r>
          </a:p>
          <a:p>
            <a:r>
              <a:rPr lang="en-US" dirty="0"/>
              <a:t>‘‘3’’ in column 80.</a:t>
            </a:r>
          </a:p>
        </p:txBody>
      </p:sp>
      <p:cxnSp>
        <p:nvCxnSpPr>
          <p:cNvPr id="33" name="Straight Arrow Connector 32">
            <a:extLst>
              <a:ext uri="{FF2B5EF4-FFF2-40B4-BE49-F238E27FC236}">
                <a16:creationId xmlns:a16="http://schemas.microsoft.com/office/drawing/2014/main" id="{9CC32C60-20B5-45D5-836C-492ED401E3C8}"/>
              </a:ext>
            </a:extLst>
          </p:cNvPr>
          <p:cNvCxnSpPr>
            <a:cxnSpLocks/>
          </p:cNvCxnSpPr>
          <p:nvPr/>
        </p:nvCxnSpPr>
        <p:spPr>
          <a:xfrm flipH="1" flipV="1">
            <a:off x="5294183" y="4441539"/>
            <a:ext cx="3118496" cy="381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F8C16C4-FF61-4218-95FE-0508C68AE1AE}"/>
              </a:ext>
            </a:extLst>
          </p:cNvPr>
          <p:cNvSpPr txBox="1"/>
          <p:nvPr/>
        </p:nvSpPr>
        <p:spPr>
          <a:xfrm>
            <a:off x="437930" y="119397"/>
            <a:ext cx="3546843" cy="400110"/>
          </a:xfrm>
          <a:prstGeom prst="rect">
            <a:avLst/>
          </a:prstGeom>
          <a:solidFill>
            <a:srgbClr val="FFFF00"/>
          </a:solidFill>
        </p:spPr>
        <p:txBody>
          <a:bodyPr wrap="square">
            <a:spAutoFit/>
          </a:bodyPr>
          <a:lstStyle/>
          <a:p>
            <a:r>
              <a:rPr lang="en-US" sz="2000" dirty="0"/>
              <a:t>MTEST -&gt; MC Test grader </a:t>
            </a:r>
          </a:p>
        </p:txBody>
      </p:sp>
    </p:spTree>
    <p:extLst>
      <p:ext uri="{BB962C8B-B14F-4D97-AF65-F5344CB8AC3E}">
        <p14:creationId xmlns:p14="http://schemas.microsoft.com/office/powerpoint/2010/main" val="41363738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846455-6879-40E5-9548-72720107A5B4}"/>
              </a:ext>
            </a:extLst>
          </p:cNvPr>
          <p:cNvSpPr txBox="1"/>
          <p:nvPr/>
        </p:nvSpPr>
        <p:spPr>
          <a:xfrm>
            <a:off x="961007" y="714600"/>
            <a:ext cx="9345967" cy="3970318"/>
          </a:xfrm>
          <a:prstGeom prst="rect">
            <a:avLst/>
          </a:prstGeom>
          <a:noFill/>
        </p:spPr>
        <p:txBody>
          <a:bodyPr wrap="square">
            <a:spAutoFit/>
          </a:bodyPr>
          <a:lstStyle/>
          <a:p>
            <a:r>
              <a:rPr lang="en-US" dirty="0"/>
              <a:t>Consider the MTEST program in the section on boundary value analysis. </a:t>
            </a:r>
          </a:p>
          <a:p>
            <a:endParaRPr lang="en-US" dirty="0"/>
          </a:p>
          <a:p>
            <a:r>
              <a:rPr lang="en-US" dirty="0"/>
              <a:t>Might guess: </a:t>
            </a:r>
          </a:p>
          <a:p>
            <a:r>
              <a:rPr lang="en-US" dirty="0"/>
              <a:t>  1. Does the program accept ‘‘blank’’ as an answer? </a:t>
            </a:r>
          </a:p>
          <a:p>
            <a:r>
              <a:rPr lang="en-US" dirty="0"/>
              <a:t>  2. A type-2 (answer) record appears in the set of type-3 (student) records. </a:t>
            </a:r>
          </a:p>
          <a:p>
            <a:r>
              <a:rPr lang="en-US" dirty="0"/>
              <a:t>  3. A record without a 2 or 3 in the last column appears as other than the initial (title) record. </a:t>
            </a:r>
          </a:p>
          <a:p>
            <a:r>
              <a:rPr lang="en-US" dirty="0"/>
              <a:t>  4. Two students have the same name or number.</a:t>
            </a:r>
          </a:p>
          <a:p>
            <a:r>
              <a:rPr lang="en-US" dirty="0"/>
              <a:t>  5.  Since a median is computed differently depending on whether there is an odd or an even number of items, test the program for an even number of students and an odd number of students.</a:t>
            </a:r>
          </a:p>
          <a:p>
            <a:r>
              <a:rPr lang="en-US" dirty="0"/>
              <a:t> The number-of-questions field has a negative value. Error-guessing tests that come to mind for the DISPLAY command of the previous section are as follows: DISPLAY 100- (partial second operand) DISPLAY 100. (partial second operand) DISPLAY 100–10A 42 (extra operand) DISPLAY 000–0000FF (leading zeros)</a:t>
            </a:r>
          </a:p>
        </p:txBody>
      </p:sp>
    </p:spTree>
    <p:extLst>
      <p:ext uri="{BB962C8B-B14F-4D97-AF65-F5344CB8AC3E}">
        <p14:creationId xmlns:p14="http://schemas.microsoft.com/office/powerpoint/2010/main" val="23511106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5171" y="1013268"/>
            <a:ext cx="8741229" cy="1477328"/>
          </a:xfrm>
          <a:prstGeom prst="rect">
            <a:avLst/>
          </a:prstGeom>
        </p:spPr>
        <p:txBody>
          <a:bodyPr wrap="square">
            <a:spAutoFit/>
          </a:bodyPr>
          <a:lstStyle/>
          <a:p>
            <a:r>
              <a:rPr lang="en-US" b="1" dirty="0">
                <a:solidFill>
                  <a:srgbClr val="222222"/>
                </a:solidFill>
                <a:latin typeface="Source Sans Pro"/>
              </a:rPr>
              <a:t>Why is Decision Table Testing is important?</a:t>
            </a:r>
          </a:p>
          <a:p>
            <a:endParaRPr lang="en-US" b="1" dirty="0">
              <a:solidFill>
                <a:srgbClr val="222222"/>
              </a:solidFill>
              <a:latin typeface="Source Sans Pro"/>
            </a:endParaRPr>
          </a:p>
          <a:p>
            <a:r>
              <a:rPr lang="en-US" b="1" dirty="0">
                <a:solidFill>
                  <a:srgbClr val="222222"/>
                </a:solidFill>
                <a:latin typeface="Source Sans Pro"/>
              </a:rPr>
              <a:t>Use when – </a:t>
            </a:r>
            <a:r>
              <a:rPr lang="en-US" dirty="0">
                <a:solidFill>
                  <a:srgbClr val="222222"/>
                </a:solidFill>
                <a:latin typeface="Source Sans Pro"/>
              </a:rPr>
              <a:t>need to test different combination.</a:t>
            </a:r>
          </a:p>
          <a:p>
            <a:r>
              <a:rPr lang="en-US" dirty="0">
                <a:solidFill>
                  <a:srgbClr val="222222"/>
                </a:solidFill>
                <a:latin typeface="Source Sans Pro"/>
              </a:rPr>
              <a:t>In particular =&gt; when each set of input values the system behavior is </a:t>
            </a:r>
            <a:r>
              <a:rPr lang="en-US" b="1" dirty="0">
                <a:solidFill>
                  <a:srgbClr val="222222"/>
                </a:solidFill>
                <a:latin typeface="Source Sans Pro"/>
              </a:rPr>
              <a:t>different</a:t>
            </a:r>
            <a:r>
              <a:rPr lang="en-US" dirty="0">
                <a:solidFill>
                  <a:srgbClr val="222222"/>
                </a:solidFill>
                <a:latin typeface="Source Sans Pro"/>
              </a:rPr>
              <a:t>,</a:t>
            </a:r>
          </a:p>
          <a:p>
            <a:endParaRPr lang="en-US" dirty="0">
              <a:solidFill>
                <a:srgbClr val="222222"/>
              </a:solidFill>
              <a:latin typeface="Source Sans Pro"/>
            </a:endParaRPr>
          </a:p>
        </p:txBody>
      </p:sp>
    </p:spTree>
    <p:extLst>
      <p:ext uri="{BB962C8B-B14F-4D97-AF65-F5344CB8AC3E}">
        <p14:creationId xmlns:p14="http://schemas.microsoft.com/office/powerpoint/2010/main" val="745541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90637" y="365125"/>
            <a:ext cx="6410325" cy="809625"/>
          </a:xfrm>
          <a:prstGeom prst="rect">
            <a:avLst/>
          </a:prstGeom>
        </p:spPr>
      </p:pic>
      <p:pic>
        <p:nvPicPr>
          <p:cNvPr id="5" name="Picture 4"/>
          <p:cNvPicPr>
            <a:picLocks noChangeAspect="1"/>
          </p:cNvPicPr>
          <p:nvPr/>
        </p:nvPicPr>
        <p:blipFill>
          <a:blip r:embed="rId3"/>
          <a:stretch>
            <a:fillRect/>
          </a:stretch>
        </p:blipFill>
        <p:spPr>
          <a:xfrm>
            <a:off x="2081212" y="1966913"/>
            <a:ext cx="3857625" cy="609600"/>
          </a:xfrm>
          <a:prstGeom prst="rect">
            <a:avLst/>
          </a:prstGeom>
        </p:spPr>
      </p:pic>
      <p:sp>
        <p:nvSpPr>
          <p:cNvPr id="6" name="TextBox 5"/>
          <p:cNvSpPr txBox="1"/>
          <p:nvPr/>
        </p:nvSpPr>
        <p:spPr>
          <a:xfrm>
            <a:off x="7181849" y="1653183"/>
            <a:ext cx="4171951" cy="1200329"/>
          </a:xfrm>
          <a:prstGeom prst="rect">
            <a:avLst/>
          </a:prstGeom>
          <a:solidFill>
            <a:srgbClr val="FFFF00"/>
          </a:solidFill>
        </p:spPr>
        <p:txBody>
          <a:bodyPr wrap="square" rtlCol="0">
            <a:spAutoFit/>
          </a:bodyPr>
          <a:lstStyle/>
          <a:p>
            <a:r>
              <a:rPr lang="en-US" sz="2400" dirty="0"/>
              <a:t>Statement coverage:</a:t>
            </a:r>
          </a:p>
          <a:p>
            <a:r>
              <a:rPr lang="en-US" sz="2400" dirty="0"/>
              <a:t>If there is a statement in the code …need to cover it in a test</a:t>
            </a:r>
          </a:p>
        </p:txBody>
      </p:sp>
      <p:cxnSp>
        <p:nvCxnSpPr>
          <p:cNvPr id="8" name="Straight Arrow Connector 7"/>
          <p:cNvCxnSpPr/>
          <p:nvPr/>
        </p:nvCxnSpPr>
        <p:spPr>
          <a:xfrm flipH="1">
            <a:off x="5938837" y="2243138"/>
            <a:ext cx="1243012" cy="171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stretch>
            <a:fillRect/>
          </a:stretch>
        </p:blipFill>
        <p:spPr>
          <a:xfrm>
            <a:off x="2533649" y="3921126"/>
            <a:ext cx="4648200" cy="866775"/>
          </a:xfrm>
          <a:prstGeom prst="rect">
            <a:avLst/>
          </a:prstGeom>
        </p:spPr>
      </p:pic>
      <p:sp>
        <p:nvSpPr>
          <p:cNvPr id="11" name="TextBox 10"/>
          <p:cNvSpPr txBox="1"/>
          <p:nvPr/>
        </p:nvSpPr>
        <p:spPr>
          <a:xfrm>
            <a:off x="838200" y="3050015"/>
            <a:ext cx="4476749" cy="830997"/>
          </a:xfrm>
          <a:prstGeom prst="rect">
            <a:avLst/>
          </a:prstGeom>
          <a:solidFill>
            <a:srgbClr val="FFFF00"/>
          </a:solidFill>
        </p:spPr>
        <p:txBody>
          <a:bodyPr wrap="square" rtlCol="0">
            <a:spAutoFit/>
          </a:bodyPr>
          <a:lstStyle/>
          <a:p>
            <a:r>
              <a:rPr lang="en-US" sz="2400" dirty="0"/>
              <a:t>Coverage Measure  … the higher this number the better </a:t>
            </a:r>
          </a:p>
        </p:txBody>
      </p:sp>
      <p:sp>
        <p:nvSpPr>
          <p:cNvPr id="12" name="Rectangle 11"/>
          <p:cNvSpPr/>
          <p:nvPr/>
        </p:nvSpPr>
        <p:spPr>
          <a:xfrm>
            <a:off x="4731723" y="1283851"/>
            <a:ext cx="4900252" cy="369332"/>
          </a:xfrm>
          <a:prstGeom prst="rect">
            <a:avLst/>
          </a:prstGeom>
          <a:solidFill>
            <a:schemeClr val="accent1">
              <a:lumMod val="60000"/>
              <a:lumOff val="40000"/>
            </a:schemeClr>
          </a:solidFill>
        </p:spPr>
        <p:txBody>
          <a:bodyPr wrap="none">
            <a:spAutoFit/>
          </a:bodyPr>
          <a:lstStyle/>
          <a:p>
            <a:r>
              <a:rPr lang="en-US">
                <a:hlinkClick r:id="rId5"/>
              </a:rPr>
              <a:t>https://www.youtube.com/watch?v=9PSrhH2gtkU</a:t>
            </a:r>
            <a:endParaRPr lang="en-US"/>
          </a:p>
        </p:txBody>
      </p:sp>
    </p:spTree>
    <p:extLst>
      <p:ext uri="{BB962C8B-B14F-4D97-AF65-F5344CB8AC3E}">
        <p14:creationId xmlns:p14="http://schemas.microsoft.com/office/powerpoint/2010/main" val="4053594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9087" y="380206"/>
            <a:ext cx="5438775" cy="647700"/>
          </a:xfrm>
          <a:prstGeom prst="rect">
            <a:avLst/>
          </a:prstGeom>
        </p:spPr>
      </p:pic>
      <p:pic>
        <p:nvPicPr>
          <p:cNvPr id="5" name="Picture 4"/>
          <p:cNvPicPr>
            <a:picLocks noChangeAspect="1"/>
          </p:cNvPicPr>
          <p:nvPr/>
        </p:nvPicPr>
        <p:blipFill>
          <a:blip r:embed="rId3"/>
          <a:stretch>
            <a:fillRect/>
          </a:stretch>
        </p:blipFill>
        <p:spPr>
          <a:xfrm>
            <a:off x="1947862" y="1514475"/>
            <a:ext cx="4295779" cy="585788"/>
          </a:xfrm>
          <a:prstGeom prst="rect">
            <a:avLst/>
          </a:prstGeom>
        </p:spPr>
      </p:pic>
      <p:sp>
        <p:nvSpPr>
          <p:cNvPr id="6" name="TextBox 5"/>
          <p:cNvSpPr txBox="1"/>
          <p:nvPr/>
        </p:nvSpPr>
        <p:spPr>
          <a:xfrm>
            <a:off x="7358062" y="800100"/>
            <a:ext cx="3500437" cy="954107"/>
          </a:xfrm>
          <a:prstGeom prst="rect">
            <a:avLst/>
          </a:prstGeom>
          <a:solidFill>
            <a:srgbClr val="FFFF00"/>
          </a:solidFill>
        </p:spPr>
        <p:txBody>
          <a:bodyPr wrap="square" rtlCol="0">
            <a:spAutoFit/>
          </a:bodyPr>
          <a:lstStyle/>
          <a:p>
            <a:r>
              <a:rPr lang="en-US" sz="2800" dirty="0"/>
              <a:t>Goal to execute all branches in the code</a:t>
            </a:r>
          </a:p>
        </p:txBody>
      </p:sp>
      <p:pic>
        <p:nvPicPr>
          <p:cNvPr id="7" name="Picture 6"/>
          <p:cNvPicPr>
            <a:picLocks noChangeAspect="1"/>
          </p:cNvPicPr>
          <p:nvPr/>
        </p:nvPicPr>
        <p:blipFill>
          <a:blip r:embed="rId4"/>
          <a:stretch>
            <a:fillRect/>
          </a:stretch>
        </p:blipFill>
        <p:spPr>
          <a:xfrm>
            <a:off x="7173950" y="2324099"/>
            <a:ext cx="4324350" cy="895350"/>
          </a:xfrm>
          <a:prstGeom prst="rect">
            <a:avLst/>
          </a:prstGeom>
        </p:spPr>
      </p:pic>
      <p:cxnSp>
        <p:nvCxnSpPr>
          <p:cNvPr id="9" name="Straight Arrow Connector 8"/>
          <p:cNvCxnSpPr/>
          <p:nvPr/>
        </p:nvCxnSpPr>
        <p:spPr>
          <a:xfrm flipH="1">
            <a:off x="6243641" y="1027906"/>
            <a:ext cx="1114421" cy="486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8551069" y="1754207"/>
            <a:ext cx="1114421" cy="486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310275" y="4744423"/>
            <a:ext cx="5240794" cy="1938992"/>
          </a:xfrm>
          <a:prstGeom prst="rect">
            <a:avLst/>
          </a:prstGeom>
          <a:solidFill>
            <a:schemeClr val="accent1">
              <a:lumMod val="40000"/>
              <a:lumOff val="60000"/>
            </a:schemeClr>
          </a:solidFill>
        </p:spPr>
        <p:txBody>
          <a:bodyPr wrap="none" rtlCol="0">
            <a:spAutoFit/>
          </a:bodyPr>
          <a:lstStyle/>
          <a:p>
            <a:r>
              <a:rPr lang="en-US" sz="2400" dirty="0"/>
              <a:t>Branch: the outgoing edges of a decision</a:t>
            </a:r>
          </a:p>
          <a:p>
            <a:pPr marL="342900" indent="-342900">
              <a:buFontTx/>
              <a:buChar char="-"/>
            </a:pPr>
            <a:r>
              <a:rPr lang="en-US" sz="2400" dirty="0"/>
              <a:t>If statement</a:t>
            </a:r>
          </a:p>
          <a:p>
            <a:pPr marL="342900" indent="-342900">
              <a:buFontTx/>
              <a:buChar char="-"/>
            </a:pPr>
            <a:r>
              <a:rPr lang="en-US" sz="2400" dirty="0"/>
              <a:t>Switch Statement</a:t>
            </a:r>
          </a:p>
          <a:p>
            <a:pPr marL="342900" indent="-342900">
              <a:buFontTx/>
              <a:buChar char="-"/>
            </a:pPr>
            <a:r>
              <a:rPr lang="en-US" sz="2400" dirty="0"/>
              <a:t>While statement</a:t>
            </a:r>
          </a:p>
          <a:p>
            <a:pPr marL="342900" indent="-342900">
              <a:buFontTx/>
              <a:buChar char="-"/>
            </a:pPr>
            <a:r>
              <a:rPr lang="en-US" sz="2400" dirty="0"/>
              <a:t>For loop </a:t>
            </a:r>
          </a:p>
        </p:txBody>
      </p:sp>
      <p:sp>
        <p:nvSpPr>
          <p:cNvPr id="12" name="TextBox 11">
            <a:extLst>
              <a:ext uri="{FF2B5EF4-FFF2-40B4-BE49-F238E27FC236}">
                <a16:creationId xmlns:a16="http://schemas.microsoft.com/office/drawing/2014/main" id="{58E30197-5A71-4C53-B2A5-82ABFB2E6A66}"/>
              </a:ext>
            </a:extLst>
          </p:cNvPr>
          <p:cNvSpPr txBox="1"/>
          <p:nvPr/>
        </p:nvSpPr>
        <p:spPr>
          <a:xfrm>
            <a:off x="1947862" y="3267095"/>
            <a:ext cx="6097772" cy="1477328"/>
          </a:xfrm>
          <a:prstGeom prst="rect">
            <a:avLst/>
          </a:prstGeom>
          <a:noFill/>
        </p:spPr>
        <p:txBody>
          <a:bodyPr wrap="square">
            <a:spAutoFit/>
          </a:bodyPr>
          <a:lstStyle/>
          <a:p>
            <a:r>
              <a:rPr lang="en-US" dirty="0"/>
              <a:t>You must write enough test cases that each decision has a true and a false outcome at least once. </a:t>
            </a:r>
          </a:p>
          <a:p>
            <a:endParaRPr lang="en-US" dirty="0"/>
          </a:p>
          <a:p>
            <a:r>
              <a:rPr lang="en-US" dirty="0"/>
              <a:t>In other words, each branch direction must be traversed at least once.</a:t>
            </a:r>
          </a:p>
        </p:txBody>
      </p:sp>
    </p:spTree>
    <p:extLst>
      <p:ext uri="{BB962C8B-B14F-4D97-AF65-F5344CB8AC3E}">
        <p14:creationId xmlns:p14="http://schemas.microsoft.com/office/powerpoint/2010/main" val="242341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7359" y="2098815"/>
            <a:ext cx="7115791" cy="2308324"/>
          </a:xfrm>
          <a:prstGeom prst="rect">
            <a:avLst/>
          </a:prstGeom>
          <a:solidFill>
            <a:srgbClr val="FFFF00"/>
          </a:solidFill>
        </p:spPr>
        <p:txBody>
          <a:bodyPr wrap="square" rtlCol="0">
            <a:spAutoFit/>
          </a:bodyPr>
          <a:lstStyle/>
          <a:p>
            <a:pPr marL="457200" indent="-457200">
              <a:buFont typeface="+mj-lt"/>
              <a:buAutoNum type="arabicPeriod"/>
            </a:pPr>
            <a:r>
              <a:rPr lang="en-US" sz="2400" dirty="0" err="1">
                <a:latin typeface="Courier New" panose="02070309020205020404" pitchFamily="49" charset="0"/>
                <a:cs typeface="Courier New" panose="02070309020205020404" pitchFamily="49" charset="0"/>
              </a:rPr>
              <a:t>def</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print_sum</a:t>
            </a:r>
            <a:r>
              <a:rPr lang="en-US" sz="2400" dirty="0">
                <a:latin typeface="Courier New" panose="02070309020205020404" pitchFamily="49" charset="0"/>
                <a:cs typeface="Courier New" panose="02070309020205020404" pitchFamily="49" charset="0"/>
              </a:rPr>
              <a:t>( a, b ):</a:t>
            </a:r>
          </a:p>
          <a:p>
            <a:pPr marL="457200" indent="-457200">
              <a:buFont typeface="+mj-lt"/>
              <a:buAutoNum type="arabicPeriod"/>
            </a:pPr>
            <a:r>
              <a:rPr lang="en-US" sz="2400" dirty="0">
                <a:latin typeface="Courier New" panose="02070309020205020404" pitchFamily="49" charset="0"/>
                <a:cs typeface="Courier New" panose="02070309020205020404" pitchFamily="49" charset="0"/>
              </a:rPr>
              <a:t>    result = a + b</a:t>
            </a:r>
          </a:p>
          <a:p>
            <a:pPr marL="457200" indent="-457200">
              <a:buFont typeface="+mj-lt"/>
              <a:buAutoNum type="arabicPeriod"/>
            </a:pPr>
            <a:r>
              <a:rPr lang="en-US" sz="2400" dirty="0">
                <a:latin typeface="Courier New" panose="02070309020205020404" pitchFamily="49" charset="0"/>
                <a:cs typeface="Courier New" panose="02070309020205020404" pitchFamily="49" charset="0"/>
              </a:rPr>
              <a:t>    if result &gt; 0:</a:t>
            </a:r>
          </a:p>
          <a:p>
            <a:pPr marL="457200" indent="-457200">
              <a:buFont typeface="+mj-lt"/>
              <a:buAutoNum type="arabicPeriod"/>
            </a:pPr>
            <a:r>
              <a:rPr lang="en-US" sz="2400" dirty="0">
                <a:latin typeface="Courier New" panose="02070309020205020404" pitchFamily="49" charset="0"/>
                <a:cs typeface="Courier New" panose="02070309020205020404" pitchFamily="49" charset="0"/>
              </a:rPr>
              <a:t>	      print( </a:t>
            </a:r>
            <a:r>
              <a:rPr lang="en-US" sz="2400" dirty="0" err="1">
                <a:latin typeface="Courier New" panose="02070309020205020404" pitchFamily="49" charset="0"/>
                <a:cs typeface="Courier New" panose="02070309020205020404" pitchFamily="49" charset="0"/>
              </a:rPr>
              <a:t>f“Red</a:t>
            </a:r>
            <a:r>
              <a:rPr lang="en-US" sz="2400" dirty="0">
                <a:latin typeface="Courier New" panose="02070309020205020404" pitchFamily="49" charset="0"/>
                <a:cs typeface="Courier New" panose="02070309020205020404" pitchFamily="49" charset="0"/>
              </a:rPr>
              <a:t>:{result}”)</a:t>
            </a:r>
          </a:p>
          <a:p>
            <a:pPr marL="457200" indent="-457200">
              <a:buFont typeface="+mj-lt"/>
              <a:buAutoNum type="arabicPeriod"/>
            </a:pPr>
            <a:r>
              <a:rPr lang="en-US" sz="2400" dirty="0">
                <a:latin typeface="Courier New" panose="02070309020205020404" pitchFamily="49" charset="0"/>
                <a:cs typeface="Courier New" panose="02070309020205020404" pitchFamily="49" charset="0"/>
              </a:rPr>
              <a:t>	  else if ( result &lt; 0 ):</a:t>
            </a:r>
          </a:p>
          <a:p>
            <a:pPr marL="457200" indent="-457200">
              <a:buFont typeface="+mj-lt"/>
              <a:buAutoNum type="arabicPeriod"/>
            </a:pPr>
            <a:r>
              <a:rPr lang="en-US" sz="2400" dirty="0">
                <a:latin typeface="Courier New" panose="02070309020205020404" pitchFamily="49" charset="0"/>
                <a:cs typeface="Courier New" panose="02070309020205020404" pitchFamily="49" charset="0"/>
              </a:rPr>
              <a:t>	      print(</a:t>
            </a:r>
            <a:r>
              <a:rPr lang="en-US" sz="2400" dirty="0" err="1">
                <a:latin typeface="Courier New" panose="02070309020205020404" pitchFamily="49" charset="0"/>
                <a:cs typeface="Courier New" panose="02070309020205020404" pitchFamily="49" charset="0"/>
              </a:rPr>
              <a:t>f“Blue</a:t>
            </a:r>
            <a:r>
              <a:rPr lang="en-US" sz="2400" dirty="0">
                <a:latin typeface="Courier New" panose="02070309020205020404" pitchFamily="49" charset="0"/>
                <a:cs typeface="Courier New" panose="02070309020205020404" pitchFamily="49" charset="0"/>
              </a:rPr>
              <a:t>:{result}“)</a:t>
            </a:r>
          </a:p>
        </p:txBody>
      </p:sp>
      <p:sp>
        <p:nvSpPr>
          <p:cNvPr id="7" name="TextBox 6"/>
          <p:cNvSpPr txBox="1"/>
          <p:nvPr/>
        </p:nvSpPr>
        <p:spPr>
          <a:xfrm>
            <a:off x="232999" y="1308291"/>
            <a:ext cx="4821833" cy="461665"/>
          </a:xfrm>
          <a:prstGeom prst="rect">
            <a:avLst/>
          </a:prstGeom>
          <a:solidFill>
            <a:srgbClr val="FFFF00"/>
          </a:solidFill>
        </p:spPr>
        <p:txBody>
          <a:bodyPr wrap="none" rtlCol="0">
            <a:spAutoFit/>
          </a:bodyPr>
          <a:lstStyle/>
          <a:p>
            <a:r>
              <a:rPr lang="en-US" sz="2400" dirty="0"/>
              <a:t>Module Specification: Don’t look at it</a:t>
            </a:r>
            <a:endParaRPr lang="en-US" sz="2400" dirty="0">
              <a:latin typeface="Courier New" panose="02070309020205020404" pitchFamily="49" charset="0"/>
              <a:cs typeface="Courier New" panose="02070309020205020404" pitchFamily="49" charset="0"/>
            </a:endParaRPr>
          </a:p>
        </p:txBody>
      </p:sp>
      <p:sp>
        <p:nvSpPr>
          <p:cNvPr id="11" name="TextBox 10"/>
          <p:cNvSpPr txBox="1"/>
          <p:nvPr/>
        </p:nvSpPr>
        <p:spPr>
          <a:xfrm>
            <a:off x="319087" y="4832765"/>
            <a:ext cx="4540199" cy="461665"/>
          </a:xfrm>
          <a:prstGeom prst="rect">
            <a:avLst/>
          </a:prstGeom>
          <a:solidFill>
            <a:schemeClr val="tx2">
              <a:lumMod val="40000"/>
              <a:lumOff val="60000"/>
            </a:schemeClr>
          </a:solidFill>
        </p:spPr>
        <p:txBody>
          <a:bodyPr wrap="square" rtlCol="0">
            <a:spAutoFit/>
          </a:bodyPr>
          <a:lstStyle/>
          <a:p>
            <a:r>
              <a:rPr lang="en-US" sz="2400" dirty="0"/>
              <a:t>TC1 covers 1 branch</a:t>
            </a:r>
          </a:p>
        </p:txBody>
      </p:sp>
      <p:pic>
        <p:nvPicPr>
          <p:cNvPr id="10" name="Picture 9"/>
          <p:cNvPicPr>
            <a:picLocks noChangeAspect="1"/>
          </p:cNvPicPr>
          <p:nvPr/>
        </p:nvPicPr>
        <p:blipFill>
          <a:blip r:embed="rId2"/>
          <a:stretch>
            <a:fillRect/>
          </a:stretch>
        </p:blipFill>
        <p:spPr>
          <a:xfrm>
            <a:off x="9026666" y="944231"/>
            <a:ext cx="1914525" cy="3067050"/>
          </a:xfrm>
          <a:prstGeom prst="rect">
            <a:avLst/>
          </a:prstGeom>
        </p:spPr>
      </p:pic>
      <p:cxnSp>
        <p:nvCxnSpPr>
          <p:cNvPr id="14" name="Straight Arrow Connector 13"/>
          <p:cNvCxnSpPr/>
          <p:nvPr/>
        </p:nvCxnSpPr>
        <p:spPr>
          <a:xfrm>
            <a:off x="9401175" y="77285"/>
            <a:ext cx="1214437" cy="2250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937255" y="156007"/>
            <a:ext cx="935407" cy="2172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8189216" y="284289"/>
            <a:ext cx="1211959" cy="2719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576399" y="126846"/>
            <a:ext cx="1211959" cy="2719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a:stretch>
            <a:fillRect/>
          </a:stretch>
        </p:blipFill>
        <p:spPr>
          <a:xfrm>
            <a:off x="319087" y="380206"/>
            <a:ext cx="5438775" cy="647700"/>
          </a:xfrm>
          <a:prstGeom prst="rect">
            <a:avLst/>
          </a:prstGeom>
        </p:spPr>
      </p:pic>
      <p:pic>
        <p:nvPicPr>
          <p:cNvPr id="23" name="Picture 22"/>
          <p:cNvPicPr>
            <a:picLocks noChangeAspect="1"/>
          </p:cNvPicPr>
          <p:nvPr/>
        </p:nvPicPr>
        <p:blipFill>
          <a:blip r:embed="rId4"/>
          <a:stretch>
            <a:fillRect/>
          </a:stretch>
        </p:blipFill>
        <p:spPr>
          <a:xfrm>
            <a:off x="6043612" y="4656208"/>
            <a:ext cx="1500908" cy="2028254"/>
          </a:xfrm>
          <a:prstGeom prst="rect">
            <a:avLst/>
          </a:prstGeom>
        </p:spPr>
      </p:pic>
      <p:pic>
        <p:nvPicPr>
          <p:cNvPr id="25" name="Picture 24"/>
          <p:cNvPicPr>
            <a:picLocks noChangeAspect="1"/>
          </p:cNvPicPr>
          <p:nvPr/>
        </p:nvPicPr>
        <p:blipFill>
          <a:blip r:embed="rId5"/>
          <a:stretch>
            <a:fillRect/>
          </a:stretch>
        </p:blipFill>
        <p:spPr>
          <a:xfrm>
            <a:off x="7909850" y="4673223"/>
            <a:ext cx="1288266" cy="1955522"/>
          </a:xfrm>
          <a:prstGeom prst="rect">
            <a:avLst/>
          </a:prstGeom>
        </p:spPr>
      </p:pic>
      <p:pic>
        <p:nvPicPr>
          <p:cNvPr id="26" name="Picture 25"/>
          <p:cNvPicPr>
            <a:picLocks noChangeAspect="1"/>
          </p:cNvPicPr>
          <p:nvPr/>
        </p:nvPicPr>
        <p:blipFill>
          <a:blip r:embed="rId6"/>
          <a:stretch>
            <a:fillRect/>
          </a:stretch>
        </p:blipFill>
        <p:spPr>
          <a:xfrm>
            <a:off x="9509023" y="4407139"/>
            <a:ext cx="2476500" cy="866775"/>
          </a:xfrm>
          <a:prstGeom prst="rect">
            <a:avLst/>
          </a:prstGeom>
        </p:spPr>
      </p:pic>
      <p:pic>
        <p:nvPicPr>
          <p:cNvPr id="27" name="Picture 26"/>
          <p:cNvPicPr>
            <a:picLocks noChangeAspect="1"/>
          </p:cNvPicPr>
          <p:nvPr/>
        </p:nvPicPr>
        <p:blipFill>
          <a:blip r:embed="rId7"/>
          <a:stretch>
            <a:fillRect/>
          </a:stretch>
        </p:blipFill>
        <p:spPr>
          <a:xfrm>
            <a:off x="3327297" y="4437180"/>
            <a:ext cx="2533650" cy="857250"/>
          </a:xfrm>
          <a:prstGeom prst="rect">
            <a:avLst/>
          </a:prstGeom>
        </p:spPr>
      </p:pic>
      <p:cxnSp>
        <p:nvCxnSpPr>
          <p:cNvPr id="30" name="Straight Arrow Connector 29"/>
          <p:cNvCxnSpPr/>
          <p:nvPr/>
        </p:nvCxnSpPr>
        <p:spPr>
          <a:xfrm>
            <a:off x="2843213" y="5063597"/>
            <a:ext cx="3657600" cy="1113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401174" y="5650984"/>
            <a:ext cx="2701481" cy="1200329"/>
          </a:xfrm>
          <a:prstGeom prst="rect">
            <a:avLst/>
          </a:prstGeom>
          <a:solidFill>
            <a:schemeClr val="tx2">
              <a:lumMod val="40000"/>
              <a:lumOff val="60000"/>
            </a:schemeClr>
          </a:solidFill>
        </p:spPr>
        <p:txBody>
          <a:bodyPr wrap="square" rtlCol="0">
            <a:spAutoFit/>
          </a:bodyPr>
          <a:lstStyle/>
          <a:p>
            <a:r>
              <a:rPr lang="en-US" sz="2400" dirty="0"/>
              <a:t>TC2 covers 2 branches – total 75% between the 2</a:t>
            </a:r>
          </a:p>
        </p:txBody>
      </p:sp>
      <p:sp>
        <p:nvSpPr>
          <p:cNvPr id="5" name="TextBox 4"/>
          <p:cNvSpPr txBox="1"/>
          <p:nvPr/>
        </p:nvSpPr>
        <p:spPr>
          <a:xfrm>
            <a:off x="7131075" y="102210"/>
            <a:ext cx="4540199" cy="461665"/>
          </a:xfrm>
          <a:prstGeom prst="rect">
            <a:avLst/>
          </a:prstGeom>
          <a:solidFill>
            <a:schemeClr val="tx2">
              <a:lumMod val="40000"/>
              <a:lumOff val="60000"/>
            </a:schemeClr>
          </a:solidFill>
        </p:spPr>
        <p:txBody>
          <a:bodyPr wrap="square" rtlCol="0">
            <a:spAutoFit/>
          </a:bodyPr>
          <a:lstStyle/>
          <a:p>
            <a:r>
              <a:rPr lang="en-US" sz="2400" dirty="0"/>
              <a:t>4 branches in this code </a:t>
            </a:r>
          </a:p>
        </p:txBody>
      </p:sp>
      <p:pic>
        <p:nvPicPr>
          <p:cNvPr id="32" name="Picture 31"/>
          <p:cNvPicPr>
            <a:picLocks noChangeAspect="1"/>
          </p:cNvPicPr>
          <p:nvPr/>
        </p:nvPicPr>
        <p:blipFill>
          <a:blip r:embed="rId8"/>
          <a:stretch>
            <a:fillRect/>
          </a:stretch>
        </p:blipFill>
        <p:spPr>
          <a:xfrm>
            <a:off x="2243138" y="5701819"/>
            <a:ext cx="1457325" cy="790575"/>
          </a:xfrm>
          <a:prstGeom prst="rect">
            <a:avLst/>
          </a:prstGeom>
        </p:spPr>
      </p:pic>
      <p:sp>
        <p:nvSpPr>
          <p:cNvPr id="33" name="TextBox 32"/>
          <p:cNvSpPr txBox="1"/>
          <p:nvPr/>
        </p:nvSpPr>
        <p:spPr>
          <a:xfrm>
            <a:off x="319086" y="6353519"/>
            <a:ext cx="5824539" cy="461665"/>
          </a:xfrm>
          <a:prstGeom prst="rect">
            <a:avLst/>
          </a:prstGeom>
          <a:solidFill>
            <a:schemeClr val="tx2">
              <a:lumMod val="40000"/>
              <a:lumOff val="60000"/>
            </a:schemeClr>
          </a:solidFill>
        </p:spPr>
        <p:txBody>
          <a:bodyPr wrap="square" rtlCol="0">
            <a:spAutoFit/>
          </a:bodyPr>
          <a:lstStyle/>
          <a:p>
            <a:r>
              <a:rPr lang="en-US" sz="2400" dirty="0"/>
              <a:t>Would need to add TC3 to get 100% coverage</a:t>
            </a:r>
          </a:p>
        </p:txBody>
      </p:sp>
      <p:sp>
        <p:nvSpPr>
          <p:cNvPr id="35" name="Rectangle 34"/>
          <p:cNvSpPr/>
          <p:nvPr/>
        </p:nvSpPr>
        <p:spPr>
          <a:xfrm>
            <a:off x="4202243" y="1027906"/>
            <a:ext cx="4760790" cy="369332"/>
          </a:xfrm>
          <a:prstGeom prst="rect">
            <a:avLst/>
          </a:prstGeom>
          <a:solidFill>
            <a:schemeClr val="accent1">
              <a:lumMod val="40000"/>
              <a:lumOff val="60000"/>
            </a:schemeClr>
          </a:solidFill>
        </p:spPr>
        <p:txBody>
          <a:bodyPr wrap="none">
            <a:spAutoFit/>
          </a:bodyPr>
          <a:lstStyle/>
          <a:p>
            <a:r>
              <a:rPr lang="en-US" dirty="0">
                <a:hlinkClick r:id="rId9"/>
              </a:rPr>
              <a:t>https://www.youtube.com/watch?v=JkJFxPy08rk</a:t>
            </a:r>
            <a:endParaRPr lang="en-US" dirty="0"/>
          </a:p>
        </p:txBody>
      </p:sp>
    </p:spTree>
    <p:extLst>
      <p:ext uri="{BB962C8B-B14F-4D97-AF65-F5344CB8AC3E}">
        <p14:creationId xmlns:p14="http://schemas.microsoft.com/office/powerpoint/2010/main" val="3257901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1157287" y="652463"/>
            <a:ext cx="8791575" cy="1038225"/>
          </a:xfrm>
          <a:prstGeom prst="rect">
            <a:avLst/>
          </a:prstGeom>
        </p:spPr>
      </p:pic>
      <p:sp>
        <p:nvSpPr>
          <p:cNvPr id="5" name="TextBox 4"/>
          <p:cNvSpPr txBox="1"/>
          <p:nvPr/>
        </p:nvSpPr>
        <p:spPr>
          <a:xfrm>
            <a:off x="850115" y="1978026"/>
            <a:ext cx="5743624" cy="369332"/>
          </a:xfrm>
          <a:prstGeom prst="rect">
            <a:avLst/>
          </a:prstGeom>
          <a:solidFill>
            <a:srgbClr val="FFFF00"/>
          </a:solidFill>
        </p:spPr>
        <p:txBody>
          <a:bodyPr wrap="none" rtlCol="0">
            <a:spAutoFit/>
          </a:bodyPr>
          <a:lstStyle/>
          <a:p>
            <a:r>
              <a:rPr lang="en-US" dirty="0"/>
              <a:t>All test suites that satisfy 1 criterion also satisfies the other </a:t>
            </a:r>
          </a:p>
        </p:txBody>
      </p:sp>
      <p:sp>
        <p:nvSpPr>
          <p:cNvPr id="7" name="TextBox 6"/>
          <p:cNvSpPr txBox="1"/>
          <p:nvPr/>
        </p:nvSpPr>
        <p:spPr>
          <a:xfrm>
            <a:off x="6589697" y="2021323"/>
            <a:ext cx="4424096" cy="1631216"/>
          </a:xfrm>
          <a:prstGeom prst="rect">
            <a:avLst/>
          </a:prstGeom>
          <a:solidFill>
            <a:srgbClr val="00B050"/>
          </a:solidFill>
        </p:spPr>
        <p:txBody>
          <a:bodyPr wrap="none" rtlCol="0">
            <a:spAutoFit/>
          </a:bodyPr>
          <a:lstStyle/>
          <a:p>
            <a:r>
              <a:rPr lang="en-US" sz="2000" dirty="0"/>
              <a:t>Branch coverages is a </a:t>
            </a:r>
            <a:r>
              <a:rPr lang="en-US" sz="2000" b="1" i="1" dirty="0"/>
              <a:t>stronger </a:t>
            </a:r>
            <a:r>
              <a:rPr lang="en-US" sz="2000" dirty="0"/>
              <a:t>criterion</a:t>
            </a:r>
          </a:p>
          <a:p>
            <a:endParaRPr lang="en-US" sz="2000" dirty="0"/>
          </a:p>
          <a:p>
            <a:r>
              <a:rPr lang="en-US" sz="2000" dirty="0"/>
              <a:t>There is no way to cover all the branches</a:t>
            </a:r>
          </a:p>
          <a:p>
            <a:endParaRPr lang="en-US" sz="2000" dirty="0"/>
          </a:p>
          <a:p>
            <a:r>
              <a:rPr lang="en-US" sz="2000" dirty="0"/>
              <a:t>w/o also covering the statements</a:t>
            </a:r>
          </a:p>
        </p:txBody>
      </p:sp>
      <p:sp>
        <p:nvSpPr>
          <p:cNvPr id="8" name="TextBox 7"/>
          <p:cNvSpPr txBox="1"/>
          <p:nvPr/>
        </p:nvSpPr>
        <p:spPr>
          <a:xfrm>
            <a:off x="6281737" y="4309209"/>
            <a:ext cx="4868128" cy="1015663"/>
          </a:xfrm>
          <a:prstGeom prst="rect">
            <a:avLst/>
          </a:prstGeom>
          <a:solidFill>
            <a:srgbClr val="FFFF00"/>
          </a:solidFill>
        </p:spPr>
        <p:txBody>
          <a:bodyPr wrap="none" rtlCol="0">
            <a:spAutoFit/>
          </a:bodyPr>
          <a:lstStyle/>
          <a:p>
            <a:r>
              <a:rPr lang="en-US" sz="2000" dirty="0"/>
              <a:t>Statement coverages is a </a:t>
            </a:r>
            <a:r>
              <a:rPr lang="en-US" sz="2000" b="1" i="1" dirty="0"/>
              <a:t>weaker </a:t>
            </a:r>
            <a:r>
              <a:rPr lang="en-US" sz="2000" dirty="0"/>
              <a:t>criterion</a:t>
            </a:r>
          </a:p>
          <a:p>
            <a:endParaRPr lang="en-US" sz="2000" dirty="0"/>
          </a:p>
          <a:p>
            <a:r>
              <a:rPr lang="en-US" sz="2000" dirty="0"/>
              <a:t>Can cover all statements but not all branches</a:t>
            </a:r>
          </a:p>
        </p:txBody>
      </p:sp>
      <p:pic>
        <p:nvPicPr>
          <p:cNvPr id="9" name="Picture 8"/>
          <p:cNvPicPr>
            <a:picLocks noChangeAspect="1"/>
          </p:cNvPicPr>
          <p:nvPr/>
        </p:nvPicPr>
        <p:blipFill>
          <a:blip r:embed="rId3"/>
          <a:stretch>
            <a:fillRect/>
          </a:stretch>
        </p:blipFill>
        <p:spPr>
          <a:xfrm>
            <a:off x="2809874" y="2499759"/>
            <a:ext cx="2743200" cy="3238500"/>
          </a:xfrm>
          <a:prstGeom prst="rect">
            <a:avLst/>
          </a:prstGeom>
        </p:spPr>
      </p:pic>
      <p:sp>
        <p:nvSpPr>
          <p:cNvPr id="10" name="TextBox 9"/>
          <p:cNvSpPr txBox="1"/>
          <p:nvPr/>
        </p:nvSpPr>
        <p:spPr>
          <a:xfrm>
            <a:off x="1622055" y="5745562"/>
            <a:ext cx="9391738" cy="707886"/>
          </a:xfrm>
          <a:prstGeom prst="rect">
            <a:avLst/>
          </a:prstGeom>
          <a:solidFill>
            <a:srgbClr val="FFFF00"/>
          </a:solidFill>
        </p:spPr>
        <p:txBody>
          <a:bodyPr wrap="none" rtlCol="0">
            <a:spAutoFit/>
          </a:bodyPr>
          <a:lstStyle/>
          <a:p>
            <a:r>
              <a:rPr lang="en-US" sz="2000" dirty="0"/>
              <a:t>Branch coverage subsumes statement coverage</a:t>
            </a:r>
          </a:p>
          <a:p>
            <a:r>
              <a:rPr lang="en-US" sz="2000" b="1" i="1" dirty="0"/>
              <a:t>BRANCH COVERAGE IS MORE EXPENSIVE since requires a LARGER number of test cases</a:t>
            </a:r>
          </a:p>
        </p:txBody>
      </p:sp>
    </p:spTree>
    <p:extLst>
      <p:ext uri="{BB962C8B-B14F-4D97-AF65-F5344CB8AC3E}">
        <p14:creationId xmlns:p14="http://schemas.microsoft.com/office/powerpoint/2010/main" val="2809901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829-C6E2-4935-A06A-2011277C191A}"/>
              </a:ext>
            </a:extLst>
          </p:cNvPr>
          <p:cNvSpPr>
            <a:spLocks noGrp="1"/>
          </p:cNvSpPr>
          <p:nvPr>
            <p:ph type="title"/>
          </p:nvPr>
        </p:nvSpPr>
        <p:spPr/>
        <p:txBody>
          <a:bodyPr/>
          <a:lstStyle/>
          <a:p>
            <a:r>
              <a:rPr lang="en-US" dirty="0"/>
              <a:t>Branch coverage weakness</a:t>
            </a:r>
          </a:p>
        </p:txBody>
      </p:sp>
      <p:sp>
        <p:nvSpPr>
          <p:cNvPr id="5" name="TextBox 4">
            <a:extLst>
              <a:ext uri="{FF2B5EF4-FFF2-40B4-BE49-F238E27FC236}">
                <a16:creationId xmlns:a16="http://schemas.microsoft.com/office/drawing/2014/main" id="{379805C8-1D12-4917-BCA4-D106B71463EF}"/>
              </a:ext>
            </a:extLst>
          </p:cNvPr>
          <p:cNvSpPr txBox="1"/>
          <p:nvPr/>
        </p:nvSpPr>
        <p:spPr>
          <a:xfrm>
            <a:off x="5770821" y="219372"/>
            <a:ext cx="6097772" cy="369332"/>
          </a:xfrm>
          <a:prstGeom prst="rect">
            <a:avLst/>
          </a:prstGeom>
          <a:noFill/>
        </p:spPr>
        <p:txBody>
          <a:bodyPr wrap="square">
            <a:spAutoFit/>
          </a:bodyPr>
          <a:lstStyle/>
          <a:p>
            <a:r>
              <a:rPr lang="en-US" dirty="0"/>
              <a:t>Sometimes appears to test everything but does not</a:t>
            </a:r>
          </a:p>
        </p:txBody>
      </p:sp>
      <p:pic>
        <p:nvPicPr>
          <p:cNvPr id="8" name="Picture 7">
            <a:extLst>
              <a:ext uri="{FF2B5EF4-FFF2-40B4-BE49-F238E27FC236}">
                <a16:creationId xmlns:a16="http://schemas.microsoft.com/office/drawing/2014/main" id="{BE8922DD-B2B2-4E91-841E-937919373022}"/>
              </a:ext>
            </a:extLst>
          </p:cNvPr>
          <p:cNvPicPr>
            <a:picLocks noChangeAspect="1"/>
          </p:cNvPicPr>
          <p:nvPr/>
        </p:nvPicPr>
        <p:blipFill>
          <a:blip r:embed="rId2"/>
          <a:stretch>
            <a:fillRect/>
          </a:stretch>
        </p:blipFill>
        <p:spPr>
          <a:xfrm>
            <a:off x="5979153" y="1945845"/>
            <a:ext cx="5002508" cy="4744359"/>
          </a:xfrm>
          <a:prstGeom prst="rect">
            <a:avLst/>
          </a:prstGeom>
        </p:spPr>
      </p:pic>
      <p:sp>
        <p:nvSpPr>
          <p:cNvPr id="9" name="TextBox 8">
            <a:extLst>
              <a:ext uri="{FF2B5EF4-FFF2-40B4-BE49-F238E27FC236}">
                <a16:creationId xmlns:a16="http://schemas.microsoft.com/office/drawing/2014/main" id="{3DD43B87-7FBB-4AD9-8271-D3ABA57A6573}"/>
              </a:ext>
            </a:extLst>
          </p:cNvPr>
          <p:cNvSpPr txBox="1"/>
          <p:nvPr/>
        </p:nvSpPr>
        <p:spPr>
          <a:xfrm>
            <a:off x="1041991" y="1653402"/>
            <a:ext cx="5637762" cy="646331"/>
          </a:xfrm>
          <a:prstGeom prst="rect">
            <a:avLst/>
          </a:prstGeom>
          <a:solidFill>
            <a:srgbClr val="FFFF00"/>
          </a:solidFill>
        </p:spPr>
        <p:txBody>
          <a:bodyPr wrap="none" rtlCol="0">
            <a:spAutoFit/>
          </a:bodyPr>
          <a:lstStyle/>
          <a:p>
            <a:r>
              <a:rPr lang="en-US" dirty="0"/>
              <a:t>By just exercising all branches … not necessarily testing all </a:t>
            </a:r>
          </a:p>
          <a:p>
            <a:r>
              <a:rPr lang="en-US" dirty="0"/>
              <a:t>Multi-condition </a:t>
            </a:r>
          </a:p>
        </p:txBody>
      </p:sp>
      <p:sp>
        <p:nvSpPr>
          <p:cNvPr id="11" name="TextBox 10">
            <a:extLst>
              <a:ext uri="{FF2B5EF4-FFF2-40B4-BE49-F238E27FC236}">
                <a16:creationId xmlns:a16="http://schemas.microsoft.com/office/drawing/2014/main" id="{C5514BA0-BEA7-4636-B2DE-403879639BF1}"/>
              </a:ext>
            </a:extLst>
          </p:cNvPr>
          <p:cNvSpPr txBox="1"/>
          <p:nvPr/>
        </p:nvSpPr>
        <p:spPr>
          <a:xfrm>
            <a:off x="124932" y="4455617"/>
            <a:ext cx="5854221" cy="1754326"/>
          </a:xfrm>
          <a:prstGeom prst="rect">
            <a:avLst/>
          </a:prstGeom>
          <a:solidFill>
            <a:srgbClr val="FFFF00"/>
          </a:solidFill>
        </p:spPr>
        <p:txBody>
          <a:bodyPr wrap="square">
            <a:spAutoFit/>
          </a:bodyPr>
          <a:lstStyle/>
          <a:p>
            <a:r>
              <a:rPr lang="en-US" dirty="0"/>
              <a:t>For programs containing decisions having multiple conditions,</a:t>
            </a:r>
          </a:p>
          <a:p>
            <a:endParaRPr lang="en-US" dirty="0"/>
          </a:p>
          <a:p>
            <a:r>
              <a:rPr lang="en-US" dirty="0"/>
              <a:t>Must test all possible condition combinations </a:t>
            </a:r>
          </a:p>
          <a:p>
            <a:endParaRPr lang="en-US" dirty="0"/>
          </a:p>
          <a:p>
            <a:r>
              <a:rPr lang="en-US" dirty="0"/>
              <a:t>at least once.</a:t>
            </a:r>
          </a:p>
        </p:txBody>
      </p:sp>
    </p:spTree>
    <p:extLst>
      <p:ext uri="{BB962C8B-B14F-4D97-AF65-F5344CB8AC3E}">
        <p14:creationId xmlns:p14="http://schemas.microsoft.com/office/powerpoint/2010/main" val="1782305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43199</TotalTime>
  <Words>2166</Words>
  <Application>Microsoft Office PowerPoint</Application>
  <PresentationFormat>Widescreen</PresentationFormat>
  <Paragraphs>321</Paragraphs>
  <Slides>44</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44</vt:i4>
      </vt:variant>
    </vt:vector>
  </HeadingPairs>
  <TitlesOfParts>
    <vt:vector size="57" baseType="lpstr">
      <vt:lpstr>Arial</vt:lpstr>
      <vt:lpstr>Calibri</vt:lpstr>
      <vt:lpstr>Calibri Light</vt:lpstr>
      <vt:lpstr>Courier New</vt:lpstr>
      <vt:lpstr>Droid Serif</vt:lpstr>
      <vt:lpstr>Georgia</vt:lpstr>
      <vt:lpstr>Helvetica Neue</vt:lpstr>
      <vt:lpstr>inherit</vt:lpstr>
      <vt:lpstr>Source Sans Pro</vt:lpstr>
      <vt:lpstr>urw-din</vt:lpstr>
      <vt:lpstr>var(--font-din)</vt:lpstr>
      <vt:lpstr>Work Sans</vt:lpstr>
      <vt:lpstr>Office Theme</vt:lpstr>
      <vt:lpstr>Chapter 3 – Test Case Design</vt:lpstr>
      <vt:lpstr>White Box Testing</vt:lpstr>
      <vt:lpstr>PowerPoint Presentation</vt:lpstr>
      <vt:lpstr>White Box Testing Limitation example </vt:lpstr>
      <vt:lpstr>PowerPoint Presentation</vt:lpstr>
      <vt:lpstr>PowerPoint Presentation</vt:lpstr>
      <vt:lpstr>PowerPoint Presentation</vt:lpstr>
      <vt:lpstr>PowerPoint Presentation</vt:lpstr>
      <vt:lpstr>Branch coverage weakness</vt:lpstr>
      <vt:lpstr>PowerPoint Presentation</vt:lpstr>
      <vt:lpstr>Equiveillance Class Partitioning</vt:lpstr>
      <vt:lpstr>PowerPoint Presentation</vt:lpstr>
      <vt:lpstr>PowerPoint Presentation</vt:lpstr>
      <vt:lpstr>PowerPoint Presentation</vt:lpstr>
      <vt:lpstr>PowerPoint Presentation</vt:lpstr>
      <vt:lpstr>PowerPoint Presentation</vt:lpstr>
      <vt:lpstr>Equivalence Class Partition</vt:lpstr>
      <vt:lpstr>Equivalence Class Partition</vt:lpstr>
      <vt:lpstr>PowerPoint Presentation</vt:lpstr>
      <vt:lpstr>2. Identify the test cases </vt:lpstr>
      <vt:lpstr>1. Identify Equivalence classes guidelines</vt:lpstr>
      <vt:lpstr>Example 1 -&gt;text filed</vt:lpstr>
      <vt:lpstr>Example 2- </vt:lpstr>
      <vt:lpstr>Example 3</vt:lpstr>
      <vt:lpstr>PowerPoint Presentation</vt:lpstr>
      <vt:lpstr>Example</vt:lpstr>
      <vt:lpstr>Boundary Value Analysis – test extreme ends of input values</vt:lpstr>
      <vt:lpstr>PowerPoint Presentation</vt:lpstr>
      <vt:lpstr>PowerPoint Presentation</vt:lpstr>
      <vt:lpstr>Program Output</vt:lpstr>
      <vt:lpstr>PowerPoint Presentation</vt:lpstr>
      <vt:lpstr>PowerPoint Presentation</vt:lpstr>
      <vt:lpstr>PowerPoint Presentation</vt:lpstr>
      <vt:lpstr>What is the boundary value test cases????</vt:lpstr>
      <vt:lpstr>Example boundary Tests – boundary specifc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on unit testing with Laravel</dc:title>
  <dc:creator>Lash, David (Nokia - US/Naperville)</dc:creator>
  <cp:lastModifiedBy>Administrator</cp:lastModifiedBy>
  <cp:revision>803</cp:revision>
  <dcterms:created xsi:type="dcterms:W3CDTF">2017-04-01T15:11:01Z</dcterms:created>
  <dcterms:modified xsi:type="dcterms:W3CDTF">2021-01-29T04:52:01Z</dcterms:modified>
</cp:coreProperties>
</file>