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8" r:id="rId1"/>
  </p:sldMasterIdLst>
  <p:notesMasterIdLst>
    <p:notesMasterId r:id="rId51"/>
  </p:notesMasterIdLst>
  <p:sldIdLst>
    <p:sldId id="555" r:id="rId2"/>
    <p:sldId id="637" r:id="rId3"/>
    <p:sldId id="638" r:id="rId4"/>
    <p:sldId id="639" r:id="rId5"/>
    <p:sldId id="660" r:id="rId6"/>
    <p:sldId id="676" r:id="rId7"/>
    <p:sldId id="662" r:id="rId8"/>
    <p:sldId id="707" r:id="rId9"/>
    <p:sldId id="710" r:id="rId10"/>
    <p:sldId id="708" r:id="rId11"/>
    <p:sldId id="712" r:id="rId12"/>
    <p:sldId id="711" r:id="rId13"/>
    <p:sldId id="709" r:id="rId14"/>
    <p:sldId id="663" r:id="rId15"/>
    <p:sldId id="664" r:id="rId16"/>
    <p:sldId id="685" r:id="rId17"/>
    <p:sldId id="686" r:id="rId18"/>
    <p:sldId id="665" r:id="rId19"/>
    <p:sldId id="666" r:id="rId20"/>
    <p:sldId id="667" r:id="rId21"/>
    <p:sldId id="694" r:id="rId22"/>
    <p:sldId id="696" r:id="rId23"/>
    <p:sldId id="697" r:id="rId24"/>
    <p:sldId id="698" r:id="rId25"/>
    <p:sldId id="699" r:id="rId26"/>
    <p:sldId id="700" r:id="rId27"/>
    <p:sldId id="703" r:id="rId28"/>
    <p:sldId id="706" r:id="rId29"/>
    <p:sldId id="701" r:id="rId30"/>
    <p:sldId id="702" r:id="rId31"/>
    <p:sldId id="704" r:id="rId32"/>
    <p:sldId id="705" r:id="rId33"/>
    <p:sldId id="695" r:id="rId34"/>
    <p:sldId id="688" r:id="rId35"/>
    <p:sldId id="690" r:id="rId36"/>
    <p:sldId id="689" r:id="rId37"/>
    <p:sldId id="691" r:id="rId38"/>
    <p:sldId id="687" r:id="rId39"/>
    <p:sldId id="668" r:id="rId40"/>
    <p:sldId id="661" r:id="rId41"/>
    <p:sldId id="673" r:id="rId42"/>
    <p:sldId id="674" r:id="rId43"/>
    <p:sldId id="675" r:id="rId44"/>
    <p:sldId id="669" r:id="rId45"/>
    <p:sldId id="670" r:id="rId46"/>
    <p:sldId id="693" r:id="rId47"/>
    <p:sldId id="692" r:id="rId48"/>
    <p:sldId id="671" r:id="rId49"/>
    <p:sldId id="672"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50" autoAdjust="0"/>
    <p:restoredTop sz="95149" autoAdjust="0"/>
  </p:normalViewPr>
  <p:slideViewPr>
    <p:cSldViewPr snapToGrid="0">
      <p:cViewPr varScale="1">
        <p:scale>
          <a:sx n="73" d="100"/>
          <a:sy n="73" d="100"/>
        </p:scale>
        <p:origin x="7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AEADBA-F76D-42CB-AAEA-5899A162C59D}" type="datetimeFigureOut">
              <a:rPr lang="en-US" smtClean="0"/>
              <a:t>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215B24-8BDE-4584-8D46-CE2231368E39}" type="slidenum">
              <a:rPr lang="en-US" smtClean="0"/>
              <a:t>‹#›</a:t>
            </a:fld>
            <a:endParaRPr lang="en-US"/>
          </a:p>
        </p:txBody>
      </p:sp>
    </p:spTree>
    <p:extLst>
      <p:ext uri="{BB962C8B-B14F-4D97-AF65-F5344CB8AC3E}">
        <p14:creationId xmlns:p14="http://schemas.microsoft.com/office/powerpoint/2010/main" val="3156185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notesMaster" Target="../notesMasters/notesMaster1.xml"/><Relationship Id="rId1" Type="http://schemas.openxmlformats.org/officeDocument/2006/relationships/tags" Target="../tags/tag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47082A43-FD40-714E-BD60-4E5210E14341}" type="slidenum">
              <a:rPr lang="en-US" smtClean="0"/>
              <a:pPr/>
              <a:t>1</a:t>
            </a:fld>
            <a:endParaRPr lang="en-US"/>
          </a:p>
        </p:txBody>
      </p:sp>
    </p:spTree>
    <p:extLst>
      <p:ext uri="{BB962C8B-B14F-4D97-AF65-F5344CB8AC3E}">
        <p14:creationId xmlns:p14="http://schemas.microsoft.com/office/powerpoint/2010/main" val="2028701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47082A43-FD40-714E-BD60-4E5210E14341}" type="slidenum">
              <a:rPr lang="en-US" smtClean="0"/>
              <a:pPr/>
              <a:t>45</a:t>
            </a:fld>
            <a:endParaRPr lang="en-US"/>
          </a:p>
        </p:txBody>
      </p:sp>
    </p:spTree>
    <p:extLst>
      <p:ext uri="{BB962C8B-B14F-4D97-AF65-F5344CB8AC3E}">
        <p14:creationId xmlns:p14="http://schemas.microsoft.com/office/powerpoint/2010/main" val="2859089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47082A43-FD40-714E-BD60-4E5210E14341}" type="slidenum">
              <a:rPr lang="en-US" smtClean="0"/>
              <a:pPr/>
              <a:t>48</a:t>
            </a:fld>
            <a:endParaRPr lang="en-US"/>
          </a:p>
        </p:txBody>
      </p:sp>
    </p:spTree>
    <p:extLst>
      <p:ext uri="{BB962C8B-B14F-4D97-AF65-F5344CB8AC3E}">
        <p14:creationId xmlns:p14="http://schemas.microsoft.com/office/powerpoint/2010/main" val="39859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47082A43-FD40-714E-BD60-4E5210E14341}" type="slidenum">
              <a:rPr lang="en-US" smtClean="0"/>
              <a:pPr/>
              <a:t>49</a:t>
            </a:fld>
            <a:endParaRPr lang="en-US"/>
          </a:p>
        </p:txBody>
      </p:sp>
    </p:spTree>
    <p:extLst>
      <p:ext uri="{BB962C8B-B14F-4D97-AF65-F5344CB8AC3E}">
        <p14:creationId xmlns:p14="http://schemas.microsoft.com/office/powerpoint/2010/main" val="4106818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1968037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587563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3923689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4127922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777DF0-4DA5-40CD-8FA1-5F589D66E613}"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1921664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777DF0-4DA5-40CD-8FA1-5F589D66E613}"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945694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777DF0-4DA5-40CD-8FA1-5F589D66E613}" type="datetimeFigureOut">
              <a:rPr lang="en-US" smtClean="0"/>
              <a:t>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42596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777DF0-4DA5-40CD-8FA1-5F589D66E613}" type="datetimeFigureOut">
              <a:rPr lang="en-US" smtClean="0"/>
              <a:t>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192935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777DF0-4DA5-40CD-8FA1-5F589D66E613}" type="datetimeFigureOut">
              <a:rPr lang="en-US" smtClean="0"/>
              <a:t>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3832619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777DF0-4DA5-40CD-8FA1-5F589D66E613}"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3201877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777DF0-4DA5-40CD-8FA1-5F589D66E613}"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072659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alpha val="93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77DF0-4DA5-40CD-8FA1-5F589D66E613}" type="datetimeFigureOut">
              <a:rPr lang="en-US" smtClean="0"/>
              <a:t>1/11/2021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926804-3422-4F58-8823-07337C2B1039}" type="slidenum">
              <a:rPr lang="en-US" smtClean="0"/>
              <a:t>‹#›</a:t>
            </a:fld>
            <a:endParaRPr lang="en-US"/>
          </a:p>
        </p:txBody>
      </p:sp>
    </p:spTree>
    <p:extLst>
      <p:ext uri="{BB962C8B-B14F-4D97-AF65-F5344CB8AC3E}">
        <p14:creationId xmlns:p14="http://schemas.microsoft.com/office/powerpoint/2010/main" val="468871825"/>
      </p:ext>
    </p:extLst>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hyperlink" Target="https://www.guru99.com/integration-testing.html%203:00"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guru99.com/usability-testing-tutorial.html" TargetMode="External"/><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ilverbackapp.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hyperlink" Target="https://www.optimizely.com/optimization-glossary/ab-testing/" TargetMode="Externa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hyperlink" Target="https://blog.optimizely.com/2010/11/29/how-obama-raised-60-million-by-running-a-simple-experimen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guru99.com/performance-testing.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www.youtube.com/watch?v=jRwwb7iaRsU" TargetMode="Externa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hyperlink" Target="https://www.youtube.com/watch?v=ws7KS39jMBU"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QYCaaNz8emY"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hyperlink" Target="https://www.youtube.com/watch?v=QYCaaNz8emY" TargetMode="Externa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8 – Software Testing</a:t>
            </a:r>
          </a:p>
        </p:txBody>
      </p:sp>
      <p:sp>
        <p:nvSpPr>
          <p:cNvPr id="3" name="Subtitle 2"/>
          <p:cNvSpPr>
            <a:spLocks noGrp="1"/>
          </p:cNvSpPr>
          <p:nvPr>
            <p:ph type="subTitle" idx="1"/>
          </p:nvPr>
        </p:nvSpPr>
        <p:spPr>
          <a:xfrm>
            <a:off x="3396342" y="3602038"/>
            <a:ext cx="6856021" cy="1655762"/>
          </a:xfrm>
        </p:spPr>
        <p:txBody>
          <a:bodyPr>
            <a:normAutofit lnSpcReduction="10000"/>
          </a:bodyPr>
          <a:lstStyle/>
          <a:p>
            <a:pPr algn="l"/>
            <a:r>
              <a:rPr lang="en-US" dirty="0"/>
              <a:t>Development testing</a:t>
            </a:r>
            <a:endParaRPr lang="en-GB" dirty="0"/>
          </a:p>
          <a:p>
            <a:pPr algn="l"/>
            <a:r>
              <a:rPr lang="en-US" dirty="0"/>
              <a:t>Test-driven development</a:t>
            </a:r>
            <a:endParaRPr lang="en-GB" dirty="0"/>
          </a:p>
          <a:p>
            <a:pPr algn="l"/>
            <a:r>
              <a:rPr lang="en-US" dirty="0"/>
              <a:t>Release testing</a:t>
            </a:r>
            <a:endParaRPr lang="en-GB" dirty="0"/>
          </a:p>
          <a:p>
            <a:pPr algn="l"/>
            <a:r>
              <a:rPr lang="en-US" dirty="0"/>
              <a:t>User testing </a:t>
            </a:r>
            <a:endParaRPr lang="en-GB" dirty="0"/>
          </a:p>
          <a:p>
            <a:pPr algn="l"/>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54682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00941-6519-4A63-B3B1-B2630244942C}"/>
              </a:ext>
            </a:extLst>
          </p:cNvPr>
          <p:cNvSpPr>
            <a:spLocks noGrp="1"/>
          </p:cNvSpPr>
          <p:nvPr>
            <p:ph type="title"/>
          </p:nvPr>
        </p:nvSpPr>
        <p:spPr/>
        <p:txBody>
          <a:bodyPr/>
          <a:lstStyle/>
          <a:p>
            <a:r>
              <a:rPr lang="en-US" dirty="0"/>
              <a:t>Top Down</a:t>
            </a:r>
          </a:p>
        </p:txBody>
      </p:sp>
      <p:sp>
        <p:nvSpPr>
          <p:cNvPr id="3" name="Content Placeholder 2">
            <a:extLst>
              <a:ext uri="{FF2B5EF4-FFF2-40B4-BE49-F238E27FC236}">
                <a16:creationId xmlns:a16="http://schemas.microsoft.com/office/drawing/2014/main" id="{927BFB33-9966-436D-B26D-AE0836C6DA4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47E2A32-8078-4139-AD53-BBD10C30DC01}"/>
              </a:ext>
            </a:extLst>
          </p:cNvPr>
          <p:cNvPicPr>
            <a:picLocks noChangeAspect="1"/>
          </p:cNvPicPr>
          <p:nvPr/>
        </p:nvPicPr>
        <p:blipFill>
          <a:blip r:embed="rId2"/>
          <a:stretch>
            <a:fillRect/>
          </a:stretch>
        </p:blipFill>
        <p:spPr>
          <a:xfrm>
            <a:off x="3572228" y="386811"/>
            <a:ext cx="8370621" cy="5925845"/>
          </a:xfrm>
          <a:prstGeom prst="rect">
            <a:avLst/>
          </a:prstGeom>
        </p:spPr>
      </p:pic>
    </p:spTree>
    <p:extLst>
      <p:ext uri="{BB962C8B-B14F-4D97-AF65-F5344CB8AC3E}">
        <p14:creationId xmlns:p14="http://schemas.microsoft.com/office/powerpoint/2010/main" val="3437297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B0BB-0763-4976-A89F-D961ACA94045}"/>
              </a:ext>
            </a:extLst>
          </p:cNvPr>
          <p:cNvSpPr>
            <a:spLocks noGrp="1"/>
          </p:cNvSpPr>
          <p:nvPr>
            <p:ph type="title"/>
          </p:nvPr>
        </p:nvSpPr>
        <p:spPr>
          <a:xfrm>
            <a:off x="65842" y="206468"/>
            <a:ext cx="10515600" cy="780094"/>
          </a:xfrm>
        </p:spPr>
        <p:txBody>
          <a:bodyPr/>
          <a:lstStyle/>
          <a:p>
            <a:r>
              <a:rPr lang="en-US" dirty="0"/>
              <a:t>Bottom-up</a:t>
            </a:r>
          </a:p>
        </p:txBody>
      </p:sp>
      <p:sp>
        <p:nvSpPr>
          <p:cNvPr id="5" name="TextBox 4">
            <a:extLst>
              <a:ext uri="{FF2B5EF4-FFF2-40B4-BE49-F238E27FC236}">
                <a16:creationId xmlns:a16="http://schemas.microsoft.com/office/drawing/2014/main" id="{14481FA7-8E02-48CF-8C4A-E30F06A1EFBF}"/>
              </a:ext>
            </a:extLst>
          </p:cNvPr>
          <p:cNvSpPr txBox="1"/>
          <p:nvPr/>
        </p:nvSpPr>
        <p:spPr>
          <a:xfrm>
            <a:off x="168676" y="1051446"/>
            <a:ext cx="8158578" cy="1200329"/>
          </a:xfrm>
          <a:prstGeom prst="rect">
            <a:avLst/>
          </a:prstGeom>
          <a:solidFill>
            <a:srgbClr val="FFFF00"/>
          </a:solidFill>
        </p:spPr>
        <p:txBody>
          <a:bodyPr wrap="square">
            <a:spAutoFit/>
          </a:bodyPr>
          <a:lstStyle/>
          <a:p>
            <a:r>
              <a:rPr lang="en-US" dirty="0"/>
              <a:t>Begin at a low level module (terminal module that does not call other modules)</a:t>
            </a:r>
          </a:p>
          <a:p>
            <a:endParaRPr lang="en-US" dirty="0"/>
          </a:p>
          <a:p>
            <a:r>
              <a:rPr lang="en-US" dirty="0"/>
              <a:t>Select next module (no 1 way to do) =&gt; incrementally test </a:t>
            </a:r>
          </a:p>
          <a:p>
            <a:endParaRPr lang="en-US" dirty="0"/>
          </a:p>
        </p:txBody>
      </p:sp>
      <p:pic>
        <p:nvPicPr>
          <p:cNvPr id="4" name="Picture 3">
            <a:extLst>
              <a:ext uri="{FF2B5EF4-FFF2-40B4-BE49-F238E27FC236}">
                <a16:creationId xmlns:a16="http://schemas.microsoft.com/office/drawing/2014/main" id="{ED802069-A513-42F6-976C-40D0FB77F066}"/>
              </a:ext>
            </a:extLst>
          </p:cNvPr>
          <p:cNvPicPr>
            <a:picLocks noChangeAspect="1"/>
          </p:cNvPicPr>
          <p:nvPr/>
        </p:nvPicPr>
        <p:blipFill>
          <a:blip r:embed="rId2"/>
          <a:stretch>
            <a:fillRect/>
          </a:stretch>
        </p:blipFill>
        <p:spPr>
          <a:xfrm>
            <a:off x="2640043" y="2022382"/>
            <a:ext cx="7781925" cy="4629150"/>
          </a:xfrm>
          <a:prstGeom prst="rect">
            <a:avLst/>
          </a:prstGeom>
        </p:spPr>
      </p:pic>
    </p:spTree>
    <p:extLst>
      <p:ext uri="{BB962C8B-B14F-4D97-AF65-F5344CB8AC3E}">
        <p14:creationId xmlns:p14="http://schemas.microsoft.com/office/powerpoint/2010/main" val="4151834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2547D-B749-4294-BEA2-12F0952361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AD1D8B-F0F9-449C-A423-F7275A474B0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15018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B6BA2-9999-40AA-AF76-72C5384057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42B67A-4670-4D96-A913-CE3DC877AA1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7C17D6C-26FC-4DC2-88F5-5C9B63E15F7F}"/>
              </a:ext>
            </a:extLst>
          </p:cNvPr>
          <p:cNvPicPr>
            <a:picLocks noChangeAspect="1"/>
          </p:cNvPicPr>
          <p:nvPr/>
        </p:nvPicPr>
        <p:blipFill>
          <a:blip r:embed="rId2"/>
          <a:stretch>
            <a:fillRect/>
          </a:stretch>
        </p:blipFill>
        <p:spPr>
          <a:xfrm>
            <a:off x="576262" y="1576387"/>
            <a:ext cx="11039475" cy="3705225"/>
          </a:xfrm>
          <a:prstGeom prst="rect">
            <a:avLst/>
          </a:prstGeom>
        </p:spPr>
      </p:pic>
    </p:spTree>
    <p:extLst>
      <p:ext uri="{BB962C8B-B14F-4D97-AF65-F5344CB8AC3E}">
        <p14:creationId xmlns:p14="http://schemas.microsoft.com/office/powerpoint/2010/main" val="2409363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587" y="63459"/>
            <a:ext cx="10515600" cy="1325563"/>
          </a:xfrm>
        </p:spPr>
        <p:txBody>
          <a:bodyPr/>
          <a:lstStyle/>
          <a:p>
            <a:r>
              <a:rPr lang="en-US" dirty="0"/>
              <a:t>Integration Testing – Incremental Testing</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7511124" y="1757362"/>
            <a:ext cx="4067175" cy="2400300"/>
          </a:xfrm>
          <a:prstGeom prst="rect">
            <a:avLst/>
          </a:prstGeom>
        </p:spPr>
      </p:pic>
      <p:pic>
        <p:nvPicPr>
          <p:cNvPr id="5" name="Picture 4"/>
          <p:cNvPicPr>
            <a:picLocks noChangeAspect="1"/>
          </p:cNvPicPr>
          <p:nvPr/>
        </p:nvPicPr>
        <p:blipFill>
          <a:blip r:embed="rId3"/>
          <a:stretch>
            <a:fillRect/>
          </a:stretch>
        </p:blipFill>
        <p:spPr>
          <a:xfrm>
            <a:off x="2076449" y="1277141"/>
            <a:ext cx="923925" cy="447675"/>
          </a:xfrm>
          <a:prstGeom prst="rect">
            <a:avLst/>
          </a:prstGeom>
        </p:spPr>
      </p:pic>
      <p:pic>
        <p:nvPicPr>
          <p:cNvPr id="6" name="Picture 5"/>
          <p:cNvPicPr>
            <a:picLocks noChangeAspect="1"/>
          </p:cNvPicPr>
          <p:nvPr/>
        </p:nvPicPr>
        <p:blipFill>
          <a:blip r:embed="rId4"/>
          <a:stretch>
            <a:fillRect/>
          </a:stretch>
        </p:blipFill>
        <p:spPr>
          <a:xfrm>
            <a:off x="2212181" y="1844672"/>
            <a:ext cx="1209675" cy="1657350"/>
          </a:xfrm>
          <a:prstGeom prst="rect">
            <a:avLst/>
          </a:prstGeom>
        </p:spPr>
      </p:pic>
      <p:sp>
        <p:nvSpPr>
          <p:cNvPr id="7" name="TextBox 6"/>
          <p:cNvSpPr txBox="1"/>
          <p:nvPr/>
        </p:nvSpPr>
        <p:spPr>
          <a:xfrm>
            <a:off x="3099724" y="1130872"/>
            <a:ext cx="5808578" cy="461665"/>
          </a:xfrm>
          <a:prstGeom prst="rect">
            <a:avLst/>
          </a:prstGeom>
          <a:solidFill>
            <a:srgbClr val="FFFF00"/>
          </a:solidFill>
        </p:spPr>
        <p:txBody>
          <a:bodyPr wrap="none" rtlCol="0">
            <a:spAutoFit/>
          </a:bodyPr>
          <a:lstStyle/>
          <a:p>
            <a:r>
              <a:rPr lang="en-US" sz="2400" dirty="0"/>
              <a:t>Modules are tested as they become available</a:t>
            </a:r>
          </a:p>
        </p:txBody>
      </p:sp>
      <p:pic>
        <p:nvPicPr>
          <p:cNvPr id="8" name="Picture 7"/>
          <p:cNvPicPr>
            <a:picLocks noChangeAspect="1"/>
          </p:cNvPicPr>
          <p:nvPr/>
        </p:nvPicPr>
        <p:blipFill>
          <a:blip r:embed="rId5"/>
          <a:stretch>
            <a:fillRect/>
          </a:stretch>
        </p:blipFill>
        <p:spPr>
          <a:xfrm>
            <a:off x="3970110" y="1792285"/>
            <a:ext cx="1335314" cy="1691950"/>
          </a:xfrm>
          <a:prstGeom prst="rect">
            <a:avLst/>
          </a:prstGeom>
        </p:spPr>
      </p:pic>
      <p:sp>
        <p:nvSpPr>
          <p:cNvPr id="9" name="TextBox 8"/>
          <p:cNvSpPr txBox="1"/>
          <p:nvPr/>
        </p:nvSpPr>
        <p:spPr>
          <a:xfrm>
            <a:off x="1594775" y="3767067"/>
            <a:ext cx="3834476" cy="2554545"/>
          </a:xfrm>
          <a:prstGeom prst="rect">
            <a:avLst/>
          </a:prstGeom>
          <a:solidFill>
            <a:srgbClr val="FFFF00"/>
          </a:solidFill>
        </p:spPr>
        <p:txBody>
          <a:bodyPr wrap="square" rtlCol="0">
            <a:spAutoFit/>
          </a:bodyPr>
          <a:lstStyle/>
          <a:p>
            <a:r>
              <a:rPr lang="en-US" sz="2000" dirty="0"/>
              <a:t>May have to create a stub to ‘simulate’ the transfer module</a:t>
            </a:r>
          </a:p>
          <a:p>
            <a:r>
              <a:rPr lang="en-US" sz="2000" dirty="0"/>
              <a:t>Or ‘Driver’ to simulate the current balance and drive the lower level module</a:t>
            </a:r>
          </a:p>
          <a:p>
            <a:r>
              <a:rPr lang="en-US" sz="2000" dirty="0"/>
              <a:t/>
            </a:r>
            <a:br>
              <a:rPr lang="en-US" sz="2000" dirty="0"/>
            </a:br>
            <a:r>
              <a:rPr lang="en-US" sz="2000" dirty="0"/>
              <a:t>(depending upon which on is available)</a:t>
            </a:r>
          </a:p>
        </p:txBody>
      </p:sp>
      <p:cxnSp>
        <p:nvCxnSpPr>
          <p:cNvPr id="10" name="Straight Arrow Connector 9"/>
          <p:cNvCxnSpPr/>
          <p:nvPr/>
        </p:nvCxnSpPr>
        <p:spPr>
          <a:xfrm flipV="1">
            <a:off x="2076449" y="3143250"/>
            <a:ext cx="171451" cy="657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536597" y="3357562"/>
            <a:ext cx="1678215" cy="800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6"/>
          <a:stretch>
            <a:fillRect/>
          </a:stretch>
        </p:blipFill>
        <p:spPr>
          <a:xfrm>
            <a:off x="7611041" y="4440164"/>
            <a:ext cx="4086225" cy="2371725"/>
          </a:xfrm>
          <a:prstGeom prst="rect">
            <a:avLst/>
          </a:prstGeom>
        </p:spPr>
      </p:pic>
      <p:sp>
        <p:nvSpPr>
          <p:cNvPr id="13" name="TextBox 12"/>
          <p:cNvSpPr txBox="1"/>
          <p:nvPr/>
        </p:nvSpPr>
        <p:spPr>
          <a:xfrm>
            <a:off x="5619066" y="3511331"/>
            <a:ext cx="1802160" cy="646331"/>
          </a:xfrm>
          <a:prstGeom prst="rect">
            <a:avLst/>
          </a:prstGeom>
          <a:solidFill>
            <a:srgbClr val="FFFF00"/>
          </a:solidFill>
        </p:spPr>
        <p:txBody>
          <a:bodyPr wrap="none" rtlCol="0">
            <a:spAutoFit/>
          </a:bodyPr>
          <a:lstStyle/>
          <a:p>
            <a:r>
              <a:rPr lang="en-US" dirty="0"/>
              <a:t>Can be top-down</a:t>
            </a:r>
          </a:p>
          <a:p>
            <a:r>
              <a:rPr lang="en-US" dirty="0"/>
              <a:t>Or bottom up</a:t>
            </a:r>
          </a:p>
        </p:txBody>
      </p:sp>
      <p:cxnSp>
        <p:nvCxnSpPr>
          <p:cNvPr id="15" name="Straight Arrow Connector 14"/>
          <p:cNvCxnSpPr/>
          <p:nvPr/>
        </p:nvCxnSpPr>
        <p:spPr>
          <a:xfrm flipV="1">
            <a:off x="4614863" y="2528888"/>
            <a:ext cx="6072187" cy="1271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086225" y="4938717"/>
            <a:ext cx="6399794" cy="201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7"/>
          <a:stretch>
            <a:fillRect/>
          </a:stretch>
        </p:blipFill>
        <p:spPr>
          <a:xfrm>
            <a:off x="419003" y="5214481"/>
            <a:ext cx="1175772" cy="1389963"/>
          </a:xfrm>
          <a:prstGeom prst="rect">
            <a:avLst/>
          </a:prstGeom>
        </p:spPr>
      </p:pic>
    </p:spTree>
    <p:extLst>
      <p:ext uri="{BB962C8B-B14F-4D97-AF65-F5344CB8AC3E}">
        <p14:creationId xmlns:p14="http://schemas.microsoft.com/office/powerpoint/2010/main" val="1209094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09825" y="1228724"/>
            <a:ext cx="5019675" cy="2684942"/>
          </a:xfrm>
          <a:prstGeom prst="rect">
            <a:avLst/>
          </a:prstGeom>
        </p:spPr>
      </p:pic>
      <p:sp>
        <p:nvSpPr>
          <p:cNvPr id="5" name="TextBox 4"/>
          <p:cNvSpPr txBox="1"/>
          <p:nvPr/>
        </p:nvSpPr>
        <p:spPr>
          <a:xfrm>
            <a:off x="2786063" y="4557713"/>
            <a:ext cx="4032129" cy="923330"/>
          </a:xfrm>
          <a:prstGeom prst="rect">
            <a:avLst/>
          </a:prstGeom>
          <a:solidFill>
            <a:srgbClr val="FFFF00"/>
          </a:solidFill>
        </p:spPr>
        <p:txBody>
          <a:bodyPr wrap="none" rtlCol="0">
            <a:spAutoFit/>
          </a:bodyPr>
          <a:lstStyle/>
          <a:p>
            <a:r>
              <a:rPr lang="en-US" dirty="0"/>
              <a:t>Choice depends on module availability, </a:t>
            </a:r>
          </a:p>
          <a:p>
            <a:r>
              <a:rPr lang="en-US" dirty="0"/>
              <a:t>Location of high risk modules, </a:t>
            </a:r>
          </a:p>
          <a:p>
            <a:r>
              <a:rPr lang="en-US" dirty="0"/>
              <a:t>Ease of stubbing and driver development</a:t>
            </a:r>
          </a:p>
        </p:txBody>
      </p:sp>
      <p:sp>
        <p:nvSpPr>
          <p:cNvPr id="6" name="Rectangle 5"/>
          <p:cNvSpPr/>
          <p:nvPr/>
        </p:nvSpPr>
        <p:spPr>
          <a:xfrm>
            <a:off x="147970" y="537369"/>
            <a:ext cx="5414559" cy="369332"/>
          </a:xfrm>
          <a:prstGeom prst="rect">
            <a:avLst/>
          </a:prstGeom>
          <a:solidFill>
            <a:schemeClr val="accent1">
              <a:lumMod val="40000"/>
              <a:lumOff val="60000"/>
            </a:schemeClr>
          </a:solidFill>
        </p:spPr>
        <p:txBody>
          <a:bodyPr wrap="none">
            <a:spAutoFit/>
          </a:bodyPr>
          <a:lstStyle/>
          <a:p>
            <a:r>
              <a:rPr lang="en-US" dirty="0">
                <a:hlinkClick r:id="rId3"/>
              </a:rPr>
              <a:t>https://www.guru99.com/integration-testing.html 3:00</a:t>
            </a:r>
            <a:r>
              <a:rPr lang="en-US" dirty="0"/>
              <a:t> </a:t>
            </a:r>
          </a:p>
        </p:txBody>
      </p:sp>
    </p:spTree>
    <p:extLst>
      <p:ext uri="{BB962C8B-B14F-4D97-AF65-F5344CB8AC3E}">
        <p14:creationId xmlns:p14="http://schemas.microsoft.com/office/powerpoint/2010/main" val="1080388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67012" y="1590211"/>
            <a:ext cx="6657975" cy="3409950"/>
          </a:xfrm>
          <a:prstGeom prst="rect">
            <a:avLst/>
          </a:prstGeom>
        </p:spPr>
      </p:pic>
      <p:sp>
        <p:nvSpPr>
          <p:cNvPr id="5" name="Rectangle 4"/>
          <p:cNvSpPr/>
          <p:nvPr/>
        </p:nvSpPr>
        <p:spPr>
          <a:xfrm>
            <a:off x="927059" y="365125"/>
            <a:ext cx="10179555" cy="1077218"/>
          </a:xfrm>
          <a:prstGeom prst="rect">
            <a:avLst/>
          </a:prstGeom>
          <a:solidFill>
            <a:schemeClr val="accent1">
              <a:lumMod val="40000"/>
              <a:lumOff val="60000"/>
            </a:schemeClr>
          </a:solidFill>
        </p:spPr>
        <p:txBody>
          <a:bodyPr wrap="square">
            <a:spAutoFit/>
          </a:bodyPr>
          <a:lstStyle/>
          <a:p>
            <a:r>
              <a:rPr lang="en-US" sz="2800" b="1" dirty="0"/>
              <a:t>Hybrid/ Sandwich Integration</a:t>
            </a:r>
          </a:p>
          <a:p>
            <a:r>
              <a:rPr lang="en-US" dirty="0">
                <a:solidFill>
                  <a:srgbClr val="222222"/>
                </a:solidFill>
                <a:latin typeface="Source Sans Pro"/>
              </a:rPr>
              <a:t>sandwich/hybrid strategy is a combination of Top Down and Bottom up approaches</a:t>
            </a:r>
          </a:p>
          <a:p>
            <a:r>
              <a:rPr lang="en-US" dirty="0">
                <a:solidFill>
                  <a:srgbClr val="222222"/>
                </a:solidFill>
                <a:latin typeface="Source Sans Pro"/>
              </a:rPr>
              <a:t>Top modules are tested with lower modules that are available. Stubs are used for others</a:t>
            </a:r>
            <a:endParaRPr lang="en-US" dirty="0"/>
          </a:p>
        </p:txBody>
      </p:sp>
      <p:sp>
        <p:nvSpPr>
          <p:cNvPr id="6" name="Rectangle 5"/>
          <p:cNvSpPr/>
          <p:nvPr/>
        </p:nvSpPr>
        <p:spPr>
          <a:xfrm flipH="1">
            <a:off x="10615960" y="2710857"/>
            <a:ext cx="1382751" cy="2031325"/>
          </a:xfrm>
          <a:prstGeom prst="rect">
            <a:avLst/>
          </a:prstGeom>
        </p:spPr>
        <p:txBody>
          <a:bodyPr wrap="square">
            <a:spAutoFit/>
          </a:bodyPr>
          <a:lstStyle/>
          <a:p>
            <a:r>
              <a:rPr lang="en-US" dirty="0">
                <a:solidFill>
                  <a:srgbClr val="222222"/>
                </a:solidFill>
                <a:latin typeface="Source Sans Pro"/>
              </a:rPr>
              <a:t> strategy makes use of stubs as well as drivers.</a:t>
            </a:r>
          </a:p>
          <a:p>
            <a:r>
              <a:rPr lang="en-US" dirty="0"/>
              <a:t/>
            </a:r>
            <a:br>
              <a:rPr lang="en-US" dirty="0"/>
            </a:br>
            <a:endParaRPr lang="en-US" dirty="0"/>
          </a:p>
        </p:txBody>
      </p:sp>
    </p:spTree>
    <p:extLst>
      <p:ext uri="{BB962C8B-B14F-4D97-AF65-F5344CB8AC3E}">
        <p14:creationId xmlns:p14="http://schemas.microsoft.com/office/powerpoint/2010/main" val="3017849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70500" y="931127"/>
            <a:ext cx="8804251" cy="4689088"/>
          </a:xfrm>
          <a:prstGeom prst="rect">
            <a:avLst/>
          </a:prstGeom>
        </p:spPr>
      </p:pic>
    </p:spTree>
    <p:extLst>
      <p:ext uri="{BB962C8B-B14F-4D97-AF65-F5344CB8AC3E}">
        <p14:creationId xmlns:p14="http://schemas.microsoft.com/office/powerpoint/2010/main" val="1664670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51992" y="1027906"/>
            <a:ext cx="10135071" cy="4311087"/>
          </a:xfrm>
          <a:prstGeom prst="rect">
            <a:avLst/>
          </a:prstGeom>
        </p:spPr>
      </p:pic>
      <p:sp>
        <p:nvSpPr>
          <p:cNvPr id="5" name="Rectangle 4"/>
          <p:cNvSpPr/>
          <p:nvPr/>
        </p:nvSpPr>
        <p:spPr>
          <a:xfrm>
            <a:off x="1798259" y="368399"/>
            <a:ext cx="7563096" cy="646331"/>
          </a:xfrm>
          <a:prstGeom prst="rect">
            <a:avLst/>
          </a:prstGeom>
          <a:solidFill>
            <a:schemeClr val="accent1">
              <a:lumMod val="20000"/>
              <a:lumOff val="80000"/>
            </a:schemeClr>
          </a:solidFill>
        </p:spPr>
        <p:txBody>
          <a:bodyPr wrap="none">
            <a:spAutoFit/>
          </a:bodyPr>
          <a:lstStyle/>
          <a:p>
            <a:pPr algn="ctr"/>
            <a:r>
              <a:rPr lang="en-US" sz="3600" dirty="0">
                <a:solidFill>
                  <a:srgbClr val="21262D"/>
                </a:solidFill>
                <a:latin typeface="Montserrat"/>
              </a:rPr>
              <a:t>The Four Levels of Software Testing</a:t>
            </a:r>
            <a:endParaRPr lang="en-US" sz="3600" b="0" i="0" dirty="0">
              <a:solidFill>
                <a:srgbClr val="21262D"/>
              </a:solidFill>
              <a:effectLst/>
              <a:latin typeface="Montserrat"/>
            </a:endParaRPr>
          </a:p>
        </p:txBody>
      </p:sp>
      <p:sp>
        <p:nvSpPr>
          <p:cNvPr id="2" name="Rectangle 1"/>
          <p:cNvSpPr/>
          <p:nvPr/>
        </p:nvSpPr>
        <p:spPr>
          <a:xfrm>
            <a:off x="200026" y="5580062"/>
            <a:ext cx="11991974" cy="1015663"/>
          </a:xfrm>
          <a:prstGeom prst="rect">
            <a:avLst/>
          </a:prstGeom>
          <a:solidFill>
            <a:srgbClr val="FFFF00"/>
          </a:solidFill>
        </p:spPr>
        <p:txBody>
          <a:bodyPr wrap="square">
            <a:spAutoFit/>
          </a:bodyPr>
          <a:lstStyle/>
          <a:p>
            <a:r>
              <a:rPr lang="en-US" sz="2000" dirty="0"/>
              <a:t> Testing of a complete and fully integrated software product.  (Could include other software/hardware systems)</a:t>
            </a:r>
          </a:p>
          <a:p>
            <a:endParaRPr lang="en-US" sz="2000" dirty="0"/>
          </a:p>
          <a:p>
            <a:r>
              <a:rPr lang="en-US" sz="2000" dirty="0"/>
              <a:t>A series of different tests whose sole purpose is to exercise the full computer-based system.</a:t>
            </a:r>
            <a:endParaRPr lang="en-US" sz="2000" b="0" i="0" dirty="0">
              <a:solidFill>
                <a:srgbClr val="222222"/>
              </a:solidFill>
              <a:effectLst/>
              <a:latin typeface="Source Sans Pro"/>
            </a:endParaRPr>
          </a:p>
        </p:txBody>
      </p:sp>
      <p:cxnSp>
        <p:nvCxnSpPr>
          <p:cNvPr id="6" name="Elbow Connector 5"/>
          <p:cNvCxnSpPr/>
          <p:nvPr/>
        </p:nvCxnSpPr>
        <p:spPr>
          <a:xfrm rot="10800000" flipV="1">
            <a:off x="8304279" y="4243389"/>
            <a:ext cx="1057076" cy="6826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361355" y="4025682"/>
            <a:ext cx="1559017" cy="369332"/>
          </a:xfrm>
          <a:prstGeom prst="rect">
            <a:avLst/>
          </a:prstGeom>
          <a:solidFill>
            <a:schemeClr val="accent1">
              <a:lumMod val="20000"/>
              <a:lumOff val="80000"/>
            </a:schemeClr>
          </a:solidFill>
        </p:spPr>
        <p:txBody>
          <a:bodyPr wrap="none" rtlCol="0">
            <a:spAutoFit/>
          </a:bodyPr>
          <a:lstStyle/>
          <a:p>
            <a:r>
              <a:rPr lang="en-US" dirty="0"/>
              <a:t>System Testing</a:t>
            </a:r>
          </a:p>
        </p:txBody>
      </p:sp>
    </p:spTree>
    <p:extLst>
      <p:ext uri="{BB962C8B-B14F-4D97-AF65-F5344CB8AC3E}">
        <p14:creationId xmlns:p14="http://schemas.microsoft.com/office/powerpoint/2010/main" val="3571332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 </a:t>
            </a:r>
          </a:p>
        </p:txBody>
      </p:sp>
      <p:sp>
        <p:nvSpPr>
          <p:cNvPr id="4" name="Rectangle 3"/>
          <p:cNvSpPr/>
          <p:nvPr/>
        </p:nvSpPr>
        <p:spPr>
          <a:xfrm>
            <a:off x="1071563" y="1969969"/>
            <a:ext cx="9458325" cy="4524315"/>
          </a:xfrm>
          <a:prstGeom prst="rect">
            <a:avLst/>
          </a:prstGeom>
        </p:spPr>
        <p:txBody>
          <a:bodyPr wrap="square">
            <a:spAutoFit/>
          </a:bodyPr>
          <a:lstStyle/>
          <a:p>
            <a:endParaRPr lang="en-US" sz="3200" dirty="0">
              <a:solidFill>
                <a:srgbClr val="222222"/>
              </a:solidFill>
              <a:latin typeface="Source Sans Pro"/>
            </a:endParaRPr>
          </a:p>
          <a:p>
            <a:pPr marL="342900" indent="-342900">
              <a:buFont typeface="Arial" panose="020B0604020202020204" pitchFamily="34" charset="0"/>
              <a:buChar char="•"/>
            </a:pPr>
            <a:r>
              <a:rPr lang="en-US" sz="3200" dirty="0">
                <a:solidFill>
                  <a:srgbClr val="222222"/>
                </a:solidFill>
                <a:latin typeface="Source Sans Pro"/>
              </a:rPr>
              <a:t>Tests The fully integrated applications </a:t>
            </a:r>
          </a:p>
          <a:p>
            <a:pPr marL="800100" lvl="1" indent="-342900">
              <a:buFont typeface="Arial" panose="020B0604020202020204" pitchFamily="34" charset="0"/>
              <a:buChar char="•"/>
            </a:pPr>
            <a:r>
              <a:rPr lang="en-US" sz="3200" dirty="0">
                <a:solidFill>
                  <a:srgbClr val="222222"/>
                </a:solidFill>
                <a:latin typeface="Source Sans Pro"/>
              </a:rPr>
              <a:t>including external peripherals </a:t>
            </a:r>
          </a:p>
          <a:p>
            <a:pPr marL="800100" lvl="1" indent="-342900">
              <a:buFont typeface="Arial" panose="020B0604020202020204" pitchFamily="34" charset="0"/>
              <a:buChar char="•"/>
            </a:pPr>
            <a:r>
              <a:rPr lang="en-US" sz="3200" dirty="0">
                <a:solidFill>
                  <a:srgbClr val="222222"/>
                </a:solidFill>
                <a:latin typeface="Source Sans Pro"/>
              </a:rPr>
              <a:t>to check how components interact with one another and with the system as a whole</a:t>
            </a:r>
          </a:p>
          <a:p>
            <a:pPr marL="342900" indent="-342900">
              <a:buFont typeface="Arial" panose="020B0604020202020204" pitchFamily="34" charset="0"/>
              <a:buChar char="•"/>
            </a:pPr>
            <a:r>
              <a:rPr lang="en-US" sz="3200" dirty="0">
                <a:solidFill>
                  <a:srgbClr val="222222"/>
                </a:solidFill>
                <a:latin typeface="Source Sans Pro"/>
              </a:rPr>
              <a:t>Verify thorough testing of every input in the application to check for desired outputs.</a:t>
            </a:r>
          </a:p>
          <a:p>
            <a:pPr marL="342900" indent="-342900">
              <a:buFont typeface="Arial" panose="020B0604020202020204" pitchFamily="34" charset="0"/>
              <a:buChar char="•"/>
            </a:pPr>
            <a:r>
              <a:rPr lang="en-US" sz="3200" dirty="0">
                <a:solidFill>
                  <a:srgbClr val="222222"/>
                </a:solidFill>
                <a:latin typeface="Source Sans Pro"/>
              </a:rPr>
              <a:t>Testing of the user's experience with the application</a:t>
            </a:r>
            <a:endParaRPr lang="en-US" sz="3200" b="0" i="0" dirty="0">
              <a:solidFill>
                <a:srgbClr val="222222"/>
              </a:solidFill>
              <a:effectLst/>
              <a:latin typeface="Source Sans Pro"/>
            </a:endParaRPr>
          </a:p>
        </p:txBody>
      </p:sp>
      <p:sp>
        <p:nvSpPr>
          <p:cNvPr id="5" name="Rectangle 4"/>
          <p:cNvSpPr/>
          <p:nvPr/>
        </p:nvSpPr>
        <p:spPr>
          <a:xfrm>
            <a:off x="5029201" y="1044357"/>
            <a:ext cx="6015036" cy="830997"/>
          </a:xfrm>
          <a:prstGeom prst="rect">
            <a:avLst/>
          </a:prstGeom>
          <a:solidFill>
            <a:srgbClr val="FFFF00"/>
          </a:solidFill>
        </p:spPr>
        <p:txBody>
          <a:bodyPr wrap="square">
            <a:spAutoFit/>
          </a:bodyPr>
          <a:lstStyle/>
          <a:p>
            <a:r>
              <a:rPr lang="en-US" sz="2400" dirty="0">
                <a:solidFill>
                  <a:srgbClr val="222222"/>
                </a:solidFill>
                <a:latin typeface="Source Sans Pro"/>
              </a:rPr>
              <a:t>System test falls under the </a:t>
            </a:r>
            <a:r>
              <a:rPr lang="en-US" sz="2400" b="1" dirty="0">
                <a:solidFill>
                  <a:srgbClr val="222222"/>
                </a:solidFill>
                <a:latin typeface="Source Sans Pro"/>
              </a:rPr>
              <a:t>black box testing</a:t>
            </a:r>
            <a:r>
              <a:rPr lang="en-US" sz="2400" dirty="0">
                <a:solidFill>
                  <a:srgbClr val="222222"/>
                </a:solidFill>
                <a:latin typeface="Source Sans Pro"/>
              </a:rPr>
              <a:t> category of software testing.</a:t>
            </a:r>
            <a:endParaRPr lang="en-US" sz="2400" dirty="0"/>
          </a:p>
        </p:txBody>
      </p:sp>
    </p:spTree>
    <p:extLst>
      <p:ext uri="{BB962C8B-B14F-4D97-AF65-F5344CB8AC3E}">
        <p14:creationId xmlns:p14="http://schemas.microsoft.com/office/powerpoint/2010/main" val="2850800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51992" y="1027906"/>
            <a:ext cx="10701808" cy="4552156"/>
          </a:xfrm>
          <a:prstGeom prst="rect">
            <a:avLst/>
          </a:prstGeom>
        </p:spPr>
      </p:pic>
      <p:sp>
        <p:nvSpPr>
          <p:cNvPr id="5" name="Rectangle 4"/>
          <p:cNvSpPr/>
          <p:nvPr/>
        </p:nvSpPr>
        <p:spPr>
          <a:xfrm>
            <a:off x="1798259" y="368399"/>
            <a:ext cx="7563096" cy="646331"/>
          </a:xfrm>
          <a:prstGeom prst="rect">
            <a:avLst/>
          </a:prstGeom>
          <a:solidFill>
            <a:schemeClr val="accent1">
              <a:lumMod val="20000"/>
              <a:lumOff val="80000"/>
            </a:schemeClr>
          </a:solidFill>
        </p:spPr>
        <p:txBody>
          <a:bodyPr wrap="none">
            <a:spAutoFit/>
          </a:bodyPr>
          <a:lstStyle/>
          <a:p>
            <a:pPr algn="ctr"/>
            <a:r>
              <a:rPr lang="en-US" sz="3600" dirty="0">
                <a:solidFill>
                  <a:srgbClr val="21262D"/>
                </a:solidFill>
                <a:latin typeface="Montserrat"/>
              </a:rPr>
              <a:t>The Four Levels of Software Testing</a:t>
            </a:r>
            <a:endParaRPr lang="en-US" sz="3600" b="0" i="0" dirty="0">
              <a:solidFill>
                <a:srgbClr val="21262D"/>
              </a:solidFill>
              <a:effectLst/>
              <a:latin typeface="Montserrat"/>
            </a:endParaRPr>
          </a:p>
        </p:txBody>
      </p:sp>
      <p:sp>
        <p:nvSpPr>
          <p:cNvPr id="6" name="TextBox 5">
            <a:extLst>
              <a:ext uri="{FF2B5EF4-FFF2-40B4-BE49-F238E27FC236}">
                <a16:creationId xmlns:a16="http://schemas.microsoft.com/office/drawing/2014/main" id="{CD99E86A-E7A5-4DD0-B184-9E7E15FF91CF}"/>
              </a:ext>
            </a:extLst>
          </p:cNvPr>
          <p:cNvSpPr txBox="1"/>
          <p:nvPr/>
        </p:nvSpPr>
        <p:spPr>
          <a:xfrm>
            <a:off x="1587640" y="5657671"/>
            <a:ext cx="7039329" cy="923330"/>
          </a:xfrm>
          <a:prstGeom prst="rect">
            <a:avLst/>
          </a:prstGeom>
          <a:solidFill>
            <a:schemeClr val="accent1">
              <a:lumMod val="40000"/>
              <a:lumOff val="60000"/>
            </a:schemeClr>
          </a:solidFill>
        </p:spPr>
        <p:txBody>
          <a:bodyPr wrap="square">
            <a:spAutoFit/>
          </a:bodyPr>
          <a:lstStyle/>
          <a:p>
            <a:r>
              <a:rPr lang="en-US" b="1" i="0" dirty="0">
                <a:solidFill>
                  <a:srgbClr val="202124"/>
                </a:solidFill>
                <a:effectLst/>
                <a:latin typeface="Roboto"/>
              </a:rPr>
              <a:t>Integration testing</a:t>
            </a:r>
            <a:r>
              <a:rPr lang="en-US" b="0" i="0" dirty="0">
                <a:solidFill>
                  <a:srgbClr val="202124"/>
                </a:solidFill>
                <a:effectLst/>
                <a:latin typeface="Roboto"/>
              </a:rPr>
              <a:t> is </a:t>
            </a:r>
            <a:r>
              <a:rPr lang="en-US" b="1" i="0" dirty="0">
                <a:solidFill>
                  <a:srgbClr val="202124"/>
                </a:solidFill>
                <a:effectLst/>
                <a:latin typeface="Roboto"/>
              </a:rPr>
              <a:t>conducted</a:t>
            </a:r>
            <a:r>
              <a:rPr lang="en-US" b="0" i="0" dirty="0">
                <a:solidFill>
                  <a:srgbClr val="202124"/>
                </a:solidFill>
                <a:effectLst/>
                <a:latin typeface="Roboto"/>
              </a:rPr>
              <a:t> to evaluate the compliance of a system or component with specified functional requirements. It occurs after unit </a:t>
            </a:r>
            <a:r>
              <a:rPr lang="en-US" b="1" i="0" dirty="0">
                <a:solidFill>
                  <a:srgbClr val="202124"/>
                </a:solidFill>
                <a:effectLst/>
                <a:latin typeface="Roboto"/>
              </a:rPr>
              <a:t>testing</a:t>
            </a:r>
            <a:r>
              <a:rPr lang="en-US" b="0" i="0" dirty="0">
                <a:solidFill>
                  <a:srgbClr val="202124"/>
                </a:solidFill>
                <a:effectLst/>
                <a:latin typeface="Roboto"/>
              </a:rPr>
              <a:t> and before validation </a:t>
            </a:r>
            <a:r>
              <a:rPr lang="en-US" b="1" i="0" dirty="0">
                <a:solidFill>
                  <a:srgbClr val="202124"/>
                </a:solidFill>
                <a:effectLst/>
                <a:latin typeface="Roboto"/>
              </a:rPr>
              <a:t>testing</a:t>
            </a:r>
            <a:r>
              <a:rPr lang="en-US" b="0" i="0" dirty="0">
                <a:solidFill>
                  <a:srgbClr val="202124"/>
                </a:solidFill>
                <a:effectLst/>
                <a:latin typeface="Roboto"/>
              </a:rPr>
              <a:t>.</a:t>
            </a:r>
            <a:endParaRPr lang="en-US" dirty="0"/>
          </a:p>
        </p:txBody>
      </p:sp>
    </p:spTree>
    <p:extLst>
      <p:ext uri="{BB962C8B-B14F-4D97-AF65-F5344CB8AC3E}">
        <p14:creationId xmlns:p14="http://schemas.microsoft.com/office/powerpoint/2010/main" val="2643554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7162" y="117693"/>
            <a:ext cx="11687176" cy="6278642"/>
          </a:xfrm>
          <a:prstGeom prst="rect">
            <a:avLst/>
          </a:prstGeom>
        </p:spPr>
        <p:txBody>
          <a:bodyPr wrap="square">
            <a:spAutoFit/>
          </a:bodyPr>
          <a:lstStyle/>
          <a:p>
            <a:r>
              <a:rPr lang="en-US" sz="2400" b="1" dirty="0">
                <a:solidFill>
                  <a:srgbClr val="222222"/>
                </a:solidFill>
                <a:latin typeface="Source Sans Pro"/>
              </a:rPr>
              <a:t>Different Types of System Testing – There are &gt; 50 types</a:t>
            </a:r>
          </a:p>
          <a:p>
            <a:endParaRPr lang="en-US" b="1" dirty="0">
              <a:solidFill>
                <a:srgbClr val="222222"/>
              </a:solidFill>
              <a:latin typeface="Source Sans Pro"/>
            </a:endParaRPr>
          </a:p>
          <a:p>
            <a:r>
              <a:rPr lang="en-US" b="1" dirty="0">
                <a:solidFill>
                  <a:srgbClr val="222222"/>
                </a:solidFill>
                <a:latin typeface="Source Sans Pro"/>
              </a:rPr>
              <a:t>1. Usability Testing -</a:t>
            </a:r>
            <a:r>
              <a:rPr lang="en-US" dirty="0">
                <a:solidFill>
                  <a:srgbClr val="222222"/>
                </a:solidFill>
                <a:latin typeface="Source Sans Pro"/>
              </a:rPr>
              <a:t> focuses on the user's ease to use the application, flexibility in handling controls and ability of the system to meet its objectives</a:t>
            </a:r>
          </a:p>
          <a:p>
            <a:endParaRPr lang="en-US" dirty="0">
              <a:solidFill>
                <a:srgbClr val="222222"/>
              </a:solidFill>
              <a:latin typeface="Source Sans Pro"/>
            </a:endParaRPr>
          </a:p>
          <a:p>
            <a:r>
              <a:rPr lang="en-US" b="1" dirty="0">
                <a:solidFill>
                  <a:srgbClr val="222222"/>
                </a:solidFill>
                <a:latin typeface="Source Sans Pro"/>
              </a:rPr>
              <a:t>2. Load Testing -</a:t>
            </a:r>
            <a:r>
              <a:rPr lang="en-US" dirty="0">
                <a:solidFill>
                  <a:srgbClr val="222222"/>
                </a:solidFill>
                <a:latin typeface="Source Sans Pro"/>
              </a:rPr>
              <a:t> how the software solution will perform under real-life loads.</a:t>
            </a:r>
          </a:p>
          <a:p>
            <a:r>
              <a:rPr lang="en-US" dirty="0">
                <a:solidFill>
                  <a:srgbClr val="222222"/>
                </a:solidFill>
                <a:latin typeface="Source Sans Pro"/>
              </a:rPr>
              <a:t/>
            </a:r>
            <a:br>
              <a:rPr lang="en-US" dirty="0">
                <a:solidFill>
                  <a:srgbClr val="222222"/>
                </a:solidFill>
                <a:latin typeface="Source Sans Pro"/>
              </a:rPr>
            </a:br>
            <a:r>
              <a:rPr lang="en-US" dirty="0">
                <a:solidFill>
                  <a:srgbClr val="222222"/>
                </a:solidFill>
                <a:latin typeface="Source Sans Pro"/>
              </a:rPr>
              <a:t>3. </a:t>
            </a:r>
            <a:r>
              <a:rPr lang="en-US" b="1" dirty="0">
                <a:solidFill>
                  <a:srgbClr val="222222"/>
                </a:solidFill>
                <a:latin typeface="Source Sans Pro"/>
              </a:rPr>
              <a:t>Regression Testing-</a:t>
            </a:r>
            <a:r>
              <a:rPr lang="en-US" dirty="0">
                <a:solidFill>
                  <a:srgbClr val="222222"/>
                </a:solidFill>
                <a:latin typeface="Source Sans Pro"/>
              </a:rPr>
              <a:t> - testing done to make sure none of the changes made over the course of the development process have caused new bugs. It also makes sure no old bugs appear from the addition of new software modules over time.</a:t>
            </a:r>
          </a:p>
          <a:p>
            <a:r>
              <a:rPr lang="en-US" dirty="0">
                <a:solidFill>
                  <a:srgbClr val="222222"/>
                </a:solidFill>
                <a:latin typeface="Source Sans Pro"/>
              </a:rPr>
              <a:t/>
            </a:r>
            <a:br>
              <a:rPr lang="en-US" dirty="0">
                <a:solidFill>
                  <a:srgbClr val="222222"/>
                </a:solidFill>
                <a:latin typeface="Source Sans Pro"/>
              </a:rPr>
            </a:br>
            <a:r>
              <a:rPr lang="en-US" dirty="0">
                <a:solidFill>
                  <a:srgbClr val="222222"/>
                </a:solidFill>
                <a:latin typeface="Source Sans Pro"/>
              </a:rPr>
              <a:t>4. </a:t>
            </a:r>
            <a:r>
              <a:rPr lang="en-US" b="1" dirty="0">
                <a:solidFill>
                  <a:srgbClr val="222222"/>
                </a:solidFill>
                <a:latin typeface="Source Sans Pro"/>
              </a:rPr>
              <a:t>Recovery Testing -</a:t>
            </a:r>
            <a:r>
              <a:rPr lang="en-US" dirty="0">
                <a:solidFill>
                  <a:srgbClr val="222222"/>
                </a:solidFill>
                <a:latin typeface="Source Sans Pro"/>
              </a:rPr>
              <a:t> demonstrate a software solution is reliable, trustworthy and can successfully recoup from possible crashes.</a:t>
            </a:r>
          </a:p>
          <a:p>
            <a:r>
              <a:rPr lang="en-US" dirty="0">
                <a:solidFill>
                  <a:srgbClr val="222222"/>
                </a:solidFill>
                <a:latin typeface="Source Sans Pro"/>
              </a:rPr>
              <a:t/>
            </a:r>
            <a:br>
              <a:rPr lang="en-US" dirty="0">
                <a:solidFill>
                  <a:srgbClr val="222222"/>
                </a:solidFill>
                <a:latin typeface="Source Sans Pro"/>
              </a:rPr>
            </a:br>
            <a:r>
              <a:rPr lang="en-US" dirty="0">
                <a:solidFill>
                  <a:srgbClr val="222222"/>
                </a:solidFill>
                <a:latin typeface="Source Sans Pro"/>
              </a:rPr>
              <a:t>5. </a:t>
            </a:r>
            <a:r>
              <a:rPr lang="en-US" b="1" dirty="0">
                <a:solidFill>
                  <a:srgbClr val="222222"/>
                </a:solidFill>
                <a:latin typeface="Source Sans Pro"/>
              </a:rPr>
              <a:t>Migration Testing -</a:t>
            </a:r>
            <a:r>
              <a:rPr lang="en-US" dirty="0">
                <a:solidFill>
                  <a:srgbClr val="222222"/>
                </a:solidFill>
                <a:latin typeface="Source Sans Pro"/>
              </a:rPr>
              <a:t> how the software can be moved from older system infrastructures to current system infrastructures without any issues.</a:t>
            </a:r>
          </a:p>
          <a:p>
            <a:r>
              <a:rPr lang="en-US" dirty="0">
                <a:solidFill>
                  <a:srgbClr val="222222"/>
                </a:solidFill>
                <a:latin typeface="Source Sans Pro"/>
              </a:rPr>
              <a:t/>
            </a:r>
            <a:br>
              <a:rPr lang="en-US" dirty="0">
                <a:solidFill>
                  <a:srgbClr val="222222"/>
                </a:solidFill>
                <a:latin typeface="Source Sans Pro"/>
              </a:rPr>
            </a:br>
            <a:r>
              <a:rPr lang="en-US" dirty="0">
                <a:solidFill>
                  <a:srgbClr val="222222"/>
                </a:solidFill>
                <a:latin typeface="Source Sans Pro"/>
              </a:rPr>
              <a:t>6. </a:t>
            </a:r>
            <a:r>
              <a:rPr lang="en-US" b="1" dirty="0">
                <a:solidFill>
                  <a:srgbClr val="222222"/>
                </a:solidFill>
                <a:latin typeface="Source Sans Pro"/>
              </a:rPr>
              <a:t>Functional Testing -</a:t>
            </a:r>
            <a:r>
              <a:rPr lang="en-US" dirty="0">
                <a:solidFill>
                  <a:srgbClr val="222222"/>
                </a:solidFill>
                <a:latin typeface="Source Sans Pro"/>
              </a:rPr>
              <a:t> trying to think of any possible missing functions. Testers might make a list of additional functionalities that a product could have to improve it during functional testing.</a:t>
            </a:r>
          </a:p>
          <a:p>
            <a:r>
              <a:rPr lang="en-US" dirty="0">
                <a:solidFill>
                  <a:srgbClr val="222222"/>
                </a:solidFill>
                <a:latin typeface="Source Sans Pro"/>
              </a:rPr>
              <a:t/>
            </a:r>
            <a:br>
              <a:rPr lang="en-US" dirty="0">
                <a:solidFill>
                  <a:srgbClr val="222222"/>
                </a:solidFill>
                <a:latin typeface="Source Sans Pro"/>
              </a:rPr>
            </a:br>
            <a:r>
              <a:rPr lang="en-US" dirty="0">
                <a:solidFill>
                  <a:srgbClr val="222222"/>
                </a:solidFill>
                <a:latin typeface="Source Sans Pro"/>
              </a:rPr>
              <a:t>7. </a:t>
            </a:r>
            <a:r>
              <a:rPr lang="en-US" b="1" dirty="0">
                <a:solidFill>
                  <a:srgbClr val="222222"/>
                </a:solidFill>
                <a:latin typeface="Source Sans Pro"/>
              </a:rPr>
              <a:t>Hardware/Software Testing -</a:t>
            </a:r>
            <a:r>
              <a:rPr lang="en-US" dirty="0">
                <a:solidFill>
                  <a:srgbClr val="222222"/>
                </a:solidFill>
                <a:latin typeface="Source Sans Pro"/>
              </a:rPr>
              <a:t> focused  attention on the interactions between the hardware and software during system testing.</a:t>
            </a:r>
            <a:endParaRPr lang="en-US" b="0" i="0" dirty="0">
              <a:solidFill>
                <a:srgbClr val="222222"/>
              </a:solidFill>
              <a:effectLst/>
              <a:latin typeface="Source Sans Pro"/>
            </a:endParaRPr>
          </a:p>
        </p:txBody>
      </p:sp>
    </p:spTree>
    <p:extLst>
      <p:ext uri="{BB962C8B-B14F-4D97-AF65-F5344CB8AC3E}">
        <p14:creationId xmlns:p14="http://schemas.microsoft.com/office/powerpoint/2010/main" val="467269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Testing </a:t>
            </a:r>
            <a:r>
              <a:rPr lang="en-US" sz="3200" dirty="0"/>
              <a:t>AKA User Experience Testing</a:t>
            </a:r>
            <a:endParaRPr lang="en-US" dirty="0"/>
          </a:p>
        </p:txBody>
      </p:sp>
      <p:sp>
        <p:nvSpPr>
          <p:cNvPr id="4" name="Rectangle 3"/>
          <p:cNvSpPr/>
          <p:nvPr/>
        </p:nvSpPr>
        <p:spPr>
          <a:xfrm>
            <a:off x="1533524" y="1690688"/>
            <a:ext cx="9124951" cy="2246769"/>
          </a:xfrm>
          <a:prstGeom prst="rect">
            <a:avLst/>
          </a:prstGeom>
          <a:solidFill>
            <a:srgbClr val="FFFF00"/>
          </a:solidFill>
        </p:spPr>
        <p:txBody>
          <a:bodyPr wrap="square">
            <a:spAutoFit/>
          </a:bodyPr>
          <a:lstStyle/>
          <a:p>
            <a:r>
              <a:rPr lang="en-US" sz="2000" dirty="0">
                <a:solidFill>
                  <a:srgbClr val="222222"/>
                </a:solidFill>
                <a:latin typeface="Source Sans Pro"/>
              </a:rPr>
              <a:t>small set of target end-users, of a software system, "use" it to expose usability defects.</a:t>
            </a:r>
          </a:p>
          <a:p>
            <a:endParaRPr lang="en-US" sz="2000" dirty="0">
              <a:solidFill>
                <a:srgbClr val="222222"/>
              </a:solidFill>
              <a:latin typeface="Source Sans Pro"/>
            </a:endParaRPr>
          </a:p>
          <a:p>
            <a:r>
              <a:rPr lang="en-US" sz="2000" dirty="0">
                <a:solidFill>
                  <a:srgbClr val="222222"/>
                </a:solidFill>
                <a:latin typeface="Source Sans Pro"/>
              </a:rPr>
              <a:t>Focus: </a:t>
            </a:r>
          </a:p>
          <a:p>
            <a:r>
              <a:rPr lang="en-US" sz="2000" dirty="0">
                <a:solidFill>
                  <a:srgbClr val="222222"/>
                </a:solidFill>
                <a:latin typeface="Source Sans Pro"/>
              </a:rPr>
              <a:t>    - Users ease to use the application </a:t>
            </a:r>
          </a:p>
          <a:p>
            <a:r>
              <a:rPr lang="en-US" sz="2000" dirty="0">
                <a:solidFill>
                  <a:srgbClr val="222222"/>
                </a:solidFill>
                <a:latin typeface="Source Sans Pro"/>
              </a:rPr>
              <a:t>    - </a:t>
            </a:r>
            <a:r>
              <a:rPr lang="en-US" sz="2000" dirty="0" err="1">
                <a:solidFill>
                  <a:srgbClr val="222222"/>
                </a:solidFill>
                <a:latin typeface="Source Sans Pro"/>
              </a:rPr>
              <a:t>Flxibility</a:t>
            </a:r>
            <a:r>
              <a:rPr lang="en-US" sz="2000" dirty="0">
                <a:solidFill>
                  <a:srgbClr val="222222"/>
                </a:solidFill>
                <a:latin typeface="Source Sans Pro"/>
              </a:rPr>
              <a:t> to handle controls </a:t>
            </a:r>
          </a:p>
          <a:p>
            <a:r>
              <a:rPr lang="en-US" sz="2000" dirty="0">
                <a:solidFill>
                  <a:srgbClr val="222222"/>
                </a:solidFill>
                <a:latin typeface="Source Sans Pro"/>
              </a:rPr>
              <a:t>    - ability of system to meet objects  </a:t>
            </a:r>
            <a:endParaRPr lang="en-US" sz="2000" dirty="0"/>
          </a:p>
        </p:txBody>
      </p:sp>
      <p:pic>
        <p:nvPicPr>
          <p:cNvPr id="6" name="Picture 5"/>
          <p:cNvPicPr>
            <a:picLocks noChangeAspect="1"/>
          </p:cNvPicPr>
          <p:nvPr/>
        </p:nvPicPr>
        <p:blipFill>
          <a:blip r:embed="rId2"/>
          <a:stretch>
            <a:fillRect/>
          </a:stretch>
        </p:blipFill>
        <p:spPr>
          <a:xfrm>
            <a:off x="6629399" y="3016251"/>
            <a:ext cx="4724400" cy="3228975"/>
          </a:xfrm>
          <a:prstGeom prst="rect">
            <a:avLst/>
          </a:prstGeom>
        </p:spPr>
      </p:pic>
      <p:sp>
        <p:nvSpPr>
          <p:cNvPr id="7" name="Rectangle 6"/>
          <p:cNvSpPr/>
          <p:nvPr/>
        </p:nvSpPr>
        <p:spPr>
          <a:xfrm>
            <a:off x="989414" y="6060560"/>
            <a:ext cx="5412572" cy="369332"/>
          </a:xfrm>
          <a:prstGeom prst="rect">
            <a:avLst/>
          </a:prstGeom>
          <a:solidFill>
            <a:schemeClr val="accent1">
              <a:lumMod val="40000"/>
              <a:lumOff val="60000"/>
            </a:schemeClr>
          </a:solidFill>
        </p:spPr>
        <p:txBody>
          <a:bodyPr wrap="none">
            <a:spAutoFit/>
          </a:bodyPr>
          <a:lstStyle/>
          <a:p>
            <a:r>
              <a:rPr lang="en-US" dirty="0">
                <a:hlinkClick r:id="rId3"/>
              </a:rPr>
              <a:t>https://www.guru99.com/usability-testing-tutorial.html</a:t>
            </a:r>
            <a:endParaRPr lang="en-US" dirty="0"/>
          </a:p>
        </p:txBody>
      </p:sp>
    </p:spTree>
    <p:extLst>
      <p:ext uri="{BB962C8B-B14F-4D97-AF65-F5344CB8AC3E}">
        <p14:creationId xmlns:p14="http://schemas.microsoft.com/office/powerpoint/2010/main" val="2742497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0"/>
            <a:ext cx="10515600" cy="735013"/>
          </a:xfrm>
        </p:spPr>
        <p:txBody>
          <a:bodyPr/>
          <a:lstStyle/>
          <a:p>
            <a:r>
              <a:rPr lang="en-US" dirty="0"/>
              <a:t>Usability Testing: 2 Techniques</a:t>
            </a:r>
          </a:p>
        </p:txBody>
      </p:sp>
      <p:sp>
        <p:nvSpPr>
          <p:cNvPr id="4" name="Rectangle 3"/>
          <p:cNvSpPr/>
          <p:nvPr/>
        </p:nvSpPr>
        <p:spPr>
          <a:xfrm>
            <a:off x="735806" y="976730"/>
            <a:ext cx="10377488" cy="5262979"/>
          </a:xfrm>
          <a:prstGeom prst="rect">
            <a:avLst/>
          </a:prstGeom>
          <a:solidFill>
            <a:schemeClr val="accent1">
              <a:lumMod val="40000"/>
              <a:lumOff val="60000"/>
            </a:schemeClr>
          </a:solidFill>
        </p:spPr>
        <p:txBody>
          <a:bodyPr wrap="square">
            <a:spAutoFit/>
          </a:bodyPr>
          <a:lstStyle/>
          <a:p>
            <a:r>
              <a:rPr lang="en-US" sz="2400" b="1" dirty="0">
                <a:solidFill>
                  <a:srgbClr val="222222"/>
                </a:solidFill>
                <a:latin typeface="Source Sans Pro"/>
              </a:rPr>
              <a:t>Laboratory Usability Testing:</a:t>
            </a:r>
            <a:r>
              <a:rPr lang="en-US" sz="2400" dirty="0">
                <a:solidFill>
                  <a:srgbClr val="222222"/>
                </a:solidFill>
                <a:latin typeface="Source Sans Pro"/>
              </a:rPr>
              <a:t>. separate lab room in presence of the observers. </a:t>
            </a:r>
          </a:p>
          <a:p>
            <a:endParaRPr lang="en-US" sz="2400" dirty="0">
              <a:solidFill>
                <a:srgbClr val="222222"/>
              </a:solidFill>
              <a:latin typeface="Source Sans Pro"/>
            </a:endParaRPr>
          </a:p>
          <a:p>
            <a:pPr marL="342900" indent="-342900">
              <a:buAutoNum type="arabicPeriod"/>
            </a:pPr>
            <a:r>
              <a:rPr lang="en-US" sz="2400" dirty="0">
                <a:solidFill>
                  <a:srgbClr val="222222"/>
                </a:solidFill>
                <a:latin typeface="Source Sans Pro"/>
              </a:rPr>
              <a:t>The testers are assigned tasks to execute. </a:t>
            </a:r>
          </a:p>
          <a:p>
            <a:pPr marL="342900" indent="-342900">
              <a:buAutoNum type="arabicPeriod"/>
            </a:pPr>
            <a:r>
              <a:rPr lang="en-US" sz="2400" dirty="0">
                <a:solidFill>
                  <a:srgbClr val="222222"/>
                </a:solidFill>
                <a:latin typeface="Source Sans Pro"/>
              </a:rPr>
              <a:t>Observer(s) monitor tester behavior report the testing outcome .</a:t>
            </a:r>
          </a:p>
          <a:p>
            <a:pPr marL="342900" indent="-342900">
              <a:buAutoNum type="arabicPeriod"/>
            </a:pPr>
            <a:r>
              <a:rPr lang="en-US" sz="2400" dirty="0">
                <a:solidFill>
                  <a:srgbClr val="222222"/>
                </a:solidFill>
                <a:latin typeface="Source Sans Pro"/>
              </a:rPr>
              <a:t>Observers(s)  are  silent testing. </a:t>
            </a:r>
          </a:p>
          <a:p>
            <a:endParaRPr lang="en-US" sz="2400" dirty="0">
              <a:solidFill>
                <a:srgbClr val="222222"/>
              </a:solidFill>
              <a:latin typeface="Source Sans Pro"/>
            </a:endParaRPr>
          </a:p>
          <a:p>
            <a:r>
              <a:rPr lang="en-US" sz="2400" b="1" dirty="0">
                <a:solidFill>
                  <a:srgbClr val="222222"/>
                </a:solidFill>
                <a:latin typeface="Source Sans Pro"/>
              </a:rPr>
              <a:t>Remote Usability Testing</a:t>
            </a:r>
            <a:r>
              <a:rPr lang="en-US" sz="2400" dirty="0">
                <a:solidFill>
                  <a:srgbClr val="222222"/>
                </a:solidFill>
                <a:latin typeface="Source Sans Pro"/>
              </a:rPr>
              <a:t>: observers and testers are remotely located.</a:t>
            </a:r>
          </a:p>
          <a:p>
            <a:pPr marL="342900" indent="-342900">
              <a:buAutoNum type="arabicPeriod"/>
            </a:pPr>
            <a:r>
              <a:rPr lang="en-US" sz="2400" dirty="0">
                <a:solidFill>
                  <a:srgbClr val="222222"/>
                </a:solidFill>
                <a:latin typeface="Source Sans Pro"/>
              </a:rPr>
              <a:t>Testers access the System Under Test, remotely and perform assigned tasks. </a:t>
            </a:r>
          </a:p>
          <a:p>
            <a:pPr marL="342900" indent="-342900">
              <a:buAutoNum type="arabicPeriod"/>
            </a:pPr>
            <a:r>
              <a:rPr lang="en-US" sz="2400" dirty="0">
                <a:solidFill>
                  <a:srgbClr val="222222"/>
                </a:solidFill>
                <a:latin typeface="Source Sans Pro"/>
              </a:rPr>
              <a:t>Tester's voice , screen activity , testers facial expressions are recorded by an automated software.</a:t>
            </a:r>
          </a:p>
          <a:p>
            <a:pPr marL="342900" indent="-342900">
              <a:buAutoNum type="arabicPeriod"/>
            </a:pPr>
            <a:r>
              <a:rPr lang="en-US" sz="2400" dirty="0">
                <a:solidFill>
                  <a:srgbClr val="222222"/>
                </a:solidFill>
                <a:latin typeface="Source Sans Pro"/>
              </a:rPr>
              <a:t> Observers analyze this data and report findings of the test. ( </a:t>
            </a:r>
            <a:r>
              <a:rPr lang="en-US" sz="2400" dirty="0">
                <a:solidFill>
                  <a:srgbClr val="04B8E6"/>
                </a:solidFill>
                <a:latin typeface="Source Sans Pro"/>
                <a:hlinkClick r:id="rId2"/>
              </a:rPr>
              <a:t>http://silverbackapp.com/</a:t>
            </a:r>
            <a:r>
              <a:rPr lang="en-US" sz="2400" dirty="0">
                <a:solidFill>
                  <a:srgbClr val="04B8E6"/>
                </a:solidFill>
                <a:latin typeface="Source Sans Pro"/>
              </a:rPr>
              <a:t> )</a:t>
            </a:r>
            <a:endParaRPr lang="en-US" sz="2400" b="0" i="0" dirty="0">
              <a:solidFill>
                <a:srgbClr val="222222"/>
              </a:solidFill>
              <a:effectLst/>
              <a:latin typeface="Source Sans Pro"/>
            </a:endParaRPr>
          </a:p>
        </p:txBody>
      </p:sp>
    </p:spTree>
    <p:extLst>
      <p:ext uri="{BB962C8B-B14F-4D97-AF65-F5344CB8AC3E}">
        <p14:creationId xmlns:p14="http://schemas.microsoft.com/office/powerpoint/2010/main" val="1279041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many usability testers ?</a:t>
            </a:r>
          </a:p>
        </p:txBody>
      </p:sp>
      <p:pic>
        <p:nvPicPr>
          <p:cNvPr id="4" name="Picture 3"/>
          <p:cNvPicPr>
            <a:picLocks noChangeAspect="1"/>
          </p:cNvPicPr>
          <p:nvPr/>
        </p:nvPicPr>
        <p:blipFill>
          <a:blip r:embed="rId2"/>
          <a:stretch>
            <a:fillRect/>
          </a:stretch>
        </p:blipFill>
        <p:spPr>
          <a:xfrm>
            <a:off x="3376613" y="2143125"/>
            <a:ext cx="3981450" cy="1543050"/>
          </a:xfrm>
          <a:prstGeom prst="rect">
            <a:avLst/>
          </a:prstGeom>
        </p:spPr>
      </p:pic>
      <p:sp>
        <p:nvSpPr>
          <p:cNvPr id="5" name="Rectangle 4"/>
          <p:cNvSpPr/>
          <p:nvPr/>
        </p:nvSpPr>
        <p:spPr>
          <a:xfrm>
            <a:off x="2005012" y="4214723"/>
            <a:ext cx="8453438" cy="923330"/>
          </a:xfrm>
          <a:prstGeom prst="rect">
            <a:avLst/>
          </a:prstGeom>
          <a:solidFill>
            <a:schemeClr val="accent1">
              <a:lumMod val="20000"/>
              <a:lumOff val="80000"/>
            </a:schemeClr>
          </a:solidFill>
        </p:spPr>
        <p:txBody>
          <a:bodyPr wrap="square">
            <a:spAutoFit/>
          </a:bodyPr>
          <a:lstStyle/>
          <a:p>
            <a:r>
              <a:rPr lang="en-US" dirty="0">
                <a:solidFill>
                  <a:srgbClr val="222222"/>
                </a:solidFill>
                <a:latin typeface="Source Sans Pro"/>
              </a:rPr>
              <a:t>Research (</a:t>
            </a:r>
            <a:r>
              <a:rPr lang="en-US" dirty="0" err="1">
                <a:solidFill>
                  <a:srgbClr val="222222"/>
                </a:solidFill>
                <a:latin typeface="Source Sans Pro"/>
              </a:rPr>
              <a:t>Virzi</a:t>
            </a:r>
            <a:r>
              <a:rPr lang="en-US" dirty="0">
                <a:solidFill>
                  <a:srgbClr val="222222"/>
                </a:solidFill>
                <a:latin typeface="Source Sans Pro"/>
              </a:rPr>
              <a:t>, 1992 and </a:t>
            </a:r>
            <a:r>
              <a:rPr lang="en-US" dirty="0" err="1">
                <a:solidFill>
                  <a:srgbClr val="222222"/>
                </a:solidFill>
                <a:latin typeface="Source Sans Pro"/>
              </a:rPr>
              <a:t>Neilsen</a:t>
            </a:r>
            <a:r>
              <a:rPr lang="en-US" dirty="0">
                <a:solidFill>
                  <a:srgbClr val="222222"/>
                </a:solidFill>
                <a:latin typeface="Source Sans Pro"/>
              </a:rPr>
              <a:t> </a:t>
            </a:r>
            <a:r>
              <a:rPr lang="en-US" dirty="0" err="1">
                <a:solidFill>
                  <a:srgbClr val="222222"/>
                </a:solidFill>
                <a:latin typeface="Source Sans Pro"/>
              </a:rPr>
              <a:t>Landauer</a:t>
            </a:r>
            <a:r>
              <a:rPr lang="en-US" dirty="0">
                <a:solidFill>
                  <a:srgbClr val="222222"/>
                </a:solidFill>
                <a:latin typeface="Source Sans Pro"/>
              </a:rPr>
              <a:t>, 1993) indicates that </a:t>
            </a:r>
            <a:r>
              <a:rPr lang="en-US" b="1" dirty="0">
                <a:solidFill>
                  <a:srgbClr val="222222"/>
                </a:solidFill>
                <a:latin typeface="Source Sans Pro"/>
              </a:rPr>
              <a:t>5 users are enough to uncover 80% of usability problems</a:t>
            </a:r>
            <a:r>
              <a:rPr lang="en-US" dirty="0">
                <a:solidFill>
                  <a:srgbClr val="222222"/>
                </a:solidFill>
                <a:latin typeface="Source Sans Pro"/>
              </a:rPr>
              <a:t>. </a:t>
            </a:r>
            <a:r>
              <a:rPr lang="en-US" b="1" dirty="0">
                <a:solidFill>
                  <a:srgbClr val="222222"/>
                </a:solidFill>
                <a:latin typeface="Source Sans Pro"/>
              </a:rPr>
              <a:t>Some researchers suggest other numbers.</a:t>
            </a:r>
            <a:endParaRPr lang="en-US" dirty="0"/>
          </a:p>
        </p:txBody>
      </p:sp>
      <p:sp>
        <p:nvSpPr>
          <p:cNvPr id="6" name="Rectangle 5"/>
          <p:cNvSpPr/>
          <p:nvPr/>
        </p:nvSpPr>
        <p:spPr>
          <a:xfrm>
            <a:off x="2243137" y="5666601"/>
            <a:ext cx="8453438" cy="369332"/>
          </a:xfrm>
          <a:prstGeom prst="rect">
            <a:avLst/>
          </a:prstGeom>
          <a:solidFill>
            <a:schemeClr val="accent1">
              <a:lumMod val="20000"/>
              <a:lumOff val="80000"/>
            </a:schemeClr>
          </a:solidFill>
        </p:spPr>
        <p:txBody>
          <a:bodyPr wrap="square">
            <a:spAutoFit/>
          </a:bodyPr>
          <a:lstStyle/>
          <a:p>
            <a:r>
              <a:rPr lang="en-US" dirty="0">
                <a:solidFill>
                  <a:srgbClr val="222222"/>
                </a:solidFill>
                <a:latin typeface="Source Sans Pro"/>
              </a:rPr>
              <a:t>Depends a lot on time and budget availability </a:t>
            </a:r>
            <a:endParaRPr lang="en-US" dirty="0"/>
          </a:p>
        </p:txBody>
      </p:sp>
    </p:spTree>
    <p:extLst>
      <p:ext uri="{BB962C8B-B14F-4D97-AF65-F5344CB8AC3E}">
        <p14:creationId xmlns:p14="http://schemas.microsoft.com/office/powerpoint/2010/main" val="1956236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Testing </a:t>
            </a:r>
            <a:r>
              <a:rPr lang="en-US" dirty="0" err="1"/>
              <a:t>Adv</a:t>
            </a:r>
            <a:r>
              <a:rPr lang="en-US" dirty="0"/>
              <a:t>/</a:t>
            </a:r>
            <a:r>
              <a:rPr lang="en-US" dirty="0" err="1"/>
              <a:t>DisAdv</a:t>
            </a:r>
            <a:endParaRPr lang="en-US" dirty="0"/>
          </a:p>
        </p:txBody>
      </p:sp>
      <p:sp>
        <p:nvSpPr>
          <p:cNvPr id="4" name="Rectangle 3"/>
          <p:cNvSpPr/>
          <p:nvPr/>
        </p:nvSpPr>
        <p:spPr>
          <a:xfrm>
            <a:off x="838200" y="1443841"/>
            <a:ext cx="10834688" cy="3170099"/>
          </a:xfrm>
          <a:prstGeom prst="rect">
            <a:avLst/>
          </a:prstGeom>
          <a:solidFill>
            <a:srgbClr val="FFC000"/>
          </a:solidFill>
        </p:spPr>
        <p:txBody>
          <a:bodyPr wrap="square">
            <a:spAutoFit/>
          </a:bodyPr>
          <a:lstStyle/>
          <a:p>
            <a:r>
              <a:rPr lang="en-US" sz="2000" b="1" dirty="0">
                <a:solidFill>
                  <a:srgbClr val="222222"/>
                </a:solidFill>
                <a:latin typeface="Source Sans Pro"/>
              </a:rPr>
              <a:t>Usability Advantages … it help …</a:t>
            </a:r>
          </a:p>
          <a:p>
            <a:pPr>
              <a:buFont typeface="Arial" panose="020B0604020202020204" pitchFamily="34" charset="0"/>
              <a:buChar char="•"/>
            </a:pPr>
            <a:r>
              <a:rPr lang="en-US" dirty="0">
                <a:solidFill>
                  <a:srgbClr val="222222"/>
                </a:solidFill>
                <a:latin typeface="Source Sans Pro"/>
              </a:rPr>
              <a:t>uncover usability issues before the product is marketed.</a:t>
            </a:r>
          </a:p>
          <a:p>
            <a:pPr>
              <a:buFont typeface="Arial" panose="020B0604020202020204" pitchFamily="34" charset="0"/>
              <a:buChar char="•"/>
            </a:pPr>
            <a:endParaRPr lang="en-US" dirty="0">
              <a:solidFill>
                <a:srgbClr val="222222"/>
              </a:solidFill>
              <a:latin typeface="Source Sans Pro"/>
            </a:endParaRPr>
          </a:p>
          <a:p>
            <a:pPr>
              <a:buFont typeface="Arial" panose="020B0604020202020204" pitchFamily="34" charset="0"/>
              <a:buChar char="•"/>
            </a:pPr>
            <a:r>
              <a:rPr lang="en-US" dirty="0">
                <a:solidFill>
                  <a:srgbClr val="222222"/>
                </a:solidFill>
                <a:latin typeface="Source Sans Pro"/>
              </a:rPr>
              <a:t>improve end-user satisfaction</a:t>
            </a:r>
          </a:p>
          <a:p>
            <a:pPr>
              <a:buFont typeface="Arial" panose="020B0604020202020204" pitchFamily="34" charset="0"/>
              <a:buChar char="•"/>
            </a:pPr>
            <a:r>
              <a:rPr lang="en-US" dirty="0">
                <a:solidFill>
                  <a:srgbClr val="222222"/>
                </a:solidFill>
                <a:latin typeface="Source Sans Pro"/>
              </a:rPr>
              <a:t> to makes your system highly effective and efficient</a:t>
            </a:r>
          </a:p>
          <a:p>
            <a:pPr>
              <a:buFont typeface="Arial" panose="020B0604020202020204" pitchFamily="34" charset="0"/>
              <a:buChar char="•"/>
            </a:pPr>
            <a:r>
              <a:rPr lang="en-US" dirty="0">
                <a:solidFill>
                  <a:srgbClr val="222222"/>
                </a:solidFill>
                <a:latin typeface="Source Sans Pro"/>
              </a:rPr>
              <a:t> gather true feedback from your target audience who actually use your system  (You do not need to rely on "opinions" from random people.)</a:t>
            </a:r>
          </a:p>
          <a:p>
            <a:pPr>
              <a:buFont typeface="Arial" panose="020B0604020202020204" pitchFamily="34" charset="0"/>
              <a:buChar char="•"/>
            </a:pPr>
            <a:endParaRPr lang="en-US" dirty="0">
              <a:solidFill>
                <a:srgbClr val="222222"/>
              </a:solidFill>
              <a:latin typeface="Source Sans Pro"/>
            </a:endParaRPr>
          </a:p>
          <a:p>
            <a:r>
              <a:rPr lang="en-US" b="1" dirty="0">
                <a:solidFill>
                  <a:srgbClr val="222222"/>
                </a:solidFill>
                <a:latin typeface="Source Sans Pro"/>
              </a:rPr>
              <a:t>Usability Testing Disadvantages</a:t>
            </a:r>
          </a:p>
          <a:p>
            <a:pPr>
              <a:buFont typeface="Arial" panose="020B0604020202020204" pitchFamily="34" charset="0"/>
              <a:buChar char="•"/>
            </a:pPr>
            <a:r>
              <a:rPr lang="en-US" dirty="0">
                <a:solidFill>
                  <a:srgbClr val="222222"/>
                </a:solidFill>
                <a:latin typeface="Source Sans Pro"/>
              </a:rPr>
              <a:t>Cost =&gt; . It takes lots of resources to set up a Usability Test Lab. Recruiting and management of usability testers can also be expensive</a:t>
            </a:r>
            <a:endParaRPr lang="en-US" b="0" i="0" dirty="0">
              <a:solidFill>
                <a:srgbClr val="222222"/>
              </a:solidFill>
              <a:effectLst/>
              <a:latin typeface="Source Sans Pro"/>
            </a:endParaRPr>
          </a:p>
        </p:txBody>
      </p:sp>
    </p:spTree>
    <p:extLst>
      <p:ext uri="{BB962C8B-B14F-4D97-AF65-F5344CB8AC3E}">
        <p14:creationId xmlns:p14="http://schemas.microsoft.com/office/powerpoint/2010/main" val="637538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 Testing (AKA Split Testing)</a:t>
            </a:r>
          </a:p>
        </p:txBody>
      </p:sp>
      <p:sp>
        <p:nvSpPr>
          <p:cNvPr id="3" name="Content Placeholder 2"/>
          <p:cNvSpPr>
            <a:spLocks noGrp="1"/>
          </p:cNvSpPr>
          <p:nvPr>
            <p:ph idx="1"/>
          </p:nvPr>
        </p:nvSpPr>
        <p:spPr/>
        <p:txBody>
          <a:bodyPr/>
          <a:lstStyle/>
          <a:p>
            <a:r>
              <a:rPr lang="en-US" dirty="0"/>
              <a:t>A/B Testing compares 2 different web site versions to determine which is better to drive leads, sales  or hits.</a:t>
            </a:r>
          </a:p>
          <a:p>
            <a:endParaRPr lang="en-US" dirty="0"/>
          </a:p>
          <a:p>
            <a:endParaRPr lang="en-US" dirty="0"/>
          </a:p>
          <a:p>
            <a:endParaRPr lang="en-US" dirty="0"/>
          </a:p>
          <a:p>
            <a:r>
              <a:rPr lang="en-US" dirty="0"/>
              <a:t>Usability Testing -&gt; evaluates a sites usability to determine usability such as  </a:t>
            </a:r>
            <a:r>
              <a:rPr lang="en-US" b="1" i="1" dirty="0"/>
              <a:t>easy-of-use and common activities</a:t>
            </a:r>
          </a:p>
        </p:txBody>
      </p:sp>
      <p:sp>
        <p:nvSpPr>
          <p:cNvPr id="4" name="TextBox 3"/>
          <p:cNvSpPr txBox="1"/>
          <p:nvPr/>
        </p:nvSpPr>
        <p:spPr>
          <a:xfrm>
            <a:off x="2109218" y="5201444"/>
            <a:ext cx="9244582" cy="461665"/>
          </a:xfrm>
          <a:prstGeom prst="rect">
            <a:avLst/>
          </a:prstGeom>
          <a:solidFill>
            <a:srgbClr val="FFFF00"/>
          </a:solidFill>
        </p:spPr>
        <p:txBody>
          <a:bodyPr wrap="none" rtlCol="0">
            <a:spAutoFit/>
          </a:bodyPr>
          <a:lstStyle/>
          <a:p>
            <a:r>
              <a:rPr lang="en-US" sz="2400" dirty="0"/>
              <a:t>Both aim to improve end-users experience and increase conversion rates</a:t>
            </a:r>
          </a:p>
        </p:txBody>
      </p:sp>
      <p:sp>
        <p:nvSpPr>
          <p:cNvPr id="5" name="Rectangle 4"/>
          <p:cNvSpPr/>
          <p:nvPr/>
        </p:nvSpPr>
        <p:spPr>
          <a:xfrm>
            <a:off x="971550" y="2666028"/>
            <a:ext cx="10382250" cy="1477328"/>
          </a:xfrm>
          <a:prstGeom prst="rect">
            <a:avLst/>
          </a:prstGeom>
          <a:solidFill>
            <a:schemeClr val="accent1">
              <a:lumMod val="40000"/>
              <a:lumOff val="60000"/>
            </a:schemeClr>
          </a:solidFill>
        </p:spPr>
        <p:txBody>
          <a:bodyPr wrap="square">
            <a:spAutoFit/>
          </a:bodyPr>
          <a:lstStyle/>
          <a:p>
            <a:r>
              <a:rPr lang="en-US" dirty="0">
                <a:latin typeface="NBI Pro Light"/>
              </a:rPr>
              <a:t>A/B: Compares two versions  webpages  or app against each other to determine which one performs better.</a:t>
            </a:r>
          </a:p>
          <a:p>
            <a:endParaRPr lang="en-US" dirty="0">
              <a:latin typeface="NBI Pro Light"/>
            </a:endParaRPr>
          </a:p>
          <a:p>
            <a:r>
              <a:rPr lang="en-US" dirty="0">
                <a:latin typeface="NBI Pro Light"/>
              </a:rPr>
              <a:t>An experiment where two or more variants of a page are shown to users at random, and statistical analysis is used to determine which variation performs better for a given conversion goal.</a:t>
            </a:r>
            <a:endParaRPr lang="en-US" dirty="0"/>
          </a:p>
        </p:txBody>
      </p:sp>
    </p:spTree>
    <p:extLst>
      <p:ext uri="{BB962C8B-B14F-4D97-AF65-F5344CB8AC3E}">
        <p14:creationId xmlns:p14="http://schemas.microsoft.com/office/powerpoint/2010/main" val="11766780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 Testing … is more difficult </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71637" y="1690688"/>
            <a:ext cx="8162925" cy="4772025"/>
          </a:xfrm>
          <a:prstGeom prst="rect">
            <a:avLst/>
          </a:prstGeom>
        </p:spPr>
      </p:pic>
      <p:sp>
        <p:nvSpPr>
          <p:cNvPr id="5" name="Rectangle 4"/>
          <p:cNvSpPr/>
          <p:nvPr/>
        </p:nvSpPr>
        <p:spPr>
          <a:xfrm>
            <a:off x="490537" y="1388825"/>
            <a:ext cx="11210925" cy="369332"/>
          </a:xfrm>
          <a:prstGeom prst="rect">
            <a:avLst/>
          </a:prstGeom>
          <a:solidFill>
            <a:schemeClr val="accent1">
              <a:lumMod val="40000"/>
              <a:lumOff val="60000"/>
            </a:schemeClr>
          </a:solidFill>
        </p:spPr>
        <p:txBody>
          <a:bodyPr wrap="square">
            <a:spAutoFit/>
          </a:bodyPr>
          <a:lstStyle/>
          <a:p>
            <a:r>
              <a:rPr lang="en-US" dirty="0">
                <a:latin typeface="NBI Pro Light"/>
              </a:rPr>
              <a:t>Experimentally ask questions about 2 different UI versions =&gt; collect data and analyze for “Better” </a:t>
            </a:r>
            <a:endParaRPr lang="en-US" dirty="0"/>
          </a:p>
        </p:txBody>
      </p:sp>
    </p:spTree>
    <p:extLst>
      <p:ext uri="{BB962C8B-B14F-4D97-AF65-F5344CB8AC3E}">
        <p14:creationId xmlns:p14="http://schemas.microsoft.com/office/powerpoint/2010/main" val="795289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A/B Testing works </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95500" y="1825625"/>
            <a:ext cx="4286250" cy="2847975"/>
          </a:xfrm>
          <a:prstGeom prst="rect">
            <a:avLst/>
          </a:prstGeom>
        </p:spPr>
      </p:pic>
      <p:sp>
        <p:nvSpPr>
          <p:cNvPr id="5" name="TextBox 4"/>
          <p:cNvSpPr txBox="1"/>
          <p:nvPr/>
        </p:nvSpPr>
        <p:spPr>
          <a:xfrm>
            <a:off x="7858125" y="1571625"/>
            <a:ext cx="3424464" cy="1200329"/>
          </a:xfrm>
          <a:prstGeom prst="rect">
            <a:avLst/>
          </a:prstGeom>
          <a:solidFill>
            <a:schemeClr val="accent1">
              <a:lumMod val="40000"/>
              <a:lumOff val="60000"/>
            </a:schemeClr>
          </a:solidFill>
        </p:spPr>
        <p:txBody>
          <a:bodyPr wrap="none" rtlCol="0">
            <a:spAutoFit/>
          </a:bodyPr>
          <a:lstStyle/>
          <a:p>
            <a:r>
              <a:rPr lang="en-US" dirty="0"/>
              <a:t>Show 50% of traffic 1 UI version</a:t>
            </a:r>
          </a:p>
          <a:p>
            <a:r>
              <a:rPr lang="en-US" dirty="0"/>
              <a:t>Show 50% the other UI version</a:t>
            </a:r>
          </a:p>
          <a:p>
            <a:endParaRPr lang="en-US" dirty="0"/>
          </a:p>
          <a:p>
            <a:r>
              <a:rPr lang="en-US" dirty="0"/>
              <a:t>(can be a single control difference)</a:t>
            </a:r>
          </a:p>
        </p:txBody>
      </p:sp>
      <p:cxnSp>
        <p:nvCxnSpPr>
          <p:cNvPr id="7" name="Straight Arrow Connector 6"/>
          <p:cNvCxnSpPr/>
          <p:nvPr/>
        </p:nvCxnSpPr>
        <p:spPr>
          <a:xfrm flipH="1">
            <a:off x="6381750" y="1825625"/>
            <a:ext cx="1419225" cy="703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3780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552450" y="4919663"/>
            <a:ext cx="7972425" cy="1257300"/>
          </a:xfrm>
          <a:prstGeom prst="rect">
            <a:avLst/>
          </a:prstGeom>
        </p:spPr>
      </p:pic>
      <p:pic>
        <p:nvPicPr>
          <p:cNvPr id="6" name="Picture 5"/>
          <p:cNvPicPr>
            <a:picLocks noChangeAspect="1"/>
          </p:cNvPicPr>
          <p:nvPr/>
        </p:nvPicPr>
        <p:blipFill>
          <a:blip r:embed="rId3"/>
          <a:stretch>
            <a:fillRect/>
          </a:stretch>
        </p:blipFill>
        <p:spPr>
          <a:xfrm>
            <a:off x="204787" y="1486694"/>
            <a:ext cx="7953375" cy="1257300"/>
          </a:xfrm>
          <a:prstGeom prst="rect">
            <a:avLst/>
          </a:prstGeom>
        </p:spPr>
      </p:pic>
      <p:pic>
        <p:nvPicPr>
          <p:cNvPr id="7" name="Picture 6"/>
          <p:cNvPicPr>
            <a:picLocks noChangeAspect="1"/>
          </p:cNvPicPr>
          <p:nvPr/>
        </p:nvPicPr>
        <p:blipFill>
          <a:blip r:embed="rId4"/>
          <a:stretch>
            <a:fillRect/>
          </a:stretch>
        </p:blipFill>
        <p:spPr>
          <a:xfrm>
            <a:off x="3509962" y="2878931"/>
            <a:ext cx="7743825" cy="1647825"/>
          </a:xfrm>
          <a:prstGeom prst="rect">
            <a:avLst/>
          </a:prstGeom>
        </p:spPr>
      </p:pic>
      <p:sp>
        <p:nvSpPr>
          <p:cNvPr id="8" name="Rectangle 7"/>
          <p:cNvSpPr/>
          <p:nvPr/>
        </p:nvSpPr>
        <p:spPr>
          <a:xfrm>
            <a:off x="1741679" y="553125"/>
            <a:ext cx="6079741" cy="369332"/>
          </a:xfrm>
          <a:prstGeom prst="rect">
            <a:avLst/>
          </a:prstGeom>
          <a:solidFill>
            <a:schemeClr val="accent1">
              <a:lumMod val="20000"/>
              <a:lumOff val="80000"/>
            </a:schemeClr>
          </a:solidFill>
        </p:spPr>
        <p:txBody>
          <a:bodyPr wrap="none">
            <a:spAutoFit/>
          </a:bodyPr>
          <a:lstStyle/>
          <a:p>
            <a:r>
              <a:rPr lang="en-US" dirty="0">
                <a:hlinkClick r:id="rId5"/>
              </a:rPr>
              <a:t>https://www.optimizely.com/optimization-glossary/ab-testing/</a:t>
            </a:r>
            <a:endParaRPr lang="en-US" dirty="0"/>
          </a:p>
        </p:txBody>
      </p:sp>
    </p:spTree>
    <p:extLst>
      <p:ext uri="{BB962C8B-B14F-4D97-AF65-F5344CB8AC3E}">
        <p14:creationId xmlns:p14="http://schemas.microsoft.com/office/powerpoint/2010/main" val="3301304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76300" y="1290637"/>
            <a:ext cx="6096000" cy="4276725"/>
          </a:xfrm>
          <a:prstGeom prst="rect">
            <a:avLst/>
          </a:prstGeom>
        </p:spPr>
      </p:pic>
      <p:pic>
        <p:nvPicPr>
          <p:cNvPr id="5" name="Picture 4"/>
          <p:cNvPicPr>
            <a:picLocks noChangeAspect="1"/>
          </p:cNvPicPr>
          <p:nvPr/>
        </p:nvPicPr>
        <p:blipFill>
          <a:blip r:embed="rId3"/>
          <a:stretch>
            <a:fillRect/>
          </a:stretch>
        </p:blipFill>
        <p:spPr>
          <a:xfrm>
            <a:off x="7277100" y="1290637"/>
            <a:ext cx="4076700" cy="2905125"/>
          </a:xfrm>
          <a:prstGeom prst="rect">
            <a:avLst/>
          </a:prstGeom>
        </p:spPr>
      </p:pic>
      <p:sp>
        <p:nvSpPr>
          <p:cNvPr id="6" name="Rectangle 5"/>
          <p:cNvSpPr/>
          <p:nvPr/>
        </p:nvSpPr>
        <p:spPr>
          <a:xfrm>
            <a:off x="1181100" y="357870"/>
            <a:ext cx="10477500" cy="369332"/>
          </a:xfrm>
          <a:prstGeom prst="rect">
            <a:avLst/>
          </a:prstGeom>
          <a:solidFill>
            <a:srgbClr val="FFFF00"/>
          </a:solidFill>
        </p:spPr>
        <p:txBody>
          <a:bodyPr wrap="square">
            <a:spAutoFit/>
          </a:bodyPr>
          <a:lstStyle/>
          <a:p>
            <a:r>
              <a:rPr lang="en-US" dirty="0">
                <a:hlinkClick r:id="rId4"/>
              </a:rPr>
              <a:t>https://blog.optimizely.com/2010/11/29/how-obama-raised-60-million-by-running-a-simple-experiment/</a:t>
            </a:r>
            <a:endParaRPr lang="en-US" dirty="0"/>
          </a:p>
        </p:txBody>
      </p:sp>
    </p:spTree>
    <p:extLst>
      <p:ext uri="{BB962C8B-B14F-4D97-AF65-F5344CB8AC3E}">
        <p14:creationId xmlns:p14="http://schemas.microsoft.com/office/powerpoint/2010/main" val="1205451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43126" y="1381215"/>
            <a:ext cx="6191250" cy="3495675"/>
          </a:xfrm>
          <a:prstGeom prst="rect">
            <a:avLst/>
          </a:prstGeom>
        </p:spPr>
      </p:pic>
      <p:sp>
        <p:nvSpPr>
          <p:cNvPr id="5" name="Rectangle 4"/>
          <p:cNvSpPr/>
          <p:nvPr/>
        </p:nvSpPr>
        <p:spPr>
          <a:xfrm>
            <a:off x="1562100" y="251529"/>
            <a:ext cx="9039225" cy="830997"/>
          </a:xfrm>
          <a:prstGeom prst="rect">
            <a:avLst/>
          </a:prstGeom>
          <a:solidFill>
            <a:schemeClr val="accent1">
              <a:lumMod val="40000"/>
              <a:lumOff val="60000"/>
            </a:schemeClr>
          </a:solidFill>
        </p:spPr>
        <p:txBody>
          <a:bodyPr wrap="square">
            <a:spAutoFit/>
          </a:bodyPr>
          <a:lstStyle/>
          <a:p>
            <a:pPr lvl="1"/>
            <a:r>
              <a:rPr lang="en-US" sz="2400" b="1" i="1" dirty="0"/>
              <a:t>Unit testing</a:t>
            </a:r>
            <a:r>
              <a:rPr lang="en-US" sz="2400" dirty="0"/>
              <a:t> -&gt; individual program units or object classes are tested. (focus on testing the functionality of objects or methods).</a:t>
            </a:r>
            <a:endParaRPr lang="en-GB" sz="2400" dirty="0"/>
          </a:p>
        </p:txBody>
      </p:sp>
      <p:sp>
        <p:nvSpPr>
          <p:cNvPr id="6" name="Rectangle 5"/>
          <p:cNvSpPr/>
          <p:nvPr/>
        </p:nvSpPr>
        <p:spPr>
          <a:xfrm>
            <a:off x="714375" y="5175579"/>
            <a:ext cx="9701213" cy="369332"/>
          </a:xfrm>
          <a:prstGeom prst="rect">
            <a:avLst/>
          </a:prstGeom>
          <a:solidFill>
            <a:schemeClr val="accent1">
              <a:lumMod val="60000"/>
              <a:lumOff val="40000"/>
            </a:schemeClr>
          </a:solidFill>
        </p:spPr>
        <p:txBody>
          <a:bodyPr wrap="square">
            <a:spAutoFit/>
          </a:bodyPr>
          <a:lstStyle/>
          <a:p>
            <a:r>
              <a:rPr lang="en-US" dirty="0">
                <a:solidFill>
                  <a:srgbClr val="21262D"/>
                </a:solidFill>
                <a:latin typeface="Karla"/>
              </a:rPr>
              <a:t>The main aim of this endeavor is to determine whether the application functions as designed. </a:t>
            </a:r>
            <a:endParaRPr lang="en-US" dirty="0"/>
          </a:p>
        </p:txBody>
      </p:sp>
      <p:sp>
        <p:nvSpPr>
          <p:cNvPr id="7" name="Rectangle 6"/>
          <p:cNvSpPr/>
          <p:nvPr/>
        </p:nvSpPr>
        <p:spPr>
          <a:xfrm>
            <a:off x="2143126" y="6120599"/>
            <a:ext cx="9672637" cy="369332"/>
          </a:xfrm>
          <a:prstGeom prst="rect">
            <a:avLst/>
          </a:prstGeom>
          <a:solidFill>
            <a:srgbClr val="FFFF00"/>
          </a:solidFill>
        </p:spPr>
        <p:txBody>
          <a:bodyPr wrap="square">
            <a:spAutoFit/>
          </a:bodyPr>
          <a:lstStyle/>
          <a:p>
            <a:r>
              <a:rPr lang="en-US" dirty="0">
                <a:solidFill>
                  <a:srgbClr val="21262D"/>
                </a:solidFill>
                <a:latin typeface="Karla"/>
              </a:rPr>
              <a:t>In this phase, </a:t>
            </a:r>
            <a:r>
              <a:rPr lang="en-US" b="1" dirty="0">
                <a:solidFill>
                  <a:srgbClr val="21262D"/>
                </a:solidFill>
                <a:latin typeface="Karla"/>
              </a:rPr>
              <a:t>a unit can refer to a function, individual program or even a procedure</a:t>
            </a:r>
            <a:endParaRPr lang="en-US" dirty="0"/>
          </a:p>
        </p:txBody>
      </p:sp>
    </p:spTree>
    <p:extLst>
      <p:ext uri="{BB962C8B-B14F-4D97-AF65-F5344CB8AC3E}">
        <p14:creationId xmlns:p14="http://schemas.microsoft.com/office/powerpoint/2010/main" val="21942842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1862136" y="1937474"/>
            <a:ext cx="8367713" cy="1477328"/>
          </a:xfrm>
          <a:prstGeom prst="rect">
            <a:avLst/>
          </a:prstGeom>
          <a:solidFill>
            <a:srgbClr val="FFFF00"/>
          </a:solidFill>
        </p:spPr>
        <p:txBody>
          <a:bodyPr wrap="square">
            <a:spAutoFit/>
          </a:bodyPr>
          <a:lstStyle/>
          <a:p>
            <a:r>
              <a:rPr lang="en-US" dirty="0">
                <a:solidFill>
                  <a:srgbClr val="242424"/>
                </a:solidFill>
                <a:latin typeface="arial" panose="020B0604020202020204" pitchFamily="34" charset="0"/>
              </a:rPr>
              <a:t>Before we ran the experiment, the campaign staff heavily favored “</a:t>
            </a:r>
            <a:r>
              <a:rPr lang="en-US" dirty="0">
                <a:solidFill>
                  <a:srgbClr val="242424"/>
                </a:solidFill>
                <a:latin typeface="Proxima"/>
              </a:rPr>
              <a:t>Sam’s Video” (the last one in the slideshow s</a:t>
            </a:r>
            <a:r>
              <a:rPr lang="en-US" dirty="0">
                <a:solidFill>
                  <a:srgbClr val="242424"/>
                </a:solidFill>
                <a:latin typeface="arial" panose="020B0604020202020204" pitchFamily="34" charset="0"/>
              </a:rPr>
              <a:t>hown above)</a:t>
            </a:r>
            <a:r>
              <a:rPr lang="en-US" dirty="0">
                <a:solidFill>
                  <a:srgbClr val="242424"/>
                </a:solidFill>
                <a:latin typeface="Proxima"/>
              </a:rPr>
              <a:t>. Had we not run this experiment, we would have very likely used that video on the splash page. That would have been a huge mistake since it turns out that all of the videos did worse than all of the images.</a:t>
            </a:r>
            <a:endParaRPr lang="en-US" dirty="0"/>
          </a:p>
        </p:txBody>
      </p:sp>
    </p:spTree>
    <p:extLst>
      <p:ext uri="{BB962C8B-B14F-4D97-AF65-F5344CB8AC3E}">
        <p14:creationId xmlns:p14="http://schemas.microsoft.com/office/powerpoint/2010/main" val="11390391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A/B Testing works</a:t>
            </a:r>
          </a:p>
        </p:txBody>
      </p:sp>
      <p:sp>
        <p:nvSpPr>
          <p:cNvPr id="3" name="Content Placeholder 2"/>
          <p:cNvSpPr>
            <a:spLocks noGrp="1"/>
          </p:cNvSpPr>
          <p:nvPr>
            <p:ph idx="1"/>
          </p:nvPr>
        </p:nvSpPr>
        <p:spPr/>
        <p:txBody>
          <a:bodyPr/>
          <a:lstStyle/>
          <a:p>
            <a:pPr marL="514350" indent="-514350">
              <a:buAutoNum type="arabicPeriod"/>
            </a:pPr>
            <a:r>
              <a:rPr lang="en-US" dirty="0"/>
              <a:t>Collect overall traffic data -&gt; high level traffic and conversion rates</a:t>
            </a:r>
          </a:p>
          <a:p>
            <a:pPr marL="514350" indent="-514350">
              <a:buAutoNum type="arabicPeriod"/>
            </a:pPr>
            <a:r>
              <a:rPr lang="en-US" dirty="0"/>
              <a:t>Identify goals -&gt; E.g., not getting donations on page XXX</a:t>
            </a:r>
          </a:p>
          <a:p>
            <a:pPr marL="514350" indent="-514350">
              <a:buAutoNum type="arabicPeriod"/>
            </a:pPr>
            <a:r>
              <a:rPr lang="en-US" dirty="0"/>
              <a:t>Generate hypothesis =&gt; What you think can improve</a:t>
            </a:r>
          </a:p>
          <a:p>
            <a:pPr marL="514350" indent="-514350">
              <a:buAutoNum type="arabicPeriod"/>
            </a:pPr>
            <a:r>
              <a:rPr lang="en-US" dirty="0"/>
              <a:t>Create UI variations  -&gt; some A/B testing tools help specific editors to make this easier. </a:t>
            </a:r>
          </a:p>
          <a:p>
            <a:pPr marL="514350" indent="-514350">
              <a:buAutoNum type="arabicPeriod"/>
            </a:pPr>
            <a:r>
              <a:rPr lang="en-US" dirty="0"/>
              <a:t>Run Experiment – randomly assign different users 2 different versions. Data must be collected.</a:t>
            </a:r>
          </a:p>
          <a:p>
            <a:pPr marL="514350" indent="-514350">
              <a:buAutoNum type="arabicPeriod"/>
            </a:pPr>
            <a:r>
              <a:rPr lang="en-US" dirty="0"/>
              <a:t>Analyze data -&gt; Is there a statistically significant difference in UI versions? </a:t>
            </a:r>
          </a:p>
          <a:p>
            <a:pPr marL="514350" indent="-514350">
              <a:buAutoNum type="arabicPeriod"/>
            </a:pPr>
            <a:endParaRPr lang="en-US" dirty="0"/>
          </a:p>
        </p:txBody>
      </p:sp>
    </p:spTree>
    <p:extLst>
      <p:ext uri="{BB962C8B-B14F-4D97-AF65-F5344CB8AC3E}">
        <p14:creationId xmlns:p14="http://schemas.microsoft.com/office/powerpoint/2010/main" val="1625492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33600" y="757237"/>
            <a:ext cx="7924800" cy="5343525"/>
          </a:xfrm>
          <a:prstGeom prst="rect">
            <a:avLst/>
          </a:prstGeom>
        </p:spPr>
      </p:pic>
    </p:spTree>
    <p:extLst>
      <p:ext uri="{BB962C8B-B14F-4D97-AF65-F5344CB8AC3E}">
        <p14:creationId xmlns:p14="http://schemas.microsoft.com/office/powerpoint/2010/main" val="4113839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752725" y="1690688"/>
            <a:ext cx="8277225" cy="4411977"/>
          </a:xfrm>
          <a:prstGeom prst="rect">
            <a:avLst/>
          </a:prstGeom>
        </p:spPr>
      </p:pic>
    </p:spTree>
    <p:extLst>
      <p:ext uri="{BB962C8B-B14F-4D97-AF65-F5344CB8AC3E}">
        <p14:creationId xmlns:p14="http://schemas.microsoft.com/office/powerpoint/2010/main" val="3433578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Testing</a:t>
            </a:r>
          </a:p>
        </p:txBody>
      </p:sp>
      <p:sp>
        <p:nvSpPr>
          <p:cNvPr id="4" name="Rectangle 3"/>
          <p:cNvSpPr/>
          <p:nvPr/>
        </p:nvSpPr>
        <p:spPr>
          <a:xfrm>
            <a:off x="4564566" y="875591"/>
            <a:ext cx="6096000" cy="646331"/>
          </a:xfrm>
          <a:prstGeom prst="rect">
            <a:avLst/>
          </a:prstGeom>
          <a:solidFill>
            <a:schemeClr val="accent1">
              <a:lumMod val="40000"/>
              <a:lumOff val="60000"/>
            </a:schemeClr>
          </a:solidFill>
        </p:spPr>
        <p:txBody>
          <a:bodyPr>
            <a:spAutoFit/>
          </a:bodyPr>
          <a:lstStyle/>
          <a:p>
            <a:r>
              <a:rPr lang="en-US" dirty="0">
                <a:solidFill>
                  <a:srgbClr val="222222"/>
                </a:solidFill>
                <a:latin typeface="Source Sans Pro"/>
              </a:rPr>
              <a:t>s a kind of </a:t>
            </a:r>
            <a:r>
              <a:rPr lang="en-US" dirty="0">
                <a:solidFill>
                  <a:srgbClr val="04B8E6"/>
                </a:solidFill>
                <a:latin typeface="Source Sans Pro"/>
                <a:hlinkClick r:id="rId2"/>
              </a:rPr>
              <a:t>Performance Testing</a:t>
            </a:r>
            <a:r>
              <a:rPr lang="en-US" dirty="0">
                <a:solidFill>
                  <a:srgbClr val="222222"/>
                </a:solidFill>
                <a:latin typeface="Source Sans Pro"/>
              </a:rPr>
              <a:t> which determines a system's performance under real-life load conditions.</a:t>
            </a:r>
            <a:endParaRPr lang="en-US" dirty="0"/>
          </a:p>
        </p:txBody>
      </p:sp>
      <p:sp>
        <p:nvSpPr>
          <p:cNvPr id="5" name="Rectangle 4"/>
          <p:cNvSpPr/>
          <p:nvPr/>
        </p:nvSpPr>
        <p:spPr>
          <a:xfrm>
            <a:off x="1014761" y="1639509"/>
            <a:ext cx="7099610" cy="1754326"/>
          </a:xfrm>
          <a:prstGeom prst="rect">
            <a:avLst/>
          </a:prstGeom>
          <a:solidFill>
            <a:srgbClr val="FFFF00"/>
          </a:solidFill>
        </p:spPr>
        <p:txBody>
          <a:bodyPr wrap="square">
            <a:spAutoFit/>
          </a:bodyPr>
          <a:lstStyle/>
          <a:p>
            <a:r>
              <a:rPr lang="en-US" dirty="0">
                <a:solidFill>
                  <a:srgbClr val="222222"/>
                </a:solidFill>
                <a:latin typeface="Source Sans Pro"/>
              </a:rPr>
              <a:t>Use to determine </a:t>
            </a:r>
          </a:p>
          <a:p>
            <a:pPr>
              <a:buFont typeface="Arial" panose="020B0604020202020204" pitchFamily="34" charset="0"/>
              <a:buChar char="•"/>
            </a:pPr>
            <a:r>
              <a:rPr lang="en-US" dirty="0">
                <a:solidFill>
                  <a:srgbClr val="222222"/>
                </a:solidFill>
                <a:latin typeface="Source Sans Pro"/>
              </a:rPr>
              <a:t> application’s max operating capacity</a:t>
            </a:r>
          </a:p>
          <a:p>
            <a:pPr>
              <a:buFont typeface="Arial" panose="020B0604020202020204" pitchFamily="34" charset="0"/>
              <a:buChar char="•"/>
            </a:pPr>
            <a:r>
              <a:rPr lang="en-US" dirty="0">
                <a:solidFill>
                  <a:srgbClr val="222222"/>
                </a:solidFill>
                <a:latin typeface="Source Sans Pro"/>
              </a:rPr>
              <a:t>  if current infrastructure is sufficient to run the application</a:t>
            </a:r>
          </a:p>
          <a:p>
            <a:pPr>
              <a:buFont typeface="Arial" panose="020B0604020202020204" pitchFamily="34" charset="0"/>
              <a:buChar char="•"/>
            </a:pPr>
            <a:r>
              <a:rPr lang="en-US" dirty="0">
                <a:solidFill>
                  <a:srgbClr val="222222"/>
                </a:solidFill>
                <a:latin typeface="Source Sans Pro"/>
              </a:rPr>
              <a:t> How app responds during to peak user load</a:t>
            </a:r>
          </a:p>
          <a:p>
            <a:pPr>
              <a:buFont typeface="Arial" panose="020B0604020202020204" pitchFamily="34" charset="0"/>
              <a:buChar char="•"/>
            </a:pPr>
            <a:r>
              <a:rPr lang="en-US" dirty="0">
                <a:solidFill>
                  <a:srgbClr val="222222"/>
                </a:solidFill>
                <a:latin typeface="Source Sans Pro"/>
              </a:rPr>
              <a:t> Max Number of concurrent users that an application can support, and scalability to allow more users to access it.</a:t>
            </a:r>
            <a:endParaRPr lang="en-US" b="0" i="0" dirty="0">
              <a:solidFill>
                <a:srgbClr val="222222"/>
              </a:solidFill>
              <a:effectLst/>
              <a:latin typeface="Source Sans Pro"/>
            </a:endParaRPr>
          </a:p>
        </p:txBody>
      </p:sp>
      <p:sp>
        <p:nvSpPr>
          <p:cNvPr id="6" name="Rectangle 5"/>
          <p:cNvSpPr/>
          <p:nvPr/>
        </p:nvSpPr>
        <p:spPr>
          <a:xfrm>
            <a:off x="838200" y="4442946"/>
            <a:ext cx="9601200" cy="1754326"/>
          </a:xfrm>
          <a:prstGeom prst="rect">
            <a:avLst/>
          </a:prstGeom>
          <a:solidFill>
            <a:schemeClr val="accent1">
              <a:lumMod val="40000"/>
              <a:lumOff val="60000"/>
            </a:schemeClr>
          </a:solidFill>
        </p:spPr>
        <p:txBody>
          <a:bodyPr wrap="square">
            <a:spAutoFit/>
          </a:bodyPr>
          <a:lstStyle/>
          <a:p>
            <a:r>
              <a:rPr lang="en-US" dirty="0">
                <a:solidFill>
                  <a:srgbClr val="222222"/>
                </a:solidFill>
                <a:latin typeface="Source Sans Pro"/>
              </a:rPr>
              <a:t>Consider the following examples</a:t>
            </a:r>
          </a:p>
          <a:p>
            <a:pPr>
              <a:buFont typeface="Arial" panose="020B0604020202020204" pitchFamily="34" charset="0"/>
              <a:buChar char="•"/>
            </a:pPr>
            <a:r>
              <a:rPr lang="en-US" dirty="0">
                <a:solidFill>
                  <a:srgbClr val="222222"/>
                </a:solidFill>
                <a:latin typeface="Source Sans Pro"/>
              </a:rPr>
              <a:t>Popular toy store Toysrus.com, could not handle the increased traffic generated by their advertising campaign resulting in loss of both marketing dollars, and potential toy sales.</a:t>
            </a:r>
          </a:p>
          <a:p>
            <a:pPr>
              <a:buFont typeface="Arial" panose="020B0604020202020204" pitchFamily="34" charset="0"/>
              <a:buChar char="•"/>
            </a:pPr>
            <a:r>
              <a:rPr lang="en-US" dirty="0">
                <a:solidFill>
                  <a:srgbClr val="222222"/>
                </a:solidFill>
                <a:latin typeface="Source Sans Pro"/>
              </a:rPr>
              <a:t>An Airline website was not able to handle 10000+ users during a festival offer.</a:t>
            </a:r>
          </a:p>
          <a:p>
            <a:pPr>
              <a:buFont typeface="Arial" panose="020B0604020202020204" pitchFamily="34" charset="0"/>
              <a:buChar char="•"/>
            </a:pPr>
            <a:r>
              <a:rPr lang="en-US" dirty="0">
                <a:solidFill>
                  <a:srgbClr val="222222"/>
                </a:solidFill>
                <a:latin typeface="Source Sans Pro"/>
              </a:rPr>
              <a:t>Encyclopedia Britannica declared free access to their online database as a promotional offer. They were not able to keep up with the onslaught of traffic for weeks.</a:t>
            </a:r>
            <a:endParaRPr lang="en-US" b="0" i="0" dirty="0">
              <a:solidFill>
                <a:srgbClr val="222222"/>
              </a:solidFill>
              <a:effectLst/>
              <a:latin typeface="Source Sans Pro"/>
            </a:endParaRPr>
          </a:p>
        </p:txBody>
      </p:sp>
    </p:spTree>
    <p:extLst>
      <p:ext uri="{BB962C8B-B14F-4D97-AF65-F5344CB8AC3E}">
        <p14:creationId xmlns:p14="http://schemas.microsoft.com/office/powerpoint/2010/main" val="32550785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load testing tools</a:t>
            </a:r>
            <a:br>
              <a:rPr lang="en-US" dirty="0"/>
            </a:b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481262" y="2886075"/>
            <a:ext cx="7229475" cy="1085850"/>
          </a:xfrm>
          <a:prstGeom prst="rect">
            <a:avLst/>
          </a:prstGeom>
        </p:spPr>
      </p:pic>
      <p:pic>
        <p:nvPicPr>
          <p:cNvPr id="5" name="Picture 4"/>
          <p:cNvPicPr>
            <a:picLocks noChangeAspect="1"/>
          </p:cNvPicPr>
          <p:nvPr/>
        </p:nvPicPr>
        <p:blipFill>
          <a:blip r:embed="rId3"/>
          <a:stretch>
            <a:fillRect/>
          </a:stretch>
        </p:blipFill>
        <p:spPr>
          <a:xfrm>
            <a:off x="1324440" y="1027906"/>
            <a:ext cx="7067550" cy="1543050"/>
          </a:xfrm>
          <a:prstGeom prst="rect">
            <a:avLst/>
          </a:prstGeom>
        </p:spPr>
      </p:pic>
    </p:spTree>
    <p:extLst>
      <p:ext uri="{BB962C8B-B14F-4D97-AF65-F5344CB8AC3E}">
        <p14:creationId xmlns:p14="http://schemas.microsoft.com/office/powerpoint/2010/main" val="23091883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do load testing … </a:t>
            </a:r>
          </a:p>
        </p:txBody>
      </p:sp>
      <p:sp>
        <p:nvSpPr>
          <p:cNvPr id="4" name="Rectangle 3"/>
          <p:cNvSpPr/>
          <p:nvPr/>
        </p:nvSpPr>
        <p:spPr>
          <a:xfrm>
            <a:off x="838199" y="1837698"/>
            <a:ext cx="9465527" cy="3693319"/>
          </a:xfrm>
          <a:prstGeom prst="rect">
            <a:avLst/>
          </a:prstGeom>
          <a:solidFill>
            <a:srgbClr val="FFFF00"/>
          </a:solidFill>
        </p:spPr>
        <p:txBody>
          <a:bodyPr wrap="square">
            <a:spAutoFit/>
          </a:bodyPr>
          <a:lstStyle/>
          <a:p>
            <a:pPr>
              <a:buFont typeface="Arial" panose="020B0604020202020204" pitchFamily="34" charset="0"/>
              <a:buChar char="•"/>
            </a:pPr>
            <a:r>
              <a:rPr lang="en-US" b="1" dirty="0">
                <a:solidFill>
                  <a:srgbClr val="222222"/>
                </a:solidFill>
                <a:latin typeface="Source Sans Pro"/>
              </a:rPr>
              <a:t>Manual Load Testing</a:t>
            </a:r>
            <a:r>
              <a:rPr lang="en-US" dirty="0">
                <a:solidFill>
                  <a:srgbClr val="222222"/>
                </a:solidFill>
                <a:latin typeface="Source Sans Pro"/>
              </a:rPr>
              <a:t>: Try to manual load the system. </a:t>
            </a:r>
          </a:p>
          <a:p>
            <a:pPr lvl="1">
              <a:buFont typeface="Arial" panose="020B0604020202020204" pitchFamily="34" charset="0"/>
              <a:buChar char="•"/>
            </a:pPr>
            <a:r>
              <a:rPr lang="en-US" dirty="0">
                <a:solidFill>
                  <a:srgbClr val="222222"/>
                </a:solidFill>
                <a:latin typeface="Source Sans Pro"/>
              </a:rPr>
              <a:t> Hard to repeat</a:t>
            </a:r>
          </a:p>
          <a:p>
            <a:pPr lvl="1">
              <a:buFont typeface="Arial" panose="020B0604020202020204" pitchFamily="34" charset="0"/>
              <a:buChar char="•"/>
            </a:pPr>
            <a:r>
              <a:rPr lang="en-US" dirty="0">
                <a:solidFill>
                  <a:srgbClr val="222222"/>
                </a:solidFill>
                <a:latin typeface="Source Sans Pro"/>
              </a:rPr>
              <a:t> Hard to set up </a:t>
            </a:r>
          </a:p>
          <a:p>
            <a:pPr lvl="1">
              <a:buFont typeface="Arial" panose="020B0604020202020204" pitchFamily="34" charset="0"/>
              <a:buChar char="•"/>
            </a:pPr>
            <a:r>
              <a:rPr lang="en-US" dirty="0">
                <a:solidFill>
                  <a:srgbClr val="222222"/>
                </a:solidFill>
                <a:latin typeface="Source Sans Pro"/>
              </a:rPr>
              <a:t> Hard to measure.</a:t>
            </a:r>
          </a:p>
          <a:p>
            <a:pPr>
              <a:buFont typeface="Arial" panose="020B0604020202020204" pitchFamily="34" charset="0"/>
              <a:buChar char="•"/>
            </a:pPr>
            <a:r>
              <a:rPr lang="en-US" b="1" dirty="0">
                <a:solidFill>
                  <a:srgbClr val="222222"/>
                </a:solidFill>
                <a:latin typeface="Source Sans Pro"/>
              </a:rPr>
              <a:t>In house developed load testing tools</a:t>
            </a:r>
            <a:r>
              <a:rPr lang="en-US" dirty="0">
                <a:solidFill>
                  <a:srgbClr val="222222"/>
                </a:solidFill>
                <a:latin typeface="Source Sans Pro"/>
              </a:rPr>
              <a:t>: build your own tools to execute load tests.</a:t>
            </a:r>
          </a:p>
          <a:p>
            <a:pPr>
              <a:buFont typeface="Arial" panose="020B0604020202020204" pitchFamily="34" charset="0"/>
              <a:buChar char="•"/>
            </a:pPr>
            <a:r>
              <a:rPr lang="en-US" b="1" dirty="0">
                <a:solidFill>
                  <a:srgbClr val="222222"/>
                </a:solidFill>
                <a:latin typeface="Source Sans Pro"/>
              </a:rPr>
              <a:t>Open source load testing tools</a:t>
            </a:r>
            <a:r>
              <a:rPr lang="en-US" dirty="0">
                <a:solidFill>
                  <a:srgbClr val="222222"/>
                </a:solidFill>
                <a:latin typeface="Source Sans Pro"/>
              </a:rPr>
              <a:t>: There are several load testing tools available as open source that are free of charge. They may not be as sophisticated as their paid counterparts, but if you are on a budget, they are the best choice.</a:t>
            </a:r>
          </a:p>
          <a:p>
            <a:pPr>
              <a:buFont typeface="Arial" panose="020B0604020202020204" pitchFamily="34" charset="0"/>
              <a:buChar char="•"/>
            </a:pPr>
            <a:r>
              <a:rPr lang="en-US" b="1" dirty="0">
                <a:solidFill>
                  <a:srgbClr val="222222"/>
                </a:solidFill>
                <a:latin typeface="Source Sans Pro"/>
              </a:rPr>
              <a:t>Enterprise-class load testing tools</a:t>
            </a:r>
            <a:r>
              <a:rPr lang="en-US" dirty="0">
                <a:solidFill>
                  <a:srgbClr val="222222"/>
                </a:solidFill>
                <a:latin typeface="Source Sans Pro"/>
              </a:rPr>
              <a:t>: They usually come with capture/playback facility. They support a large number of protocols. They can simulate an exceptionally large number of users.</a:t>
            </a:r>
          </a:p>
          <a:p>
            <a:r>
              <a:rPr lang="en-US" dirty="0"/>
              <a:t/>
            </a:r>
            <a:br>
              <a:rPr lang="en-US" dirty="0"/>
            </a:br>
            <a:endParaRPr lang="en-US" dirty="0"/>
          </a:p>
        </p:txBody>
      </p:sp>
    </p:spTree>
    <p:extLst>
      <p:ext uri="{BB962C8B-B14F-4D97-AF65-F5344CB8AC3E}">
        <p14:creationId xmlns:p14="http://schemas.microsoft.com/office/powerpoint/2010/main" val="36914234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Testing </a:t>
            </a:r>
            <a:r>
              <a:rPr lang="en-US" dirty="0" err="1"/>
              <a:t>Adv</a:t>
            </a:r>
            <a:r>
              <a:rPr lang="en-US" dirty="0"/>
              <a:t>/</a:t>
            </a:r>
            <a:r>
              <a:rPr lang="en-US" dirty="0" err="1"/>
              <a:t>Disadv</a:t>
            </a:r>
            <a:endParaRPr lang="en-US" dirty="0"/>
          </a:p>
        </p:txBody>
      </p:sp>
      <p:sp>
        <p:nvSpPr>
          <p:cNvPr id="4" name="Rectangle 3"/>
          <p:cNvSpPr/>
          <p:nvPr/>
        </p:nvSpPr>
        <p:spPr>
          <a:xfrm>
            <a:off x="992459" y="1585244"/>
            <a:ext cx="9679258" cy="3323987"/>
          </a:xfrm>
          <a:prstGeom prst="rect">
            <a:avLst/>
          </a:prstGeom>
          <a:solidFill>
            <a:schemeClr val="accent1">
              <a:lumMod val="40000"/>
              <a:lumOff val="60000"/>
            </a:schemeClr>
          </a:solidFill>
        </p:spPr>
        <p:txBody>
          <a:bodyPr wrap="square">
            <a:spAutoFit/>
          </a:bodyPr>
          <a:lstStyle/>
          <a:p>
            <a:r>
              <a:rPr lang="en-US" sz="2400" dirty="0">
                <a:solidFill>
                  <a:srgbClr val="222222"/>
                </a:solidFill>
                <a:latin typeface="Source Sans Pro"/>
              </a:rPr>
              <a:t>Advantages of Load testing</a:t>
            </a:r>
            <a:r>
              <a:rPr lang="en-US" dirty="0">
                <a:solidFill>
                  <a:srgbClr val="222222"/>
                </a:solidFill>
                <a:latin typeface="Source Sans Pro"/>
              </a:rPr>
              <a:t>:</a:t>
            </a:r>
          </a:p>
          <a:p>
            <a:pPr>
              <a:buFont typeface="Arial" panose="020B0604020202020204" pitchFamily="34" charset="0"/>
              <a:buChar char="•"/>
            </a:pPr>
            <a:r>
              <a:rPr lang="en-US" dirty="0">
                <a:solidFill>
                  <a:srgbClr val="222222"/>
                </a:solidFill>
                <a:latin typeface="Source Sans Pro"/>
              </a:rPr>
              <a:t>ID Performance bottlenecks before production</a:t>
            </a:r>
          </a:p>
          <a:p>
            <a:pPr>
              <a:buFont typeface="Arial" panose="020B0604020202020204" pitchFamily="34" charset="0"/>
              <a:buChar char="•"/>
            </a:pPr>
            <a:r>
              <a:rPr lang="en-US" dirty="0">
                <a:solidFill>
                  <a:srgbClr val="222222"/>
                </a:solidFill>
                <a:latin typeface="Source Sans Pro"/>
              </a:rPr>
              <a:t>Improves the scalability of the system</a:t>
            </a:r>
          </a:p>
          <a:p>
            <a:pPr>
              <a:buFont typeface="Arial" panose="020B0604020202020204" pitchFamily="34" charset="0"/>
              <a:buChar char="•"/>
            </a:pPr>
            <a:r>
              <a:rPr lang="en-US" dirty="0">
                <a:solidFill>
                  <a:srgbClr val="222222"/>
                </a:solidFill>
                <a:latin typeface="Source Sans Pro"/>
              </a:rPr>
              <a:t>Minimize risk related to system downtime</a:t>
            </a:r>
          </a:p>
          <a:p>
            <a:pPr>
              <a:buFont typeface="Arial" panose="020B0604020202020204" pitchFamily="34" charset="0"/>
              <a:buChar char="•"/>
            </a:pPr>
            <a:r>
              <a:rPr lang="en-US" dirty="0">
                <a:solidFill>
                  <a:srgbClr val="222222"/>
                </a:solidFill>
                <a:latin typeface="Source Sans Pro"/>
              </a:rPr>
              <a:t>Reduced costs of failure</a:t>
            </a:r>
          </a:p>
          <a:p>
            <a:pPr>
              <a:buFont typeface="Arial" panose="020B0604020202020204" pitchFamily="34" charset="0"/>
              <a:buChar char="•"/>
            </a:pPr>
            <a:r>
              <a:rPr lang="en-US" dirty="0">
                <a:solidFill>
                  <a:srgbClr val="222222"/>
                </a:solidFill>
                <a:latin typeface="Source Sans Pro"/>
              </a:rPr>
              <a:t>Increase customer satisfaction</a:t>
            </a:r>
          </a:p>
          <a:p>
            <a:pPr>
              <a:buFont typeface="Arial" panose="020B0604020202020204" pitchFamily="34" charset="0"/>
              <a:buChar char="•"/>
            </a:pPr>
            <a:endParaRPr lang="en-US" dirty="0">
              <a:solidFill>
                <a:srgbClr val="222222"/>
              </a:solidFill>
              <a:latin typeface="Source Sans Pro"/>
            </a:endParaRPr>
          </a:p>
          <a:p>
            <a:pPr>
              <a:buFont typeface="Arial" panose="020B0604020202020204" pitchFamily="34" charset="0"/>
              <a:buChar char="•"/>
            </a:pPr>
            <a:endParaRPr lang="en-US" dirty="0">
              <a:solidFill>
                <a:srgbClr val="222222"/>
              </a:solidFill>
              <a:latin typeface="Source Sans Pro"/>
            </a:endParaRPr>
          </a:p>
          <a:p>
            <a:r>
              <a:rPr lang="en-US" sz="2400" dirty="0">
                <a:solidFill>
                  <a:srgbClr val="222222"/>
                </a:solidFill>
                <a:latin typeface="Source Sans Pro"/>
              </a:rPr>
              <a:t>Disadvantages of Load testing:</a:t>
            </a:r>
          </a:p>
          <a:p>
            <a:pPr>
              <a:buFont typeface="Arial" panose="020B0604020202020204" pitchFamily="34" charset="0"/>
              <a:buChar char="•"/>
            </a:pPr>
            <a:r>
              <a:rPr lang="en-US" dirty="0">
                <a:solidFill>
                  <a:srgbClr val="222222"/>
                </a:solidFill>
                <a:latin typeface="Source Sans Pro"/>
              </a:rPr>
              <a:t>Need programming knowledge to use load testing tools.</a:t>
            </a:r>
          </a:p>
          <a:p>
            <a:pPr>
              <a:buFont typeface="Arial" panose="020B0604020202020204" pitchFamily="34" charset="0"/>
              <a:buChar char="•"/>
            </a:pPr>
            <a:r>
              <a:rPr lang="en-US" dirty="0">
                <a:solidFill>
                  <a:srgbClr val="222222"/>
                </a:solidFill>
                <a:latin typeface="Source Sans Pro"/>
              </a:rPr>
              <a:t>Tools can be expensive as pricing depends on the number of virtual users supported.</a:t>
            </a:r>
            <a:endParaRPr lang="en-US" b="0" i="0" dirty="0">
              <a:solidFill>
                <a:srgbClr val="222222"/>
              </a:solidFill>
              <a:effectLst/>
              <a:latin typeface="Source Sans Pro"/>
            </a:endParaRPr>
          </a:p>
        </p:txBody>
      </p:sp>
    </p:spTree>
    <p:extLst>
      <p:ext uri="{BB962C8B-B14F-4D97-AF65-F5344CB8AC3E}">
        <p14:creationId xmlns:p14="http://schemas.microsoft.com/office/powerpoint/2010/main" val="40063995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Testing</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3806283" y="1363960"/>
            <a:ext cx="6096000" cy="923330"/>
          </a:xfrm>
          <a:prstGeom prst="rect">
            <a:avLst/>
          </a:prstGeom>
          <a:solidFill>
            <a:schemeClr val="accent1">
              <a:lumMod val="20000"/>
              <a:lumOff val="80000"/>
            </a:schemeClr>
          </a:solidFill>
        </p:spPr>
        <p:txBody>
          <a:bodyPr>
            <a:spAutoFit/>
          </a:bodyPr>
          <a:lstStyle/>
          <a:p>
            <a:r>
              <a:rPr lang="en-US">
                <a:solidFill>
                  <a:srgbClr val="222222"/>
                </a:solidFill>
                <a:latin typeface="Source Sans Pro"/>
              </a:rPr>
              <a:t>a type of software testing to confirm that a recent program or code change has not adversely affected existing features.</a:t>
            </a:r>
            <a:endParaRPr lang="en-US" dirty="0"/>
          </a:p>
        </p:txBody>
      </p:sp>
      <p:sp>
        <p:nvSpPr>
          <p:cNvPr id="5" name="Rectangle 4"/>
          <p:cNvSpPr/>
          <p:nvPr/>
        </p:nvSpPr>
        <p:spPr>
          <a:xfrm>
            <a:off x="-107795" y="2554217"/>
            <a:ext cx="7266878" cy="646331"/>
          </a:xfrm>
          <a:prstGeom prst="rect">
            <a:avLst/>
          </a:prstGeom>
          <a:solidFill>
            <a:srgbClr val="FFFF00"/>
          </a:solidFill>
        </p:spPr>
        <p:txBody>
          <a:bodyPr wrap="square">
            <a:spAutoFit/>
          </a:bodyPr>
          <a:lstStyle/>
          <a:p>
            <a:r>
              <a:rPr lang="en-US" dirty="0">
                <a:solidFill>
                  <a:srgbClr val="222222"/>
                </a:solidFill>
                <a:latin typeface="Source Sans Pro"/>
              </a:rPr>
              <a:t> a full or partial selection of already executed test cases which are re-executed to ensure existing functionalities work fine.</a:t>
            </a:r>
            <a:endParaRPr lang="en-US" dirty="0"/>
          </a:p>
        </p:txBody>
      </p:sp>
      <p:pic>
        <p:nvPicPr>
          <p:cNvPr id="6" name="Picture 5"/>
          <p:cNvPicPr>
            <a:picLocks noChangeAspect="1"/>
          </p:cNvPicPr>
          <p:nvPr/>
        </p:nvPicPr>
        <p:blipFill>
          <a:blip r:embed="rId2"/>
          <a:stretch>
            <a:fillRect/>
          </a:stretch>
        </p:blipFill>
        <p:spPr>
          <a:xfrm>
            <a:off x="2175533" y="3335485"/>
            <a:ext cx="3648075" cy="2743200"/>
          </a:xfrm>
          <a:prstGeom prst="rect">
            <a:avLst/>
          </a:prstGeom>
        </p:spPr>
      </p:pic>
      <p:sp>
        <p:nvSpPr>
          <p:cNvPr id="7" name="Rectangle 6"/>
          <p:cNvSpPr/>
          <p:nvPr/>
        </p:nvSpPr>
        <p:spPr>
          <a:xfrm>
            <a:off x="5925014" y="3237220"/>
            <a:ext cx="6096000" cy="646331"/>
          </a:xfrm>
          <a:prstGeom prst="rect">
            <a:avLst/>
          </a:prstGeom>
          <a:solidFill>
            <a:schemeClr val="accent1">
              <a:lumMod val="40000"/>
              <a:lumOff val="60000"/>
            </a:schemeClr>
          </a:solidFill>
        </p:spPr>
        <p:txBody>
          <a:bodyPr>
            <a:spAutoFit/>
          </a:bodyPr>
          <a:lstStyle/>
          <a:p>
            <a:r>
              <a:rPr lang="en-US" dirty="0">
                <a:solidFill>
                  <a:srgbClr val="222222"/>
                </a:solidFill>
                <a:latin typeface="Source Sans Pro"/>
              </a:rPr>
              <a:t> all existing tests re-executed. </a:t>
            </a:r>
          </a:p>
          <a:p>
            <a:r>
              <a:rPr lang="en-US" dirty="0">
                <a:solidFill>
                  <a:srgbClr val="222222"/>
                </a:solidFill>
                <a:latin typeface="Source Sans Pro"/>
              </a:rPr>
              <a:t> expensive =&gt; requires huge time and resources.</a:t>
            </a:r>
            <a:endParaRPr lang="en-US" dirty="0"/>
          </a:p>
        </p:txBody>
      </p:sp>
      <p:sp>
        <p:nvSpPr>
          <p:cNvPr id="8" name="Rectangle 7"/>
          <p:cNvSpPr/>
          <p:nvPr/>
        </p:nvSpPr>
        <p:spPr>
          <a:xfrm>
            <a:off x="5943599" y="4365590"/>
            <a:ext cx="6096000" cy="2031325"/>
          </a:xfrm>
          <a:prstGeom prst="rect">
            <a:avLst/>
          </a:prstGeom>
          <a:solidFill>
            <a:schemeClr val="accent1">
              <a:lumMod val="40000"/>
              <a:lumOff val="60000"/>
            </a:schemeClr>
          </a:solidFill>
        </p:spPr>
        <p:txBody>
          <a:bodyPr>
            <a:spAutoFit/>
          </a:bodyPr>
          <a:lstStyle/>
          <a:p>
            <a:r>
              <a:rPr lang="en-US" dirty="0">
                <a:solidFill>
                  <a:srgbClr val="222222"/>
                </a:solidFill>
                <a:latin typeface="Source Sans Pro"/>
              </a:rPr>
              <a:t> Select specific test cases based on </a:t>
            </a:r>
          </a:p>
          <a:p>
            <a:pPr marL="285750" indent="-285750">
              <a:buFontTx/>
              <a:buChar char="-"/>
            </a:pPr>
            <a:r>
              <a:rPr lang="en-US" dirty="0">
                <a:solidFill>
                  <a:srgbClr val="222222"/>
                </a:solidFill>
                <a:latin typeface="Source Sans Pro"/>
              </a:rPr>
              <a:t>Those which found defects in past</a:t>
            </a:r>
          </a:p>
          <a:p>
            <a:pPr marL="285750" indent="-285750">
              <a:buFontTx/>
              <a:buChar char="-"/>
            </a:pPr>
            <a:r>
              <a:rPr lang="en-US" dirty="0">
                <a:solidFill>
                  <a:srgbClr val="222222"/>
                </a:solidFill>
                <a:latin typeface="Source Sans Pro"/>
              </a:rPr>
              <a:t>Verify core functionality</a:t>
            </a:r>
          </a:p>
          <a:p>
            <a:pPr marL="285750" indent="-285750">
              <a:buFontTx/>
              <a:buChar char="-"/>
            </a:pPr>
            <a:r>
              <a:rPr lang="en-US" dirty="0">
                <a:solidFill>
                  <a:srgbClr val="222222"/>
                </a:solidFill>
                <a:latin typeface="Source Sans Pro"/>
              </a:rPr>
              <a:t>Are integration tests</a:t>
            </a:r>
          </a:p>
          <a:p>
            <a:pPr marL="285750" indent="-285750">
              <a:buFontTx/>
              <a:buChar char="-"/>
            </a:pPr>
            <a:r>
              <a:rPr lang="en-US" dirty="0">
                <a:solidFill>
                  <a:srgbClr val="222222"/>
                </a:solidFill>
                <a:latin typeface="Source Sans Pro"/>
              </a:rPr>
              <a:t>Perform boundary value tests </a:t>
            </a:r>
          </a:p>
          <a:p>
            <a:pPr marL="285750" indent="-285750">
              <a:buFontTx/>
              <a:buChar char="-"/>
            </a:pPr>
            <a:r>
              <a:rPr lang="en-US" dirty="0">
                <a:solidFill>
                  <a:srgbClr val="222222"/>
                </a:solidFill>
                <a:latin typeface="Source Sans Pro"/>
              </a:rPr>
              <a:t>Execute features more visible to customer</a:t>
            </a:r>
          </a:p>
          <a:p>
            <a:pPr marL="285750" indent="-285750">
              <a:buFontTx/>
              <a:buChar char="-"/>
            </a:pPr>
            <a:r>
              <a:rPr lang="en-US" dirty="0">
                <a:solidFill>
                  <a:srgbClr val="222222"/>
                </a:solidFill>
                <a:latin typeface="Source Sans Pro"/>
              </a:rPr>
              <a:t>Are more complex test cases</a:t>
            </a:r>
          </a:p>
        </p:txBody>
      </p:sp>
      <p:cxnSp>
        <p:nvCxnSpPr>
          <p:cNvPr id="10" name="Straight Arrow Connector 9"/>
          <p:cNvCxnSpPr>
            <a:stCxn id="8" idx="1"/>
          </p:cNvCxnSpPr>
          <p:nvPr/>
        </p:nvCxnSpPr>
        <p:spPr>
          <a:xfrm flipH="1" flipV="1">
            <a:off x="5363737" y="4850784"/>
            <a:ext cx="579862" cy="530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1"/>
          </p:cNvCxnSpPr>
          <p:nvPr/>
        </p:nvCxnSpPr>
        <p:spPr>
          <a:xfrm flipH="1" flipV="1">
            <a:off x="5363737" y="4150482"/>
            <a:ext cx="579862" cy="1230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5263377" y="5420501"/>
            <a:ext cx="661637" cy="93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41433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51992" y="1027906"/>
            <a:ext cx="10135071" cy="4311087"/>
          </a:xfrm>
          <a:prstGeom prst="rect">
            <a:avLst/>
          </a:prstGeom>
        </p:spPr>
      </p:pic>
      <p:sp>
        <p:nvSpPr>
          <p:cNvPr id="5" name="Rectangle 4"/>
          <p:cNvSpPr/>
          <p:nvPr/>
        </p:nvSpPr>
        <p:spPr>
          <a:xfrm>
            <a:off x="1798259" y="368399"/>
            <a:ext cx="7563096" cy="646331"/>
          </a:xfrm>
          <a:prstGeom prst="rect">
            <a:avLst/>
          </a:prstGeom>
          <a:solidFill>
            <a:schemeClr val="accent1">
              <a:lumMod val="20000"/>
              <a:lumOff val="80000"/>
            </a:schemeClr>
          </a:solidFill>
        </p:spPr>
        <p:txBody>
          <a:bodyPr wrap="none">
            <a:spAutoFit/>
          </a:bodyPr>
          <a:lstStyle/>
          <a:p>
            <a:pPr algn="ctr"/>
            <a:r>
              <a:rPr lang="en-US" sz="3600" dirty="0">
                <a:solidFill>
                  <a:srgbClr val="21262D"/>
                </a:solidFill>
                <a:latin typeface="Montserrat"/>
              </a:rPr>
              <a:t>The Four Levels of Software Testing</a:t>
            </a:r>
            <a:endParaRPr lang="en-US" sz="3600" b="0" i="0" dirty="0">
              <a:solidFill>
                <a:srgbClr val="21262D"/>
              </a:solidFill>
              <a:effectLst/>
              <a:latin typeface="Montserrat"/>
            </a:endParaRPr>
          </a:p>
        </p:txBody>
      </p:sp>
      <p:sp>
        <p:nvSpPr>
          <p:cNvPr id="2" name="Rectangle 1"/>
          <p:cNvSpPr/>
          <p:nvPr/>
        </p:nvSpPr>
        <p:spPr>
          <a:xfrm>
            <a:off x="200026" y="5580062"/>
            <a:ext cx="11991974" cy="1231106"/>
          </a:xfrm>
          <a:prstGeom prst="rect">
            <a:avLst/>
          </a:prstGeom>
          <a:solidFill>
            <a:srgbClr val="FFFF00"/>
          </a:solidFill>
        </p:spPr>
        <p:txBody>
          <a:bodyPr wrap="square">
            <a:spAutoFit/>
          </a:bodyPr>
          <a:lstStyle/>
          <a:p>
            <a:r>
              <a:rPr lang="en-US" sz="2000" dirty="0"/>
              <a:t> </a:t>
            </a:r>
            <a:r>
              <a:rPr lang="en-US" dirty="0"/>
              <a:t> testing performed by the Client to certify the system with respect to the requirements that was agreed upon. </a:t>
            </a:r>
          </a:p>
          <a:p>
            <a:endParaRPr lang="en-US" dirty="0"/>
          </a:p>
          <a:p>
            <a:r>
              <a:rPr lang="en-US" dirty="0"/>
              <a:t>This testing happens in the final phase of testing before moving the software application to the Market or Production environment.</a:t>
            </a:r>
            <a:endParaRPr lang="en-US" sz="2000" b="0" i="0" dirty="0">
              <a:solidFill>
                <a:srgbClr val="222222"/>
              </a:solidFill>
              <a:effectLst/>
              <a:latin typeface="Source Sans Pro"/>
            </a:endParaRPr>
          </a:p>
        </p:txBody>
      </p:sp>
      <p:cxnSp>
        <p:nvCxnSpPr>
          <p:cNvPr id="6" name="Elbow Connector 5"/>
          <p:cNvCxnSpPr/>
          <p:nvPr/>
        </p:nvCxnSpPr>
        <p:spPr>
          <a:xfrm rot="5400000">
            <a:off x="9710726" y="1721169"/>
            <a:ext cx="955369" cy="4600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418431" y="1255799"/>
            <a:ext cx="1559017" cy="646331"/>
          </a:xfrm>
          <a:prstGeom prst="rect">
            <a:avLst/>
          </a:prstGeom>
          <a:solidFill>
            <a:schemeClr val="accent1">
              <a:lumMod val="20000"/>
              <a:lumOff val="80000"/>
            </a:schemeClr>
          </a:solidFill>
        </p:spPr>
        <p:txBody>
          <a:bodyPr wrap="square" rtlCol="0">
            <a:spAutoFit/>
          </a:bodyPr>
          <a:lstStyle/>
          <a:p>
            <a:r>
              <a:rPr lang="en-US" dirty="0"/>
              <a:t>Acceptance Testing</a:t>
            </a:r>
          </a:p>
        </p:txBody>
      </p:sp>
    </p:spTree>
    <p:extLst>
      <p:ext uri="{BB962C8B-B14F-4D97-AF65-F5344CB8AC3E}">
        <p14:creationId xmlns:p14="http://schemas.microsoft.com/office/powerpoint/2010/main" val="180783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14549" y="214312"/>
            <a:ext cx="7762875" cy="3571875"/>
          </a:xfrm>
          <a:prstGeom prst="rect">
            <a:avLst/>
          </a:prstGeom>
        </p:spPr>
      </p:pic>
      <p:sp>
        <p:nvSpPr>
          <p:cNvPr id="2" name="TextBox 1"/>
          <p:cNvSpPr txBox="1"/>
          <p:nvPr/>
        </p:nvSpPr>
        <p:spPr>
          <a:xfrm>
            <a:off x="857250" y="4343400"/>
            <a:ext cx="3114675" cy="830997"/>
          </a:xfrm>
          <a:prstGeom prst="rect">
            <a:avLst/>
          </a:prstGeom>
          <a:solidFill>
            <a:srgbClr val="FFFF00"/>
          </a:solidFill>
        </p:spPr>
        <p:txBody>
          <a:bodyPr wrap="square" rtlCol="0">
            <a:spAutoFit/>
          </a:bodyPr>
          <a:lstStyle/>
          <a:p>
            <a:r>
              <a:rPr lang="en-US" sz="2400" dirty="0"/>
              <a:t>Lets look at Black box testing </a:t>
            </a:r>
          </a:p>
        </p:txBody>
      </p:sp>
      <p:pic>
        <p:nvPicPr>
          <p:cNvPr id="5" name="Picture 4"/>
          <p:cNvPicPr>
            <a:picLocks noChangeAspect="1"/>
          </p:cNvPicPr>
          <p:nvPr/>
        </p:nvPicPr>
        <p:blipFill>
          <a:blip r:embed="rId3"/>
          <a:stretch>
            <a:fillRect/>
          </a:stretch>
        </p:blipFill>
        <p:spPr>
          <a:xfrm>
            <a:off x="4246351" y="4143375"/>
            <a:ext cx="3335548" cy="2609850"/>
          </a:xfrm>
          <a:prstGeom prst="rect">
            <a:avLst/>
          </a:prstGeom>
        </p:spPr>
      </p:pic>
      <p:pic>
        <p:nvPicPr>
          <p:cNvPr id="6" name="Picture 5"/>
          <p:cNvPicPr>
            <a:picLocks noChangeAspect="1"/>
          </p:cNvPicPr>
          <p:nvPr/>
        </p:nvPicPr>
        <p:blipFill>
          <a:blip r:embed="rId4"/>
          <a:stretch>
            <a:fillRect/>
          </a:stretch>
        </p:blipFill>
        <p:spPr>
          <a:xfrm>
            <a:off x="8255214" y="4000500"/>
            <a:ext cx="2827123" cy="2752725"/>
          </a:xfrm>
          <a:prstGeom prst="rect">
            <a:avLst/>
          </a:prstGeom>
        </p:spPr>
      </p:pic>
      <p:sp>
        <p:nvSpPr>
          <p:cNvPr id="7" name="Rectangle 6"/>
          <p:cNvSpPr/>
          <p:nvPr/>
        </p:nvSpPr>
        <p:spPr>
          <a:xfrm>
            <a:off x="0" y="5263634"/>
            <a:ext cx="5399427" cy="369332"/>
          </a:xfrm>
          <a:prstGeom prst="rect">
            <a:avLst/>
          </a:prstGeom>
          <a:solidFill>
            <a:schemeClr val="accent1">
              <a:lumMod val="40000"/>
              <a:lumOff val="60000"/>
            </a:schemeClr>
          </a:solidFill>
        </p:spPr>
        <p:txBody>
          <a:bodyPr wrap="none">
            <a:spAutoFit/>
          </a:bodyPr>
          <a:lstStyle/>
          <a:p>
            <a:r>
              <a:rPr lang="en-US" dirty="0">
                <a:hlinkClick r:id="rId5"/>
              </a:rPr>
              <a:t>https://www.youtube.com/watch?v=jRwwb7iaRsU</a:t>
            </a:r>
            <a:r>
              <a:rPr lang="en-US" dirty="0"/>
              <a:t> 1:30</a:t>
            </a:r>
          </a:p>
        </p:txBody>
      </p:sp>
    </p:spTree>
    <p:extLst>
      <p:ext uri="{BB962C8B-B14F-4D97-AF65-F5344CB8AC3E}">
        <p14:creationId xmlns:p14="http://schemas.microsoft.com/office/powerpoint/2010/main" val="12384581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9525"/>
            <a:ext cx="10515600" cy="1325563"/>
          </a:xfrm>
        </p:spPr>
        <p:txBody>
          <a:bodyPr/>
          <a:lstStyle/>
          <a:p>
            <a:r>
              <a:rPr lang="en-US" dirty="0"/>
              <a:t>Acceptance testing … </a:t>
            </a:r>
          </a:p>
        </p:txBody>
      </p:sp>
      <p:sp>
        <p:nvSpPr>
          <p:cNvPr id="5" name="Rectangle 4"/>
          <p:cNvSpPr/>
          <p:nvPr/>
        </p:nvSpPr>
        <p:spPr>
          <a:xfrm>
            <a:off x="1471613" y="1690688"/>
            <a:ext cx="9186862" cy="1200329"/>
          </a:xfrm>
          <a:prstGeom prst="rect">
            <a:avLst/>
          </a:prstGeom>
        </p:spPr>
        <p:txBody>
          <a:bodyPr wrap="square">
            <a:spAutoFit/>
          </a:bodyPr>
          <a:lstStyle/>
          <a:p>
            <a:r>
              <a:rPr lang="en-US" sz="2400" dirty="0">
                <a:solidFill>
                  <a:srgbClr val="222222"/>
                </a:solidFill>
                <a:latin typeface="Source Sans Pro"/>
              </a:rPr>
              <a:t>May seem redundant … undergone Unit, Integration, and System </a:t>
            </a:r>
          </a:p>
          <a:p>
            <a:endParaRPr lang="en-US" sz="2400" dirty="0">
              <a:solidFill>
                <a:srgbClr val="222222"/>
              </a:solidFill>
              <a:latin typeface="Source Sans Pro"/>
            </a:endParaRPr>
          </a:p>
          <a:p>
            <a:r>
              <a:rPr lang="en-US" sz="2400" dirty="0">
                <a:solidFill>
                  <a:srgbClr val="222222"/>
                </a:solidFill>
                <a:latin typeface="Source Sans Pro"/>
              </a:rPr>
              <a:t> </a:t>
            </a:r>
            <a:r>
              <a:rPr lang="en-US" sz="2400" b="1" dirty="0">
                <a:solidFill>
                  <a:srgbClr val="222222"/>
                </a:solidFill>
                <a:latin typeface="Source Sans Pro"/>
              </a:rPr>
              <a:t>But Acceptance Testing is required because</a:t>
            </a:r>
            <a:endParaRPr lang="en-US" sz="2400" dirty="0"/>
          </a:p>
        </p:txBody>
      </p:sp>
      <p:pic>
        <p:nvPicPr>
          <p:cNvPr id="7" name="Picture 6"/>
          <p:cNvPicPr>
            <a:picLocks noChangeAspect="1"/>
          </p:cNvPicPr>
          <p:nvPr/>
        </p:nvPicPr>
        <p:blipFill>
          <a:blip r:embed="rId2"/>
          <a:stretch>
            <a:fillRect/>
          </a:stretch>
        </p:blipFill>
        <p:spPr>
          <a:xfrm>
            <a:off x="1874044" y="3190874"/>
            <a:ext cx="5412062" cy="3467102"/>
          </a:xfrm>
          <a:prstGeom prst="rect">
            <a:avLst/>
          </a:prstGeom>
        </p:spPr>
      </p:pic>
      <p:sp>
        <p:nvSpPr>
          <p:cNvPr id="8" name="Rectangle 7"/>
          <p:cNvSpPr/>
          <p:nvPr/>
        </p:nvSpPr>
        <p:spPr>
          <a:xfrm>
            <a:off x="7271818" y="2891017"/>
            <a:ext cx="4738688" cy="923330"/>
          </a:xfrm>
          <a:prstGeom prst="rect">
            <a:avLst/>
          </a:prstGeom>
          <a:solidFill>
            <a:srgbClr val="FFFF00"/>
          </a:solidFill>
        </p:spPr>
        <p:txBody>
          <a:bodyPr wrap="square">
            <a:spAutoFit/>
          </a:bodyPr>
          <a:lstStyle/>
          <a:p>
            <a:r>
              <a:rPr lang="en-US" dirty="0">
                <a:solidFill>
                  <a:srgbClr val="222222"/>
                </a:solidFill>
                <a:latin typeface="Source Sans Pro"/>
              </a:rPr>
              <a:t>Developers understanding of the requirements and </a:t>
            </a:r>
            <a:r>
              <a:rPr lang="en-US" b="1" dirty="0">
                <a:solidFill>
                  <a:srgbClr val="222222"/>
                </a:solidFill>
                <a:latin typeface="Source Sans Pro"/>
              </a:rPr>
              <a:t>may not actually be what the client needs from the software</a:t>
            </a:r>
            <a:r>
              <a:rPr lang="en-US" dirty="0">
                <a:solidFill>
                  <a:srgbClr val="222222"/>
                </a:solidFill>
                <a:latin typeface="Source Sans Pro"/>
              </a:rPr>
              <a:t>.</a:t>
            </a:r>
            <a:endParaRPr lang="en-US" dirty="0"/>
          </a:p>
        </p:txBody>
      </p:sp>
      <p:cxnSp>
        <p:nvCxnSpPr>
          <p:cNvPr id="10" name="Straight Arrow Connector 9"/>
          <p:cNvCxnSpPr/>
          <p:nvPr/>
        </p:nvCxnSpPr>
        <p:spPr>
          <a:xfrm flipH="1">
            <a:off x="6415088" y="3016251"/>
            <a:ext cx="871018" cy="455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7058026" y="4555093"/>
            <a:ext cx="3000374" cy="369332"/>
          </a:xfrm>
          <a:prstGeom prst="rect">
            <a:avLst/>
          </a:prstGeom>
          <a:solidFill>
            <a:srgbClr val="FFFF00"/>
          </a:solidFill>
        </p:spPr>
        <p:txBody>
          <a:bodyPr wrap="square">
            <a:spAutoFit/>
          </a:bodyPr>
          <a:lstStyle/>
          <a:p>
            <a:r>
              <a:rPr lang="en-US" dirty="0">
                <a:solidFill>
                  <a:srgbClr val="222222"/>
                </a:solidFill>
                <a:latin typeface="Source Sans Pro"/>
              </a:rPr>
              <a:t>Requirements changed</a:t>
            </a:r>
          </a:p>
        </p:txBody>
      </p:sp>
      <p:cxnSp>
        <p:nvCxnSpPr>
          <p:cNvPr id="12" name="Straight Arrow Connector 11"/>
          <p:cNvCxnSpPr/>
          <p:nvPr/>
        </p:nvCxnSpPr>
        <p:spPr>
          <a:xfrm flipH="1">
            <a:off x="6172720" y="4924425"/>
            <a:ext cx="871018" cy="455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331744" y="439916"/>
            <a:ext cx="4898231" cy="1200329"/>
          </a:xfrm>
          <a:prstGeom prst="rect">
            <a:avLst/>
          </a:prstGeom>
          <a:solidFill>
            <a:schemeClr val="accent1">
              <a:lumMod val="40000"/>
              <a:lumOff val="60000"/>
            </a:schemeClr>
          </a:solidFill>
        </p:spPr>
        <p:txBody>
          <a:bodyPr wrap="square" rtlCol="0">
            <a:spAutoFit/>
          </a:bodyPr>
          <a:lstStyle/>
          <a:p>
            <a:r>
              <a:rPr lang="en-US" sz="2400" dirty="0"/>
              <a:t>The last phase of testing before deployment performed by a client or subject matter expert  </a:t>
            </a:r>
          </a:p>
        </p:txBody>
      </p:sp>
    </p:spTree>
    <p:extLst>
      <p:ext uri="{BB962C8B-B14F-4D97-AF65-F5344CB8AC3E}">
        <p14:creationId xmlns:p14="http://schemas.microsoft.com/office/powerpoint/2010/main" val="17257860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major goals of acceptance testing </a:t>
            </a:r>
          </a:p>
        </p:txBody>
      </p:sp>
      <p:sp>
        <p:nvSpPr>
          <p:cNvPr id="3" name="Content Placeholder 2"/>
          <p:cNvSpPr>
            <a:spLocks noGrp="1"/>
          </p:cNvSpPr>
          <p:nvPr>
            <p:ph idx="1"/>
          </p:nvPr>
        </p:nvSpPr>
        <p:spPr>
          <a:xfrm>
            <a:off x="838200" y="1690688"/>
            <a:ext cx="10515600" cy="4351338"/>
          </a:xfrm>
        </p:spPr>
        <p:txBody>
          <a:bodyPr/>
          <a:lstStyle/>
          <a:p>
            <a:pPr marL="514350" indent="-514350">
              <a:buAutoNum type="arabicPeriod"/>
            </a:pPr>
            <a:r>
              <a:rPr lang="en-US" dirty="0"/>
              <a:t>Application conforms – According to what the client expected</a:t>
            </a: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r>
              <a:rPr lang="en-US" dirty="0"/>
              <a:t>Decision – if client accepts or rejects the new system    </a:t>
            </a:r>
          </a:p>
        </p:txBody>
      </p:sp>
      <p:sp>
        <p:nvSpPr>
          <p:cNvPr id="4" name="Rectangle 3"/>
          <p:cNvSpPr/>
          <p:nvPr/>
        </p:nvSpPr>
        <p:spPr>
          <a:xfrm>
            <a:off x="2276475" y="2500224"/>
            <a:ext cx="6096000" cy="646331"/>
          </a:xfrm>
          <a:prstGeom prst="rect">
            <a:avLst/>
          </a:prstGeom>
        </p:spPr>
        <p:txBody>
          <a:bodyPr>
            <a:spAutoFit/>
          </a:bodyPr>
          <a:lstStyle/>
          <a:p>
            <a:r>
              <a:rPr lang="en-US" dirty="0"/>
              <a:t>Output is usually a summary of the findings to decide if to go forward or no  </a:t>
            </a:r>
          </a:p>
        </p:txBody>
      </p:sp>
      <p:pic>
        <p:nvPicPr>
          <p:cNvPr id="5" name="Picture 4"/>
          <p:cNvPicPr>
            <a:picLocks noChangeAspect="1"/>
          </p:cNvPicPr>
          <p:nvPr/>
        </p:nvPicPr>
        <p:blipFill>
          <a:blip r:embed="rId2"/>
          <a:stretch>
            <a:fillRect/>
          </a:stretch>
        </p:blipFill>
        <p:spPr>
          <a:xfrm>
            <a:off x="3546541" y="4273550"/>
            <a:ext cx="3854384" cy="2298699"/>
          </a:xfrm>
          <a:prstGeom prst="rect">
            <a:avLst/>
          </a:prstGeom>
        </p:spPr>
      </p:pic>
      <p:sp>
        <p:nvSpPr>
          <p:cNvPr id="6" name="TextBox 5"/>
          <p:cNvSpPr txBox="1"/>
          <p:nvPr/>
        </p:nvSpPr>
        <p:spPr>
          <a:xfrm>
            <a:off x="1100137" y="4499569"/>
            <a:ext cx="2714625" cy="1754326"/>
          </a:xfrm>
          <a:prstGeom prst="rect">
            <a:avLst/>
          </a:prstGeom>
          <a:solidFill>
            <a:schemeClr val="tx2">
              <a:lumMod val="40000"/>
              <a:lumOff val="60000"/>
            </a:schemeClr>
          </a:solidFill>
        </p:spPr>
        <p:txBody>
          <a:bodyPr wrap="square" rtlCol="0">
            <a:spAutoFit/>
          </a:bodyPr>
          <a:lstStyle/>
          <a:p>
            <a:r>
              <a:rPr lang="en-US" dirty="0"/>
              <a:t>Ideally want UAT to contain a set of </a:t>
            </a:r>
          </a:p>
          <a:p>
            <a:r>
              <a:rPr lang="en-US" dirty="0"/>
              <a:t>Real-life scenarios</a:t>
            </a:r>
          </a:p>
          <a:p>
            <a:r>
              <a:rPr lang="en-US" dirty="0"/>
              <a:t>e.g., </a:t>
            </a:r>
          </a:p>
          <a:p>
            <a:r>
              <a:rPr lang="en-US" dirty="0"/>
              <a:t>3 most common tasks </a:t>
            </a:r>
          </a:p>
          <a:p>
            <a:r>
              <a:rPr lang="en-US" dirty="0"/>
              <a:t>3 most difficult tasks</a:t>
            </a:r>
          </a:p>
        </p:txBody>
      </p:sp>
      <p:pic>
        <p:nvPicPr>
          <p:cNvPr id="7" name="Picture 6"/>
          <p:cNvPicPr>
            <a:picLocks noChangeAspect="1"/>
          </p:cNvPicPr>
          <p:nvPr/>
        </p:nvPicPr>
        <p:blipFill>
          <a:blip r:embed="rId3"/>
          <a:stretch>
            <a:fillRect/>
          </a:stretch>
        </p:blipFill>
        <p:spPr>
          <a:xfrm>
            <a:off x="8372475" y="4246562"/>
            <a:ext cx="1428586" cy="1130170"/>
          </a:xfrm>
          <a:prstGeom prst="rect">
            <a:avLst/>
          </a:prstGeom>
        </p:spPr>
      </p:pic>
      <p:sp>
        <p:nvSpPr>
          <p:cNvPr id="8" name="Rectangle 7"/>
          <p:cNvSpPr/>
          <p:nvPr/>
        </p:nvSpPr>
        <p:spPr>
          <a:xfrm>
            <a:off x="3589288" y="3244334"/>
            <a:ext cx="5479898" cy="369332"/>
          </a:xfrm>
          <a:prstGeom prst="rect">
            <a:avLst/>
          </a:prstGeom>
        </p:spPr>
        <p:txBody>
          <a:bodyPr wrap="none">
            <a:spAutoFit/>
          </a:bodyPr>
          <a:lstStyle/>
          <a:p>
            <a:r>
              <a:rPr lang="en-US" dirty="0">
                <a:hlinkClick r:id="rId4"/>
              </a:rPr>
              <a:t>https://www.youtube.com/watch?v=ws7KS39jMBU</a:t>
            </a:r>
            <a:r>
              <a:rPr lang="en-US" dirty="0"/>
              <a:t> 4:02</a:t>
            </a:r>
          </a:p>
        </p:txBody>
      </p:sp>
    </p:spTree>
    <p:extLst>
      <p:ext uri="{BB962C8B-B14F-4D97-AF65-F5344CB8AC3E}">
        <p14:creationId xmlns:p14="http://schemas.microsoft.com/office/powerpoint/2010/main" val="239994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UAT idea</a:t>
            </a:r>
          </a:p>
        </p:txBody>
      </p:sp>
      <p:pic>
        <p:nvPicPr>
          <p:cNvPr id="4" name="Content Placeholder 3"/>
          <p:cNvPicPr>
            <a:picLocks noGrp="1" noChangeAspect="1"/>
          </p:cNvPicPr>
          <p:nvPr>
            <p:ph idx="1"/>
          </p:nvPr>
        </p:nvPicPr>
        <p:blipFill>
          <a:blip r:embed="rId2"/>
          <a:stretch>
            <a:fillRect/>
          </a:stretch>
        </p:blipFill>
        <p:spPr>
          <a:xfrm>
            <a:off x="2209800" y="2015331"/>
            <a:ext cx="5829300" cy="3829050"/>
          </a:xfrm>
          <a:prstGeom prst="rect">
            <a:avLst/>
          </a:prstGeom>
        </p:spPr>
      </p:pic>
      <p:pic>
        <p:nvPicPr>
          <p:cNvPr id="5" name="Picture 4"/>
          <p:cNvPicPr>
            <a:picLocks noChangeAspect="1"/>
          </p:cNvPicPr>
          <p:nvPr/>
        </p:nvPicPr>
        <p:blipFill>
          <a:blip r:embed="rId3"/>
          <a:stretch>
            <a:fillRect/>
          </a:stretch>
        </p:blipFill>
        <p:spPr>
          <a:xfrm>
            <a:off x="9053512" y="2205831"/>
            <a:ext cx="2171700" cy="1724025"/>
          </a:xfrm>
          <a:prstGeom prst="rect">
            <a:avLst/>
          </a:prstGeom>
        </p:spPr>
      </p:pic>
      <p:sp>
        <p:nvSpPr>
          <p:cNvPr id="6" name="TextBox 5"/>
          <p:cNvSpPr txBox="1"/>
          <p:nvPr/>
        </p:nvSpPr>
        <p:spPr>
          <a:xfrm>
            <a:off x="8301038" y="1157288"/>
            <a:ext cx="3328987" cy="923330"/>
          </a:xfrm>
          <a:prstGeom prst="rect">
            <a:avLst/>
          </a:prstGeom>
          <a:solidFill>
            <a:srgbClr val="FFC000"/>
          </a:solidFill>
        </p:spPr>
        <p:txBody>
          <a:bodyPr wrap="square" rtlCol="0">
            <a:spAutoFit/>
          </a:bodyPr>
          <a:lstStyle/>
          <a:p>
            <a:r>
              <a:rPr lang="en-US" dirty="0"/>
              <a:t>By this time … simple things should be fixed … In other phases of testing </a:t>
            </a:r>
          </a:p>
        </p:txBody>
      </p:sp>
    </p:spTree>
    <p:extLst>
      <p:ext uri="{BB962C8B-B14F-4D97-AF65-F5344CB8AC3E}">
        <p14:creationId xmlns:p14="http://schemas.microsoft.com/office/powerpoint/2010/main" val="29364059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UAT focuses on test scenarios </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0075" y="1357313"/>
            <a:ext cx="6534150" cy="4286250"/>
          </a:xfrm>
          <a:prstGeom prst="rect">
            <a:avLst/>
          </a:prstGeom>
        </p:spPr>
      </p:pic>
      <p:sp>
        <p:nvSpPr>
          <p:cNvPr id="5" name="TextBox 4"/>
          <p:cNvSpPr txBox="1"/>
          <p:nvPr/>
        </p:nvSpPr>
        <p:spPr>
          <a:xfrm>
            <a:off x="8143875" y="1300163"/>
            <a:ext cx="3444661" cy="461665"/>
          </a:xfrm>
          <a:prstGeom prst="rect">
            <a:avLst/>
          </a:prstGeom>
          <a:solidFill>
            <a:srgbClr val="FFFF00"/>
          </a:solidFill>
        </p:spPr>
        <p:txBody>
          <a:bodyPr wrap="none" rtlCol="0">
            <a:spAutoFit/>
          </a:bodyPr>
          <a:lstStyle/>
          <a:p>
            <a:r>
              <a:rPr lang="en-US" sz="2400" dirty="0"/>
              <a:t>No click-by-click test steps</a:t>
            </a:r>
          </a:p>
        </p:txBody>
      </p:sp>
      <p:pic>
        <p:nvPicPr>
          <p:cNvPr id="6" name="Picture 5"/>
          <p:cNvPicPr>
            <a:picLocks noChangeAspect="1"/>
          </p:cNvPicPr>
          <p:nvPr/>
        </p:nvPicPr>
        <p:blipFill>
          <a:blip r:embed="rId3"/>
          <a:stretch>
            <a:fillRect/>
          </a:stretch>
        </p:blipFill>
        <p:spPr>
          <a:xfrm>
            <a:off x="8958263" y="2625726"/>
            <a:ext cx="2990850" cy="2428875"/>
          </a:xfrm>
          <a:prstGeom prst="rect">
            <a:avLst/>
          </a:prstGeom>
        </p:spPr>
      </p:pic>
      <p:sp>
        <p:nvSpPr>
          <p:cNvPr id="7" name="TextBox 6"/>
          <p:cNvSpPr txBox="1"/>
          <p:nvPr/>
        </p:nvSpPr>
        <p:spPr>
          <a:xfrm>
            <a:off x="7521682" y="2021036"/>
            <a:ext cx="4503862" cy="646331"/>
          </a:xfrm>
          <a:prstGeom prst="rect">
            <a:avLst/>
          </a:prstGeom>
          <a:solidFill>
            <a:schemeClr val="accent2">
              <a:lumMod val="60000"/>
              <a:lumOff val="40000"/>
            </a:schemeClr>
          </a:solidFill>
        </p:spPr>
        <p:txBody>
          <a:bodyPr wrap="none" rtlCol="0">
            <a:spAutoFit/>
          </a:bodyPr>
          <a:lstStyle/>
          <a:p>
            <a:r>
              <a:rPr lang="en-US" dirty="0"/>
              <a:t>Results should provide confidence (or lack of)</a:t>
            </a:r>
            <a:br>
              <a:rPr lang="en-US" dirty="0"/>
            </a:br>
            <a:endParaRPr lang="en-US" dirty="0"/>
          </a:p>
        </p:txBody>
      </p:sp>
      <p:cxnSp>
        <p:nvCxnSpPr>
          <p:cNvPr id="9" name="Straight Arrow Connector 8"/>
          <p:cNvCxnSpPr/>
          <p:nvPr/>
        </p:nvCxnSpPr>
        <p:spPr>
          <a:xfrm>
            <a:off x="8143875" y="2490789"/>
            <a:ext cx="1143000" cy="652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8467725" y="5189538"/>
            <a:ext cx="3971925" cy="1428750"/>
          </a:xfrm>
          <a:prstGeom prst="rect">
            <a:avLst/>
          </a:prstGeom>
        </p:spPr>
      </p:pic>
    </p:spTree>
    <p:extLst>
      <p:ext uri="{BB962C8B-B14F-4D97-AF65-F5344CB8AC3E}">
        <p14:creationId xmlns:p14="http://schemas.microsoft.com/office/powerpoint/2010/main" val="17104326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2" y="-134937"/>
            <a:ext cx="10515600" cy="1325563"/>
          </a:xfrm>
        </p:spPr>
        <p:txBody>
          <a:bodyPr/>
          <a:lstStyle/>
          <a:p>
            <a:r>
              <a:rPr lang="en-US" dirty="0"/>
              <a:t>Acceptance Testing Entry Criteria</a:t>
            </a:r>
          </a:p>
        </p:txBody>
      </p:sp>
      <p:sp>
        <p:nvSpPr>
          <p:cNvPr id="4" name="Rectangle 3"/>
          <p:cNvSpPr/>
          <p:nvPr/>
        </p:nvSpPr>
        <p:spPr>
          <a:xfrm>
            <a:off x="752474" y="856357"/>
            <a:ext cx="11439525" cy="3970318"/>
          </a:xfrm>
          <a:prstGeom prst="rect">
            <a:avLst/>
          </a:prstGeom>
        </p:spPr>
        <p:txBody>
          <a:bodyPr wrap="square">
            <a:spAutoFit/>
          </a:bodyPr>
          <a:lstStyle/>
          <a:p>
            <a:r>
              <a:rPr lang="en-US" sz="2800" dirty="0">
                <a:solidFill>
                  <a:srgbClr val="222222"/>
                </a:solidFill>
                <a:latin typeface="Source Sans Pro"/>
              </a:rPr>
              <a:t>These Items done: </a:t>
            </a:r>
          </a:p>
          <a:p>
            <a:pPr>
              <a:buFont typeface="Arial" panose="020B0604020202020204" pitchFamily="34" charset="0"/>
              <a:buChar char="•"/>
            </a:pPr>
            <a:r>
              <a:rPr lang="en-US" sz="2800" dirty="0">
                <a:solidFill>
                  <a:srgbClr val="222222"/>
                </a:solidFill>
                <a:latin typeface="Source Sans Pro"/>
              </a:rPr>
              <a:t>  Business Requirements </a:t>
            </a:r>
          </a:p>
          <a:p>
            <a:pPr>
              <a:buFont typeface="Arial" panose="020B0604020202020204" pitchFamily="34" charset="0"/>
              <a:buChar char="•"/>
            </a:pPr>
            <a:r>
              <a:rPr lang="en-US" sz="2800" dirty="0">
                <a:solidFill>
                  <a:srgbClr val="222222"/>
                </a:solidFill>
                <a:latin typeface="Source Sans Pro"/>
              </a:rPr>
              <a:t>  Application Code </a:t>
            </a:r>
          </a:p>
          <a:p>
            <a:pPr>
              <a:buFont typeface="Arial" panose="020B0604020202020204" pitchFamily="34" charset="0"/>
              <a:buChar char="•"/>
            </a:pPr>
            <a:r>
              <a:rPr lang="en-US" sz="2800" dirty="0">
                <a:solidFill>
                  <a:srgbClr val="222222"/>
                </a:solidFill>
                <a:latin typeface="Source Sans Pro"/>
              </a:rPr>
              <a:t>  Unit Testing, Integration Testing &amp; System Testing </a:t>
            </a:r>
          </a:p>
          <a:p>
            <a:pPr>
              <a:buFont typeface="Arial" panose="020B0604020202020204" pitchFamily="34" charset="0"/>
              <a:buChar char="•"/>
            </a:pPr>
            <a:r>
              <a:rPr lang="en-US" sz="2800" dirty="0">
                <a:solidFill>
                  <a:srgbClr val="222222"/>
                </a:solidFill>
                <a:latin typeface="Source Sans Pro"/>
              </a:rPr>
              <a:t>  System Integration Test Phase  W/o issue</a:t>
            </a:r>
          </a:p>
          <a:p>
            <a:pPr>
              <a:buFont typeface="Arial" panose="020B0604020202020204" pitchFamily="34" charset="0"/>
              <a:buChar char="•"/>
            </a:pPr>
            <a:r>
              <a:rPr lang="en-US" sz="2800" dirty="0">
                <a:solidFill>
                  <a:srgbClr val="222222"/>
                </a:solidFill>
                <a:latin typeface="Source Sans Pro"/>
              </a:rPr>
              <a:t>  Regression Testing </a:t>
            </a:r>
          </a:p>
          <a:p>
            <a:endParaRPr lang="en-US" sz="2800" dirty="0">
              <a:solidFill>
                <a:srgbClr val="222222"/>
              </a:solidFill>
              <a:latin typeface="Source Sans Pro"/>
            </a:endParaRPr>
          </a:p>
          <a:p>
            <a:r>
              <a:rPr lang="en-US" sz="2800" dirty="0">
                <a:solidFill>
                  <a:srgbClr val="222222"/>
                </a:solidFill>
                <a:latin typeface="Source Sans Pro"/>
              </a:rPr>
              <a:t>All the reported defects should be fixed and tested before UAT</a:t>
            </a:r>
          </a:p>
          <a:p>
            <a:pPr>
              <a:buFont typeface="Arial" panose="020B0604020202020204" pitchFamily="34" charset="0"/>
              <a:buChar char="•"/>
            </a:pPr>
            <a:endParaRPr lang="en-US" sz="2800" b="0" i="0" dirty="0">
              <a:solidFill>
                <a:srgbClr val="222222"/>
              </a:solidFill>
              <a:effectLst/>
              <a:latin typeface="Source Sans Pro"/>
            </a:endParaRPr>
          </a:p>
        </p:txBody>
      </p:sp>
      <p:sp>
        <p:nvSpPr>
          <p:cNvPr id="5" name="Rectangle 4"/>
          <p:cNvSpPr/>
          <p:nvPr/>
        </p:nvSpPr>
        <p:spPr>
          <a:xfrm>
            <a:off x="585788" y="4538425"/>
            <a:ext cx="7729538" cy="830997"/>
          </a:xfrm>
          <a:prstGeom prst="rect">
            <a:avLst/>
          </a:prstGeom>
          <a:solidFill>
            <a:srgbClr val="FFFF00"/>
          </a:solidFill>
        </p:spPr>
        <p:txBody>
          <a:bodyPr wrap="square">
            <a:spAutoFit/>
          </a:bodyPr>
          <a:lstStyle/>
          <a:p>
            <a:r>
              <a:rPr lang="en-US" sz="2400" dirty="0">
                <a:solidFill>
                  <a:srgbClr val="222222"/>
                </a:solidFill>
                <a:latin typeface="Source Sans Pro"/>
              </a:rPr>
              <a:t>Sign off mail or communication from System Testing Team that the system is ready for UAT execution</a:t>
            </a:r>
            <a:endParaRPr lang="en-US" sz="2400" dirty="0"/>
          </a:p>
        </p:txBody>
      </p:sp>
      <p:sp>
        <p:nvSpPr>
          <p:cNvPr id="6" name="Rectangle 5"/>
          <p:cNvSpPr/>
          <p:nvPr/>
        </p:nvSpPr>
        <p:spPr>
          <a:xfrm>
            <a:off x="1085851" y="5709374"/>
            <a:ext cx="10029824" cy="923330"/>
          </a:xfrm>
          <a:prstGeom prst="rect">
            <a:avLst/>
          </a:prstGeom>
          <a:solidFill>
            <a:schemeClr val="accent1">
              <a:lumMod val="40000"/>
              <a:lumOff val="60000"/>
            </a:schemeClr>
          </a:solidFill>
        </p:spPr>
        <p:txBody>
          <a:bodyPr wrap="square">
            <a:spAutoFit/>
          </a:bodyPr>
          <a:lstStyle/>
          <a:p>
            <a:r>
              <a:rPr lang="en-US" dirty="0">
                <a:solidFill>
                  <a:srgbClr val="222222"/>
                </a:solidFill>
                <a:latin typeface="Source Sans Pro"/>
              </a:rPr>
              <a:t>With UAT, the client can be sure "What to expect" from the product rather than assuming.</a:t>
            </a:r>
          </a:p>
          <a:p>
            <a:endParaRPr lang="en-US" dirty="0">
              <a:solidFill>
                <a:srgbClr val="222222"/>
              </a:solidFill>
              <a:latin typeface="Source Sans Pro"/>
            </a:endParaRPr>
          </a:p>
          <a:p>
            <a:r>
              <a:rPr lang="en-US" dirty="0">
                <a:solidFill>
                  <a:srgbClr val="222222"/>
                </a:solidFill>
                <a:latin typeface="Source Sans Pro"/>
              </a:rPr>
              <a:t>The benefit of UAT is that there will be no surprises when the product is released to the market.</a:t>
            </a:r>
            <a:endParaRPr lang="en-US" dirty="0"/>
          </a:p>
        </p:txBody>
      </p:sp>
    </p:spTree>
    <p:extLst>
      <p:ext uri="{BB962C8B-B14F-4D97-AF65-F5344CB8AC3E}">
        <p14:creationId xmlns:p14="http://schemas.microsoft.com/office/powerpoint/2010/main" val="516680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user testing</a:t>
            </a:r>
          </a:p>
        </p:txBody>
      </p:sp>
      <p:sp>
        <p:nvSpPr>
          <p:cNvPr id="3" name="Content Placeholder 2"/>
          <p:cNvSpPr>
            <a:spLocks noGrp="1"/>
          </p:cNvSpPr>
          <p:nvPr>
            <p:ph idx="1"/>
          </p:nvPr>
        </p:nvSpPr>
        <p:spPr/>
        <p:txBody>
          <a:bodyPr/>
          <a:lstStyle/>
          <a:p>
            <a:r>
              <a:rPr lang="en-US" dirty="0"/>
              <a:t>Alpha testing</a:t>
            </a:r>
          </a:p>
          <a:p>
            <a:pPr lvl="1"/>
            <a:r>
              <a:rPr lang="en-US" dirty="0"/>
              <a:t>Users of the software work with the development team to test the software at the developer’s site.</a:t>
            </a:r>
            <a:endParaRPr lang="en-GB" dirty="0"/>
          </a:p>
          <a:p>
            <a:r>
              <a:rPr lang="en-US" dirty="0"/>
              <a:t>Beta testing</a:t>
            </a:r>
          </a:p>
          <a:p>
            <a:pPr lvl="1"/>
            <a:r>
              <a:rPr lang="en-US" dirty="0"/>
              <a:t>A release of the software is made available to users to allow them to experiment and to raise problems that they discover with the system developers.</a:t>
            </a:r>
            <a:endParaRPr lang="en-GB" dirty="0"/>
          </a:p>
          <a:p>
            <a:r>
              <a:rPr lang="en-US" dirty="0"/>
              <a:t>Acceptance testing</a:t>
            </a:r>
          </a:p>
          <a:p>
            <a:pPr lvl="1"/>
            <a:r>
              <a:rPr lang="en-US" dirty="0"/>
              <a:t>Customers test a system to decide whether or not it is ready to be accepted from the system developers and deployed in the customer environment. Primarily for custom systems.</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45</a:t>
            </a:fld>
            <a:endParaRPr lang="en-US"/>
          </a:p>
        </p:txBody>
      </p:sp>
      <p:sp>
        <p:nvSpPr>
          <p:cNvPr id="6" name="Date Placeholder 5"/>
          <p:cNvSpPr>
            <a:spLocks noGrp="1"/>
          </p:cNvSpPr>
          <p:nvPr>
            <p:ph type="dt" sz="half" idx="10"/>
          </p:nvPr>
        </p:nvSpPr>
        <p:spPr/>
        <p:txBody>
          <a:bodyPr/>
          <a:lstStyle/>
          <a:p>
            <a:r>
              <a:rPr lang="en-GB"/>
              <a:t>30/10/2014</a:t>
            </a:r>
            <a:endParaRPr lang="en-US"/>
          </a:p>
        </p:txBody>
      </p:sp>
      <p:sp>
        <p:nvSpPr>
          <p:cNvPr id="7" name="Rectangle 6"/>
          <p:cNvSpPr/>
          <p:nvPr/>
        </p:nvSpPr>
        <p:spPr>
          <a:xfrm>
            <a:off x="6996113" y="2820084"/>
            <a:ext cx="4357687" cy="646331"/>
          </a:xfrm>
          <a:prstGeom prst="rect">
            <a:avLst/>
          </a:prstGeom>
          <a:solidFill>
            <a:schemeClr val="accent1">
              <a:lumMod val="60000"/>
              <a:lumOff val="40000"/>
            </a:schemeClr>
          </a:solidFill>
        </p:spPr>
        <p:txBody>
          <a:bodyPr wrap="square">
            <a:spAutoFit/>
          </a:bodyPr>
          <a:lstStyle/>
          <a:p>
            <a:r>
              <a:rPr lang="en-US" dirty="0">
                <a:solidFill>
                  <a:srgbClr val="222222"/>
                </a:solidFill>
                <a:latin typeface="Verdana" panose="020B0604030504040204" pitchFamily="34" charset="0"/>
              </a:rPr>
              <a:t> testing performed by a selected group of friendly customers.</a:t>
            </a:r>
            <a:endParaRPr lang="en-US" dirty="0"/>
          </a:p>
        </p:txBody>
      </p:sp>
      <p:cxnSp>
        <p:nvCxnSpPr>
          <p:cNvPr id="9" name="Straight Arrow Connector 8"/>
          <p:cNvCxnSpPr/>
          <p:nvPr/>
        </p:nvCxnSpPr>
        <p:spPr>
          <a:xfrm flipH="1">
            <a:off x="3243263" y="3114675"/>
            <a:ext cx="3643312" cy="271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060156" y="1455628"/>
            <a:ext cx="5326857" cy="923330"/>
          </a:xfrm>
          <a:prstGeom prst="rect">
            <a:avLst/>
          </a:prstGeom>
          <a:solidFill>
            <a:schemeClr val="accent2">
              <a:lumMod val="60000"/>
              <a:lumOff val="40000"/>
            </a:schemeClr>
          </a:solidFill>
        </p:spPr>
        <p:txBody>
          <a:bodyPr wrap="square">
            <a:spAutoFit/>
          </a:bodyPr>
          <a:lstStyle/>
          <a:p>
            <a:r>
              <a:rPr lang="en-US" dirty="0">
                <a:solidFill>
                  <a:srgbClr val="222222"/>
                </a:solidFill>
                <a:latin typeface="Verdana" panose="020B0604030504040204" pitchFamily="34" charset="0"/>
              </a:rPr>
              <a:t>system testing carried out by the test team within the development organization.</a:t>
            </a:r>
          </a:p>
          <a:p>
            <a:r>
              <a:rPr lang="en-US" dirty="0">
                <a:solidFill>
                  <a:srgbClr val="222222"/>
                </a:solidFill>
                <a:latin typeface="Verdana" panose="020B0604030504040204" pitchFamily="34" charset="0"/>
              </a:rPr>
              <a:t>Provides earlier feedback</a:t>
            </a:r>
            <a:endParaRPr lang="en-US" dirty="0"/>
          </a:p>
        </p:txBody>
      </p:sp>
      <p:cxnSp>
        <p:nvCxnSpPr>
          <p:cNvPr id="12" name="Straight Arrow Connector 11"/>
          <p:cNvCxnSpPr>
            <a:stCxn id="10" idx="1"/>
          </p:cNvCxnSpPr>
          <p:nvPr/>
        </p:nvCxnSpPr>
        <p:spPr>
          <a:xfrm flipH="1">
            <a:off x="3243264" y="1917293"/>
            <a:ext cx="1816892" cy="154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060156" y="4327417"/>
            <a:ext cx="6012656" cy="646331"/>
          </a:xfrm>
          <a:prstGeom prst="rect">
            <a:avLst/>
          </a:prstGeom>
          <a:solidFill>
            <a:srgbClr val="FFFF00"/>
          </a:solidFill>
        </p:spPr>
        <p:txBody>
          <a:bodyPr wrap="square">
            <a:spAutoFit/>
          </a:bodyPr>
          <a:lstStyle/>
          <a:p>
            <a:r>
              <a:rPr lang="en-US" dirty="0">
                <a:solidFill>
                  <a:srgbClr val="222222"/>
                </a:solidFill>
                <a:latin typeface="Verdana" panose="020B0604030504040204" pitchFamily="34" charset="0"/>
              </a:rPr>
              <a:t>performed by the customer to determine whether to accept or reject the delivery of the system</a:t>
            </a:r>
            <a:endParaRPr lang="en-US" dirty="0"/>
          </a:p>
        </p:txBody>
      </p:sp>
      <p:cxnSp>
        <p:nvCxnSpPr>
          <p:cNvPr id="14" name="Straight Arrow Connector 13"/>
          <p:cNvCxnSpPr/>
          <p:nvPr/>
        </p:nvCxnSpPr>
        <p:spPr>
          <a:xfrm flipH="1">
            <a:off x="3929063" y="4429125"/>
            <a:ext cx="1238249" cy="34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a:stretch>
            <a:fillRect/>
          </a:stretch>
        </p:blipFill>
        <p:spPr>
          <a:xfrm>
            <a:off x="6363978" y="308023"/>
            <a:ext cx="4989822" cy="1204708"/>
          </a:xfrm>
          <a:prstGeom prst="rect">
            <a:avLst/>
          </a:prstGeom>
        </p:spPr>
      </p:pic>
    </p:spTree>
    <p:extLst>
      <p:ext uri="{BB962C8B-B14F-4D97-AF65-F5344CB8AC3E}">
        <p14:creationId xmlns:p14="http://schemas.microsoft.com/office/powerpoint/2010/main" val="12103242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Beta testing Types </a:t>
            </a:r>
          </a:p>
        </p:txBody>
      </p:sp>
      <p:sp>
        <p:nvSpPr>
          <p:cNvPr id="4" name="Rectangle 3"/>
          <p:cNvSpPr/>
          <p:nvPr/>
        </p:nvSpPr>
        <p:spPr>
          <a:xfrm>
            <a:off x="1371600" y="1690688"/>
            <a:ext cx="9144000" cy="3693319"/>
          </a:xfrm>
          <a:prstGeom prst="rect">
            <a:avLst/>
          </a:prstGeom>
        </p:spPr>
        <p:txBody>
          <a:bodyPr wrap="square">
            <a:spAutoFit/>
          </a:bodyPr>
          <a:lstStyle/>
          <a:p>
            <a:r>
              <a:rPr lang="en-US" b="1" dirty="0">
                <a:solidFill>
                  <a:srgbClr val="222222"/>
                </a:solidFill>
                <a:latin typeface="Source Sans Pro"/>
              </a:rPr>
              <a:t>Traditional Beta testing: </a:t>
            </a:r>
            <a:r>
              <a:rPr lang="en-US" dirty="0">
                <a:solidFill>
                  <a:srgbClr val="222222"/>
                </a:solidFill>
                <a:latin typeface="Source Sans Pro"/>
              </a:rPr>
              <a:t>Distributed to the target market, and related data is gathered in all aspects. This data can be used for Product improvement.</a:t>
            </a:r>
          </a:p>
          <a:p>
            <a:endParaRPr lang="en-US" dirty="0">
              <a:solidFill>
                <a:srgbClr val="222222"/>
              </a:solidFill>
              <a:latin typeface="Source Sans Pro"/>
            </a:endParaRPr>
          </a:p>
          <a:p>
            <a:r>
              <a:rPr lang="en-US" b="1" dirty="0">
                <a:solidFill>
                  <a:srgbClr val="222222"/>
                </a:solidFill>
                <a:latin typeface="Source Sans Pro"/>
              </a:rPr>
              <a:t>Public Beta Testing: </a:t>
            </a:r>
            <a:r>
              <a:rPr lang="en-US" dirty="0">
                <a:solidFill>
                  <a:srgbClr val="222222"/>
                </a:solidFill>
                <a:latin typeface="Source Sans Pro"/>
              </a:rPr>
              <a:t>Product is publicly released to the outside world via online channels and data can be gathered from anyone. Based on feedback, product improvements can be done. For example, Microsoft conducted the largest of all Beta Tests for its OS -- Windows 8 before officially releasing it.</a:t>
            </a:r>
          </a:p>
          <a:p>
            <a:endParaRPr lang="en-US" dirty="0">
              <a:solidFill>
                <a:srgbClr val="222222"/>
              </a:solidFill>
              <a:latin typeface="Source Sans Pro"/>
            </a:endParaRPr>
          </a:p>
          <a:p>
            <a:r>
              <a:rPr lang="en-US" b="1" dirty="0">
                <a:solidFill>
                  <a:srgbClr val="222222"/>
                </a:solidFill>
                <a:latin typeface="Source Sans Pro"/>
              </a:rPr>
              <a:t>Technical Beta Testing: </a:t>
            </a:r>
            <a:r>
              <a:rPr lang="en-US" dirty="0">
                <a:solidFill>
                  <a:srgbClr val="222222"/>
                </a:solidFill>
                <a:latin typeface="Source Sans Pro"/>
              </a:rPr>
              <a:t>Product is released to the internal group of an organization and gathers feedback/data from the employees of the organization.</a:t>
            </a:r>
          </a:p>
          <a:p>
            <a:endParaRPr lang="en-US" dirty="0">
              <a:solidFill>
                <a:srgbClr val="222222"/>
              </a:solidFill>
              <a:latin typeface="Source Sans Pro"/>
            </a:endParaRPr>
          </a:p>
          <a:p>
            <a:r>
              <a:rPr lang="en-US" b="1" dirty="0">
                <a:solidFill>
                  <a:srgbClr val="222222"/>
                </a:solidFill>
                <a:latin typeface="Source Sans Pro"/>
              </a:rPr>
              <a:t>Focused Beta: </a:t>
            </a:r>
            <a:r>
              <a:rPr lang="en-US" dirty="0">
                <a:solidFill>
                  <a:srgbClr val="222222"/>
                </a:solidFill>
                <a:latin typeface="Source Sans Pro"/>
              </a:rPr>
              <a:t>Product is released to the market for gathering feedback on specific features of the program. For example, important functionality of the software</a:t>
            </a:r>
            <a:endParaRPr lang="en-US" b="0" i="0" dirty="0">
              <a:solidFill>
                <a:srgbClr val="222222"/>
              </a:solidFill>
              <a:effectLst/>
              <a:latin typeface="Source Sans Pro"/>
            </a:endParaRPr>
          </a:p>
        </p:txBody>
      </p:sp>
    </p:spTree>
    <p:extLst>
      <p:ext uri="{BB962C8B-B14F-4D97-AF65-F5344CB8AC3E}">
        <p14:creationId xmlns:p14="http://schemas.microsoft.com/office/powerpoint/2010/main" val="33398530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94778" y="162719"/>
            <a:ext cx="7086600" cy="3838575"/>
          </a:xfrm>
          <a:prstGeom prst="rect">
            <a:avLst/>
          </a:prstGeom>
        </p:spPr>
      </p:pic>
      <p:pic>
        <p:nvPicPr>
          <p:cNvPr id="5" name="Picture 4"/>
          <p:cNvPicPr>
            <a:picLocks noChangeAspect="1"/>
          </p:cNvPicPr>
          <p:nvPr/>
        </p:nvPicPr>
        <p:blipFill>
          <a:blip r:embed="rId3"/>
          <a:stretch>
            <a:fillRect/>
          </a:stretch>
        </p:blipFill>
        <p:spPr>
          <a:xfrm>
            <a:off x="1894778" y="3016869"/>
            <a:ext cx="7105650" cy="3009900"/>
          </a:xfrm>
          <a:prstGeom prst="rect">
            <a:avLst/>
          </a:prstGeom>
        </p:spPr>
      </p:pic>
    </p:spTree>
    <p:extLst>
      <p:ext uri="{BB962C8B-B14F-4D97-AF65-F5344CB8AC3E}">
        <p14:creationId xmlns:p14="http://schemas.microsoft.com/office/powerpoint/2010/main" val="29488054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acceptance testing process</a:t>
            </a:r>
            <a:r>
              <a:rPr lang="en-GB" dirty="0"/>
              <a:t> </a:t>
            </a:r>
            <a:endParaRPr lang="en-US" dirty="0"/>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48</a:t>
            </a:fld>
            <a:endParaRPr lang="en-US"/>
          </a:p>
        </p:txBody>
      </p:sp>
      <p:pic>
        <p:nvPicPr>
          <p:cNvPr id="7" name="Picture 6" descr="8.11 Acceptance Testing.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0" y="2938280"/>
            <a:ext cx="8797205" cy="1552448"/>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1854849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in the acceptance testing process</a:t>
            </a:r>
          </a:p>
        </p:txBody>
      </p:sp>
      <p:sp>
        <p:nvSpPr>
          <p:cNvPr id="3" name="Content Placeholder 2"/>
          <p:cNvSpPr>
            <a:spLocks noGrp="1"/>
          </p:cNvSpPr>
          <p:nvPr>
            <p:ph idx="1"/>
          </p:nvPr>
        </p:nvSpPr>
        <p:spPr/>
        <p:txBody>
          <a:bodyPr/>
          <a:lstStyle/>
          <a:p>
            <a:r>
              <a:rPr lang="en-US" dirty="0"/>
              <a:t>Define acceptance criteria</a:t>
            </a:r>
          </a:p>
          <a:p>
            <a:r>
              <a:rPr lang="en-US" dirty="0"/>
              <a:t>Plan acceptance testing</a:t>
            </a:r>
          </a:p>
          <a:p>
            <a:r>
              <a:rPr lang="en-US" dirty="0"/>
              <a:t>Derive acceptance tests</a:t>
            </a:r>
          </a:p>
          <a:p>
            <a:r>
              <a:rPr lang="en-US" dirty="0"/>
              <a:t>Run acceptance tests</a:t>
            </a:r>
          </a:p>
          <a:p>
            <a:r>
              <a:rPr lang="en-US" dirty="0"/>
              <a:t>Negotiate test results</a:t>
            </a:r>
          </a:p>
          <a:p>
            <a:r>
              <a:rPr lang="en-US" dirty="0"/>
              <a:t>Reject/accept system</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345453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51992" y="1027906"/>
            <a:ext cx="10701808" cy="4552156"/>
          </a:xfrm>
          <a:prstGeom prst="rect">
            <a:avLst/>
          </a:prstGeom>
        </p:spPr>
      </p:pic>
      <p:sp>
        <p:nvSpPr>
          <p:cNvPr id="5" name="Rectangle 4"/>
          <p:cNvSpPr/>
          <p:nvPr/>
        </p:nvSpPr>
        <p:spPr>
          <a:xfrm>
            <a:off x="1798259" y="368399"/>
            <a:ext cx="7563096" cy="646331"/>
          </a:xfrm>
          <a:prstGeom prst="rect">
            <a:avLst/>
          </a:prstGeom>
          <a:solidFill>
            <a:schemeClr val="accent1">
              <a:lumMod val="20000"/>
              <a:lumOff val="80000"/>
            </a:schemeClr>
          </a:solidFill>
        </p:spPr>
        <p:txBody>
          <a:bodyPr wrap="none">
            <a:spAutoFit/>
          </a:bodyPr>
          <a:lstStyle/>
          <a:p>
            <a:pPr algn="ctr"/>
            <a:r>
              <a:rPr lang="en-US" sz="3600" dirty="0">
                <a:solidFill>
                  <a:srgbClr val="21262D"/>
                </a:solidFill>
                <a:latin typeface="Montserrat"/>
              </a:rPr>
              <a:t>The Four Levels of Software Testing</a:t>
            </a:r>
            <a:endParaRPr lang="en-US" sz="3600" b="0" i="0" dirty="0">
              <a:solidFill>
                <a:srgbClr val="21262D"/>
              </a:solidFill>
              <a:effectLst/>
              <a:latin typeface="Montserrat"/>
            </a:endParaRPr>
          </a:p>
        </p:txBody>
      </p:sp>
      <p:sp>
        <p:nvSpPr>
          <p:cNvPr id="2" name="Rectangle 1"/>
          <p:cNvSpPr/>
          <p:nvPr/>
        </p:nvSpPr>
        <p:spPr>
          <a:xfrm>
            <a:off x="800100" y="5580062"/>
            <a:ext cx="10915649" cy="923330"/>
          </a:xfrm>
          <a:prstGeom prst="rect">
            <a:avLst/>
          </a:prstGeom>
        </p:spPr>
        <p:txBody>
          <a:bodyPr wrap="square">
            <a:spAutoFit/>
          </a:bodyPr>
          <a:lstStyle/>
          <a:p>
            <a:pPr marL="342900" indent="-342900">
              <a:buFont typeface="+mj-lt"/>
              <a:buAutoNum type="arabicPeriod"/>
            </a:pPr>
            <a:r>
              <a:rPr lang="en-US" dirty="0">
                <a:solidFill>
                  <a:srgbClr val="222222"/>
                </a:solidFill>
                <a:latin typeface="Source Sans Pro"/>
              </a:rPr>
              <a:t>Modules  integrated logically and tested as a group.</a:t>
            </a:r>
          </a:p>
          <a:p>
            <a:pPr marL="342900" indent="-342900">
              <a:buFont typeface="+mj-lt"/>
              <a:buAutoNum type="arabicPeriod"/>
            </a:pPr>
            <a:r>
              <a:rPr lang="en-US" dirty="0">
                <a:solidFill>
                  <a:srgbClr val="222222"/>
                </a:solidFill>
                <a:latin typeface="Source Sans Pro"/>
              </a:rPr>
              <a:t>A typical software project consists of multiple software modules, coded by different programmers. </a:t>
            </a:r>
          </a:p>
          <a:p>
            <a:pPr marL="342900" indent="-342900">
              <a:buFont typeface="+mj-lt"/>
              <a:buAutoNum type="arabicPeriod"/>
            </a:pPr>
            <a:r>
              <a:rPr lang="en-US" dirty="0">
                <a:solidFill>
                  <a:srgbClr val="222222"/>
                </a:solidFill>
                <a:latin typeface="Source Sans Pro"/>
              </a:rPr>
              <a:t>Integration Testing focuses on checking data communication amongst these modules.</a:t>
            </a:r>
            <a:endParaRPr lang="en-US" b="0" i="0" dirty="0">
              <a:solidFill>
                <a:srgbClr val="222222"/>
              </a:solidFill>
              <a:effectLst/>
              <a:latin typeface="Source Sans Pro"/>
            </a:endParaRPr>
          </a:p>
        </p:txBody>
      </p:sp>
      <p:pic>
        <p:nvPicPr>
          <p:cNvPr id="6" name="Picture 5"/>
          <p:cNvPicPr>
            <a:picLocks noChangeAspect="1"/>
          </p:cNvPicPr>
          <p:nvPr/>
        </p:nvPicPr>
        <p:blipFill>
          <a:blip r:embed="rId3"/>
          <a:stretch>
            <a:fillRect/>
          </a:stretch>
        </p:blipFill>
        <p:spPr>
          <a:xfrm>
            <a:off x="9361355" y="4122151"/>
            <a:ext cx="2800351" cy="1620782"/>
          </a:xfrm>
          <a:prstGeom prst="rect">
            <a:avLst/>
          </a:prstGeom>
        </p:spPr>
      </p:pic>
      <p:cxnSp>
        <p:nvCxnSpPr>
          <p:cNvPr id="7" name="Elbow Connector 6"/>
          <p:cNvCxnSpPr/>
          <p:nvPr/>
        </p:nvCxnSpPr>
        <p:spPr>
          <a:xfrm>
            <a:off x="1614488" y="4314825"/>
            <a:ext cx="1285875" cy="3571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28625" y="4122151"/>
            <a:ext cx="1861343" cy="954107"/>
          </a:xfrm>
          <a:prstGeom prst="rect">
            <a:avLst/>
          </a:prstGeom>
          <a:solidFill>
            <a:schemeClr val="accent1">
              <a:lumMod val="20000"/>
              <a:lumOff val="80000"/>
            </a:schemeClr>
          </a:solidFill>
        </p:spPr>
        <p:txBody>
          <a:bodyPr wrap="none" rtlCol="0">
            <a:spAutoFit/>
          </a:bodyPr>
          <a:lstStyle/>
          <a:p>
            <a:r>
              <a:rPr lang="en-US" sz="2800" b="1" i="1" dirty="0"/>
              <a:t>Integration</a:t>
            </a:r>
          </a:p>
          <a:p>
            <a:r>
              <a:rPr lang="en-US" sz="2800" b="1" i="1" dirty="0"/>
              <a:t>testing</a:t>
            </a:r>
          </a:p>
        </p:txBody>
      </p:sp>
      <p:sp>
        <p:nvSpPr>
          <p:cNvPr id="10" name="TextBox 9"/>
          <p:cNvSpPr txBox="1"/>
          <p:nvPr/>
        </p:nvSpPr>
        <p:spPr>
          <a:xfrm>
            <a:off x="8643938" y="1257300"/>
            <a:ext cx="2055178" cy="523220"/>
          </a:xfrm>
          <a:prstGeom prst="rect">
            <a:avLst/>
          </a:prstGeom>
          <a:solidFill>
            <a:srgbClr val="FFFF00"/>
          </a:solidFill>
        </p:spPr>
        <p:txBody>
          <a:bodyPr wrap="none" rtlCol="0">
            <a:spAutoFit/>
          </a:bodyPr>
          <a:lstStyle/>
          <a:p>
            <a:r>
              <a:rPr lang="en-US" sz="2800" dirty="0"/>
              <a:t>Left Off Here</a:t>
            </a:r>
          </a:p>
        </p:txBody>
      </p:sp>
    </p:spTree>
    <p:extLst>
      <p:ext uri="{BB962C8B-B14F-4D97-AF65-F5344CB8AC3E}">
        <p14:creationId xmlns:p14="http://schemas.microsoft.com/office/powerpoint/2010/main" val="2962632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19" name="TextBox 18"/>
          <p:cNvSpPr txBox="1"/>
          <p:nvPr/>
        </p:nvSpPr>
        <p:spPr>
          <a:xfrm>
            <a:off x="5540065" y="461808"/>
            <a:ext cx="4275447" cy="646331"/>
          </a:xfrm>
          <a:prstGeom prst="rect">
            <a:avLst/>
          </a:prstGeom>
          <a:solidFill>
            <a:schemeClr val="accent1">
              <a:lumMod val="20000"/>
              <a:lumOff val="80000"/>
            </a:schemeClr>
          </a:solidFill>
        </p:spPr>
        <p:txBody>
          <a:bodyPr wrap="square" rtlCol="0">
            <a:spAutoFit/>
          </a:bodyPr>
          <a:lstStyle/>
          <a:p>
            <a:r>
              <a:rPr lang="en-US" sz="3200" dirty="0"/>
              <a:t>Integration   </a:t>
            </a:r>
            <a:r>
              <a:rPr lang="en-US" sz="3600" dirty="0"/>
              <a:t>testing</a:t>
            </a:r>
            <a:endParaRPr lang="en-US" sz="3200" dirty="0"/>
          </a:p>
        </p:txBody>
      </p:sp>
      <p:sp>
        <p:nvSpPr>
          <p:cNvPr id="20" name="Rectangle 19"/>
          <p:cNvSpPr/>
          <p:nvPr/>
        </p:nvSpPr>
        <p:spPr>
          <a:xfrm>
            <a:off x="5982978" y="1495535"/>
            <a:ext cx="5496889" cy="369332"/>
          </a:xfrm>
          <a:prstGeom prst="rect">
            <a:avLst/>
          </a:prstGeom>
          <a:solidFill>
            <a:schemeClr val="accent1">
              <a:lumMod val="60000"/>
              <a:lumOff val="40000"/>
            </a:schemeClr>
          </a:solidFill>
        </p:spPr>
        <p:txBody>
          <a:bodyPr wrap="none">
            <a:spAutoFit/>
          </a:bodyPr>
          <a:lstStyle/>
          <a:p>
            <a:r>
              <a:rPr lang="en-US" dirty="0">
                <a:hlinkClick r:id="rId2"/>
              </a:rPr>
              <a:t>https://www.youtube.com/watch?v=QYCaaNz8emY</a:t>
            </a:r>
            <a:r>
              <a:rPr lang="en-US" dirty="0"/>
              <a:t> 3:04</a:t>
            </a:r>
          </a:p>
        </p:txBody>
      </p:sp>
      <p:pic>
        <p:nvPicPr>
          <p:cNvPr id="21" name="Picture 20"/>
          <p:cNvPicPr>
            <a:picLocks noChangeAspect="1"/>
          </p:cNvPicPr>
          <p:nvPr/>
        </p:nvPicPr>
        <p:blipFill>
          <a:blip r:embed="rId3"/>
          <a:stretch>
            <a:fillRect/>
          </a:stretch>
        </p:blipFill>
        <p:spPr>
          <a:xfrm>
            <a:off x="3952113" y="2323420"/>
            <a:ext cx="4848225" cy="4191000"/>
          </a:xfrm>
          <a:prstGeom prst="rect">
            <a:avLst/>
          </a:prstGeom>
        </p:spPr>
      </p:pic>
      <p:pic>
        <p:nvPicPr>
          <p:cNvPr id="11" name="Picture 10"/>
          <p:cNvPicPr>
            <a:picLocks noChangeAspect="1"/>
          </p:cNvPicPr>
          <p:nvPr/>
        </p:nvPicPr>
        <p:blipFill>
          <a:blip r:embed="rId4"/>
          <a:stretch>
            <a:fillRect/>
          </a:stretch>
        </p:blipFill>
        <p:spPr>
          <a:xfrm>
            <a:off x="906633" y="383041"/>
            <a:ext cx="3505200" cy="1940379"/>
          </a:xfrm>
          <a:prstGeom prst="rect">
            <a:avLst/>
          </a:prstGeom>
        </p:spPr>
      </p:pic>
      <p:sp>
        <p:nvSpPr>
          <p:cNvPr id="6" name="TextBox 5"/>
          <p:cNvSpPr txBox="1"/>
          <p:nvPr/>
        </p:nvSpPr>
        <p:spPr>
          <a:xfrm>
            <a:off x="7300913" y="2008953"/>
            <a:ext cx="2101344" cy="369332"/>
          </a:xfrm>
          <a:prstGeom prst="rect">
            <a:avLst/>
          </a:prstGeom>
          <a:solidFill>
            <a:schemeClr val="accent4">
              <a:lumMod val="40000"/>
              <a:lumOff val="60000"/>
            </a:schemeClr>
          </a:solidFill>
        </p:spPr>
        <p:txBody>
          <a:bodyPr wrap="none" rtlCol="0">
            <a:spAutoFit/>
          </a:bodyPr>
          <a:lstStyle/>
          <a:p>
            <a:r>
              <a:rPr lang="en-US" dirty="0"/>
              <a:t>Done by developers </a:t>
            </a:r>
          </a:p>
        </p:txBody>
      </p:sp>
    </p:spTree>
    <p:extLst>
      <p:ext uri="{BB962C8B-B14F-4D97-AF65-F5344CB8AC3E}">
        <p14:creationId xmlns:p14="http://schemas.microsoft.com/office/powerpoint/2010/main" val="449695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5400"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3236899" y="4530833"/>
            <a:ext cx="2295525" cy="771525"/>
          </a:xfrm>
          <a:prstGeom prst="rect">
            <a:avLst/>
          </a:prstGeom>
        </p:spPr>
      </p:pic>
      <p:pic>
        <p:nvPicPr>
          <p:cNvPr id="7" name="Picture 6"/>
          <p:cNvPicPr>
            <a:picLocks noChangeAspect="1"/>
          </p:cNvPicPr>
          <p:nvPr/>
        </p:nvPicPr>
        <p:blipFill>
          <a:blip r:embed="rId3"/>
          <a:stretch>
            <a:fillRect/>
          </a:stretch>
        </p:blipFill>
        <p:spPr>
          <a:xfrm>
            <a:off x="712133" y="1495534"/>
            <a:ext cx="3956582" cy="2290653"/>
          </a:xfrm>
          <a:prstGeom prst="rect">
            <a:avLst/>
          </a:prstGeom>
        </p:spPr>
      </p:pic>
      <p:pic>
        <p:nvPicPr>
          <p:cNvPr id="8" name="Picture 7"/>
          <p:cNvPicPr>
            <a:picLocks noChangeAspect="1"/>
          </p:cNvPicPr>
          <p:nvPr/>
        </p:nvPicPr>
        <p:blipFill>
          <a:blip r:embed="rId4"/>
          <a:stretch>
            <a:fillRect/>
          </a:stretch>
        </p:blipFill>
        <p:spPr>
          <a:xfrm>
            <a:off x="6862763" y="3463923"/>
            <a:ext cx="1238250" cy="1762125"/>
          </a:xfrm>
          <a:prstGeom prst="rect">
            <a:avLst/>
          </a:prstGeom>
        </p:spPr>
      </p:pic>
      <p:sp>
        <p:nvSpPr>
          <p:cNvPr id="19" name="TextBox 18"/>
          <p:cNvSpPr txBox="1"/>
          <p:nvPr/>
        </p:nvSpPr>
        <p:spPr>
          <a:xfrm>
            <a:off x="5982978" y="539304"/>
            <a:ext cx="4275447" cy="707886"/>
          </a:xfrm>
          <a:prstGeom prst="rect">
            <a:avLst/>
          </a:prstGeom>
          <a:solidFill>
            <a:schemeClr val="accent1">
              <a:lumMod val="20000"/>
              <a:lumOff val="80000"/>
            </a:schemeClr>
          </a:solidFill>
        </p:spPr>
        <p:txBody>
          <a:bodyPr wrap="square" rtlCol="0">
            <a:spAutoFit/>
          </a:bodyPr>
          <a:lstStyle/>
          <a:p>
            <a:r>
              <a:rPr lang="en-US" sz="4000" dirty="0"/>
              <a:t>Integration   testing</a:t>
            </a:r>
          </a:p>
        </p:txBody>
      </p:sp>
      <p:sp>
        <p:nvSpPr>
          <p:cNvPr id="20" name="Rectangle 19"/>
          <p:cNvSpPr/>
          <p:nvPr/>
        </p:nvSpPr>
        <p:spPr>
          <a:xfrm>
            <a:off x="5982978" y="1495535"/>
            <a:ext cx="5496889" cy="369332"/>
          </a:xfrm>
          <a:prstGeom prst="rect">
            <a:avLst/>
          </a:prstGeom>
          <a:solidFill>
            <a:schemeClr val="accent1">
              <a:lumMod val="60000"/>
              <a:lumOff val="40000"/>
            </a:schemeClr>
          </a:solidFill>
        </p:spPr>
        <p:txBody>
          <a:bodyPr wrap="none">
            <a:spAutoFit/>
          </a:bodyPr>
          <a:lstStyle/>
          <a:p>
            <a:r>
              <a:rPr lang="en-US" dirty="0">
                <a:hlinkClick r:id="rId5"/>
              </a:rPr>
              <a:t>https://www.youtube.com/watch?v=QYCaaNz8emY</a:t>
            </a:r>
            <a:r>
              <a:rPr lang="en-US" dirty="0"/>
              <a:t> 3:04</a:t>
            </a:r>
          </a:p>
        </p:txBody>
      </p:sp>
      <p:sp>
        <p:nvSpPr>
          <p:cNvPr id="22" name="TextBox 21"/>
          <p:cNvSpPr txBox="1"/>
          <p:nvPr/>
        </p:nvSpPr>
        <p:spPr>
          <a:xfrm>
            <a:off x="4486275" y="2228960"/>
            <a:ext cx="7706405" cy="523220"/>
          </a:xfrm>
          <a:prstGeom prst="rect">
            <a:avLst/>
          </a:prstGeom>
          <a:solidFill>
            <a:srgbClr val="FFFF00"/>
          </a:solidFill>
        </p:spPr>
        <p:txBody>
          <a:bodyPr wrap="none" rtlCol="0">
            <a:spAutoFit/>
          </a:bodyPr>
          <a:lstStyle/>
          <a:p>
            <a:r>
              <a:rPr lang="en-US" sz="2800" dirty="0" err="1"/>
              <a:t>Disadv</a:t>
            </a:r>
            <a:r>
              <a:rPr lang="en-US" sz="2800" dirty="0"/>
              <a:t>: Cannot start until all modules are complete </a:t>
            </a:r>
          </a:p>
        </p:txBody>
      </p:sp>
      <p:cxnSp>
        <p:nvCxnSpPr>
          <p:cNvPr id="24" name="Straight Arrow Connector 23"/>
          <p:cNvCxnSpPr/>
          <p:nvPr/>
        </p:nvCxnSpPr>
        <p:spPr>
          <a:xfrm flipH="1">
            <a:off x="2143125" y="2513008"/>
            <a:ext cx="2271714" cy="255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9063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B0BB-0763-4976-A89F-D961ACA94045}"/>
              </a:ext>
            </a:extLst>
          </p:cNvPr>
          <p:cNvSpPr>
            <a:spLocks noGrp="1"/>
          </p:cNvSpPr>
          <p:nvPr>
            <p:ph type="title"/>
          </p:nvPr>
        </p:nvSpPr>
        <p:spPr>
          <a:xfrm>
            <a:off x="65842" y="206468"/>
            <a:ext cx="10515600" cy="780094"/>
          </a:xfrm>
        </p:spPr>
        <p:txBody>
          <a:bodyPr/>
          <a:lstStyle/>
          <a:p>
            <a:r>
              <a:rPr lang="en-US" dirty="0"/>
              <a:t>Top-Down</a:t>
            </a:r>
          </a:p>
        </p:txBody>
      </p:sp>
      <p:sp>
        <p:nvSpPr>
          <p:cNvPr id="5" name="TextBox 4">
            <a:extLst>
              <a:ext uri="{FF2B5EF4-FFF2-40B4-BE49-F238E27FC236}">
                <a16:creationId xmlns:a16="http://schemas.microsoft.com/office/drawing/2014/main" id="{14481FA7-8E02-48CF-8C4A-E30F06A1EFBF}"/>
              </a:ext>
            </a:extLst>
          </p:cNvPr>
          <p:cNvSpPr txBox="1"/>
          <p:nvPr/>
        </p:nvSpPr>
        <p:spPr>
          <a:xfrm>
            <a:off x="168676" y="1051446"/>
            <a:ext cx="7144304" cy="1200329"/>
          </a:xfrm>
          <a:prstGeom prst="rect">
            <a:avLst/>
          </a:prstGeom>
          <a:solidFill>
            <a:srgbClr val="FFFF00"/>
          </a:solidFill>
        </p:spPr>
        <p:txBody>
          <a:bodyPr wrap="square">
            <a:spAutoFit/>
          </a:bodyPr>
          <a:lstStyle/>
          <a:p>
            <a:r>
              <a:rPr lang="en-US" dirty="0"/>
              <a:t>Start at top</a:t>
            </a:r>
          </a:p>
          <a:p>
            <a:endParaRPr lang="en-US" dirty="0"/>
          </a:p>
          <a:p>
            <a:r>
              <a:rPr lang="en-US" dirty="0"/>
              <a:t>Select next module (no 1 way to do) =&gt; incrementally test </a:t>
            </a:r>
          </a:p>
          <a:p>
            <a:endParaRPr lang="en-US" dirty="0"/>
          </a:p>
        </p:txBody>
      </p:sp>
      <p:pic>
        <p:nvPicPr>
          <p:cNvPr id="7" name="Picture 6">
            <a:extLst>
              <a:ext uri="{FF2B5EF4-FFF2-40B4-BE49-F238E27FC236}">
                <a16:creationId xmlns:a16="http://schemas.microsoft.com/office/drawing/2014/main" id="{0A57C2BA-4EE5-4C7E-B0D1-2E61C76C3B90}"/>
              </a:ext>
            </a:extLst>
          </p:cNvPr>
          <p:cNvPicPr>
            <a:picLocks noChangeAspect="1"/>
          </p:cNvPicPr>
          <p:nvPr/>
        </p:nvPicPr>
        <p:blipFill>
          <a:blip r:embed="rId2"/>
          <a:stretch>
            <a:fillRect/>
          </a:stretch>
        </p:blipFill>
        <p:spPr>
          <a:xfrm>
            <a:off x="5364121" y="2806485"/>
            <a:ext cx="6149108" cy="4051515"/>
          </a:xfrm>
          <a:prstGeom prst="rect">
            <a:avLst/>
          </a:prstGeom>
        </p:spPr>
      </p:pic>
    </p:spTree>
    <p:extLst>
      <p:ext uri="{BB962C8B-B14F-4D97-AF65-F5344CB8AC3E}">
        <p14:creationId xmlns:p14="http://schemas.microsoft.com/office/powerpoint/2010/main" val="309995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E2C87B-EC1A-4089-90BC-2BC9BF9E2491}"/>
              </a:ext>
            </a:extLst>
          </p:cNvPr>
          <p:cNvPicPr>
            <a:picLocks noChangeAspect="1"/>
          </p:cNvPicPr>
          <p:nvPr/>
        </p:nvPicPr>
        <p:blipFill>
          <a:blip r:embed="rId2"/>
          <a:stretch>
            <a:fillRect/>
          </a:stretch>
        </p:blipFill>
        <p:spPr>
          <a:xfrm>
            <a:off x="102821" y="469039"/>
            <a:ext cx="6428925" cy="3073940"/>
          </a:xfrm>
          <a:prstGeom prst="rect">
            <a:avLst/>
          </a:prstGeom>
        </p:spPr>
      </p:pic>
      <p:sp>
        <p:nvSpPr>
          <p:cNvPr id="7" name="TextBox 6">
            <a:extLst>
              <a:ext uri="{FF2B5EF4-FFF2-40B4-BE49-F238E27FC236}">
                <a16:creationId xmlns:a16="http://schemas.microsoft.com/office/drawing/2014/main" id="{4FFC71E7-ADA9-4602-AAB9-84ED82D64C70}"/>
              </a:ext>
            </a:extLst>
          </p:cNvPr>
          <p:cNvSpPr txBox="1"/>
          <p:nvPr/>
        </p:nvSpPr>
        <p:spPr>
          <a:xfrm>
            <a:off x="437226" y="4722086"/>
            <a:ext cx="6094520" cy="923330"/>
          </a:xfrm>
          <a:prstGeom prst="rect">
            <a:avLst/>
          </a:prstGeom>
          <a:solidFill>
            <a:srgbClr val="FFFF00"/>
          </a:solidFill>
        </p:spPr>
        <p:txBody>
          <a:bodyPr wrap="square">
            <a:spAutoFit/>
          </a:bodyPr>
          <a:lstStyle/>
          <a:p>
            <a:r>
              <a:rPr lang="en-US" dirty="0"/>
              <a:t>No single best sequence -&gt; 2 guidelines </a:t>
            </a:r>
          </a:p>
          <a:p>
            <a:pPr marL="342900" indent="-342900">
              <a:buAutoNum type="arabicPeriod"/>
            </a:pPr>
            <a:r>
              <a:rPr lang="en-US" dirty="0"/>
              <a:t>“Critical Sections” (complex or new algo) =&gt; Add sooner</a:t>
            </a:r>
          </a:p>
          <a:p>
            <a:pPr marL="342900" indent="-342900">
              <a:buAutoNum type="arabicPeriod"/>
            </a:pPr>
            <a:r>
              <a:rPr lang="en-US" dirty="0"/>
              <a:t> I/O modules =&gt; Add sooner</a:t>
            </a:r>
          </a:p>
        </p:txBody>
      </p:sp>
      <p:pic>
        <p:nvPicPr>
          <p:cNvPr id="9" name="Picture 8">
            <a:extLst>
              <a:ext uri="{FF2B5EF4-FFF2-40B4-BE49-F238E27FC236}">
                <a16:creationId xmlns:a16="http://schemas.microsoft.com/office/drawing/2014/main" id="{5452DD71-E140-4BCE-93CD-A145D4543A63}"/>
              </a:ext>
            </a:extLst>
          </p:cNvPr>
          <p:cNvPicPr>
            <a:picLocks noChangeAspect="1"/>
          </p:cNvPicPr>
          <p:nvPr/>
        </p:nvPicPr>
        <p:blipFill>
          <a:blip r:embed="rId3"/>
          <a:stretch>
            <a:fillRect/>
          </a:stretch>
        </p:blipFill>
        <p:spPr>
          <a:xfrm>
            <a:off x="6676009" y="2870599"/>
            <a:ext cx="4931036" cy="2923005"/>
          </a:xfrm>
          <a:prstGeom prst="rect">
            <a:avLst/>
          </a:prstGeom>
        </p:spPr>
      </p:pic>
    </p:spTree>
    <p:extLst>
      <p:ext uri="{BB962C8B-B14F-4D97-AF65-F5344CB8AC3E}">
        <p14:creationId xmlns:p14="http://schemas.microsoft.com/office/powerpoint/2010/main" val="16890282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40826</TotalTime>
  <Words>1600</Words>
  <Application>Microsoft Office PowerPoint</Application>
  <PresentationFormat>Widescreen</PresentationFormat>
  <Paragraphs>266</Paragraphs>
  <Slides>49</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49</vt:i4>
      </vt:variant>
    </vt:vector>
  </HeadingPairs>
  <TitlesOfParts>
    <vt:vector size="61" baseType="lpstr">
      <vt:lpstr>Arial</vt:lpstr>
      <vt:lpstr>Arial</vt:lpstr>
      <vt:lpstr>Calibri</vt:lpstr>
      <vt:lpstr>Calibri Light</vt:lpstr>
      <vt:lpstr>Karla</vt:lpstr>
      <vt:lpstr>Montserrat</vt:lpstr>
      <vt:lpstr>NBI Pro Light</vt:lpstr>
      <vt:lpstr>Proxima</vt:lpstr>
      <vt:lpstr>Roboto</vt:lpstr>
      <vt:lpstr>Source Sans Pro</vt:lpstr>
      <vt:lpstr>Verdana</vt:lpstr>
      <vt:lpstr>Office Theme</vt:lpstr>
      <vt:lpstr>Chapter 8 – Software Testing</vt:lpstr>
      <vt:lpstr>PowerPoint Presentation</vt:lpstr>
      <vt:lpstr>PowerPoint Presentation</vt:lpstr>
      <vt:lpstr>PowerPoint Presentation</vt:lpstr>
      <vt:lpstr>PowerPoint Presentation</vt:lpstr>
      <vt:lpstr>PowerPoint Presentation</vt:lpstr>
      <vt:lpstr>PowerPoint Presentation</vt:lpstr>
      <vt:lpstr>Top-Down</vt:lpstr>
      <vt:lpstr>PowerPoint Presentation</vt:lpstr>
      <vt:lpstr>Top Down</vt:lpstr>
      <vt:lpstr>Bottom-up</vt:lpstr>
      <vt:lpstr>PowerPoint Presentation</vt:lpstr>
      <vt:lpstr>PowerPoint Presentation</vt:lpstr>
      <vt:lpstr>Integration Testing – Incremental Testing</vt:lpstr>
      <vt:lpstr>PowerPoint Presentation</vt:lpstr>
      <vt:lpstr>PowerPoint Presentation</vt:lpstr>
      <vt:lpstr>PowerPoint Presentation</vt:lpstr>
      <vt:lpstr>PowerPoint Presentation</vt:lpstr>
      <vt:lpstr>System Testing </vt:lpstr>
      <vt:lpstr>PowerPoint Presentation</vt:lpstr>
      <vt:lpstr>Usability Testing AKA User Experience Testing</vt:lpstr>
      <vt:lpstr>Usability Testing: 2 Techniques</vt:lpstr>
      <vt:lpstr>How many usability testers ?</vt:lpstr>
      <vt:lpstr>Usability Testing Adv/DisAdv</vt:lpstr>
      <vt:lpstr>A/B Testing (AKA Split Testing)</vt:lpstr>
      <vt:lpstr>A/B Testing … is more difficult </vt:lpstr>
      <vt:lpstr>How A/B Testing works </vt:lpstr>
      <vt:lpstr>PowerPoint Presentation</vt:lpstr>
      <vt:lpstr>PowerPoint Presentation</vt:lpstr>
      <vt:lpstr>PowerPoint Presentation</vt:lpstr>
      <vt:lpstr>How A/B Testing works</vt:lpstr>
      <vt:lpstr>PowerPoint Presentation</vt:lpstr>
      <vt:lpstr>PowerPoint Presentation</vt:lpstr>
      <vt:lpstr>Load Testing</vt:lpstr>
      <vt:lpstr>2 load testing tools </vt:lpstr>
      <vt:lpstr>How to do load testing … </vt:lpstr>
      <vt:lpstr>Load Testing Adv/Disadv</vt:lpstr>
      <vt:lpstr>Regression Testing</vt:lpstr>
      <vt:lpstr>PowerPoint Presentation</vt:lpstr>
      <vt:lpstr>Acceptance testing … </vt:lpstr>
      <vt:lpstr>2 major goals of acceptance testing </vt:lpstr>
      <vt:lpstr>The UAT idea</vt:lpstr>
      <vt:lpstr>UAT focuses on test scenarios </vt:lpstr>
      <vt:lpstr>Acceptance Testing Entry Criteria</vt:lpstr>
      <vt:lpstr>Types of user testing</vt:lpstr>
      <vt:lpstr>Beta testing Types </vt:lpstr>
      <vt:lpstr>PowerPoint Presentation</vt:lpstr>
      <vt:lpstr>The acceptance testing process </vt:lpstr>
      <vt:lpstr>Stages in the acceptance testing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on unit testing with Laravel</dc:title>
  <dc:creator>Lash, David (Nokia - US/Naperville)</dc:creator>
  <cp:lastModifiedBy>Administrator</cp:lastModifiedBy>
  <cp:revision>769</cp:revision>
  <dcterms:created xsi:type="dcterms:W3CDTF">2017-04-01T15:11:01Z</dcterms:created>
  <dcterms:modified xsi:type="dcterms:W3CDTF">2021-01-12T01:41:06Z</dcterms:modified>
</cp:coreProperties>
</file>