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21"/>
  </p:notesMasterIdLst>
  <p:sldIdLst>
    <p:sldId id="555" r:id="rId2"/>
    <p:sldId id="658" r:id="rId3"/>
    <p:sldId id="660" r:id="rId4"/>
    <p:sldId id="562" r:id="rId5"/>
    <p:sldId id="565" r:id="rId6"/>
    <p:sldId id="566" r:id="rId7"/>
    <p:sldId id="662" r:id="rId8"/>
    <p:sldId id="663" r:id="rId9"/>
    <p:sldId id="664" r:id="rId10"/>
    <p:sldId id="661" r:id="rId11"/>
    <p:sldId id="665" r:id="rId12"/>
    <p:sldId id="666" r:id="rId13"/>
    <p:sldId id="669" r:id="rId14"/>
    <p:sldId id="668" r:id="rId15"/>
    <p:sldId id="635" r:id="rId16"/>
    <p:sldId id="636" r:id="rId17"/>
    <p:sldId id="667" r:id="rId18"/>
    <p:sldId id="670" r:id="rId19"/>
    <p:sldId id="6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5149" autoAdjust="0"/>
  </p:normalViewPr>
  <p:slideViewPr>
    <p:cSldViewPr snapToGrid="0">
      <p:cViewPr varScale="1">
        <p:scale>
          <a:sx n="73" d="100"/>
          <a:sy n="73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EADBA-F76D-42CB-AAEA-5899A162C59D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15B24-8BDE-4584-8D46-CE2231368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82A43-FD40-714E-BD60-4E5210E143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01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" name="TextBox 1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24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82A43-FD40-714E-BD60-4E5210E1434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48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82A43-FD40-714E-BD60-4E5210E1434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54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3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6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8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2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6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9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3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1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7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5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77DF0-4DA5-40CD-8FA1-5F589D66E61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7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S7E_Vbh9wQ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oronto.edu/~sme/CSC444F/handouts/java_checklist.pdf" TargetMode="External"/><Relationship Id="rId2" Type="http://schemas.openxmlformats.org/officeDocument/2006/relationships/hyperlink" Target="https://google.github.io/styleguide/javaguide.html#s5.1-identifier-nam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9_0UUUNt-Y&amp;feature=youtu.b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youtube.com/watch?v=PVmxp7BG5I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Verification and Validation -&gt; Verification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28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5314A9-1C38-48C7-89FC-B770B364C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875" y="1216016"/>
            <a:ext cx="4482700" cy="40653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3682D4-04DF-4C47-A0F9-DABDEE581B5D}"/>
              </a:ext>
            </a:extLst>
          </p:cNvPr>
          <p:cNvSpPr txBox="1"/>
          <p:nvPr/>
        </p:nvSpPr>
        <p:spPr>
          <a:xfrm>
            <a:off x="838200" y="99311"/>
            <a:ext cx="8922488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Google requires each code change to be reviewed. No exceptions. Period.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Roboto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At Microsoft, on the other hand, code reviews, as well as how and what needs to be reviewed is at the discretion of the divisions or teams.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B5390-726C-4AA8-8614-9F64F73E7E1D}"/>
              </a:ext>
            </a:extLst>
          </p:cNvPr>
          <p:cNvSpPr txBox="1"/>
          <p:nvPr/>
        </p:nvSpPr>
        <p:spPr>
          <a:xfrm>
            <a:off x="264041" y="5471718"/>
            <a:ext cx="116639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Another strict requirement is that at least one person on the review must be trained in code “readability”. What this means is that this person must have obtained a readability certification. This certification shows they’ve demonstrated they know how readable and maintainable code looks.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AD6215-9E8D-41A6-98C5-5C5105E6415E}"/>
              </a:ext>
            </a:extLst>
          </p:cNvPr>
          <p:cNvSpPr txBox="1"/>
          <p:nvPr/>
        </p:nvSpPr>
        <p:spPr>
          <a:xfrm>
            <a:off x="8484781" y="3492795"/>
            <a:ext cx="366587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Light and fast… &gt;75% only 1 reviewer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8EEB15-C1DB-462E-BBE6-F5E1DC5ACC5B}"/>
              </a:ext>
            </a:extLst>
          </p:cNvPr>
          <p:cNvCxnSpPr/>
          <p:nvPr/>
        </p:nvCxnSpPr>
        <p:spPr>
          <a:xfrm flipH="1">
            <a:off x="6358270" y="3636335"/>
            <a:ext cx="2126511" cy="38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9CB1AB8-7923-40B8-A2A2-C45D706A31F8}"/>
              </a:ext>
            </a:extLst>
          </p:cNvPr>
          <p:cNvSpPr txBox="1"/>
          <p:nvPr/>
        </p:nvSpPr>
        <p:spPr>
          <a:xfrm>
            <a:off x="7608038" y="2050914"/>
            <a:ext cx="389417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at least one person on the review must be trained in code “readability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03CD39-9967-4980-B3F3-9AEA576F8B85}"/>
              </a:ext>
            </a:extLst>
          </p:cNvPr>
          <p:cNvCxnSpPr/>
          <p:nvPr/>
        </p:nvCxnSpPr>
        <p:spPr>
          <a:xfrm flipH="1">
            <a:off x="5481527" y="2611155"/>
            <a:ext cx="2126511" cy="38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E61C42-5750-49BE-A3E1-7E0A022E3692}"/>
              </a:ext>
            </a:extLst>
          </p:cNvPr>
          <p:cNvCxnSpPr>
            <a:cxnSpLocks/>
          </p:cNvCxnSpPr>
          <p:nvPr/>
        </p:nvCxnSpPr>
        <p:spPr>
          <a:xfrm flipH="1">
            <a:off x="5675668" y="4554026"/>
            <a:ext cx="2128630" cy="20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A924092-EFCF-47BF-9D6E-F9DF5641B160}"/>
              </a:ext>
            </a:extLst>
          </p:cNvPr>
          <p:cNvSpPr txBox="1"/>
          <p:nvPr/>
        </p:nvSpPr>
        <p:spPr>
          <a:xfrm>
            <a:off x="7927750" y="4389368"/>
            <a:ext cx="28518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Review Small and frequently</a:t>
            </a:r>
          </a:p>
        </p:txBody>
      </p:sp>
    </p:spTree>
    <p:extLst>
      <p:ext uri="{BB962C8B-B14F-4D97-AF65-F5344CB8AC3E}">
        <p14:creationId xmlns:p14="http://schemas.microsoft.com/office/powerpoint/2010/main" val="178034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56E8-81BF-4727-A8B9-74098DF0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27" y="22699"/>
            <a:ext cx="11614566" cy="891701"/>
          </a:xfrm>
        </p:spPr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Googlers motivations for doing code reviews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34E892-EBE3-4670-AE9A-641B8835C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689" y="795019"/>
            <a:ext cx="5684607" cy="513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2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2E60-FF66-4A93-AF62-D9BC20BB7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uses garret (integrates with Git)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0E89E-AAEE-4F2A-B71B-E167D851A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229553-63C0-4BBB-8C75-E92B3E4DCD8D}"/>
              </a:ext>
            </a:extLst>
          </p:cNvPr>
          <p:cNvSpPr txBox="1"/>
          <p:nvPr/>
        </p:nvSpPr>
        <p:spPr>
          <a:xfrm>
            <a:off x="3187109" y="169068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https://www.gerritcodereview.com/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0727FB-4094-4FEF-A11B-1559BBE4A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2155768"/>
            <a:ext cx="120300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39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00B1-E017-4B6E-94EA-4FE3A575F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Upsource</a:t>
            </a:r>
            <a:r>
              <a:rPr lang="en-US" dirty="0"/>
              <a:t> is another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71709-BD63-4719-8322-A315BD479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https://www.youtube.com/watch?v=lS7E_Vbh9wQ</a:t>
            </a:r>
            <a:r>
              <a:rPr lang="en-US" dirty="0"/>
              <a:t> (3:38)</a:t>
            </a:r>
          </a:p>
        </p:txBody>
      </p:sp>
    </p:spTree>
    <p:extLst>
      <p:ext uri="{BB962C8B-B14F-4D97-AF65-F5344CB8AC3E}">
        <p14:creationId xmlns:p14="http://schemas.microsoft.com/office/powerpoint/2010/main" val="531102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4F6F-566D-48A0-B31F-4B0B8D57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Inspection Checklist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857A0-9B58-4EB9-891C-AF735772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times review against programming conventions: </a:t>
            </a:r>
            <a:r>
              <a:rPr lang="en-US" dirty="0">
                <a:hlinkClick r:id="rId2"/>
              </a:rPr>
              <a:t>https://google.github.io/styleguide/javaguide.html#s5.1-identifier-names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Other times have checklists: </a:t>
            </a:r>
            <a:r>
              <a:rPr lang="en-US" dirty="0">
                <a:hlinkClick r:id="rId3"/>
              </a:rPr>
              <a:t>http://www.cs.toronto.edu/~sme/CSC444F/handouts/java_checklist.pdf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6582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0125" y="755669"/>
            <a:ext cx="977265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222222"/>
                </a:solidFill>
                <a:latin typeface="Arial" panose="020B0604020202020204" pitchFamily="34" charset="0"/>
              </a:rPr>
              <a:t>Code review goals:</a:t>
            </a:r>
          </a:p>
          <a:p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Better code quality – Clean code for maintainability and readability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Defect Finding – Improve correctness, performance, security vulnerabilities,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etc</a:t>
            </a:r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Knowledge transfer – 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spread  knowledge about the codebase, solution approaches, expectations regarding quality,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etc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; both to the reviewers as well as to the author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Increase Shared Responsibility – Everyone owns this</a:t>
            </a:r>
          </a:p>
          <a:p>
            <a:pPr marL="342900" indent="-342900">
              <a:buAutoNum type="arabicPeriod"/>
            </a:pP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Finding better solutions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  – generate ideas for new and better solutions and ideas that transcend the specific code at hand.</a:t>
            </a:r>
          </a:p>
          <a:p>
            <a:pPr marL="342900" indent="-342900">
              <a:buAutoNum type="arabicPeriod"/>
            </a:pP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Complying to QA guidelines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  – Code reviews are mandatory in some contexts, e.g., air traffic software</a:t>
            </a:r>
            <a:endParaRPr lang="en-US" sz="2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747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Case for – believe that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Defect finding rate is as much as 2x most other forms of testing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8713" y="2995911"/>
            <a:ext cx="98012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22222"/>
                </a:solidFill>
                <a:latin typeface="Arial" panose="020B0604020202020204" pitchFamily="34" charset="0"/>
              </a:rPr>
              <a:t> evidence that up to 75% of code review defects affect software evolvability/maintainability rather than functionality,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4250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975B-D06B-4491-8FDB-7D589FC0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457" y="365125"/>
            <a:ext cx="10515600" cy="1024565"/>
          </a:xfrm>
        </p:spPr>
        <p:txBody>
          <a:bodyPr/>
          <a:lstStyle/>
          <a:p>
            <a:r>
              <a:rPr lang="en-US" dirty="0"/>
              <a:t>A Code Review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7F699-0AF2-41EC-974A-DB5317545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735" y="1389690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Built inspection team - ~ 4 people </a:t>
            </a:r>
          </a:p>
          <a:p>
            <a:pPr lvl="1"/>
            <a:r>
              <a:rPr lang="en-US" dirty="0"/>
              <a:t>At least 1 is the moderator</a:t>
            </a:r>
          </a:p>
          <a:p>
            <a:pPr lvl="2"/>
            <a:r>
              <a:rPr lang="en-US" dirty="0"/>
              <a:t>Leads session</a:t>
            </a:r>
          </a:p>
          <a:p>
            <a:pPr lvl="2"/>
            <a:r>
              <a:rPr lang="en-US" dirty="0"/>
              <a:t>Records error</a:t>
            </a:r>
          </a:p>
          <a:p>
            <a:pPr lvl="2"/>
            <a:r>
              <a:rPr lang="en-US" dirty="0"/>
              <a:t>Ensures they get corrected</a:t>
            </a:r>
          </a:p>
          <a:p>
            <a:pPr lvl="1"/>
            <a:r>
              <a:rPr lang="en-US" dirty="0"/>
              <a:t>At least 1 is the dev</a:t>
            </a:r>
          </a:p>
          <a:p>
            <a:r>
              <a:rPr lang="en-US" dirty="0"/>
              <a:t>Material is distributed ~week before</a:t>
            </a:r>
          </a:p>
          <a:p>
            <a:r>
              <a:rPr lang="en-US" dirty="0"/>
              <a:t>At inspection</a:t>
            </a:r>
          </a:p>
          <a:p>
            <a:pPr lvl="1"/>
            <a:r>
              <a:rPr lang="en-US" dirty="0"/>
              <a:t>Dev narrates . . . Statement by statement</a:t>
            </a:r>
          </a:p>
          <a:p>
            <a:pPr lvl="2"/>
            <a:r>
              <a:rPr lang="en-US" dirty="0"/>
              <a:t>Participants ask questions</a:t>
            </a:r>
          </a:p>
          <a:p>
            <a:pPr lvl="2"/>
            <a:r>
              <a:rPr lang="en-US" dirty="0"/>
              <a:t>program is analyzed with respect to checklists of historically common programming errors (such a checklist is discussed in the next section).</a:t>
            </a:r>
          </a:p>
          <a:p>
            <a:pPr marL="0" indent="0">
              <a:buNone/>
            </a:pPr>
            <a:r>
              <a:rPr lang="en-US" dirty="0"/>
              <a:t>Afterwards – Dev gets list of concerns</a:t>
            </a:r>
          </a:p>
          <a:p>
            <a:pPr marL="0" indent="0">
              <a:buNone/>
            </a:pPr>
            <a:r>
              <a:rPr lang="en-US" dirty="0"/>
              <a:t>	Reinspection may be warranted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36D34-8E6D-4CF5-847B-8D2045D77D5F}"/>
              </a:ext>
            </a:extLst>
          </p:cNvPr>
          <p:cNvSpPr txBox="1"/>
          <p:nvPr/>
        </p:nvSpPr>
        <p:spPr>
          <a:xfrm>
            <a:off x="7432157" y="4817698"/>
            <a:ext cx="4170621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the simple act of reading aloud a program to an audience seems to be a remarkably effective error-detection technique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4832FE-81F9-4CA1-B3BD-74A34195AD25}"/>
              </a:ext>
            </a:extLst>
          </p:cNvPr>
          <p:cNvSpPr txBox="1"/>
          <p:nvPr/>
        </p:nvSpPr>
        <p:spPr>
          <a:xfrm>
            <a:off x="7308110" y="1822861"/>
            <a:ext cx="4170621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Reviews are from 90-120 minutes </a:t>
            </a:r>
          </a:p>
          <a:p>
            <a:endParaRPr lang="en-US" dirty="0"/>
          </a:p>
          <a:p>
            <a:r>
              <a:rPr lang="en-US" dirty="0"/>
              <a:t>Expect about 150 LOC / hour</a:t>
            </a:r>
          </a:p>
        </p:txBody>
      </p:sp>
    </p:spTree>
    <p:extLst>
      <p:ext uri="{BB962C8B-B14F-4D97-AF65-F5344CB8AC3E}">
        <p14:creationId xmlns:p14="http://schemas.microsoft.com/office/powerpoint/2010/main" val="646657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80CB7-32CB-4179-9834-FDECE971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video on Code Reviews - </a:t>
            </a:r>
            <a:r>
              <a:rPr lang="en-US" sz="2000" dirty="0">
                <a:hlinkClick r:id="rId2"/>
              </a:rPr>
              <a:t>https://www.youtube.com/watch?v=a9_0UUUNt-Y&amp;feature=youtu.be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14B12-5EA7-4674-93F5-0B1EB3C9D813}"/>
              </a:ext>
            </a:extLst>
          </p:cNvPr>
          <p:cNvSpPr txBox="1"/>
          <p:nvPr/>
        </p:nvSpPr>
        <p:spPr>
          <a:xfrm>
            <a:off x="148855" y="3105835"/>
            <a:ext cx="112917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to look for in a code review </a:t>
            </a:r>
          </a:p>
          <a:p>
            <a:r>
              <a:rPr lang="en-US" dirty="0"/>
              <a:t>https://blog.jetbrains.com/upsource/2015/07/23/what-to-look-for-in-a-code-review/</a:t>
            </a:r>
          </a:p>
        </p:txBody>
      </p:sp>
    </p:spTree>
    <p:extLst>
      <p:ext uri="{BB962C8B-B14F-4D97-AF65-F5344CB8AC3E}">
        <p14:creationId xmlns:p14="http://schemas.microsoft.com/office/powerpoint/2010/main" val="3677598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88D3-F584-4527-BD81-12FB10B9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1C33A-96F2-402A-8F9B-DA73994FE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 Java Coding Conventions </a:t>
            </a:r>
          </a:p>
          <a:p>
            <a:r>
              <a:rPr lang="en-US" dirty="0"/>
              <a:t>https://www.oracle.com/java/technologies/javase/codeconventions-introduction.html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63A20-95D6-4432-96E6-3EBF3A40F12E}"/>
              </a:ext>
            </a:extLst>
          </p:cNvPr>
          <p:cNvSpPr txBox="1"/>
          <p:nvPr/>
        </p:nvSpPr>
        <p:spPr>
          <a:xfrm>
            <a:off x="3048886" y="3105835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https://web.mit.edu/6.005/www/fa15/classes/04-code-review/</a:t>
            </a:r>
          </a:p>
        </p:txBody>
      </p:sp>
    </p:spTree>
    <p:extLst>
      <p:ext uri="{BB962C8B-B14F-4D97-AF65-F5344CB8AC3E}">
        <p14:creationId xmlns:p14="http://schemas.microsoft.com/office/powerpoint/2010/main" val="107779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41DA8A5-EDBF-4086-AE0B-F1DF9F2B5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960323"/>
              </p:ext>
            </p:extLst>
          </p:nvPr>
        </p:nvGraphicFramePr>
        <p:xfrm>
          <a:off x="435003" y="417825"/>
          <a:ext cx="11487706" cy="395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686">
                  <a:extLst>
                    <a:ext uri="{9D8B030D-6E8A-4147-A177-3AD203B41FA5}">
                      <a16:colId xmlns:a16="http://schemas.microsoft.com/office/drawing/2014/main" val="34745140"/>
                    </a:ext>
                  </a:extLst>
                </a:gridCol>
                <a:gridCol w="5211193">
                  <a:extLst>
                    <a:ext uri="{9D8B030D-6E8A-4147-A177-3AD203B41FA5}">
                      <a16:colId xmlns:a16="http://schemas.microsoft.com/office/drawing/2014/main" val="2175689423"/>
                    </a:ext>
                  </a:extLst>
                </a:gridCol>
                <a:gridCol w="4003827">
                  <a:extLst>
                    <a:ext uri="{9D8B030D-6E8A-4147-A177-3AD203B41FA5}">
                      <a16:colId xmlns:a16="http://schemas.microsoft.com/office/drawing/2014/main" val="3712131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818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i="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Evaluating work-products -&gt; do they meet requirements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Evacuating software -&gt; so it satisfies specified business requirements.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608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i="0" dirty="0"/>
                        <a:t>Looks 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Artifacts NOT its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Operation (not artifacts)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1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2400" b="1" i="0" dirty="0">
                          <a:effectLst/>
                        </a:rPr>
                        <a:t>Question</a:t>
                      </a:r>
                    </a:p>
                  </a:txBody>
                  <a:tcPr marL="24377" marR="24377" marT="24377" marB="2437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Are we building the product </a:t>
                      </a:r>
                      <a:r>
                        <a:rPr lang="en-US" sz="2000" i="1" dirty="0">
                          <a:effectLst/>
                        </a:rPr>
                        <a:t>right</a:t>
                      </a:r>
                      <a:r>
                        <a:rPr lang="en-US" sz="2000" dirty="0">
                          <a:effectLst/>
                        </a:rPr>
                        <a:t>?</a:t>
                      </a:r>
                    </a:p>
                  </a:txBody>
                  <a:tcPr marL="24377" marR="24377" marT="24377" marB="2437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Are we building the </a:t>
                      </a:r>
                      <a:r>
                        <a:rPr lang="en-US" sz="2000" i="1" dirty="0">
                          <a:effectLst/>
                        </a:rPr>
                        <a:t>right</a:t>
                      </a:r>
                      <a:r>
                        <a:rPr lang="en-US" sz="2000" dirty="0">
                          <a:effectLst/>
                        </a:rPr>
                        <a:t> product?</a:t>
                      </a:r>
                    </a:p>
                  </a:txBody>
                  <a:tcPr marL="24377" marR="24377" marT="24377" marB="24377"/>
                </a:tc>
                <a:extLst>
                  <a:ext uri="{0D108BD9-81ED-4DB2-BD59-A6C34878D82A}">
                    <a16:rowId xmlns:a16="http://schemas.microsoft.com/office/drawing/2014/main" val="276364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2400" b="1" i="0" dirty="0">
                          <a:effectLst/>
                        </a:rPr>
                        <a:t>Evaluation Items</a:t>
                      </a:r>
                    </a:p>
                  </a:txBody>
                  <a:tcPr marL="24377" marR="24377" marT="24377" marB="2437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Plans, Requirement Specs, Design Specs, Code, Test Cases</a:t>
                      </a:r>
                    </a:p>
                  </a:txBody>
                  <a:tcPr marL="24377" marR="24377" marT="24377" marB="2437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The actual product/software.</a:t>
                      </a:r>
                    </a:p>
                  </a:txBody>
                  <a:tcPr marL="24377" marR="24377" marT="24377" marB="24377"/>
                </a:tc>
                <a:extLst>
                  <a:ext uri="{0D108BD9-81ED-4DB2-BD59-A6C34878D82A}">
                    <a16:rowId xmlns:a16="http://schemas.microsoft.com/office/drawing/2014/main" val="235076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2400" b="1" i="0" dirty="0">
                          <a:effectLst/>
                        </a:rPr>
                        <a:t>Activities</a:t>
                      </a:r>
                    </a:p>
                  </a:txBody>
                  <a:tcPr marL="24377" marR="24377" marT="24377" marB="24377"/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</a:rPr>
                        <a:t>Reviews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</a:rPr>
                        <a:t>Walkthroughs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</a:rPr>
                        <a:t>Inspections</a:t>
                      </a:r>
                    </a:p>
                  </a:txBody>
                  <a:tcPr marL="24377" marR="24377" marT="24377" marB="24377"/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</a:rPr>
                        <a:t>Testing</a:t>
                      </a:r>
                    </a:p>
                  </a:txBody>
                  <a:tcPr marL="24377" marR="24377" marT="24377" marB="24377"/>
                </a:tc>
                <a:extLst>
                  <a:ext uri="{0D108BD9-81ED-4DB2-BD59-A6C34878D82A}">
                    <a16:rowId xmlns:a16="http://schemas.microsoft.com/office/drawing/2014/main" val="1999437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71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8EDF9C-D3CF-41EE-9C6E-FCCFE8537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173" y="2174847"/>
            <a:ext cx="4011320" cy="36528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609C60-789F-4C56-9655-DD1346C16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19" y="2262335"/>
            <a:ext cx="5162550" cy="2695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5673ED-90D0-4BA4-9DAA-D242008FD01E}"/>
              </a:ext>
            </a:extLst>
          </p:cNvPr>
          <p:cNvSpPr txBox="1"/>
          <p:nvPr/>
        </p:nvSpPr>
        <p:spPr>
          <a:xfrm>
            <a:off x="4385569" y="452761"/>
            <a:ext cx="507299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Validation – it’s a 2 room house that meets this spec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135FA6-07FE-4BBA-A76A-15EE90BF93CD}"/>
              </a:ext>
            </a:extLst>
          </p:cNvPr>
          <p:cNvCxnSpPr/>
          <p:nvPr/>
        </p:nvCxnSpPr>
        <p:spPr>
          <a:xfrm>
            <a:off x="7412854" y="834501"/>
            <a:ext cx="594804" cy="120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D4E741-4764-4435-AA12-BB629BF08581}"/>
              </a:ext>
            </a:extLst>
          </p:cNvPr>
          <p:cNvCxnSpPr>
            <a:cxnSpLocks/>
          </p:cNvCxnSpPr>
          <p:nvPr/>
        </p:nvCxnSpPr>
        <p:spPr>
          <a:xfrm flipH="1">
            <a:off x="4483223" y="822093"/>
            <a:ext cx="1731146" cy="1352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AE29465-7878-44BC-9EF9-59434F1128F0}"/>
              </a:ext>
            </a:extLst>
          </p:cNvPr>
          <p:cNvSpPr txBox="1"/>
          <p:nvPr/>
        </p:nvSpPr>
        <p:spPr>
          <a:xfrm>
            <a:off x="1898488" y="5712741"/>
            <a:ext cx="307552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Verification – 16’’ on center?</a:t>
            </a:r>
          </a:p>
          <a:p>
            <a:r>
              <a:rPr lang="en-US" dirty="0"/>
              <a:t>Electric up to code? Plumbing?</a:t>
            </a:r>
          </a:p>
        </p:txBody>
      </p:sp>
    </p:spTree>
    <p:extLst>
      <p:ext uri="{BB962C8B-B14F-4D97-AF65-F5344CB8AC3E}">
        <p14:creationId xmlns:p14="http://schemas.microsoft.com/office/powerpoint/2010/main" val="194023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256368" y="171053"/>
            <a:ext cx="11679264" cy="1325563"/>
          </a:xfrm>
          <a:noFill/>
          <a:ln/>
        </p:spPr>
        <p:txBody>
          <a:bodyPr vert="horz" lIns="90840" tIns="44623" rIns="90840" bIns="44623" rtlCol="0" anchor="ctr">
            <a:normAutofit/>
          </a:bodyPr>
          <a:lstStyle/>
          <a:p>
            <a:r>
              <a:rPr lang="en-GB" sz="4000" dirty="0"/>
              <a:t>Software Quality control - Verification vs validation - </a:t>
            </a:r>
            <a:r>
              <a:rPr lang="en-GB" sz="2800" dirty="0"/>
              <a:t>https://en.wikipedia.org/wiki/Software_verification_and_validation</a:t>
            </a:r>
            <a:endParaRPr lang="en-GB" sz="4000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970345" y="1820801"/>
            <a:ext cx="10515600" cy="4351338"/>
          </a:xfrm>
          <a:noFill/>
          <a:ln/>
        </p:spPr>
        <p:txBody>
          <a:bodyPr vert="horz" lIns="90840" tIns="44623" rIns="90840" bIns="44623" rtlCol="0">
            <a:norm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Verification</a:t>
            </a:r>
            <a:r>
              <a:rPr lang="en-GB" dirty="0"/>
              <a:t> -&gt; "Are we building the product right”.</a:t>
            </a:r>
          </a:p>
          <a:p>
            <a:endParaRPr lang="en-GB" dirty="0">
              <a:solidFill>
                <a:srgbClr val="000000"/>
              </a:solidFill>
            </a:endParaRPr>
          </a:p>
          <a:p>
            <a:endParaRPr lang="en-GB" dirty="0">
              <a:solidFill>
                <a:srgbClr val="000000"/>
              </a:solidFill>
            </a:endParaRPr>
          </a:p>
          <a:p>
            <a:endParaRPr lang="en-GB" dirty="0">
              <a:solidFill>
                <a:srgbClr val="000000"/>
              </a:solidFill>
            </a:endParaRPr>
          </a:p>
          <a:p>
            <a:endParaRPr lang="en-GB" dirty="0">
              <a:solidFill>
                <a:srgbClr val="000000"/>
              </a:solidFill>
            </a:endParaRPr>
          </a:p>
          <a:p>
            <a:r>
              <a:rPr lang="en-GB" dirty="0">
                <a:solidFill>
                  <a:srgbClr val="000000"/>
                </a:solidFill>
              </a:rPr>
              <a:t>Validation</a:t>
            </a:r>
            <a:r>
              <a:rPr lang="en-GB" dirty="0"/>
              <a:t> -&gt; "Are we building the right product”.</a:t>
            </a:r>
          </a:p>
          <a:p>
            <a:pPr lvl="1"/>
            <a:r>
              <a:rPr lang="en-GB" dirty="0"/>
              <a:t>The System meet customer expectations 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805619" y="1363960"/>
            <a:ext cx="3595607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To ensure product meet the specified requirements before final test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478" y="2287290"/>
            <a:ext cx="1973892" cy="11272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145" y="2511941"/>
            <a:ext cx="3448051" cy="14275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297" y="5176551"/>
            <a:ext cx="2214562" cy="13623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8031" y="4904295"/>
            <a:ext cx="3005137" cy="144273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350578" y="1337955"/>
            <a:ext cx="4987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https://www.youtube.com/watch?v=PVmxp7BG5I4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8775" y="2348530"/>
            <a:ext cx="2441549" cy="147732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Does Software conform to specification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As a house conforms to its blueprints.)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00324" y="5196461"/>
            <a:ext cx="3942145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Does the software do what the user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realy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requires ..(As a house conforms to what the owner needs and wants.)</a:t>
            </a:r>
          </a:p>
        </p:txBody>
      </p:sp>
    </p:spTree>
    <p:extLst>
      <p:ext uri="{BB962C8B-B14F-4D97-AF65-F5344CB8AC3E}">
        <p14:creationId xmlns:p14="http://schemas.microsoft.com/office/powerpoint/2010/main" val="336614813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Inspections and testing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 descr="8.2 Inspections Testing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86" y="1859587"/>
            <a:ext cx="8441514" cy="353835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75412" y="578017"/>
            <a:ext cx="417838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Can have inspections (reviews) of code  or any of these artifacts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517081" y="1294410"/>
            <a:ext cx="1341911" cy="144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327075" y="1294410"/>
            <a:ext cx="190006" cy="1116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83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74913"/>
            <a:ext cx="10515600" cy="1325563"/>
          </a:xfrm>
        </p:spPr>
        <p:txBody>
          <a:bodyPr/>
          <a:lstStyle/>
          <a:p>
            <a:r>
              <a:rPr lang="en-GB" dirty="0"/>
              <a:t>Code  inspections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315686" y="1150650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GB" sz="2400" dirty="0"/>
              <a:t>Group examination of code =&gt; to find defects.</a:t>
            </a:r>
          </a:p>
          <a:p>
            <a:pPr lvl="1"/>
            <a:r>
              <a:rPr lang="en-GB" sz="2000" dirty="0"/>
              <a:t>Usually not execute system.</a:t>
            </a:r>
          </a:p>
          <a:p>
            <a:pPr lvl="1"/>
            <a:r>
              <a:rPr lang="en-GB" sz="2000" dirty="0"/>
              <a:t>May be applied to any representation of the system (requirements, design ,configuration data, test data, etc.).</a:t>
            </a:r>
          </a:p>
          <a:p>
            <a:r>
              <a:rPr lang="en-GB" sz="2400" dirty="0"/>
              <a:t>They have been shown to be an effective technique for discovering program errors.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US" sz="2400" dirty="0"/>
              <a:t>Inspection Advantages – </a:t>
            </a:r>
          </a:p>
          <a:p>
            <a:pPr lvl="1"/>
            <a:r>
              <a:rPr lang="en-US" sz="2000" b="1" i="1" dirty="0"/>
              <a:t>Fault dependence </a:t>
            </a:r>
            <a:r>
              <a:rPr lang="en-US" sz="2000" dirty="0"/>
              <a:t>- errors can mask  other errors. Inspections can find these issues </a:t>
            </a:r>
          </a:p>
          <a:p>
            <a:pPr lvl="1"/>
            <a:r>
              <a:rPr lang="en-US" sz="2000" b="1" i="1" dirty="0"/>
              <a:t>Partial implementations </a:t>
            </a:r>
            <a:r>
              <a:rPr lang="en-US" sz="2000" dirty="0"/>
              <a:t>- can be inspected without additional costs. )</a:t>
            </a:r>
          </a:p>
          <a:p>
            <a:pPr lvl="2"/>
            <a:r>
              <a:rPr lang="en-US" sz="1600" dirty="0"/>
              <a:t>VS partial program need to develop specialized test harness. </a:t>
            </a:r>
          </a:p>
          <a:p>
            <a:pPr lvl="1"/>
            <a:r>
              <a:rPr lang="en-US" sz="2000" b="1" i="1" dirty="0"/>
              <a:t>Broader quality</a:t>
            </a:r>
            <a:r>
              <a:rPr lang="en-US" sz="2000" dirty="0"/>
              <a:t> - compliance with standards, portability and maintainability.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31026" y="3003153"/>
            <a:ext cx="562731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Fagan 1976 - &gt; 60% defects can be found from inspections</a:t>
            </a:r>
          </a:p>
          <a:p>
            <a:r>
              <a:rPr lang="en-US" dirty="0" err="1"/>
              <a:t>Prowell</a:t>
            </a:r>
            <a:r>
              <a:rPr lang="en-US" dirty="0"/>
              <a:t>, 1999 -&gt;  90%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4663" y="5559398"/>
            <a:ext cx="6749027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Inspections -&gt; no substitute for testing. Both are needed. </a:t>
            </a:r>
          </a:p>
          <a:p>
            <a:r>
              <a:rPr lang="en-US" dirty="0"/>
              <a:t>	- Inspections are not as good for usability or performance issues.  </a:t>
            </a:r>
          </a:p>
        </p:txBody>
      </p:sp>
      <p:sp>
        <p:nvSpPr>
          <p:cNvPr id="6" name="Rectangle 5"/>
          <p:cNvSpPr/>
          <p:nvPr/>
        </p:nvSpPr>
        <p:spPr>
          <a:xfrm>
            <a:off x="5562600" y="349674"/>
            <a:ext cx="609600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main purpose of code inspection is to find defects and it can also spot any process improvement if any.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8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ABF3-9D9E-4767-83DA-8F58B1FE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reviews at Microsoft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75933-9F70-4ADA-8908-6FCA11894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903" y="1461181"/>
            <a:ext cx="5474660" cy="40874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501B6F-15A1-4DA6-B460-CB1A3E4B621F}"/>
              </a:ext>
            </a:extLst>
          </p:cNvPr>
          <p:cNvSpPr txBox="1"/>
          <p:nvPr/>
        </p:nvSpPr>
        <p:spPr>
          <a:xfrm>
            <a:off x="5675128" y="96411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https://www.michaelagreiler.com/code-reviews-at-microsoft-how-to-code-review-at-a-large-software-company/</a:t>
            </a:r>
          </a:p>
        </p:txBody>
      </p:sp>
    </p:spTree>
    <p:extLst>
      <p:ext uri="{BB962C8B-B14F-4D97-AF65-F5344CB8AC3E}">
        <p14:creationId xmlns:p14="http://schemas.microsoft.com/office/powerpoint/2010/main" val="3962980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0E63-DFBF-4876-AE9F-4F1ED98CB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8426"/>
            <a:ext cx="10515600" cy="1325563"/>
          </a:xfrm>
        </p:spPr>
        <p:txBody>
          <a:bodyPr/>
          <a:lstStyle/>
          <a:p>
            <a:r>
              <a:rPr lang="en-US" dirty="0"/>
              <a:t>Microsoft Code reviews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C7B65F-6C3C-41CA-A095-A6C9C1362DE5}"/>
              </a:ext>
            </a:extLst>
          </p:cNvPr>
          <p:cNvSpPr txBox="1"/>
          <p:nvPr/>
        </p:nvSpPr>
        <p:spPr>
          <a:xfrm>
            <a:off x="979635" y="1225460"/>
            <a:ext cx="102327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Why? </a:t>
            </a:r>
          </a:p>
          <a:p>
            <a:pPr marL="342900" indent="-342900"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improve the code quality </a:t>
            </a:r>
          </a:p>
          <a:p>
            <a:pPr marL="342900" indent="-342900"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find defects in the code. </a:t>
            </a:r>
          </a:p>
          <a:p>
            <a:pPr marL="342900" indent="-342900"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knowledge transfer.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B74352-8458-4416-AF87-0F53F5A71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884" y="1463989"/>
            <a:ext cx="7829933" cy="498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8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E4D0-4614-4403-98EF-EEF3D0571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1A059-5B0E-4973-AE05-BE5180F0D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6FFEE7-510F-40CB-9CA5-2D4BA480F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147" y="335695"/>
            <a:ext cx="7630300" cy="61571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7EE13A-9877-4E5E-9019-1AE508A80953}"/>
              </a:ext>
            </a:extLst>
          </p:cNvPr>
          <p:cNvSpPr txBox="1"/>
          <p:nvPr/>
        </p:nvSpPr>
        <p:spPr>
          <a:xfrm>
            <a:off x="191385" y="3678128"/>
            <a:ext cx="22966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reviewers assigned to the review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C8058B-8702-44A2-9609-D9781A59C0F1}"/>
              </a:ext>
            </a:extLst>
          </p:cNvPr>
          <p:cNvCxnSpPr/>
          <p:nvPr/>
        </p:nvCxnSpPr>
        <p:spPr>
          <a:xfrm>
            <a:off x="1010093" y="4324459"/>
            <a:ext cx="1871330" cy="364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E50BC3-22C6-4429-9A82-41DF00602781}"/>
              </a:ext>
            </a:extLst>
          </p:cNvPr>
          <p:cNvSpPr txBox="1"/>
          <p:nvPr/>
        </p:nvSpPr>
        <p:spPr>
          <a:xfrm>
            <a:off x="456978" y="788660"/>
            <a:ext cx="1956391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all affected documents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C6C1F5-DFE4-4B47-9374-CEB2805B33D1}"/>
              </a:ext>
            </a:extLst>
          </p:cNvPr>
          <p:cNvCxnSpPr/>
          <p:nvPr/>
        </p:nvCxnSpPr>
        <p:spPr>
          <a:xfrm>
            <a:off x="1307803" y="1583622"/>
            <a:ext cx="1871330" cy="364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4BD8569-CA7B-4D9E-A5E1-13ABE27BFED1}"/>
              </a:ext>
            </a:extLst>
          </p:cNvPr>
          <p:cNvSpPr txBox="1"/>
          <p:nvPr/>
        </p:nvSpPr>
        <p:spPr>
          <a:xfrm>
            <a:off x="9448856" y="1434991"/>
            <a:ext cx="2118536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The active document is shown in the editor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E9937F-1E1E-4265-96EC-EA9767063B0B}"/>
              </a:ext>
            </a:extLst>
          </p:cNvPr>
          <p:cNvCxnSpPr/>
          <p:nvPr/>
        </p:nvCxnSpPr>
        <p:spPr>
          <a:xfrm flipH="1">
            <a:off x="7283302" y="1690688"/>
            <a:ext cx="2165554" cy="55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B516843-6065-4089-9B8E-0EBFF2E6B279}"/>
              </a:ext>
            </a:extLst>
          </p:cNvPr>
          <p:cNvSpPr txBox="1"/>
          <p:nvPr/>
        </p:nvSpPr>
        <p:spPr>
          <a:xfrm>
            <a:off x="9618035" y="2760554"/>
            <a:ext cx="17357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1 single commen</a:t>
            </a:r>
            <a:r>
              <a:rPr lang="en-US" b="1" i="0" dirty="0">
                <a:solidFill>
                  <a:srgbClr val="444444"/>
                </a:solidFill>
                <a:effectLst/>
                <a:latin typeface="Roboto"/>
              </a:rPr>
              <a:t>t. </a:t>
            </a: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This comment is connected to the concrete part of the code (i.e., one word in a line). 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704248-92B3-4E2F-8A7A-21220C3CD6A3}"/>
              </a:ext>
            </a:extLst>
          </p:cNvPr>
          <p:cNvCxnSpPr>
            <a:cxnSpLocks/>
          </p:cNvCxnSpPr>
          <p:nvPr/>
        </p:nvCxnSpPr>
        <p:spPr>
          <a:xfrm flipH="1" flipV="1">
            <a:off x="7680250" y="3161082"/>
            <a:ext cx="2226745" cy="1173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C6A321-D0D3-4103-85B5-2211B46C1FF0}"/>
              </a:ext>
            </a:extLst>
          </p:cNvPr>
          <p:cNvSpPr txBox="1"/>
          <p:nvPr/>
        </p:nvSpPr>
        <p:spPr>
          <a:xfrm>
            <a:off x="7036096" y="213271"/>
            <a:ext cx="335069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status of the code review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9CAC082-24EC-474E-9492-FCE5B513F71D}"/>
              </a:ext>
            </a:extLst>
          </p:cNvPr>
          <p:cNvCxnSpPr/>
          <p:nvPr/>
        </p:nvCxnSpPr>
        <p:spPr>
          <a:xfrm flipH="1">
            <a:off x="7366589" y="451865"/>
            <a:ext cx="2165554" cy="55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885FB81-AD03-435A-85BF-3DFB97315807}"/>
              </a:ext>
            </a:extLst>
          </p:cNvPr>
          <p:cNvSpPr txBox="1"/>
          <p:nvPr/>
        </p:nvSpPr>
        <p:spPr>
          <a:xfrm>
            <a:off x="4586729" y="6139993"/>
            <a:ext cx="402564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 a list of comments for all documents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B7E6541-833C-4D91-B4D8-08E0D2BBC71A}"/>
              </a:ext>
            </a:extLst>
          </p:cNvPr>
          <p:cNvCxnSpPr>
            <a:cxnSpLocks/>
            <a:stCxn id="29" idx="3"/>
          </p:cNvCxnSpPr>
          <p:nvPr/>
        </p:nvCxnSpPr>
        <p:spPr>
          <a:xfrm flipH="1" flipV="1">
            <a:off x="6655981" y="5167312"/>
            <a:ext cx="1956391" cy="115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49BF92A-2322-41C9-B0C4-FA9F0291B274}"/>
              </a:ext>
            </a:extLst>
          </p:cNvPr>
          <p:cNvSpPr txBox="1"/>
          <p:nvPr/>
        </p:nvSpPr>
        <p:spPr>
          <a:xfrm>
            <a:off x="747713" y="54829"/>
            <a:ext cx="609777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Microsoft has its own code review analytics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421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42607</TotalTime>
  <Words>848</Words>
  <Application>Microsoft Office PowerPoint</Application>
  <PresentationFormat>Widescreen</PresentationFormat>
  <Paragraphs>137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Roboto</vt:lpstr>
      <vt:lpstr>Office Theme</vt:lpstr>
      <vt:lpstr>Verification and Validation -&gt; Verification</vt:lpstr>
      <vt:lpstr>PowerPoint Presentation</vt:lpstr>
      <vt:lpstr>PowerPoint Presentation</vt:lpstr>
      <vt:lpstr>Software Quality control - Verification vs validation - https://en.wikipedia.org/wiki/Software_verification_and_validation</vt:lpstr>
      <vt:lpstr>Inspections and testing </vt:lpstr>
      <vt:lpstr>Code  inspections</vt:lpstr>
      <vt:lpstr>Code reviews at Microsoft</vt:lpstr>
      <vt:lpstr>Microsoft Code reviews </vt:lpstr>
      <vt:lpstr>PowerPoint Presentation</vt:lpstr>
      <vt:lpstr>PowerPoint Presentation</vt:lpstr>
      <vt:lpstr>Googlers motivations for doing code reviews</vt:lpstr>
      <vt:lpstr>Google uses garret (integrates with Git)</vt:lpstr>
      <vt:lpstr>Upsource is another tool</vt:lpstr>
      <vt:lpstr>Inspection Checklist </vt:lpstr>
      <vt:lpstr>PowerPoint Presentation</vt:lpstr>
      <vt:lpstr>The Case for – believe that </vt:lpstr>
      <vt:lpstr>A Code Review Process</vt:lpstr>
      <vt:lpstr>A video on Code Reviews - https://www.youtube.com/watch?v=a9_0UUUNt-Y&amp;feature=youtu.be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on unit testing with Laravel</dc:title>
  <dc:creator>Lash, David (Nokia - US/Naperville)</dc:creator>
  <cp:lastModifiedBy>Administrator</cp:lastModifiedBy>
  <cp:revision>788</cp:revision>
  <dcterms:created xsi:type="dcterms:W3CDTF">2017-04-01T15:11:01Z</dcterms:created>
  <dcterms:modified xsi:type="dcterms:W3CDTF">2021-04-04T23:16:53Z</dcterms:modified>
</cp:coreProperties>
</file>