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555" r:id="rId2"/>
    <p:sldId id="658" r:id="rId3"/>
    <p:sldId id="660" r:id="rId4"/>
    <p:sldId id="562" r:id="rId5"/>
    <p:sldId id="565" r:id="rId6"/>
    <p:sldId id="566" r:id="rId7"/>
    <p:sldId id="662" r:id="rId8"/>
    <p:sldId id="663" r:id="rId9"/>
    <p:sldId id="664" r:id="rId10"/>
    <p:sldId id="661" r:id="rId11"/>
    <p:sldId id="665" r:id="rId12"/>
    <p:sldId id="666" r:id="rId13"/>
    <p:sldId id="669" r:id="rId14"/>
    <p:sldId id="668" r:id="rId15"/>
    <p:sldId id="635" r:id="rId16"/>
    <p:sldId id="636" r:id="rId17"/>
    <p:sldId id="667" r:id="rId18"/>
    <p:sldId id="670" r:id="rId19"/>
    <p:sldId id="6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7E_Vbh9w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sme/CSC444F/handouts/java_checklist.pdf" TargetMode="External"/><Relationship Id="rId2" Type="http://schemas.openxmlformats.org/officeDocument/2006/relationships/hyperlink" Target="https://google.github.io/styleguide/javaguide.html#s5.1-identifier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_0UUUNt-Y&amp;feature=youtu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314A9-1C38-48C7-89FC-B770B364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1216016"/>
            <a:ext cx="4482700" cy="4065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682D4-04DF-4C47-A0F9-DABDEE581B5D}"/>
              </a:ext>
            </a:extLst>
          </p:cNvPr>
          <p:cNvSpPr txBox="1"/>
          <p:nvPr/>
        </p:nvSpPr>
        <p:spPr>
          <a:xfrm>
            <a:off x="838200" y="99311"/>
            <a:ext cx="8922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 requires each code change to be reviewed. No exceptions. Period.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Microsoft, on the other hand, code reviews, as well as how and what needs to be reviewed is at the discretion of the divisions or teams.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5390-726C-4AA8-8614-9F64F73E7E1D}"/>
              </a:ext>
            </a:extLst>
          </p:cNvPr>
          <p:cNvSpPr txBox="1"/>
          <p:nvPr/>
        </p:nvSpPr>
        <p:spPr>
          <a:xfrm>
            <a:off x="264041" y="5471718"/>
            <a:ext cx="1166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Another strict requirement is that at least one person on the review must be trained in code “readability”. What this means is that this person must have obtained a readability certification. This certification shows they’ve demonstrated they know how readable and maintainable code looks.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D6215-9E8D-41A6-98C5-5C5105E6415E}"/>
              </a:ext>
            </a:extLst>
          </p:cNvPr>
          <p:cNvSpPr txBox="1"/>
          <p:nvPr/>
        </p:nvSpPr>
        <p:spPr>
          <a:xfrm>
            <a:off x="8484781" y="3492795"/>
            <a:ext cx="3665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Light and fast… &gt;75% only 1 reviewer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EB15-C1DB-462E-BBE6-F5E1DC5ACC5B}"/>
              </a:ext>
            </a:extLst>
          </p:cNvPr>
          <p:cNvCxnSpPr/>
          <p:nvPr/>
        </p:nvCxnSpPr>
        <p:spPr>
          <a:xfrm flipH="1">
            <a:off x="6358270" y="363633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CB1AB8-7923-40B8-A2A2-C45D706A31F8}"/>
              </a:ext>
            </a:extLst>
          </p:cNvPr>
          <p:cNvSpPr txBox="1"/>
          <p:nvPr/>
        </p:nvSpPr>
        <p:spPr>
          <a:xfrm>
            <a:off x="7608038" y="2050914"/>
            <a:ext cx="3894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one person on the review must be trained in code “readability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03CD39-9967-4980-B3F3-9AEA576F8B85}"/>
              </a:ext>
            </a:extLst>
          </p:cNvPr>
          <p:cNvCxnSpPr/>
          <p:nvPr/>
        </p:nvCxnSpPr>
        <p:spPr>
          <a:xfrm flipH="1">
            <a:off x="5481527" y="261115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61C42-5750-49BE-A3E1-7E0A022E3692}"/>
              </a:ext>
            </a:extLst>
          </p:cNvPr>
          <p:cNvCxnSpPr>
            <a:cxnSpLocks/>
          </p:cNvCxnSpPr>
          <p:nvPr/>
        </p:nvCxnSpPr>
        <p:spPr>
          <a:xfrm flipH="1">
            <a:off x="5675668" y="4554026"/>
            <a:ext cx="2128630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24092-EFCF-47BF-9D6E-F9DF5641B160}"/>
              </a:ext>
            </a:extLst>
          </p:cNvPr>
          <p:cNvSpPr txBox="1"/>
          <p:nvPr/>
        </p:nvSpPr>
        <p:spPr>
          <a:xfrm>
            <a:off x="7927750" y="4389368"/>
            <a:ext cx="2851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Review Small and frequently</a:t>
            </a:r>
          </a:p>
        </p:txBody>
      </p:sp>
    </p:spTree>
    <p:extLst>
      <p:ext uri="{BB962C8B-B14F-4D97-AF65-F5344CB8AC3E}">
        <p14:creationId xmlns:p14="http://schemas.microsoft.com/office/powerpoint/2010/main" val="1780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6E8-81BF-4727-A8B9-74098DF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7" y="22699"/>
            <a:ext cx="11614566" cy="89170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Googlers motivations for doing code reviews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E892-EBE3-4670-AE9A-641B8835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89" y="795019"/>
            <a:ext cx="5684607" cy="5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E60-FF66-4A93-AF62-D9BC20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uses garret (integrates with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E89E-AAEE-4F2A-B71B-E167D85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9553-63C0-4BBB-8C75-E92B3E4DCD8D}"/>
              </a:ext>
            </a:extLst>
          </p:cNvPr>
          <p:cNvSpPr txBox="1"/>
          <p:nvPr/>
        </p:nvSpPr>
        <p:spPr>
          <a:xfrm>
            <a:off x="3187109" y="16906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https://www.gerritcodereview.com/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727FB-4094-4FEF-A11B-1559BBE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94957"/>
            <a:ext cx="1203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0B1-E017-4B6E-94EA-4FE3A57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Upsource</a:t>
            </a:r>
            <a:r>
              <a:rPr lang="en-US" dirty="0"/>
              <a:t> is another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709-BD63-4719-8322-A315BD4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https://www.youtube.com/watch?v=lS7E_Vbh9wQ</a:t>
            </a:r>
            <a:r>
              <a:rPr lang="en-US" dirty="0"/>
              <a:t> (3:38)</a:t>
            </a:r>
          </a:p>
        </p:txBody>
      </p:sp>
    </p:spTree>
    <p:extLst>
      <p:ext uri="{BB962C8B-B14F-4D97-AF65-F5344CB8AC3E}">
        <p14:creationId xmlns:p14="http://schemas.microsoft.com/office/powerpoint/2010/main" val="5311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4F6F-566D-48A0-B31F-4B0B8D57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7A0-9B58-4EB9-891C-AF735772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review against programming conventions: </a:t>
            </a:r>
            <a:r>
              <a:rPr lang="en-US" dirty="0">
                <a:hlinkClick r:id="rId2"/>
              </a:rPr>
              <a:t>https://google.github.io/styleguide/javaguide.html#s5.1-identifier-names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times have checklists: </a:t>
            </a:r>
            <a:r>
              <a:rPr lang="en-US" dirty="0">
                <a:hlinkClick r:id="rId3"/>
              </a:rPr>
              <a:t>http://www.cs.toronto.edu/~sme/CSC444F/handouts/java_checklist.pdf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75B-D06B-4491-8FDB-7D589FC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57" y="365125"/>
            <a:ext cx="10515600" cy="1024565"/>
          </a:xfrm>
        </p:spPr>
        <p:txBody>
          <a:bodyPr/>
          <a:lstStyle/>
          <a:p>
            <a:r>
              <a:rPr lang="en-US" dirty="0"/>
              <a:t>A 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F699-0AF2-41EC-974A-DB5317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38969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inspection team - ~ 4 people </a:t>
            </a:r>
          </a:p>
          <a:p>
            <a:pPr lvl="1"/>
            <a:r>
              <a:rPr lang="en-US" dirty="0"/>
              <a:t>At least 1 is the moderator</a:t>
            </a:r>
          </a:p>
          <a:p>
            <a:pPr lvl="2"/>
            <a:r>
              <a:rPr lang="en-US" dirty="0"/>
              <a:t>Leads session</a:t>
            </a:r>
          </a:p>
          <a:p>
            <a:pPr lvl="2"/>
            <a:r>
              <a:rPr lang="en-US" dirty="0"/>
              <a:t>Records error</a:t>
            </a:r>
          </a:p>
          <a:p>
            <a:pPr lvl="2"/>
            <a:r>
              <a:rPr lang="en-US" dirty="0"/>
              <a:t>Ensures they get corrected</a:t>
            </a:r>
          </a:p>
          <a:p>
            <a:pPr lvl="1"/>
            <a:r>
              <a:rPr lang="en-US" dirty="0"/>
              <a:t>At least 1 is the dev</a:t>
            </a:r>
          </a:p>
          <a:p>
            <a:r>
              <a:rPr lang="en-US" dirty="0"/>
              <a:t>Material is distributed ~week before</a:t>
            </a:r>
          </a:p>
          <a:p>
            <a:r>
              <a:rPr lang="en-US" dirty="0"/>
              <a:t>At inspection</a:t>
            </a:r>
          </a:p>
          <a:p>
            <a:pPr lvl="1"/>
            <a:r>
              <a:rPr lang="en-US" dirty="0"/>
              <a:t>Dev narrates . . . Statement by statement</a:t>
            </a:r>
          </a:p>
          <a:p>
            <a:pPr lvl="2"/>
            <a:r>
              <a:rPr lang="en-US" dirty="0"/>
              <a:t>Participants ask questions</a:t>
            </a:r>
          </a:p>
          <a:p>
            <a:pPr lvl="2"/>
            <a:r>
              <a:rPr lang="en-US" dirty="0"/>
              <a:t>program is analyzed with respect to checklists of historically common programming errors (such a checklist is discussed in the next section).</a:t>
            </a:r>
          </a:p>
          <a:p>
            <a:pPr marL="0" indent="0">
              <a:buNone/>
            </a:pPr>
            <a:r>
              <a:rPr lang="en-US" dirty="0"/>
              <a:t>Afterwards – Dev gets list of concerns</a:t>
            </a:r>
          </a:p>
          <a:p>
            <a:pPr marL="0" indent="0">
              <a:buNone/>
            </a:pPr>
            <a:r>
              <a:rPr lang="en-US" dirty="0"/>
              <a:t>	Reinspection may be warranted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6D34-8E6D-4CF5-847B-8D2045D77D5F}"/>
              </a:ext>
            </a:extLst>
          </p:cNvPr>
          <p:cNvSpPr txBox="1"/>
          <p:nvPr/>
        </p:nvSpPr>
        <p:spPr>
          <a:xfrm>
            <a:off x="7432157" y="4817698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simple act of reading aloud a program to an audience seems to be a remarkably effective error-detection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832FE-81F9-4CA1-B3BD-74A34195AD25}"/>
              </a:ext>
            </a:extLst>
          </p:cNvPr>
          <p:cNvSpPr txBox="1"/>
          <p:nvPr/>
        </p:nvSpPr>
        <p:spPr>
          <a:xfrm>
            <a:off x="7308110" y="1822861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Reviews are from 90-120 minutes </a:t>
            </a:r>
          </a:p>
          <a:p>
            <a:endParaRPr lang="en-US" dirty="0"/>
          </a:p>
          <a:p>
            <a:r>
              <a:rPr lang="en-US" dirty="0"/>
              <a:t>Expect about 150 LOC / hour</a:t>
            </a:r>
          </a:p>
        </p:txBody>
      </p:sp>
    </p:spTree>
    <p:extLst>
      <p:ext uri="{BB962C8B-B14F-4D97-AF65-F5344CB8AC3E}">
        <p14:creationId xmlns:p14="http://schemas.microsoft.com/office/powerpoint/2010/main" val="6466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0CB7-32CB-4179-9834-FDECE97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on Code Reviews - </a:t>
            </a:r>
            <a:r>
              <a:rPr lang="en-US" sz="2000" dirty="0">
                <a:hlinkClick r:id="rId2"/>
              </a:rPr>
              <a:t>https://www.youtube.com/watch?v=a9_0UUUNt-Y&amp;feature=youtu.be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B12-5EA7-4674-93F5-0B1EB3C9D813}"/>
              </a:ext>
            </a:extLst>
          </p:cNvPr>
          <p:cNvSpPr txBox="1"/>
          <p:nvPr/>
        </p:nvSpPr>
        <p:spPr>
          <a:xfrm>
            <a:off x="148855" y="3105835"/>
            <a:ext cx="112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to look for in a code review </a:t>
            </a:r>
          </a:p>
          <a:p>
            <a:r>
              <a:rPr lang="en-US" dirty="0"/>
              <a:t>https://blog.jetbrains.com/upsource/2015/07/23/what-to-look-for-in-a-code-review/</a:t>
            </a:r>
          </a:p>
        </p:txBody>
      </p:sp>
    </p:spTree>
    <p:extLst>
      <p:ext uri="{BB962C8B-B14F-4D97-AF65-F5344CB8AC3E}">
        <p14:creationId xmlns:p14="http://schemas.microsoft.com/office/powerpoint/2010/main" val="367759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3-F584-4527-BD81-12FB10B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C33A-96F2-402A-8F9B-DA73994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Coding Conventions </a:t>
            </a:r>
          </a:p>
          <a:p>
            <a:r>
              <a:rPr lang="en-US" dirty="0"/>
              <a:t>https://www.oracle.com/java/technologies/javase/codeconventions-introduction.html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3A20-95D6-4432-96E6-3EBF3A40F12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https://web.mit.edu/6.005/www/fa15/classes/04-code-review/</a:t>
            </a:r>
          </a:p>
        </p:txBody>
      </p:sp>
    </p:spTree>
    <p:extLst>
      <p:ext uri="{BB962C8B-B14F-4D97-AF65-F5344CB8AC3E}">
        <p14:creationId xmlns:p14="http://schemas.microsoft.com/office/powerpoint/2010/main" val="1077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BF3-9D9E-4767-83DA-8F58B1F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at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933-9F70-4ADA-8908-6FCA1189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4" y="1957569"/>
            <a:ext cx="5474660" cy="4087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1B6F-15A1-4DA6-B460-CB1A3E4B621F}"/>
              </a:ext>
            </a:extLst>
          </p:cNvPr>
          <p:cNvSpPr txBox="1"/>
          <p:nvPr/>
        </p:nvSpPr>
        <p:spPr>
          <a:xfrm>
            <a:off x="5675128" y="9641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https://www.michaelagreiler.com/code-reviews-at-microsoft-how-to-code-review-at-a-large-software-company/</a:t>
            </a:r>
          </a:p>
        </p:txBody>
      </p:sp>
    </p:spTree>
    <p:extLst>
      <p:ext uri="{BB962C8B-B14F-4D97-AF65-F5344CB8AC3E}">
        <p14:creationId xmlns:p14="http://schemas.microsoft.com/office/powerpoint/2010/main" val="39629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E63-DFBF-4876-AE9F-4F1ED98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26"/>
            <a:ext cx="10515600" cy="1325563"/>
          </a:xfrm>
        </p:spPr>
        <p:txBody>
          <a:bodyPr/>
          <a:lstStyle/>
          <a:p>
            <a:r>
              <a:rPr lang="en-US" dirty="0"/>
              <a:t>Microsoft Code reviews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B65F-6C3C-41CA-A095-A6C9C1362DE5}"/>
              </a:ext>
            </a:extLst>
          </p:cNvPr>
          <p:cNvSpPr txBox="1"/>
          <p:nvPr/>
        </p:nvSpPr>
        <p:spPr>
          <a:xfrm>
            <a:off x="979635" y="1225460"/>
            <a:ext cx="1023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Why?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improve the code quality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find defects in the code.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knowledge transfer.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74352-8458-4416-AF87-0F53F5A7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43" y="1353215"/>
            <a:ext cx="6786340" cy="43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4D0-4614-4403-98EF-EEF3D05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A059-5B0E-4973-AE05-BE5180F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FEE7-510F-40CB-9CA5-2D4BA48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47" y="335695"/>
            <a:ext cx="7630300" cy="615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EE13A-9877-4E5E-9019-1AE508A80953}"/>
              </a:ext>
            </a:extLst>
          </p:cNvPr>
          <p:cNvSpPr txBox="1"/>
          <p:nvPr/>
        </p:nvSpPr>
        <p:spPr>
          <a:xfrm>
            <a:off x="191385" y="3678128"/>
            <a:ext cx="22966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reviewers assigned to the review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8058B-8702-44A2-9609-D9781A59C0F1}"/>
              </a:ext>
            </a:extLst>
          </p:cNvPr>
          <p:cNvCxnSpPr/>
          <p:nvPr/>
        </p:nvCxnSpPr>
        <p:spPr>
          <a:xfrm>
            <a:off x="1010093" y="4324459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50BC3-22C6-4429-9A82-41DF00602781}"/>
              </a:ext>
            </a:extLst>
          </p:cNvPr>
          <p:cNvSpPr txBox="1"/>
          <p:nvPr/>
        </p:nvSpPr>
        <p:spPr>
          <a:xfrm>
            <a:off x="456978" y="788660"/>
            <a:ext cx="195639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all affected documents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6C1F5-DFE4-4B47-9374-CEB2805B33D1}"/>
              </a:ext>
            </a:extLst>
          </p:cNvPr>
          <p:cNvCxnSpPr/>
          <p:nvPr/>
        </p:nvCxnSpPr>
        <p:spPr>
          <a:xfrm>
            <a:off x="1307803" y="1583622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BD8569-CA7B-4D9E-A5E1-13ABE27BFED1}"/>
              </a:ext>
            </a:extLst>
          </p:cNvPr>
          <p:cNvSpPr txBox="1"/>
          <p:nvPr/>
        </p:nvSpPr>
        <p:spPr>
          <a:xfrm>
            <a:off x="9448856" y="1434991"/>
            <a:ext cx="21185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active document is shown in the editor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9937F-1E1E-4265-96EC-EA9767063B0B}"/>
              </a:ext>
            </a:extLst>
          </p:cNvPr>
          <p:cNvCxnSpPr/>
          <p:nvPr/>
        </p:nvCxnSpPr>
        <p:spPr>
          <a:xfrm flipH="1">
            <a:off x="7283302" y="1690688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16843-6065-4089-9B8E-0EBFF2E6B279}"/>
              </a:ext>
            </a:extLst>
          </p:cNvPr>
          <p:cNvSpPr txBox="1"/>
          <p:nvPr/>
        </p:nvSpPr>
        <p:spPr>
          <a:xfrm>
            <a:off x="9618035" y="2760554"/>
            <a:ext cx="1735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1 single commen</a:t>
            </a: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t.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This comment is connected to the concrete part of the code (i.e., one word in a line). 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04248-92B3-4E2F-8A7A-21220C3CD6A3}"/>
              </a:ext>
            </a:extLst>
          </p:cNvPr>
          <p:cNvCxnSpPr>
            <a:cxnSpLocks/>
          </p:cNvCxnSpPr>
          <p:nvPr/>
        </p:nvCxnSpPr>
        <p:spPr>
          <a:xfrm flipH="1" flipV="1">
            <a:off x="7680250" y="3161082"/>
            <a:ext cx="2226745" cy="11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C6A321-D0D3-4103-85B5-2211B46C1FF0}"/>
              </a:ext>
            </a:extLst>
          </p:cNvPr>
          <p:cNvSpPr txBox="1"/>
          <p:nvPr/>
        </p:nvSpPr>
        <p:spPr>
          <a:xfrm>
            <a:off x="7036096" y="213271"/>
            <a:ext cx="33506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status of the code review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AC082-24EC-474E-9492-FCE5B513F71D}"/>
              </a:ext>
            </a:extLst>
          </p:cNvPr>
          <p:cNvCxnSpPr/>
          <p:nvPr/>
        </p:nvCxnSpPr>
        <p:spPr>
          <a:xfrm flipH="1">
            <a:off x="7366589" y="451865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5FB81-AD03-435A-85BF-3DFB97315807}"/>
              </a:ext>
            </a:extLst>
          </p:cNvPr>
          <p:cNvSpPr txBox="1"/>
          <p:nvPr/>
        </p:nvSpPr>
        <p:spPr>
          <a:xfrm>
            <a:off x="4586729" y="6139993"/>
            <a:ext cx="402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 list of comments for all documents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E6541-833C-4D91-B4D8-08E0D2BBC71A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6655981" y="5167312"/>
            <a:ext cx="1956391" cy="1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BF92A-2322-41C9-B0C4-FA9F0291B274}"/>
              </a:ext>
            </a:extLst>
          </p:cNvPr>
          <p:cNvSpPr txBox="1"/>
          <p:nvPr/>
        </p:nvSpPr>
        <p:spPr>
          <a:xfrm>
            <a:off x="747713" y="54829"/>
            <a:ext cx="60977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Microsoft has its own code review analytics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41746</TotalTime>
  <Words>848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Code reviews at Microsoft</vt:lpstr>
      <vt:lpstr>Microsoft Code reviews </vt:lpstr>
      <vt:lpstr>PowerPoint Presentation</vt:lpstr>
      <vt:lpstr>PowerPoint Presentation</vt:lpstr>
      <vt:lpstr>Googlers motivations for doing code reviews</vt:lpstr>
      <vt:lpstr>Google uses garret (integrates with Git)</vt:lpstr>
      <vt:lpstr>Upsource is another tool</vt:lpstr>
      <vt:lpstr>Inspection Checklist </vt:lpstr>
      <vt:lpstr>PowerPoint Presentation</vt:lpstr>
      <vt:lpstr>The Case for – believe that </vt:lpstr>
      <vt:lpstr>A Code Review Process</vt:lpstr>
      <vt:lpstr>A video on Code Reviews - https://www.youtube.com/watch?v=a9_0UUUNt-Y&amp;feature=youtu.be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783</cp:revision>
  <dcterms:created xsi:type="dcterms:W3CDTF">2017-04-01T15:11:01Z</dcterms:created>
  <dcterms:modified xsi:type="dcterms:W3CDTF">2021-01-19T20:03:41Z</dcterms:modified>
</cp:coreProperties>
</file>