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11"/>
  </p:notesMasterIdLst>
  <p:sldIdLst>
    <p:sldId id="555" r:id="rId2"/>
    <p:sldId id="658" r:id="rId3"/>
    <p:sldId id="660" r:id="rId4"/>
    <p:sldId id="562" r:id="rId5"/>
    <p:sldId id="565" r:id="rId6"/>
    <p:sldId id="566" r:id="rId7"/>
    <p:sldId id="635" r:id="rId8"/>
    <p:sldId id="636" r:id="rId9"/>
    <p:sldId id="6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5149" autoAdjust="0"/>
  </p:normalViewPr>
  <p:slideViewPr>
    <p:cSldViewPr snapToGrid="0">
      <p:cViewPr varScale="1">
        <p:scale>
          <a:sx n="86" d="100"/>
          <a:sy n="86" d="100"/>
        </p:scale>
        <p:origin x="7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EADBA-F76D-42CB-AAEA-5899A162C59D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15B24-8BDE-4584-8D46-CE2231368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82A43-FD40-714E-BD60-4E5210E143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01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24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82A43-FD40-714E-BD60-4E5210E1434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48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82A43-FD40-714E-BD60-4E5210E1434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5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3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6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8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2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6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9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3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1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7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5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77DF0-4DA5-40CD-8FA1-5F589D66E61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7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youtube.com/watch?v=PVmxp7BG5I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impleprogrammer.com/why-code-reviews-make-better-code-team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Verification and Validation -&gt; Verification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CF80586-777A-40CA-8496-F827B79927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2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41DA8A5-EDBF-4086-AE0B-F1DF9F2B5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60323"/>
              </p:ext>
            </p:extLst>
          </p:nvPr>
        </p:nvGraphicFramePr>
        <p:xfrm>
          <a:off x="435003" y="417825"/>
          <a:ext cx="11487706" cy="395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686">
                  <a:extLst>
                    <a:ext uri="{9D8B030D-6E8A-4147-A177-3AD203B41FA5}">
                      <a16:colId xmlns:a16="http://schemas.microsoft.com/office/drawing/2014/main" val="34745140"/>
                    </a:ext>
                  </a:extLst>
                </a:gridCol>
                <a:gridCol w="5211193">
                  <a:extLst>
                    <a:ext uri="{9D8B030D-6E8A-4147-A177-3AD203B41FA5}">
                      <a16:colId xmlns:a16="http://schemas.microsoft.com/office/drawing/2014/main" val="2175689423"/>
                    </a:ext>
                  </a:extLst>
                </a:gridCol>
                <a:gridCol w="4003827">
                  <a:extLst>
                    <a:ext uri="{9D8B030D-6E8A-4147-A177-3AD203B41FA5}">
                      <a16:colId xmlns:a16="http://schemas.microsoft.com/office/drawing/2014/main" val="3712131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818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Evaluating work-products -&gt; do they meet requirements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Evacuating software -&gt; so it satisfies specified business requirements.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608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i="0" dirty="0"/>
                        <a:t>Looks 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Artifacts NOT its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Operation (not artifacts)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81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400" b="1" i="0" dirty="0">
                          <a:effectLst/>
                        </a:rPr>
                        <a:t>Question</a:t>
                      </a:r>
                    </a:p>
                  </a:txBody>
                  <a:tcPr marL="24377" marR="24377" marT="24377" marB="2437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Are we building the product </a:t>
                      </a:r>
                      <a:r>
                        <a:rPr lang="en-US" sz="2000" i="1" dirty="0">
                          <a:effectLst/>
                        </a:rPr>
                        <a:t>right</a:t>
                      </a:r>
                      <a:r>
                        <a:rPr lang="en-US" sz="2000" dirty="0">
                          <a:effectLst/>
                        </a:rPr>
                        <a:t>?</a:t>
                      </a:r>
                    </a:p>
                  </a:txBody>
                  <a:tcPr marL="24377" marR="24377" marT="24377" marB="2437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Are we building the </a:t>
                      </a:r>
                      <a:r>
                        <a:rPr lang="en-US" sz="2000" i="1" dirty="0">
                          <a:effectLst/>
                        </a:rPr>
                        <a:t>right</a:t>
                      </a:r>
                      <a:r>
                        <a:rPr lang="en-US" sz="2000" dirty="0">
                          <a:effectLst/>
                        </a:rPr>
                        <a:t> product?</a:t>
                      </a:r>
                    </a:p>
                  </a:txBody>
                  <a:tcPr marL="24377" marR="24377" marT="24377" marB="24377"/>
                </a:tc>
                <a:extLst>
                  <a:ext uri="{0D108BD9-81ED-4DB2-BD59-A6C34878D82A}">
                    <a16:rowId xmlns:a16="http://schemas.microsoft.com/office/drawing/2014/main" val="276364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400" b="1" i="0" dirty="0">
                          <a:effectLst/>
                        </a:rPr>
                        <a:t>Evaluation Items</a:t>
                      </a:r>
                    </a:p>
                  </a:txBody>
                  <a:tcPr marL="24377" marR="24377" marT="24377" marB="2437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Plans, Requirement Specs, Design Specs, Code, Test Cases</a:t>
                      </a:r>
                    </a:p>
                  </a:txBody>
                  <a:tcPr marL="24377" marR="24377" marT="24377" marB="2437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The actual product/software.</a:t>
                      </a:r>
                    </a:p>
                  </a:txBody>
                  <a:tcPr marL="24377" marR="24377" marT="24377" marB="24377"/>
                </a:tc>
                <a:extLst>
                  <a:ext uri="{0D108BD9-81ED-4DB2-BD59-A6C34878D82A}">
                    <a16:rowId xmlns:a16="http://schemas.microsoft.com/office/drawing/2014/main" val="235076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400" b="1" i="0" dirty="0">
                          <a:effectLst/>
                        </a:rPr>
                        <a:t>Activities</a:t>
                      </a:r>
                    </a:p>
                  </a:txBody>
                  <a:tcPr marL="24377" marR="24377" marT="24377" marB="24377"/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Reviews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Walkthroughs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Inspections</a:t>
                      </a:r>
                    </a:p>
                  </a:txBody>
                  <a:tcPr marL="24377" marR="24377" marT="24377" marB="24377"/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effectLst/>
                        </a:rPr>
                        <a:t>Testing</a:t>
                      </a:r>
                    </a:p>
                  </a:txBody>
                  <a:tcPr marL="24377" marR="24377" marT="24377" marB="24377"/>
                </a:tc>
                <a:extLst>
                  <a:ext uri="{0D108BD9-81ED-4DB2-BD59-A6C34878D82A}">
                    <a16:rowId xmlns:a16="http://schemas.microsoft.com/office/drawing/2014/main" val="1999437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71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8EDF9C-D3CF-41EE-9C6E-FCCFE8537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173" y="2174847"/>
            <a:ext cx="4011320" cy="3652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609C60-789F-4C56-9655-DD1346C16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19" y="2262335"/>
            <a:ext cx="5162550" cy="2695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5673ED-90D0-4BA4-9DAA-D242008FD01E}"/>
              </a:ext>
            </a:extLst>
          </p:cNvPr>
          <p:cNvSpPr txBox="1"/>
          <p:nvPr/>
        </p:nvSpPr>
        <p:spPr>
          <a:xfrm>
            <a:off x="4385569" y="452761"/>
            <a:ext cx="50729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Validation – it’s a 2 room house that meets this spec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135FA6-07FE-4BBA-A76A-15EE90BF93CD}"/>
              </a:ext>
            </a:extLst>
          </p:cNvPr>
          <p:cNvCxnSpPr/>
          <p:nvPr/>
        </p:nvCxnSpPr>
        <p:spPr>
          <a:xfrm>
            <a:off x="7412854" y="834501"/>
            <a:ext cx="594804" cy="120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D4E741-4764-4435-AA12-BB629BF08581}"/>
              </a:ext>
            </a:extLst>
          </p:cNvPr>
          <p:cNvCxnSpPr>
            <a:cxnSpLocks/>
          </p:cNvCxnSpPr>
          <p:nvPr/>
        </p:nvCxnSpPr>
        <p:spPr>
          <a:xfrm flipH="1">
            <a:off x="4483223" y="822093"/>
            <a:ext cx="1731146" cy="1352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AE29465-7878-44BC-9EF9-59434F1128F0}"/>
              </a:ext>
            </a:extLst>
          </p:cNvPr>
          <p:cNvSpPr txBox="1"/>
          <p:nvPr/>
        </p:nvSpPr>
        <p:spPr>
          <a:xfrm>
            <a:off x="1898488" y="5712741"/>
            <a:ext cx="307552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Verification – 16’’ on center?</a:t>
            </a:r>
          </a:p>
          <a:p>
            <a:r>
              <a:rPr lang="en-US" dirty="0"/>
              <a:t>Electric up to code? Plumbing?</a:t>
            </a:r>
          </a:p>
        </p:txBody>
      </p:sp>
    </p:spTree>
    <p:extLst>
      <p:ext uri="{BB962C8B-B14F-4D97-AF65-F5344CB8AC3E}">
        <p14:creationId xmlns:p14="http://schemas.microsoft.com/office/powerpoint/2010/main" val="19402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xfrm>
            <a:off x="256368" y="171053"/>
            <a:ext cx="11679264" cy="1325563"/>
          </a:xfrm>
          <a:noFill/>
          <a:ln/>
        </p:spPr>
        <p:txBody>
          <a:bodyPr vert="horz" lIns="90840" tIns="44623" rIns="90840" bIns="44623" rtlCol="0" anchor="ctr">
            <a:normAutofit/>
          </a:bodyPr>
          <a:lstStyle/>
          <a:p>
            <a:r>
              <a:rPr lang="en-GB" sz="4000" dirty="0"/>
              <a:t>Software Quality control - Verification vs validation - </a:t>
            </a:r>
            <a:r>
              <a:rPr lang="en-GB" sz="2800" dirty="0"/>
              <a:t>https://en.wikipedia.org/wiki/Software_verification_and_validation</a:t>
            </a:r>
            <a:endParaRPr lang="en-GB" sz="4000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970345" y="1820801"/>
            <a:ext cx="10515600" cy="4351338"/>
          </a:xfrm>
          <a:noFill/>
          <a:ln/>
        </p:spPr>
        <p:txBody>
          <a:bodyPr vert="horz" lIns="90840" tIns="44623" rIns="90840" bIns="44623" rtlCol="0">
            <a:norm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Verification</a:t>
            </a:r>
            <a:r>
              <a:rPr lang="en-GB" dirty="0"/>
              <a:t> -&gt; "Are we building the product right”.</a:t>
            </a:r>
          </a:p>
          <a:p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000000"/>
              </a:solidFill>
            </a:endParaRPr>
          </a:p>
          <a:p>
            <a:endParaRPr lang="en-GB" dirty="0">
              <a:solidFill>
                <a:srgbClr val="000000"/>
              </a:solidFill>
            </a:endParaRPr>
          </a:p>
          <a:p>
            <a:r>
              <a:rPr lang="en-GB" dirty="0">
                <a:solidFill>
                  <a:srgbClr val="000000"/>
                </a:solidFill>
              </a:rPr>
              <a:t>Validation</a:t>
            </a:r>
            <a:r>
              <a:rPr lang="en-GB" dirty="0"/>
              <a:t> -&gt; "Are we building the right product”.</a:t>
            </a:r>
          </a:p>
          <a:p>
            <a:pPr lvl="1"/>
            <a:r>
              <a:rPr lang="en-GB" dirty="0"/>
              <a:t>The System meet customer expectations 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805619" y="1363960"/>
            <a:ext cx="3595607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To ensure product meet the specified requirements before final test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478" y="2287290"/>
            <a:ext cx="1973892" cy="11272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45" y="2511941"/>
            <a:ext cx="3448051" cy="14275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297" y="5176551"/>
            <a:ext cx="2214562" cy="13623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8031" y="4904295"/>
            <a:ext cx="3005137" cy="144273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350578" y="1337955"/>
            <a:ext cx="4987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https://www.youtube.com/watch?v=PVmxp7BG5I4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8775" y="2348530"/>
            <a:ext cx="2441549" cy="147732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Does Software conform to specification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As a house conforms to its blueprints.)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00324" y="5196461"/>
            <a:ext cx="3942145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Does the software do what the user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realy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requires ..(As a house conforms to what the owner needs and wants.)</a:t>
            </a:r>
          </a:p>
        </p:txBody>
      </p:sp>
    </p:spTree>
    <p:extLst>
      <p:ext uri="{BB962C8B-B14F-4D97-AF65-F5344CB8AC3E}">
        <p14:creationId xmlns:p14="http://schemas.microsoft.com/office/powerpoint/2010/main" val="336614813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Inspections and testing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 descr="8.2 Inspections Testing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86" y="1859587"/>
            <a:ext cx="8441514" cy="353835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75412" y="578017"/>
            <a:ext cx="417838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Can have inspections (reviews) of code  or any of these artifacts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517081" y="1294410"/>
            <a:ext cx="1341911" cy="1448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327075" y="1294410"/>
            <a:ext cx="190006" cy="1116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83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74913"/>
            <a:ext cx="10515600" cy="1325563"/>
          </a:xfrm>
        </p:spPr>
        <p:txBody>
          <a:bodyPr/>
          <a:lstStyle/>
          <a:p>
            <a:r>
              <a:rPr lang="en-GB" dirty="0"/>
              <a:t>Code  inspections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315686" y="1150650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GB" sz="2400" dirty="0"/>
              <a:t>Group examination of code =&gt; to find defects.</a:t>
            </a:r>
          </a:p>
          <a:p>
            <a:pPr lvl="1"/>
            <a:r>
              <a:rPr lang="en-GB" sz="2000" dirty="0"/>
              <a:t>Usually not execute system.</a:t>
            </a:r>
          </a:p>
          <a:p>
            <a:pPr lvl="1"/>
            <a:r>
              <a:rPr lang="en-GB" sz="2000" dirty="0"/>
              <a:t>May be applied to any representation of the system (requirements, design ,configuration data, test data, etc.).</a:t>
            </a:r>
          </a:p>
          <a:p>
            <a:r>
              <a:rPr lang="en-GB" sz="2400" dirty="0"/>
              <a:t>They have been shown to be an effective technique for discovering program errors.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Inspection Advantages – </a:t>
            </a:r>
          </a:p>
          <a:p>
            <a:pPr lvl="1"/>
            <a:r>
              <a:rPr lang="en-US" sz="2000" b="1" i="1" dirty="0"/>
              <a:t>Fault dependence </a:t>
            </a:r>
            <a:r>
              <a:rPr lang="en-US" sz="2000" dirty="0"/>
              <a:t>- errors can mask  other errors. Inspections can find these issues </a:t>
            </a:r>
          </a:p>
          <a:p>
            <a:pPr lvl="1"/>
            <a:r>
              <a:rPr lang="en-US" sz="2000" b="1" i="1" dirty="0"/>
              <a:t>Partial implementations </a:t>
            </a:r>
            <a:r>
              <a:rPr lang="en-US" sz="2000" dirty="0"/>
              <a:t>- can be inspected without additional costs. )</a:t>
            </a:r>
          </a:p>
          <a:p>
            <a:pPr lvl="2"/>
            <a:r>
              <a:rPr lang="en-US" sz="1600" dirty="0"/>
              <a:t>VS partial program need to develop specialized test harness. </a:t>
            </a:r>
          </a:p>
          <a:p>
            <a:pPr lvl="1"/>
            <a:r>
              <a:rPr lang="en-US" sz="2000" b="1" i="1" dirty="0"/>
              <a:t>Broader quality</a:t>
            </a:r>
            <a:r>
              <a:rPr lang="en-US" sz="2000" dirty="0"/>
              <a:t> - compliance with standards, portability and maintainability.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5B8D-1C36-1C40-961B-CAAB1DD98B2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31026" y="3003153"/>
            <a:ext cx="562731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Fagan 1976 - &gt; 60% defects can be found from inspections</a:t>
            </a:r>
          </a:p>
          <a:p>
            <a:r>
              <a:rPr lang="en-US" dirty="0" err="1"/>
              <a:t>Prowell</a:t>
            </a:r>
            <a:r>
              <a:rPr lang="en-US" dirty="0"/>
              <a:t>, 1999 -&gt;  90%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4663" y="5559398"/>
            <a:ext cx="6749027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Inspections -&gt; no substitute for testing. Both are needed. </a:t>
            </a:r>
          </a:p>
          <a:p>
            <a:r>
              <a:rPr lang="en-US" dirty="0"/>
              <a:t>	- Inspections are not as good for usability or performance issues.  </a:t>
            </a:r>
          </a:p>
        </p:txBody>
      </p:sp>
      <p:sp>
        <p:nvSpPr>
          <p:cNvPr id="6" name="Rectangle 5"/>
          <p:cNvSpPr/>
          <p:nvPr/>
        </p:nvSpPr>
        <p:spPr>
          <a:xfrm>
            <a:off x="5562600" y="349674"/>
            <a:ext cx="60960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main purpose of code inspection is to find defects and it can also spot any process improvement if 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8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0125" y="755669"/>
            <a:ext cx="97726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222222"/>
                </a:solidFill>
                <a:latin typeface="Arial" panose="020B0604020202020204" pitchFamily="34" charset="0"/>
              </a:rPr>
              <a:t>Code review goals:</a:t>
            </a:r>
          </a:p>
          <a:p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Better code quality – Clean code for maintainability and readability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Defect Finding – Improve correctness, performance, security vulnerabilities,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etc</a:t>
            </a:r>
            <a:endParaRPr lang="en-US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Knowledge transfer – 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spread  knowledge about the codebase, solution approaches, expectations regarding quality,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etc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; both to the reviewers as well as to the author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Increase Shared Responsibility – Everyone owns this</a:t>
            </a:r>
          </a:p>
          <a:p>
            <a:pPr marL="342900" indent="-342900">
              <a:buAutoNum type="arabicPeriod"/>
            </a:pP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Finding better solutions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  – generate ideas for new and better solutions and ideas that transcend the specific code at hand.</a:t>
            </a:r>
          </a:p>
          <a:p>
            <a:pPr marL="342900" indent="-342900">
              <a:buAutoNum type="arabicPeriod"/>
            </a:pP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Complying to QA guidelines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  – Code reviews are mandatory in some contexts, e.g., air traffic software</a:t>
            </a:r>
            <a:endParaRPr lang="en-US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747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Case for – believe that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Defect finding rate is as much as 2x most other forms of testing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8713" y="2995911"/>
            <a:ext cx="98012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22222"/>
                </a:solidFill>
                <a:latin typeface="Arial" panose="020B0604020202020204" pitchFamily="34" charset="0"/>
              </a:rPr>
              <a:t> evidence that up to 75% of code review defects affect software evolvability/maintainability rather than functionality,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4250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https://simpleprogrammer.com/why-code-reviews-make-better-code-teams/</a:t>
            </a:r>
            <a:br>
              <a:rPr lang="en-US" dirty="0"/>
            </a:br>
            <a:r>
              <a:rPr lang="en-US" dirty="0"/>
              <a:t>Top 10 Reasons Code Reviews 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Double Check Requirements fulfilled</a:t>
            </a:r>
          </a:p>
          <a:p>
            <a:pPr marL="514350" indent="-514350">
              <a:buAutoNum type="arabicPeriod"/>
            </a:pPr>
            <a:r>
              <a:rPr lang="en-US" dirty="0"/>
              <a:t>Fewer Bus in Code (E.g., senior developer makes sure edge cases covered or look at code from different angle)</a:t>
            </a:r>
          </a:p>
          <a:p>
            <a:pPr marL="514350" indent="-514350">
              <a:buAutoNum type="arabicPeriod"/>
            </a:pPr>
            <a:r>
              <a:rPr lang="en-US" dirty="0"/>
              <a:t>Improved Code Readability</a:t>
            </a:r>
          </a:p>
          <a:p>
            <a:pPr marL="514350" indent="-514350">
              <a:buAutoNum type="arabicPeriod"/>
            </a:pPr>
            <a:r>
              <a:rPr lang="en-US" dirty="0"/>
              <a:t>Knowledge Sharing </a:t>
            </a:r>
          </a:p>
          <a:p>
            <a:pPr marL="514350" indent="-514350">
              <a:buAutoNum type="arabicPeriod"/>
            </a:pPr>
            <a:r>
              <a:rPr lang="en-US" dirty="0"/>
              <a:t>Style of Code becomes similar</a:t>
            </a:r>
          </a:p>
          <a:p>
            <a:pPr marL="514350" indent="-514350">
              <a:buAutoNum type="arabicPeriod"/>
            </a:pPr>
            <a:r>
              <a:rPr lang="en-US" dirty="0"/>
              <a:t>Removes single point of failure</a:t>
            </a:r>
          </a:p>
          <a:p>
            <a:pPr marL="514350" indent="-514350">
              <a:buAutoNum type="arabicPeriod"/>
            </a:pPr>
            <a:r>
              <a:rPr lang="en-US" dirty="0"/>
              <a:t>Better Estimates and planning</a:t>
            </a:r>
          </a:p>
          <a:p>
            <a:pPr marL="514350" indent="-514350">
              <a:buAutoNum type="arabicPeriod"/>
            </a:pPr>
            <a:r>
              <a:rPr lang="en-US" dirty="0"/>
              <a:t>Improves Code quality through peer pressure</a:t>
            </a:r>
          </a:p>
          <a:p>
            <a:pPr marL="514350" indent="-514350">
              <a:buAutoNum type="arabicPeriod"/>
            </a:pPr>
            <a:r>
              <a:rPr lang="en-US" dirty="0"/>
              <a:t>Earlier Detection of defects</a:t>
            </a:r>
          </a:p>
          <a:p>
            <a:pPr marL="514350" indent="-514350">
              <a:buAutoNum type="arabicPeriod"/>
            </a:pPr>
            <a:r>
              <a:rPr lang="en-US" dirty="0"/>
              <a:t>Mentoring of Junior Developers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15400" y="1027906"/>
            <a:ext cx="32766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Go to this article and write </a:t>
            </a:r>
          </a:p>
          <a:p>
            <a:r>
              <a:rPr lang="en-US" dirty="0"/>
              <a:t>1 paragraph summarizing the argument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96187" y="2880221"/>
            <a:ext cx="3862387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BUT …. It costs time and effort and may delay schedules</a:t>
            </a:r>
          </a:p>
        </p:txBody>
      </p:sp>
    </p:spTree>
    <p:extLst>
      <p:ext uri="{BB962C8B-B14F-4D97-AF65-F5344CB8AC3E}">
        <p14:creationId xmlns:p14="http://schemas.microsoft.com/office/powerpoint/2010/main" val="31705784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40759</TotalTime>
  <Words>656</Words>
  <Application>Microsoft Office PowerPoint</Application>
  <PresentationFormat>Widescreen</PresentationFormat>
  <Paragraphs>97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Verification and Validation -&gt; Verification</vt:lpstr>
      <vt:lpstr>PowerPoint Presentation</vt:lpstr>
      <vt:lpstr>PowerPoint Presentation</vt:lpstr>
      <vt:lpstr>Software Quality control - Verification vs validation - https://en.wikipedia.org/wiki/Software_verification_and_validation</vt:lpstr>
      <vt:lpstr>Inspections and testing </vt:lpstr>
      <vt:lpstr>Code  inspections</vt:lpstr>
      <vt:lpstr>PowerPoint Presentation</vt:lpstr>
      <vt:lpstr>The Case for – believe that </vt:lpstr>
      <vt:lpstr>https://simpleprogrammer.com/why-code-reviews-make-better-code-teams/ Top 10 Reasons Code Reviews Matter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 unit testing with Laravel</dc:title>
  <dc:creator>Lash, David (Nokia - US/Naperville)</dc:creator>
  <cp:lastModifiedBy>david lash</cp:lastModifiedBy>
  <cp:revision>768</cp:revision>
  <dcterms:created xsi:type="dcterms:W3CDTF">2017-04-01T15:11:01Z</dcterms:created>
  <dcterms:modified xsi:type="dcterms:W3CDTF">2020-12-12T16:18:00Z</dcterms:modified>
</cp:coreProperties>
</file>