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39"/>
  </p:notesMasterIdLst>
  <p:sldIdLst>
    <p:sldId id="555" r:id="rId2"/>
    <p:sldId id="556" r:id="rId3"/>
    <p:sldId id="557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8" r:id="rId32"/>
    <p:sldId id="586" r:id="rId33"/>
    <p:sldId id="587" r:id="rId34"/>
    <p:sldId id="589" r:id="rId35"/>
    <p:sldId id="591" r:id="rId36"/>
    <p:sldId id="590" r:id="rId37"/>
    <p:sldId id="5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5149" autoAdjust="0"/>
  </p:normalViewPr>
  <p:slideViewPr>
    <p:cSldViewPr snapToGrid="0">
      <p:cViewPr varScale="1">
        <p:scale>
          <a:sx n="86" d="100"/>
          <a:sy n="86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9970"/>
            <a:ext cx="9144000" cy="964383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9E15A-C1FD-4029-8F40-564AE6224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167" y="1899662"/>
            <a:ext cx="4772233" cy="3404751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04908129-49B2-47DF-A6EF-2832691E9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C39A47-457D-47E0-B131-7CEEAD53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07" y="506027"/>
            <a:ext cx="4650552" cy="6351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8C7B4C-EDB9-4C4A-9657-7B3DC3F93595}"/>
              </a:ext>
            </a:extLst>
          </p:cNvPr>
          <p:cNvSpPr txBox="1"/>
          <p:nvPr/>
        </p:nvSpPr>
        <p:spPr>
          <a:xfrm>
            <a:off x="6980067" y="1539717"/>
            <a:ext cx="2829757" cy="258532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Read P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Read Q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libre baskerville"/>
              </a:rPr>
              <a:t>if </a:t>
            </a: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P+Q &gt; 100 THEN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Print “Large”</a:t>
            </a:r>
          </a:p>
          <a:p>
            <a:r>
              <a:rPr lang="en-US" dirty="0">
                <a:solidFill>
                  <a:srgbClr val="333333"/>
                </a:solidFill>
                <a:latin typeface="libre baskerville"/>
              </a:rPr>
              <a:t>Endif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If P &gt; 50 THEN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Print “P Large”</a:t>
            </a:r>
          </a:p>
          <a:p>
            <a:r>
              <a:rPr lang="en-US" dirty="0">
                <a:solidFill>
                  <a:srgbClr val="333333"/>
                </a:solidFill>
                <a:latin typeface="libre baskerville"/>
              </a:rPr>
              <a:t>Endif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92FB-103E-44B0-929B-41F10EAF1720}"/>
              </a:ext>
            </a:extLst>
          </p:cNvPr>
          <p:cNvSpPr txBox="1"/>
          <p:nvPr/>
        </p:nvSpPr>
        <p:spPr>
          <a:xfrm>
            <a:off x="6096000" y="621437"/>
            <a:ext cx="356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have the following</a:t>
            </a:r>
          </a:p>
          <a:p>
            <a:r>
              <a:rPr lang="en-US" dirty="0"/>
              <a:t>1. What is the coverage by this test?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2644-3AB3-415B-B966-87F11FAE3DE3}"/>
              </a:ext>
            </a:extLst>
          </p:cNvPr>
          <p:cNvSpPr txBox="1"/>
          <p:nvPr/>
        </p:nvSpPr>
        <p:spPr>
          <a:xfrm>
            <a:off x="108750" y="721"/>
            <a:ext cx="109912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https://www.istqb.guru/how-to-calculate-statement-branchdecision-and-path-coverage-for-istqb-exam-purpose/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8CB38-8455-4504-B3AF-E9680BC8F886}"/>
              </a:ext>
            </a:extLst>
          </p:cNvPr>
          <p:cNvSpPr txBox="1"/>
          <p:nvPr/>
        </p:nvSpPr>
        <p:spPr>
          <a:xfrm>
            <a:off x="5541886" y="4841848"/>
            <a:ext cx="609452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libre baskerville"/>
              </a:rPr>
              <a:t>Statement Coverage (SC): </a:t>
            </a:r>
            <a:r>
              <a:rPr lang="en-US" dirty="0">
                <a:solidFill>
                  <a:srgbClr val="333333"/>
                </a:solidFill>
                <a:latin typeface="libre baskerville"/>
              </a:rPr>
              <a:t>All nodes covered: </a:t>
            </a: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1A-2C-3D-E-4G-5H </a:t>
            </a:r>
          </a:p>
          <a:p>
            <a:endParaRPr lang="en-US" dirty="0">
              <a:solidFill>
                <a:srgbClr val="333333"/>
              </a:solidFill>
              <a:latin typeface="libre baskervill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So by traveling through only one path all the nodes 12345 are covered, so the Statement coverage in this case is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DC96-CF01-4DF4-9F5C-8CB25578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4" y="197525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Statement coverage example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74243-2529-4851-82D8-AD47D26657AC}"/>
              </a:ext>
            </a:extLst>
          </p:cNvPr>
          <p:cNvSpPr txBox="1"/>
          <p:nvPr/>
        </p:nvSpPr>
        <p:spPr>
          <a:xfrm>
            <a:off x="1145219" y="4629150"/>
            <a:ext cx="92505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3A3A3A"/>
                </a:solidFill>
                <a:effectLst/>
                <a:latin typeface="Work Sans"/>
              </a:rPr>
              <a:t>What input cases would have 100% statement coverage? </a:t>
            </a:r>
          </a:p>
          <a:p>
            <a:pPr algn="l"/>
            <a:endParaRPr lang="en-US" b="1" u="sng" dirty="0">
              <a:solidFill>
                <a:srgbClr val="3A3A3A"/>
              </a:solidFill>
              <a:latin typeface="Work Sans"/>
            </a:endParaRPr>
          </a:p>
          <a:p>
            <a:pPr algn="l"/>
            <a:endParaRPr lang="en-US" b="1" i="0" u="sng" dirty="0">
              <a:solidFill>
                <a:srgbClr val="3A3A3A"/>
              </a:solidFill>
              <a:effectLst/>
              <a:latin typeface="Work Sans"/>
            </a:endParaRP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execute the tests with all three [(2, 3), (3, 2), (0, 0)] set of values to ensure 100% Statement Coverage.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C5DB3-9795-402A-A8F9-0A386182AEAA}"/>
              </a:ext>
            </a:extLst>
          </p:cNvPr>
          <p:cNvSpPr txBox="1"/>
          <p:nvPr/>
        </p:nvSpPr>
        <p:spPr>
          <a:xfrm>
            <a:off x="3176993" y="785402"/>
            <a:ext cx="4102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Add( int a, int b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b &gt; a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 = b –a;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 &gt; b )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a – b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33AEB-C67C-45C8-974B-2DF8D7ECC3B1}"/>
              </a:ext>
            </a:extLst>
          </p:cNvPr>
          <p:cNvSpPr txBox="1"/>
          <p:nvPr/>
        </p:nvSpPr>
        <p:spPr>
          <a:xfrm>
            <a:off x="5770484" y="566856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https://www.softwaretestinghelp.com/code-coverage-tutorial/</a:t>
            </a:r>
          </a:p>
        </p:txBody>
      </p:sp>
    </p:spTree>
    <p:extLst>
      <p:ext uri="{BB962C8B-B14F-4D97-AF65-F5344CB8AC3E}">
        <p14:creationId xmlns:p14="http://schemas.microsoft.com/office/powerpoint/2010/main" val="182256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DC96-CF01-4DF4-9F5C-8CB25578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4" y="197525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  coverage example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74243-2529-4851-82D8-AD47D26657AC}"/>
              </a:ext>
            </a:extLst>
          </p:cNvPr>
          <p:cNvSpPr txBox="1"/>
          <p:nvPr/>
        </p:nvSpPr>
        <p:spPr>
          <a:xfrm>
            <a:off x="692458" y="4345064"/>
            <a:ext cx="9250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3A3A3A"/>
                </a:solidFill>
                <a:effectLst/>
                <a:latin typeface="Work Sans"/>
              </a:rPr>
              <a:t>What input cases would have 100% Branch coverage </a:t>
            </a:r>
          </a:p>
          <a:p>
            <a:pPr algn="l"/>
            <a:endParaRPr lang="en-US" b="1" u="sng" dirty="0">
              <a:solidFill>
                <a:srgbClr val="3A3A3A"/>
              </a:solidFill>
              <a:latin typeface="Work Sans"/>
            </a:endParaRPr>
          </a:p>
          <a:p>
            <a:pPr algn="l"/>
            <a:endParaRPr lang="en-US" b="1" i="0" u="sng" dirty="0">
              <a:solidFill>
                <a:srgbClr val="3A3A3A"/>
              </a:solidFill>
              <a:effectLst/>
              <a:latin typeface="Work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C5DB3-9795-402A-A8F9-0A386182AEAA}"/>
              </a:ext>
            </a:extLst>
          </p:cNvPr>
          <p:cNvSpPr txBox="1"/>
          <p:nvPr/>
        </p:nvSpPr>
        <p:spPr>
          <a:xfrm>
            <a:off x="1268293" y="962955"/>
            <a:ext cx="4102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Add( int a, int b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b &gt; a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 = b –a;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 &gt; b )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a – b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26FC5-57BD-4B49-9460-7CAD5E5EA634}"/>
              </a:ext>
            </a:extLst>
          </p:cNvPr>
          <p:cNvSpPr txBox="1"/>
          <p:nvPr/>
        </p:nvSpPr>
        <p:spPr>
          <a:xfrm>
            <a:off x="2259367" y="5183147"/>
            <a:ext cx="6116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3A3A3A"/>
                </a:solidFill>
                <a:effectLst/>
                <a:latin typeface="Work Sans"/>
              </a:rPr>
              <a:t>For example,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 set (2, 3), (4, 2), (1, 1) </a:t>
            </a:r>
          </a:p>
          <a:p>
            <a:endParaRPr lang="en-US" dirty="0">
              <a:solidFill>
                <a:srgbClr val="3A3A3A"/>
              </a:solidFill>
              <a:latin typeface="Work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B96BD-0E05-4C75-8ABE-500AA1B4D5A7}"/>
              </a:ext>
            </a:extLst>
          </p:cNvPr>
          <p:cNvSpPr txBox="1"/>
          <p:nvPr/>
        </p:nvSpPr>
        <p:spPr>
          <a:xfrm>
            <a:off x="6214368" y="3901298"/>
            <a:ext cx="45941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every branch appearing in each conditional structure gets executed in source code.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2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88CF-4F84-463C-A24E-EA94D9D4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3180-E9FA-414C-A812-78F1C3B0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 -&gt; has true and false </a:t>
            </a:r>
            <a:r>
              <a:rPr lang="en-US" dirty="0" err="1"/>
              <a:t>resultls</a:t>
            </a:r>
            <a:endParaRPr lang="en-US" dirty="0"/>
          </a:p>
          <a:p>
            <a:r>
              <a:rPr lang="en-US" dirty="0"/>
              <a:t>CC -&gt; tests for both the ‘true’ and ‘false’ results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78219-339B-49F3-ACB3-1F362FCE4D73}"/>
              </a:ext>
            </a:extLst>
          </p:cNvPr>
          <p:cNvSpPr txBox="1"/>
          <p:nvPr/>
        </p:nvSpPr>
        <p:spPr>
          <a:xfrm>
            <a:off x="1324991" y="2600665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FF6600"/>
                </a:solidFill>
                <a:effectLst/>
                <a:latin typeface="Work Sans"/>
              </a:rPr>
              <a:t>Condition Coverage</a:t>
            </a:r>
            <a:endParaRPr lang="en-US" b="0" i="0" dirty="0">
              <a:solidFill>
                <a:srgbClr val="3A3A3A"/>
              </a:solidFill>
              <a:effectLst/>
              <a:latin typeface="Work Sans"/>
            </a:endParaRP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.</a:t>
            </a:r>
          </a:p>
          <a:p>
            <a:pPr algn="l"/>
            <a:r>
              <a:rPr lang="en-US" b="1" i="0" u="sng" dirty="0">
                <a:solidFill>
                  <a:srgbClr val="3A3A3A"/>
                </a:solidFill>
                <a:effectLst/>
                <a:latin typeface="Work Sans"/>
              </a:rPr>
              <a:t>For example,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 (2, 3) and (4, 2) are used then Condition Coverage would be 100%. </a:t>
            </a:r>
          </a:p>
          <a:p>
            <a:pPr algn="l"/>
            <a:endParaRPr lang="en-US" dirty="0">
              <a:solidFill>
                <a:srgbClr val="3A3A3A"/>
              </a:solidFill>
              <a:latin typeface="Work Sans"/>
            </a:endParaRP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When data set (2, 3) is used then (b &gt; a) evaluates to true and (a &gt; b) evaluates to false. Similarly, when data set (4, 2) is used then (b &gt; a) evaluates to false and (a &gt; b) evaluates to true.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Thus both the conditions have both the values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Work Sans"/>
              </a:rPr>
              <a:t>i.e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 true and false covered. Hence the Condition Coverage would be 100%.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25F5A-9764-4926-B66C-07D97C9532F4}"/>
              </a:ext>
            </a:extLst>
          </p:cNvPr>
          <p:cNvSpPr txBox="1"/>
          <p:nvPr/>
        </p:nvSpPr>
        <p:spPr>
          <a:xfrm>
            <a:off x="7738186" y="1415716"/>
            <a:ext cx="4102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Add( int a, int b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b &gt; a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 = b –a;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 &gt; b )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a – b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686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6D84-8702-4345-B6F4-97BBFF18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Difference between Branch and Condition Coverage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B2B272-93C9-46FE-94FD-E053AEC6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709" y="1466430"/>
            <a:ext cx="3462291" cy="979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If (a &gt;0) &amp; (b &gt;0) Then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A3A3A"/>
                </a:solidFill>
                <a:latin typeface="inherit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 Print “Hello”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A3A3A"/>
                </a:solidFill>
                <a:latin typeface="inherit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inherit"/>
              </a:rPr>
              <a:t>Else Print “Bye”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B0BA6-F11B-41B6-B30E-CE6BFD2C00F1}"/>
              </a:ext>
            </a:extLst>
          </p:cNvPr>
          <p:cNvSpPr txBox="1"/>
          <p:nvPr/>
        </p:nvSpPr>
        <p:spPr>
          <a:xfrm>
            <a:off x="588145" y="302636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Branch Coverage Input: </a:t>
            </a:r>
          </a:p>
          <a:p>
            <a:r>
              <a:rPr lang="en-US" dirty="0">
                <a:solidFill>
                  <a:srgbClr val="3A3A3A"/>
                </a:solidFill>
                <a:latin typeface="Work Sans"/>
              </a:rPr>
              <a:t> 	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(1, 1) </a:t>
            </a:r>
            <a:r>
              <a:rPr lang="en-US" dirty="0">
                <a:solidFill>
                  <a:srgbClr val="3A3A3A"/>
                </a:solidFill>
                <a:latin typeface="Work Sans"/>
              </a:rPr>
              <a:t> 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         (1, 0)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348C2-D1A4-47C7-A021-B875F07510CF}"/>
              </a:ext>
            </a:extLst>
          </p:cNvPr>
          <p:cNvSpPr txBox="1"/>
          <p:nvPr/>
        </p:nvSpPr>
        <p:spPr>
          <a:xfrm>
            <a:off x="3819617" y="2678299"/>
            <a:ext cx="60945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‘a’ and ‘b’ both are true,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so the If condition gets executed.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B3E34-70F2-42FA-B676-81B48AA368F5}"/>
              </a:ext>
            </a:extLst>
          </p:cNvPr>
          <p:cNvSpPr txBox="1"/>
          <p:nvPr/>
        </p:nvSpPr>
        <p:spPr>
          <a:xfrm>
            <a:off x="3048740" y="3626527"/>
            <a:ext cx="462156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‘a’ is true and ‘b’ would be false,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so the Else part of the code is executed.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376AE-340E-40F3-B865-6F7EB23041F9}"/>
              </a:ext>
            </a:extLst>
          </p:cNvPr>
          <p:cNvSpPr txBox="1"/>
          <p:nvPr/>
        </p:nvSpPr>
        <p:spPr>
          <a:xfrm>
            <a:off x="2633709" y="506840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Condition Coverage input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(1, 0)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(0, 1)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D2E03-65DE-4EF3-9C24-98C09E29B69F}"/>
              </a:ext>
            </a:extLst>
          </p:cNvPr>
          <p:cNvSpPr txBox="1"/>
          <p:nvPr/>
        </p:nvSpPr>
        <p:spPr>
          <a:xfrm>
            <a:off x="5006266" y="5345403"/>
            <a:ext cx="322259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 ‘a’ is true and ‘b’ would be false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46932-B3B1-4B7A-8FB5-F73EBA0FE3B8}"/>
              </a:ext>
            </a:extLst>
          </p:cNvPr>
          <p:cNvSpPr txBox="1"/>
          <p:nvPr/>
        </p:nvSpPr>
        <p:spPr>
          <a:xfrm>
            <a:off x="5122414" y="5751707"/>
            <a:ext cx="37811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 ‘a’ is false and ‘b’ would be true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A0A47D-7554-4871-B492-09404FFE822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533314" y="5530069"/>
            <a:ext cx="1472952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94BB2D-1222-476D-8070-0AFA67F74969}"/>
              </a:ext>
            </a:extLst>
          </p:cNvPr>
          <p:cNvCxnSpPr>
            <a:cxnSpLocks/>
          </p:cNvCxnSpPr>
          <p:nvPr/>
        </p:nvCxnSpPr>
        <p:spPr>
          <a:xfrm flipH="1" flipV="1">
            <a:off x="3685714" y="5774802"/>
            <a:ext cx="1507723" cy="25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DA9F-C298-4556-8B7D-2904CCDD5AD7}"/>
              </a:ext>
            </a:extLst>
          </p:cNvPr>
          <p:cNvCxnSpPr>
            <a:cxnSpLocks/>
          </p:cNvCxnSpPr>
          <p:nvPr/>
        </p:nvCxnSpPr>
        <p:spPr>
          <a:xfrm flipH="1">
            <a:off x="1961965" y="3257195"/>
            <a:ext cx="1912399" cy="2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2A1E64-01AB-40F4-8BC0-07A2CB35AD47}"/>
              </a:ext>
            </a:extLst>
          </p:cNvPr>
          <p:cNvCxnSpPr>
            <a:cxnSpLocks/>
          </p:cNvCxnSpPr>
          <p:nvPr/>
        </p:nvCxnSpPr>
        <p:spPr>
          <a:xfrm flipH="1" flipV="1">
            <a:off x="1961965" y="3732401"/>
            <a:ext cx="1086775" cy="17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D1C102-CA05-4EC9-9787-743411D1BDA5}"/>
              </a:ext>
            </a:extLst>
          </p:cNvPr>
          <p:cNvSpPr txBox="1"/>
          <p:nvPr/>
        </p:nvSpPr>
        <p:spPr>
          <a:xfrm>
            <a:off x="3260324" y="6200357"/>
            <a:ext cx="609452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notice that the else part does not get executed in Condition coverage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9B443-EB97-4914-A29F-4A1DF2866F8E}"/>
              </a:ext>
            </a:extLst>
          </p:cNvPr>
          <p:cNvSpPr txBox="1"/>
          <p:nvPr/>
        </p:nvSpPr>
        <p:spPr>
          <a:xfrm>
            <a:off x="7489794" y="4480532"/>
            <a:ext cx="4347838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A3A3A"/>
                </a:solidFill>
                <a:effectLst/>
                <a:latin typeface="Work Sans"/>
              </a:rPr>
              <a:t>purpose of Condition Coverage is to get each of true and false for every condition executed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078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BCD8-5F15-49FC-92EF-7E5FFD00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DE5A3-68BE-465E-A298-ADF02384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2781300"/>
            <a:ext cx="3400425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23D30-5E22-4615-80E1-5C199E6F0EAC}"/>
              </a:ext>
            </a:extLst>
          </p:cNvPr>
          <p:cNvSpPr txBox="1"/>
          <p:nvPr/>
        </p:nvSpPr>
        <p:spPr>
          <a:xfrm>
            <a:off x="2487227" y="2338586"/>
            <a:ext cx="289708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A3A3A"/>
                </a:solidFill>
                <a:effectLst/>
                <a:latin typeface="Work Sans"/>
              </a:rPr>
              <a:t>A few code coverage tools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FD155-A9DE-4259-A0C7-F4E281ED6D2E}"/>
              </a:ext>
            </a:extLst>
          </p:cNvPr>
          <p:cNvSpPr txBox="1"/>
          <p:nvPr/>
        </p:nvSpPr>
        <p:spPr>
          <a:xfrm>
            <a:off x="2337047" y="48228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a coverage of 75% – 80% should be an ideal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8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AA3F-0653-43B1-9F2D-2229AE78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makes a good test suite?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F451-12C8-4B6C-96C5-64BEE2B7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test suite is </a:t>
            </a:r>
          </a:p>
          <a:p>
            <a:pPr lvl="1"/>
            <a:r>
              <a:rPr lang="en-US" dirty="0"/>
              <a:t>integrated into the development cycle.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targets only the most important parts of your code base.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maximum value with minimum maintenance costs.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75275-9711-41C7-AA3B-345726E5A47C}"/>
              </a:ext>
            </a:extLst>
          </p:cNvPr>
          <p:cNvSpPr txBox="1"/>
          <p:nvPr/>
        </p:nvSpPr>
        <p:spPr>
          <a:xfrm>
            <a:off x="4296053" y="3830688"/>
            <a:ext cx="705774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Not necessarily </a:t>
            </a:r>
          </a:p>
          <a:p>
            <a:r>
              <a:rPr lang="en-US" dirty="0"/>
              <a:t>	Infrastructure code </a:t>
            </a:r>
          </a:p>
          <a:p>
            <a:r>
              <a:rPr lang="en-US" dirty="0"/>
              <a:t>	External services and dependencies, such as the database and </a:t>
            </a:r>
          </a:p>
          <a:p>
            <a:r>
              <a:rPr lang="en-US" dirty="0"/>
              <a:t>third-party systems  Code that glues everything 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BE25A-106D-4F5C-81F8-9526146BF982}"/>
              </a:ext>
            </a:extLst>
          </p:cNvPr>
          <p:cNvSpPr txBox="1"/>
          <p:nvPr/>
        </p:nvSpPr>
        <p:spPr>
          <a:xfrm>
            <a:off x="8651292" y="2991802"/>
            <a:ext cx="281274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Main parts of business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99536-892D-4610-BBB2-5618BD1F0734}"/>
              </a:ext>
            </a:extLst>
          </p:cNvPr>
          <p:cNvSpPr txBox="1"/>
          <p:nvPr/>
        </p:nvSpPr>
        <p:spPr>
          <a:xfrm>
            <a:off x="6835806" y="1787247"/>
            <a:ext cx="377966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execute them on every code change, even the smallest 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D737E0-0E18-4195-A386-B515B178BBAD}"/>
              </a:ext>
            </a:extLst>
          </p:cNvPr>
          <p:cNvCxnSpPr/>
          <p:nvPr/>
        </p:nvCxnSpPr>
        <p:spPr>
          <a:xfrm flipH="1">
            <a:off x="5619565" y="1917577"/>
            <a:ext cx="1278385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1BA96C-7CF9-4570-80D2-F3B4083F061F}"/>
              </a:ext>
            </a:extLst>
          </p:cNvPr>
          <p:cNvCxnSpPr/>
          <p:nvPr/>
        </p:nvCxnSpPr>
        <p:spPr>
          <a:xfrm flipH="1">
            <a:off x="7372907" y="3096576"/>
            <a:ext cx="1278385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BD41A-99A6-4A18-B77E-D2A667E2EE03}"/>
              </a:ext>
            </a:extLst>
          </p:cNvPr>
          <p:cNvSpPr txBox="1"/>
          <p:nvPr/>
        </p:nvSpPr>
        <p:spPr>
          <a:xfrm>
            <a:off x="3178206" y="5446188"/>
            <a:ext cx="6767004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Use tests whose value exceeds their upkeep costs by a good margin. </a:t>
            </a:r>
          </a:p>
          <a:p>
            <a:r>
              <a:rPr lang="en-US" dirty="0"/>
              <a:t>1. Writing only </a:t>
            </a:r>
            <a:r>
              <a:rPr lang="en-US" dirty="0" err="1"/>
              <a:t>valiable</a:t>
            </a:r>
            <a:r>
              <a:rPr lang="en-US" dirty="0"/>
              <a:t> tests</a:t>
            </a:r>
          </a:p>
          <a:p>
            <a:r>
              <a:rPr lang="en-US" dirty="0"/>
              <a:t>2. Recognizing low quality tests. </a:t>
            </a:r>
          </a:p>
        </p:txBody>
      </p:sp>
    </p:spTree>
    <p:extLst>
      <p:ext uri="{BB962C8B-B14F-4D97-AF65-F5344CB8AC3E}">
        <p14:creationId xmlns:p14="http://schemas.microsoft.com/office/powerpoint/2010/main" val="312880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7652-4B5A-4B7A-97BD-62C34FCA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7" y="98795"/>
            <a:ext cx="10515600" cy="1325563"/>
          </a:xfrm>
        </p:spPr>
        <p:txBody>
          <a:bodyPr/>
          <a:lstStyle/>
          <a:p>
            <a:r>
              <a:rPr lang="en-US" dirty="0"/>
              <a:t>Main Ideas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07D5-D950-4FED-8708-C76CC82B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106534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Code tends to deteriorate -&gt; Tests help overturn this tendency. </a:t>
            </a:r>
          </a:p>
          <a:p>
            <a:pPr marL="514350" indent="-514350">
              <a:buAutoNum type="arabicPeriod"/>
            </a:pPr>
            <a:r>
              <a:rPr lang="en-US" sz="1800" dirty="0"/>
              <a:t>The goal of unit testing is to enable sustainable growth of the software project</a:t>
            </a:r>
          </a:p>
          <a:p>
            <a:pPr marL="514350" indent="-514350">
              <a:buAutoNum type="arabicPeriod"/>
            </a:pPr>
            <a:r>
              <a:rPr lang="en-US" sz="1800" dirty="0"/>
              <a:t>All tests are not created equal. Each test has a cost and a benefit component</a:t>
            </a:r>
          </a:p>
          <a:p>
            <a:pPr marL="514350" indent="-514350">
              <a:buAutoNum type="arabicPeriod"/>
            </a:pPr>
            <a:r>
              <a:rPr lang="en-US" sz="1800" dirty="0"/>
              <a:t>The ability to unit test code is a good litmus test, but it only works in one direction. It’s a good negative indicator (if you can’t unit test the code, it’s of poor quality) but a bad positive one (the ability to unit test the code doesn’t guarantee its quality). </a:t>
            </a:r>
          </a:p>
          <a:p>
            <a:pPr marL="514350" indent="-514350">
              <a:buAutoNum type="arabicPeriod"/>
            </a:pPr>
            <a:r>
              <a:rPr lang="en-US" sz="1800" dirty="0"/>
              <a:t>Coverage metrics are a good negative indicator but a bad positive one. Low coverage numbers are a certain sign of trouble, but a high coverage number doesn’t automatically mean your test suite is of high quality. </a:t>
            </a:r>
          </a:p>
          <a:p>
            <a:pPr marL="514350" indent="-514350">
              <a:buAutoNum type="arabicPeriod"/>
            </a:pPr>
            <a:r>
              <a:rPr lang="en-US" sz="1800" dirty="0"/>
              <a:t>Branch coverage provides better insight into the completeness of the test suite but still can’t indicate whether the suite is good enough. </a:t>
            </a:r>
          </a:p>
          <a:p>
            <a:pPr marL="514350" indent="-514350">
              <a:buAutoNum type="arabicPeriod"/>
            </a:pPr>
            <a:r>
              <a:rPr lang="en-US" sz="1800" dirty="0"/>
              <a:t>A successful test suite exhibits the following attributes: </a:t>
            </a:r>
          </a:p>
          <a:p>
            <a:pPr marL="457200" lvl="1" indent="0">
              <a:buNone/>
            </a:pPr>
            <a:r>
              <a:rPr lang="en-US" sz="1800" dirty="0"/>
              <a:t>– It is integrated into the development cycle.</a:t>
            </a:r>
          </a:p>
          <a:p>
            <a:pPr marL="457200" lvl="1" indent="0">
              <a:buNone/>
            </a:pPr>
            <a:r>
              <a:rPr lang="en-US" sz="1800" dirty="0"/>
              <a:t> – It targets only the most important parts of your code base.</a:t>
            </a:r>
          </a:p>
          <a:p>
            <a:pPr marL="457200" lvl="1" indent="0">
              <a:buNone/>
            </a:pPr>
            <a:r>
              <a:rPr lang="en-US" sz="1800" dirty="0"/>
              <a:t> – It provides maximum value with minimum maintenance costs. </a:t>
            </a:r>
          </a:p>
          <a:p>
            <a:pPr marL="0" indent="0">
              <a:buNone/>
            </a:pPr>
            <a:r>
              <a:rPr lang="en-US" sz="1800" dirty="0"/>
              <a:t>8. The only way to achieve the goal of unit testing (that is, enabling sustainable project growth) is to – Learn how to differentiate between a good and a bad test. – Be able to refactor a test to make it more valuable.</a:t>
            </a:r>
          </a:p>
        </p:txBody>
      </p:sp>
    </p:spTree>
    <p:extLst>
      <p:ext uri="{BB962C8B-B14F-4D97-AF65-F5344CB8AC3E}">
        <p14:creationId xmlns:p14="http://schemas.microsoft.com/office/powerpoint/2010/main" val="129268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828B-762D-4D2D-B38D-04CDC5FF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–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1BC-97FA-4193-8D1E-82090F30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unit </a:t>
            </a:r>
            <a:r>
              <a:rPr lang="en-US" dirty="0" err="1"/>
              <a:t>itest</a:t>
            </a:r>
            <a:r>
              <a:rPr lang="en-US" dirty="0"/>
              <a:t> is an automated test that:</a:t>
            </a:r>
          </a:p>
          <a:p>
            <a:pPr lvl="1"/>
            <a:r>
              <a:rPr lang="en-US" dirty="0"/>
              <a:t>Verifies a small piece of code (also known as a unit), </a:t>
            </a:r>
          </a:p>
          <a:p>
            <a:pPr lvl="1"/>
            <a:r>
              <a:rPr lang="en-US" dirty="0"/>
              <a:t>Does it quickly, </a:t>
            </a:r>
          </a:p>
          <a:p>
            <a:pPr lvl="1"/>
            <a:r>
              <a:rPr lang="en-US" dirty="0"/>
              <a:t> And does it in an isolated manner.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58DBC-B467-4E93-A786-16A19A3D5C32}"/>
              </a:ext>
            </a:extLst>
          </p:cNvPr>
          <p:cNvSpPr txBox="1"/>
          <p:nvPr/>
        </p:nvSpPr>
        <p:spPr>
          <a:xfrm>
            <a:off x="6863919" y="2886113"/>
            <a:ext cx="4489881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root of the differences between the classical and London schools of unit testing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7AB7C8-B341-466B-96D3-3D8F950C3D3C}"/>
              </a:ext>
            </a:extLst>
          </p:cNvPr>
          <p:cNvCxnSpPr/>
          <p:nvPr/>
        </p:nvCxnSpPr>
        <p:spPr>
          <a:xfrm flipH="1">
            <a:off x="5939161" y="3080551"/>
            <a:ext cx="896645" cy="1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BDB3AF-D3DC-4228-AD52-26866E73D299}"/>
              </a:ext>
            </a:extLst>
          </p:cNvPr>
          <p:cNvSpPr txBox="1"/>
          <p:nvPr/>
        </p:nvSpPr>
        <p:spPr>
          <a:xfrm>
            <a:off x="1795508" y="3783245"/>
            <a:ext cx="80587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Classical -&gt; Kent Beck: Test-Driven Development: By Example (Addison-Wesley Professional, 2002). </a:t>
            </a:r>
          </a:p>
          <a:p>
            <a:r>
              <a:rPr lang="en-US" dirty="0"/>
              <a:t>2. London style is sometimes.  Steve Freeman and Nat Pryce, Growing Object Oriented Software, Guided by Tests (Addison-Wesley Professional, 2009), as a good source on this subject</a:t>
            </a:r>
          </a:p>
        </p:txBody>
      </p:sp>
    </p:spTree>
    <p:extLst>
      <p:ext uri="{BB962C8B-B14F-4D97-AF65-F5344CB8AC3E}">
        <p14:creationId xmlns:p14="http://schemas.microsoft.com/office/powerpoint/2010/main" val="269921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FDFD-806F-40A9-B772-61AC7977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4" y="107673"/>
            <a:ext cx="10515600" cy="1325563"/>
          </a:xfrm>
        </p:spPr>
        <p:txBody>
          <a:bodyPr/>
          <a:lstStyle/>
          <a:p>
            <a:r>
              <a:rPr lang="en-US" dirty="0"/>
              <a:t>What is isolated?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36DEC-D3B7-4D31-BFCA-4399C1765D9C}"/>
              </a:ext>
            </a:extLst>
          </p:cNvPr>
          <p:cNvSpPr txBox="1"/>
          <p:nvPr/>
        </p:nvSpPr>
        <p:spPr>
          <a:xfrm>
            <a:off x="372863" y="1136903"/>
            <a:ext cx="1009391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London school  = isolating the system under test from its collaborators</a:t>
            </a:r>
          </a:p>
          <a:p>
            <a:endParaRPr lang="en-US" dirty="0"/>
          </a:p>
          <a:p>
            <a:r>
              <a:rPr lang="en-US" dirty="0" err="1"/>
              <a:t>Ie</a:t>
            </a:r>
            <a:r>
              <a:rPr lang="en-US" dirty="0"/>
              <a:t> if a class has a dependency on another class, or several classes, =&gt; replace all such dependencies with test doubles. </a:t>
            </a:r>
          </a:p>
          <a:p>
            <a:endParaRPr lang="en-US" dirty="0"/>
          </a:p>
          <a:p>
            <a:r>
              <a:rPr lang="en-US" dirty="0"/>
              <a:t>Focus on the class under test exclusively by separating its behavior from any external influence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E19CA-9105-4CD9-ABE2-A6597009330B}"/>
              </a:ext>
            </a:extLst>
          </p:cNvPr>
          <p:cNvSpPr txBox="1"/>
          <p:nvPr/>
        </p:nvSpPr>
        <p:spPr>
          <a:xfrm>
            <a:off x="1811045" y="3099584"/>
            <a:ext cx="913512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test double is an object that looks and behaves like its release intended counterpart but is actually a simplified version that reduces the complexity and facilitates testing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7C7A4A-7A44-43FF-8353-A882EEBB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3954270"/>
            <a:ext cx="4851137" cy="249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757FBE-D763-4988-837F-9A43CD38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63" y="3839718"/>
            <a:ext cx="4959704" cy="26811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2871A1-93E3-45B0-B237-16B8B4054B10}"/>
              </a:ext>
            </a:extLst>
          </p:cNvPr>
          <p:cNvSpPr txBox="1"/>
          <p:nvPr/>
        </p:nvSpPr>
        <p:spPr>
          <a:xfrm>
            <a:off x="727970" y="6429396"/>
            <a:ext cx="94680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if the test fails, you know for sure which part of the code base is broken: it’s the system under test</a:t>
            </a:r>
          </a:p>
        </p:txBody>
      </p:sp>
    </p:spTree>
    <p:extLst>
      <p:ext uri="{BB962C8B-B14F-4D97-AF65-F5344CB8AC3E}">
        <p14:creationId xmlns:p14="http://schemas.microsoft.com/office/powerpoint/2010/main" val="41014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F311-6D4A-43A6-93E3-1E5E169C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552A-7EC8-4703-98D1-AE93EF40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5" y="1168678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sz="2800" b="1" dirty="0"/>
          </a:p>
          <a:p>
            <a:r>
              <a:rPr lang="en-US" sz="2800" b="1" dirty="0"/>
              <a:t>last</a:t>
            </a:r>
            <a:r>
              <a:rPr lang="en-US" sz="2800" b="1" baseline="0" dirty="0"/>
              <a:t> ~10 years -&gt; push for most </a:t>
            </a:r>
            <a:r>
              <a:rPr lang="en-US" sz="2800" b="1" baseline="0" dirty="0" err="1"/>
              <a:t>unittesting</a:t>
            </a:r>
            <a:r>
              <a:rPr lang="en-US" sz="2800" b="1" baseline="0" dirty="0"/>
              <a:t> </a:t>
            </a:r>
          </a:p>
          <a:p>
            <a:endParaRPr lang="en-US" sz="2800" b="1" baseline="0" dirty="0"/>
          </a:p>
          <a:p>
            <a:r>
              <a:rPr lang="en-US" sz="2800" b="1" baseline="0" dirty="0"/>
              <a:t>Almost all projects use unit testing </a:t>
            </a:r>
          </a:p>
          <a:p>
            <a:endParaRPr lang="en-US" sz="2800" b="1" baseline="0" dirty="0"/>
          </a:p>
          <a:p>
            <a:r>
              <a:rPr lang="en-US" sz="2800" b="1" baseline="0" dirty="0"/>
              <a:t>How many tests: </a:t>
            </a:r>
            <a:r>
              <a:rPr lang="en-US" sz="2800" b="1" dirty="0"/>
              <a:t> anywhere between 1:1 and 1:3 (1</a:t>
            </a:r>
            <a:r>
              <a:rPr lang="en-US" sz="2800" b="1" baseline="0" dirty="0"/>
              <a:t> production LOC =&gt; </a:t>
            </a:r>
            <a:r>
              <a:rPr lang="en-US" sz="2800" b="1" dirty="0"/>
              <a:t> one to three lines of test code). </a:t>
            </a:r>
          </a:p>
          <a:p>
            <a:r>
              <a:rPr lang="en-US" sz="2800" b="1" dirty="0"/>
              <a:t>         Sometimes -&gt; 1:10 </a:t>
            </a:r>
          </a:p>
          <a:p>
            <a:endParaRPr lang="en-US" sz="2800" b="1" dirty="0"/>
          </a:p>
          <a:p>
            <a:r>
              <a:rPr lang="en-US" sz="2800" b="1" dirty="0"/>
              <a:t>Software</a:t>
            </a:r>
            <a:r>
              <a:rPr lang="en-US" sz="2800" b="1" baseline="0" dirty="0"/>
              <a:t> goes through continuous change --&gt; may last for decades. </a:t>
            </a:r>
          </a:p>
          <a:p>
            <a:r>
              <a:rPr lang="en-US" sz="2800" b="1" baseline="0" dirty="0"/>
              <a:t>    Must have test suites ... How does SE know if break some function while </a:t>
            </a:r>
            <a:r>
              <a:rPr lang="en-US" sz="2800" b="1" baseline="0" dirty="0" err="1"/>
              <a:t>impl</a:t>
            </a:r>
            <a:r>
              <a:rPr lang="en-US" sz="2800" b="1" baseline="0" dirty="0"/>
              <a:t> change?</a:t>
            </a:r>
          </a:p>
          <a:p>
            <a:endParaRPr lang="en-US" sz="2800" b="1" baseline="0" dirty="0"/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C08A7D1-011D-43DE-89CA-AC005671C256}"/>
              </a:ext>
            </a:extLst>
          </p:cNvPr>
          <p:cNvSpPr txBox="1"/>
          <p:nvPr/>
        </p:nvSpPr>
        <p:spPr>
          <a:xfrm>
            <a:off x="1932072" y="6176963"/>
            <a:ext cx="8132547" cy="374141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baseline="0" dirty="0"/>
              <a:t>  Goal of unit test -&gt; </a:t>
            </a:r>
            <a:r>
              <a:rPr lang="en-US" sz="1800" b="0" i="1" baseline="0" dirty="0"/>
              <a:t>to enable sustainable group of a project ... sustainable over time 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BB47C-DD6F-4D5A-B31E-2502F478F381}"/>
              </a:ext>
            </a:extLst>
          </p:cNvPr>
          <p:cNvSpPr txBox="1"/>
          <p:nvPr/>
        </p:nvSpPr>
        <p:spPr>
          <a:xfrm>
            <a:off x="5998345" y="2024469"/>
            <a:ext cx="60945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baseline="0" dirty="0"/>
              <a:t>Question is NOT </a:t>
            </a:r>
            <a:r>
              <a:rPr lang="en-US" sz="1800" b="0" i="1" baseline="0" dirty="0"/>
              <a:t>should you have a suite of unit tests </a:t>
            </a:r>
          </a:p>
          <a:p>
            <a:r>
              <a:rPr lang="en-US" sz="1800" b="1" i="1" baseline="0" dirty="0"/>
              <a:t>But - </a:t>
            </a:r>
            <a:r>
              <a:rPr lang="en-US" sz="1800" b="0" i="0" baseline="0" dirty="0"/>
              <a:t>what are the </a:t>
            </a:r>
            <a:r>
              <a:rPr lang="en-US" sz="1800" b="0" i="1" baseline="0" dirty="0"/>
              <a:t>best tests to create?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9C12-1FBF-4DD4-AA92-EAF3AF5BE14B}"/>
              </a:ext>
            </a:extLst>
          </p:cNvPr>
          <p:cNvSpPr txBox="1"/>
          <p:nvPr/>
        </p:nvSpPr>
        <p:spPr>
          <a:xfrm>
            <a:off x="3047260" y="31080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baseline="0" dirty="0"/>
              <a:t>Question is NOT </a:t>
            </a:r>
            <a:r>
              <a:rPr lang="en-US" sz="1800" b="0" i="1" baseline="0" dirty="0"/>
              <a:t>should you have a suite of unit tests </a:t>
            </a:r>
          </a:p>
          <a:p>
            <a:r>
              <a:rPr lang="en-US" sz="1800" b="1" i="1" baseline="0" dirty="0"/>
              <a:t>But - </a:t>
            </a:r>
            <a:r>
              <a:rPr lang="en-US" sz="1800" b="0" i="0" baseline="0" dirty="0"/>
              <a:t>what are the </a:t>
            </a:r>
            <a:r>
              <a:rPr lang="en-US" sz="1800" b="0" i="1" baseline="0" dirty="0"/>
              <a:t>best tests to create?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9855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4523-ECC5-4723-BBF1-7D8A847B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London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B195-CB08-45AA-94DD-2938B29A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8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FFC24-4FA0-41A7-B9E7-FD19578C21D3}"/>
              </a:ext>
            </a:extLst>
          </p:cNvPr>
          <p:cNvSpPr txBox="1"/>
          <p:nvPr/>
        </p:nvSpPr>
        <p:spPr>
          <a:xfrm>
            <a:off x="585928" y="1448883"/>
            <a:ext cx="946803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if the test fails, you know for sure which part of the code base is broken: it’s the system under test</a:t>
            </a:r>
          </a:p>
          <a:p>
            <a:pPr marL="342900" indent="-342900">
              <a:buAutoNum type="arabicPeriod"/>
            </a:pPr>
            <a:r>
              <a:rPr lang="en-US" dirty="0"/>
              <a:t>allows you to introduce a project-wide guideline of testing only one class at a time, which establishes a simple structure in the whole unit test suite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68DA1-EC59-4B2C-B0AF-ADBD4605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2784149"/>
            <a:ext cx="7074069" cy="3527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E9646-E83B-4AA6-90BD-120FEE662A9C}"/>
              </a:ext>
            </a:extLst>
          </p:cNvPr>
          <p:cNvSpPr txBox="1"/>
          <p:nvPr/>
        </p:nvSpPr>
        <p:spPr>
          <a:xfrm>
            <a:off x="9406722" y="3539629"/>
            <a:ext cx="2730577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one class with tests for each class in the production code.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2209CC-0A29-41AA-AF9A-C21E893EA0A9}"/>
              </a:ext>
            </a:extLst>
          </p:cNvPr>
          <p:cNvCxnSpPr/>
          <p:nvPr/>
        </p:nvCxnSpPr>
        <p:spPr>
          <a:xfrm flipH="1">
            <a:off x="8751949" y="3844031"/>
            <a:ext cx="685014" cy="1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9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19BA-74E1-4AF6-A0FC-1C29A3FB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‘classical’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A04B-7056-4142-9BD1-F291AC25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three-phase sequence: arrange, act, and assert (AAA)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94910-B5D5-4460-9397-8C6E9953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2" y="2476723"/>
            <a:ext cx="8142303" cy="36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6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252A-DA01-413D-AB8C-D64A9291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2CD8-5BE6-4B56-AA73-8F3B2982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00AF8-2C59-4412-9ED3-957843F3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4" y="1733346"/>
            <a:ext cx="8188171" cy="44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73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78594A-531D-43A4-A02A-EBEF83A286C1}"/>
              </a:ext>
            </a:extLst>
          </p:cNvPr>
          <p:cNvSpPr txBox="1"/>
          <p:nvPr/>
        </p:nvSpPr>
        <p:spPr>
          <a:xfrm>
            <a:off x="763480" y="284916"/>
            <a:ext cx="102625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operate an online store. . .  use case …   a customer can purchase a product. </a:t>
            </a:r>
          </a:p>
          <a:p>
            <a:r>
              <a:rPr lang="en-US" dirty="0"/>
              <a:t> if enough inventory -&gt; sell item and reduce inventory </a:t>
            </a:r>
          </a:p>
          <a:p>
            <a:r>
              <a:rPr lang="en-US" dirty="0"/>
              <a:t>If there’s not enough product -&gt; deny sale keep inventory levels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3889-B5A7-40C1-AC2B-58CC1231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1370963"/>
            <a:ext cx="12192000" cy="5502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72042F-C9A9-473C-859C-DDD9EC9EECCA}"/>
              </a:ext>
            </a:extLst>
          </p:cNvPr>
          <p:cNvSpPr txBox="1"/>
          <p:nvPr/>
        </p:nvSpPr>
        <p:spPr>
          <a:xfrm>
            <a:off x="6789198" y="3460629"/>
            <a:ext cx="429901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act phase =&gt; exercise the behavior you want to verify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CE5CD-A756-44EB-9FBE-4C95F5F678B7}"/>
              </a:ext>
            </a:extLst>
          </p:cNvPr>
          <p:cNvSpPr txBox="1"/>
          <p:nvPr/>
        </p:nvSpPr>
        <p:spPr>
          <a:xfrm>
            <a:off x="3701989" y="4936003"/>
            <a:ext cx="239401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the verification stage</a:t>
            </a:r>
          </a:p>
        </p:txBody>
      </p:sp>
    </p:spTree>
    <p:extLst>
      <p:ext uri="{BB962C8B-B14F-4D97-AF65-F5344CB8AC3E}">
        <p14:creationId xmlns:p14="http://schemas.microsoft.com/office/powerpoint/2010/main" val="407739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5739-56C3-48FA-85AF-3EEB64FD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F72D-F044-4387-9062-AA16F2AC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4BB16-D5DB-4ED1-A3B3-4701BCD0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8" y="365125"/>
            <a:ext cx="10599189" cy="60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04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4A52-F8F5-49EB-A1CC-CD62B108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16523"/>
            <a:ext cx="10515600" cy="895350"/>
          </a:xfrm>
        </p:spPr>
        <p:txBody>
          <a:bodyPr/>
          <a:lstStyle/>
          <a:p>
            <a:r>
              <a:rPr lang="en-US" dirty="0"/>
              <a:t>London Style -&gt; Uses a 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46AC-6F2B-438F-BF3A-24829F8E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604E9-2CAB-4507-8029-A9449AE7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4" y="911873"/>
            <a:ext cx="7964750" cy="1976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07FF8-20AD-40A8-A946-3C6A7E8E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4" y="2527700"/>
            <a:ext cx="8223012" cy="3781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AF051E-3807-46AE-A7C9-9F73C9D99072}"/>
              </a:ext>
            </a:extLst>
          </p:cNvPr>
          <p:cNvSpPr txBox="1"/>
          <p:nvPr/>
        </p:nvSpPr>
        <p:spPr>
          <a:xfrm>
            <a:off x="7634796" y="239697"/>
            <a:ext cx="21801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special test double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16AB1-DAAD-448A-9723-D84C53C6FF55}"/>
              </a:ext>
            </a:extLst>
          </p:cNvPr>
          <p:cNvSpPr txBox="1"/>
          <p:nvPr/>
        </p:nvSpPr>
        <p:spPr>
          <a:xfrm>
            <a:off x="7022238" y="1522781"/>
            <a:ext cx="4942642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no longer instantiate a production-ready instance of Store but instead create a substitution for it, using </a:t>
            </a:r>
            <a:r>
              <a:rPr lang="en-US" dirty="0" err="1"/>
              <a:t>Moq’s</a:t>
            </a:r>
            <a:r>
              <a:rPr lang="en-US" dirty="0"/>
              <a:t> built-in class Mock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C27B17-E289-40EB-8D21-811EA59D2677}"/>
              </a:ext>
            </a:extLst>
          </p:cNvPr>
          <p:cNvCxnSpPr/>
          <p:nvPr/>
        </p:nvCxnSpPr>
        <p:spPr>
          <a:xfrm flipH="1">
            <a:off x="5530788" y="1713390"/>
            <a:ext cx="1535837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60C9FD-23AB-4A92-A45D-3CE83ABD518C}"/>
              </a:ext>
            </a:extLst>
          </p:cNvPr>
          <p:cNvSpPr txBox="1"/>
          <p:nvPr/>
        </p:nvSpPr>
        <p:spPr>
          <a:xfrm>
            <a:off x="6223247" y="2940825"/>
            <a:ext cx="538336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instead of modifying the state of Store by adding a shampoo inventory to it, we directly tell the mock how to respond to calls to </a:t>
            </a:r>
            <a:r>
              <a:rPr lang="en-US" dirty="0" err="1"/>
              <a:t>HasEnoughInventory</a:t>
            </a:r>
            <a:r>
              <a:rPr lang="en-US" dirty="0"/>
              <a:t>().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833FEB-5F2D-4C44-AD77-F33CE21BA26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317724" y="2940825"/>
            <a:ext cx="905523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FC820D-5932-4D50-A9AF-A3356DB750C0}"/>
              </a:ext>
            </a:extLst>
          </p:cNvPr>
          <p:cNvSpPr txBox="1"/>
          <p:nvPr/>
        </p:nvSpPr>
        <p:spPr>
          <a:xfrm>
            <a:off x="7446145" y="4556652"/>
            <a:ext cx="4942643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examine the interactions between Customer and Store: the tests check to see if the customer made the correct call on the store.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79446-0CFA-4247-BC61-65D1AB1AC834}"/>
              </a:ext>
            </a:extLst>
          </p:cNvPr>
          <p:cNvCxnSpPr>
            <a:cxnSpLocks/>
          </p:cNvCxnSpPr>
          <p:nvPr/>
        </p:nvCxnSpPr>
        <p:spPr>
          <a:xfrm flipH="1">
            <a:off x="4589755" y="4829444"/>
            <a:ext cx="2885245" cy="48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3304-1C14-41BC-9040-0398F4DE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738C-C543-4159-9322-DB338DC4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8F5A2-633C-4B4F-AB9A-0ECA4624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90500"/>
            <a:ext cx="111537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47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4876-8E32-44CD-A8FE-FF5DFAA7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8" y="18255"/>
            <a:ext cx="10515600" cy="1325563"/>
          </a:xfrm>
        </p:spPr>
        <p:txBody>
          <a:bodyPr/>
          <a:lstStyle/>
          <a:p>
            <a:r>
              <a:rPr lang="en-US" dirty="0"/>
              <a:t>A more hybrid classical style might 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E7131-1000-4081-BBA8-B26CB664D135}"/>
              </a:ext>
            </a:extLst>
          </p:cNvPr>
          <p:cNvSpPr txBox="1"/>
          <p:nvPr/>
        </p:nvSpPr>
        <p:spPr>
          <a:xfrm>
            <a:off x="3233691" y="125262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Isolate … shared dependencies -&gt; so tests can run in </a:t>
            </a:r>
            <a:r>
              <a:rPr lang="en-US" dirty="0" err="1"/>
              <a:t>parrelelt</a:t>
            </a:r>
            <a:r>
              <a:rPr lang="en-US" dirty="0"/>
              <a:t> or any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8CFCE-49D5-414D-8616-A9726636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47" y="1916268"/>
            <a:ext cx="8183315" cy="47321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C6FB90-4D6B-4CBB-BE8D-6F7D7269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36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E005-3555-498C-9C61-6E114E18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C753-CE08-4E27-8A35-50F304DB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AE3AD-06E6-4F5B-BD26-64DDBE5A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86012"/>
            <a:ext cx="118014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2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C1D2-9C5C-4E6A-97B7-DEBE7414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London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DAFD-2C3F-4345-BAF4-379CE73F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granularity. The tests are fine-grained and check only one class at a time.</a:t>
            </a:r>
          </a:p>
          <a:p>
            <a:r>
              <a:rPr lang="en-US" dirty="0"/>
              <a:t>It’s easier to unit test a larger graph of interconnected classes. Since all collaborators are replaced by test doubles, you don’t need to worry about them at the time of writing the test. </a:t>
            </a:r>
          </a:p>
          <a:p>
            <a:r>
              <a:rPr lang="en-US" dirty="0"/>
              <a:t>If a test fails, you know for sure which functionality has failed. Without the class’s collaborators, there could be no suspects other than the class under test itself..</a:t>
            </a:r>
          </a:p>
        </p:txBody>
      </p:sp>
    </p:spTree>
    <p:extLst>
      <p:ext uri="{BB962C8B-B14F-4D97-AF65-F5344CB8AC3E}">
        <p14:creationId xmlns:p14="http://schemas.microsoft.com/office/powerpoint/2010/main" val="7794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2A28-0FD8-4BA8-89E4-F24ADC53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E1D6-8605-4C8F-8D42-B9D74071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C08A7D1-011D-43DE-89CA-AC005671C256}"/>
              </a:ext>
            </a:extLst>
          </p:cNvPr>
          <p:cNvSpPr txBox="1"/>
          <p:nvPr/>
        </p:nvSpPr>
        <p:spPr>
          <a:xfrm>
            <a:off x="0" y="306896"/>
            <a:ext cx="8132547" cy="374141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baseline="0" dirty="0"/>
              <a:t>  Goal of unit test -&gt; </a:t>
            </a:r>
            <a:r>
              <a:rPr lang="en-US" sz="1800" b="0" i="1" baseline="0" dirty="0"/>
              <a:t>to enable sustainable group of a project ... sustainable over time 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465BB-48AE-4FED-9EBC-38FDFA46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7" y="1027906"/>
            <a:ext cx="4932483" cy="381726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7B11E963-8E2D-4355-A125-6ADE58419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337" y="864909"/>
            <a:ext cx="4145361" cy="82578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b="1" i="1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Software Entropy -&gt;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Projects -&gt; without tests</a:t>
            </a:r>
          </a:p>
          <a:p>
            <a:pPr algn="l" rtl="0">
              <a:defRPr sz="1000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has a head start but quickly slows down =&gt;  hard to change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0D633750-F885-45C6-B534-A0534B9C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178" y="2183008"/>
            <a:ext cx="4145361" cy="82578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6576" tIns="32004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b="1" i="1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Initially faster w/o tests …</a:t>
            </a:r>
          </a:p>
          <a:p>
            <a:pPr algn="l" rtl="0">
              <a:defRPr sz="1000"/>
            </a:pPr>
            <a:endParaRPr lang="en-US" sz="1600" b="1" i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l" rtl="0">
              <a:defRPr sz="1000"/>
            </a:pPr>
            <a:r>
              <a:rPr lang="en-US" sz="1600" b="1" i="1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But as software get complex -&gt; progress slows</a:t>
            </a:r>
            <a:endParaRPr lang="en-US" sz="1600" b="0" i="0" u="none" strike="noStrike" baseline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64F4E-7FD6-426D-ABE9-197697158995}"/>
              </a:ext>
            </a:extLst>
          </p:cNvPr>
          <p:cNvCxnSpPr/>
          <p:nvPr/>
        </p:nvCxnSpPr>
        <p:spPr>
          <a:xfrm flipH="1" flipV="1">
            <a:off x="4722920" y="2190472"/>
            <a:ext cx="1631709" cy="28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64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FBAB-247E-4C5E-9FDC-AF0C5B4E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2083-ACA5-41B3-B865-01281B39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CD090-4CA8-4685-9726-1CCA090F1AB5}"/>
              </a:ext>
            </a:extLst>
          </p:cNvPr>
          <p:cNvSpPr txBox="1"/>
          <p:nvPr/>
        </p:nvSpPr>
        <p:spPr>
          <a:xfrm>
            <a:off x="2372557" y="625296"/>
            <a:ext cx="609452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 integration test is a test that verifies that your code works in integration with shared dependencies, out-of-process dependencies, or code developed by other teams in the organization.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5977C-52C8-4146-A52D-6A44F7984C0C}"/>
              </a:ext>
            </a:extLst>
          </p:cNvPr>
          <p:cNvSpPr txBox="1"/>
          <p:nvPr/>
        </p:nvSpPr>
        <p:spPr>
          <a:xfrm>
            <a:off x="3899516" y="2317942"/>
            <a:ext cx="60945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London school considers any test that uses a real collaborator object an integration test. </a:t>
            </a:r>
          </a:p>
        </p:txBody>
      </p:sp>
    </p:spTree>
    <p:extLst>
      <p:ext uri="{BB962C8B-B14F-4D97-AF65-F5344CB8AC3E}">
        <p14:creationId xmlns:p14="http://schemas.microsoft.com/office/powerpoint/2010/main" val="1059650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0611-068F-40DB-8591-0E48C6E1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–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DDA4-0042-4F5C-9571-C2475203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96577-0D0A-4DE2-A90E-ED89E3FA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04" y="1891082"/>
            <a:ext cx="5591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5E31-8EC5-41C3-9BC3-F98C9182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F34D-47F7-43D8-ABD9-6F36CFC3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EE742-5A75-42C8-A610-C329CCA8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288" y="681037"/>
            <a:ext cx="12192000" cy="56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0AD62-AE90-47EB-8A76-29925403EECE}"/>
              </a:ext>
            </a:extLst>
          </p:cNvPr>
          <p:cNvSpPr txBox="1"/>
          <p:nvPr/>
        </p:nvSpPr>
        <p:spPr>
          <a:xfrm>
            <a:off x="8038731" y="5873855"/>
            <a:ext cx="306057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verify the outcome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4BCF-FF76-49B7-87FA-ED853D4ED39B}"/>
              </a:ext>
            </a:extLst>
          </p:cNvPr>
          <p:cNvSpPr txBox="1"/>
          <p:nvPr/>
        </p:nvSpPr>
        <p:spPr>
          <a:xfrm>
            <a:off x="8464859" y="2664171"/>
            <a:ext cx="3727141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you bring the system under test (SUT) and its dependencies to a desired state.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13BA4-5B56-428C-91FC-9B7CFA355106}"/>
              </a:ext>
            </a:extLst>
          </p:cNvPr>
          <p:cNvSpPr txBox="1"/>
          <p:nvPr/>
        </p:nvSpPr>
        <p:spPr>
          <a:xfrm>
            <a:off x="8673483" y="3383883"/>
            <a:ext cx="332838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you call methods on the SUT, pass the prepared dependencies, and capture the output value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47016-25A6-4A25-9EF8-115E6B41E612}"/>
              </a:ext>
            </a:extLst>
          </p:cNvPr>
          <p:cNvCxnSpPr/>
          <p:nvPr/>
        </p:nvCxnSpPr>
        <p:spPr>
          <a:xfrm flipH="1" flipV="1">
            <a:off x="8078680" y="3870664"/>
            <a:ext cx="541537" cy="15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45D66A-046C-4232-8F8F-513DF649CD3B}"/>
              </a:ext>
            </a:extLst>
          </p:cNvPr>
          <p:cNvCxnSpPr/>
          <p:nvPr/>
        </p:nvCxnSpPr>
        <p:spPr>
          <a:xfrm flipH="1" flipV="1">
            <a:off x="7767963" y="2956558"/>
            <a:ext cx="541537" cy="15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32B98F-2029-4769-8AFE-F524E7F487B6}"/>
              </a:ext>
            </a:extLst>
          </p:cNvPr>
          <p:cNvCxnSpPr/>
          <p:nvPr/>
        </p:nvCxnSpPr>
        <p:spPr>
          <a:xfrm flipH="1" flipV="1">
            <a:off x="8052048" y="5636124"/>
            <a:ext cx="541537" cy="15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74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6A40-7EC5-4231-A211-F81DDFC3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Avodi</a:t>
            </a:r>
            <a:r>
              <a:rPr lang="en-US" dirty="0"/>
              <a:t> Multiple ‘Acts’ per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DEA0B-9B6E-47A9-94D9-84BDDF36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60" y="1734268"/>
            <a:ext cx="7892202" cy="4742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76B16B-1256-42C1-B783-10F9E5C3AF33}"/>
              </a:ext>
            </a:extLst>
          </p:cNvPr>
          <p:cNvSpPr txBox="1"/>
          <p:nvPr/>
        </p:nvSpPr>
        <p:spPr>
          <a:xfrm>
            <a:off x="277427" y="1400153"/>
            <a:ext cx="8893206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multiple </a:t>
            </a:r>
            <a:r>
              <a:rPr lang="en-US" sz="2000" b="1" i="1" dirty="0"/>
              <a:t>act sections </a:t>
            </a:r>
            <a:r>
              <a:rPr lang="en-US" sz="2000" dirty="0"/>
              <a:t>separated by assert =&gt;  test verifies multiple units of behavior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9146-C8D5-400A-A76A-4C6A26C6A99E}"/>
              </a:ext>
            </a:extLst>
          </p:cNvPr>
          <p:cNvSpPr txBox="1"/>
          <p:nvPr/>
        </p:nvSpPr>
        <p:spPr>
          <a:xfrm>
            <a:off x="99874" y="5830668"/>
            <a:ext cx="609452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/>
              <a:t>A single action </a:t>
            </a:r>
            <a:r>
              <a:rPr lang="en-US" dirty="0"/>
              <a:t>-&gt; ensures that your tests remain within the realm of unit testing, which means they are simple, fast, and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325367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CD3-BBE6-4A88-A425-0D0F226C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208572"/>
            <a:ext cx="8554375" cy="682440"/>
          </a:xfrm>
        </p:spPr>
        <p:txBody>
          <a:bodyPr>
            <a:normAutofit fontScale="90000"/>
          </a:bodyPr>
          <a:lstStyle/>
          <a:p>
            <a:r>
              <a:rPr lang="en-US" dirty="0"/>
              <a:t>Avoid if statements in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5A1C4-7CAD-4DC3-BDD6-C853F3B80D9E}"/>
              </a:ext>
            </a:extLst>
          </p:cNvPr>
          <p:cNvSpPr txBox="1"/>
          <p:nvPr/>
        </p:nvSpPr>
        <p:spPr>
          <a:xfrm>
            <a:off x="6243221" y="36512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—should be a simple sequence of steps with no branching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33414-48F4-4616-BD14-7551BA4CD7C0}"/>
              </a:ext>
            </a:extLst>
          </p:cNvPr>
          <p:cNvSpPr txBox="1"/>
          <p:nvPr/>
        </p:nvSpPr>
        <p:spPr>
          <a:xfrm>
            <a:off x="2028547" y="2152809"/>
            <a:ext cx="6169980" cy="230832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are no benefits in branching within a test.</a:t>
            </a:r>
          </a:p>
          <a:p>
            <a:endParaRPr lang="en-US" sz="2400" dirty="0"/>
          </a:p>
          <a:p>
            <a:r>
              <a:rPr lang="en-US" sz="2400" dirty="0"/>
              <a:t> You only gain additional maintenance costs: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if statements make the tests harder to read and understand. </a:t>
            </a:r>
          </a:p>
        </p:txBody>
      </p:sp>
    </p:spTree>
    <p:extLst>
      <p:ext uri="{BB962C8B-B14F-4D97-AF65-F5344CB8AC3E}">
        <p14:creationId xmlns:p14="http://schemas.microsoft.com/office/powerpoint/2010/main" val="2268653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CE74-9B10-4E93-8F92-1B351669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68" y="650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the act consists of two or more lines, it could indicate a problem with the SUT’s public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C4343-C525-4E6C-8830-FF796791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32" y="1294713"/>
            <a:ext cx="9731406" cy="5317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6DDC8E-B68F-41C6-8682-477186DF5C66}"/>
              </a:ext>
            </a:extLst>
          </p:cNvPr>
          <p:cNvSpPr txBox="1"/>
          <p:nvPr/>
        </p:nvSpPr>
        <p:spPr>
          <a:xfrm>
            <a:off x="4307889" y="4151179"/>
            <a:ext cx="60945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act section in this test is a single method call, which is a sign of a well designed class’s API</a:t>
            </a:r>
          </a:p>
        </p:txBody>
      </p:sp>
    </p:spTree>
    <p:extLst>
      <p:ext uri="{BB962C8B-B14F-4D97-AF65-F5344CB8AC3E}">
        <p14:creationId xmlns:p14="http://schemas.microsoft.com/office/powerpoint/2010/main" val="1039849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B6BE-18BE-4A13-ACE5-2304BE16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EA3F-7752-43E1-88AF-237B7557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502B1-3CE3-41BC-8321-D8EF893A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6" y="408161"/>
            <a:ext cx="11991447" cy="6084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E1497-3919-4BA0-8FA9-D7442CD90C22}"/>
              </a:ext>
            </a:extLst>
          </p:cNvPr>
          <p:cNvSpPr txBox="1"/>
          <p:nvPr/>
        </p:nvSpPr>
        <p:spPr>
          <a:xfrm>
            <a:off x="5212533" y="1439016"/>
            <a:ext cx="5343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tries to acquire five units of shampoo from the store.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3D44E-59A0-41DD-857E-7962558CCCBA}"/>
              </a:ext>
            </a:extLst>
          </p:cNvPr>
          <p:cNvSpPr txBox="1"/>
          <p:nvPr/>
        </p:nvSpPr>
        <p:spPr>
          <a:xfrm>
            <a:off x="3781887" y="4530518"/>
            <a:ext cx="76704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inventory is removed from the store. </a:t>
            </a:r>
          </a:p>
          <a:p>
            <a:r>
              <a:rPr lang="en-US" dirty="0"/>
              <a:t>The removal takes place only if the preceding call to Purchase() returns a success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DDD2F6-55FD-4594-9B36-4B9C8B9B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60" y="-69676"/>
            <a:ext cx="462915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7E5F9A-5EC8-4CB9-8374-AF6365BCBFF8}"/>
              </a:ext>
            </a:extLst>
          </p:cNvPr>
          <p:cNvSpPr txBox="1"/>
          <p:nvPr/>
        </p:nvSpPr>
        <p:spPr>
          <a:xfrm>
            <a:off x="3249227" y="3016489"/>
            <a:ext cx="8104573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Two lines =&gt; a sign of a problem with the SUT: it requires the client to remember to make the second method call to finish the purchase and thus lacks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572606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0295-EB4E-4720-9AA8-A9423A97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289FD-F973-4E68-8800-7FE7B20F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62856"/>
            <a:ext cx="10772775" cy="54768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3404EE-E64E-4410-B9C1-4433DCA4695D}"/>
              </a:ext>
            </a:extLst>
          </p:cNvPr>
          <p:cNvSpPr txBox="1">
            <a:spLocks/>
          </p:cNvSpPr>
          <p:nvPr/>
        </p:nvSpPr>
        <p:spPr>
          <a:xfrm>
            <a:off x="503068" y="650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 Clear about each of the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dirty="0"/>
              <a:t> sections</a:t>
            </a:r>
          </a:p>
        </p:txBody>
      </p:sp>
    </p:spTree>
    <p:extLst>
      <p:ext uri="{BB962C8B-B14F-4D97-AF65-F5344CB8AC3E}">
        <p14:creationId xmlns:p14="http://schemas.microsoft.com/office/powerpoint/2010/main" val="410355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2EFD56-736F-415F-A1A9-0108586C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3" y="1260629"/>
            <a:ext cx="5859235" cy="4468908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CE8D23F3-112A-4E14-843B-6B48FDA6CEF1}"/>
              </a:ext>
            </a:extLst>
          </p:cNvPr>
          <p:cNvSpPr txBox="1"/>
          <p:nvPr/>
        </p:nvSpPr>
        <p:spPr>
          <a:xfrm>
            <a:off x="1825464" y="0"/>
            <a:ext cx="929825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Inability to</a:t>
            </a:r>
            <a:r>
              <a:rPr lang="en-US" sz="1600" baseline="0" dirty="0"/>
              <a:t> unit test code -&gt;  </a:t>
            </a:r>
            <a:r>
              <a:rPr lang="en-US" sz="1600" dirty="0"/>
              <a:t>points out poor-quality code with relatively high accuracy.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BUT just because CAN</a:t>
            </a:r>
            <a:r>
              <a:rPr lang="en-US" sz="1600" baseline="0" dirty="0"/>
              <a:t> test code -&gt; Not necessarily mean it is high quality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90A8-2EE6-4FBB-AF38-A50DAB92A7A1}"/>
              </a:ext>
            </a:extLst>
          </p:cNvPr>
          <p:cNvSpPr txBox="1"/>
          <p:nvPr/>
        </p:nvSpPr>
        <p:spPr>
          <a:xfrm>
            <a:off x="1023150" y="5569545"/>
            <a:ext cx="609452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Bad tests -&gt; “looks initially better” </a:t>
            </a:r>
          </a:p>
          <a:p>
            <a:endParaRPr lang="en-US" dirty="0"/>
          </a:p>
          <a:p>
            <a:r>
              <a:rPr lang="en-US" dirty="0"/>
              <a:t>but it eventually falls into the stagnation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9A2D9-0A1F-4F90-9107-FC2CE1D14C98}"/>
              </a:ext>
            </a:extLst>
          </p:cNvPr>
          <p:cNvSpPr txBox="1"/>
          <p:nvPr/>
        </p:nvSpPr>
        <p:spPr>
          <a:xfrm>
            <a:off x="9161755" y="834827"/>
            <a:ext cx="274985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Indicator of high coupling in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81266-EEA0-4049-8A29-A8D298D4AB77}"/>
              </a:ext>
            </a:extLst>
          </p:cNvPr>
          <p:cNvCxnSpPr/>
          <p:nvPr/>
        </p:nvCxnSpPr>
        <p:spPr>
          <a:xfrm flipH="1" flipV="1">
            <a:off x="8318377" y="365125"/>
            <a:ext cx="1296140" cy="4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2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76BE-44E0-41D8-977F-C3E4B891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29F5-613B-466A-B1DA-C2B6DABD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01865-C7B7-43FB-862C-A23AA71E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53" y="365124"/>
            <a:ext cx="11370636" cy="1172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44CF5-A4D1-4C97-9BDE-ED6782C6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3" y="2087245"/>
            <a:ext cx="10337898" cy="40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DC86-00C8-42D4-8D9F-617AB4D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37" y="152754"/>
            <a:ext cx="10515600" cy="768731"/>
          </a:xfrm>
        </p:spPr>
        <p:txBody>
          <a:bodyPr/>
          <a:lstStyle/>
          <a:p>
            <a:r>
              <a:rPr lang="en-US" dirty="0"/>
              <a:t>Partial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6A24-3BD6-4C42-AC86-648815B1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6823-5F7C-4835-8063-ECAB082E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" y="1153766"/>
            <a:ext cx="8318608" cy="308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39C39-0AC8-4768-A9CD-8AD567A4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51" y="4529344"/>
            <a:ext cx="6428571" cy="1647619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F2947622-7EA3-4976-8001-96E0B37B0C5C}"/>
              </a:ext>
            </a:extLst>
          </p:cNvPr>
          <p:cNvSpPr txBox="1"/>
          <p:nvPr/>
        </p:nvSpPr>
        <p:spPr>
          <a:xfrm>
            <a:off x="7560776" y="2823662"/>
            <a:ext cx="4305300" cy="2064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total number of lines in the method is five (curly braces count, too).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LOC in test-&gt; 4</a:t>
            </a:r>
          </a:p>
          <a:p>
            <a:endParaRPr lang="en-US" sz="1400" dirty="0"/>
          </a:p>
          <a:p>
            <a:r>
              <a:rPr lang="en-US" sz="1400" dirty="0"/>
              <a:t>LOC Not</a:t>
            </a:r>
            <a:r>
              <a:rPr lang="en-US" sz="1400" baseline="0" dirty="0"/>
              <a:t> in test -&gt; 5 </a:t>
            </a:r>
          </a:p>
          <a:p>
            <a:endParaRPr lang="en-US" sz="1400" baseline="0" dirty="0"/>
          </a:p>
          <a:p>
            <a:r>
              <a:rPr lang="en-US" sz="1400" dirty="0"/>
              <a:t> This gives us 4/5 = 0.8 = 80% code coverage.</a:t>
            </a:r>
          </a:p>
        </p:txBody>
      </p:sp>
    </p:spTree>
    <p:extLst>
      <p:ext uri="{BB962C8B-B14F-4D97-AF65-F5344CB8AC3E}">
        <p14:creationId xmlns:p14="http://schemas.microsoft.com/office/powerpoint/2010/main" val="347621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9729-E7D5-4731-B872-B31F8D04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/>
              <a:t>How coverage metrics can deceive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909CF-2350-416D-9276-ADDBF0F6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03" y="2150559"/>
            <a:ext cx="6498045" cy="2864729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4EA8F897-261D-4A78-81BA-F5846AAE28FC}"/>
              </a:ext>
            </a:extLst>
          </p:cNvPr>
          <p:cNvSpPr txBox="1"/>
          <p:nvPr/>
        </p:nvSpPr>
        <p:spPr>
          <a:xfrm>
            <a:off x="1975063" y="1403799"/>
            <a:ext cx="41892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Refactor previous code to the following …. 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F6EA6491-3CEA-4468-AA30-A8D8BE121E55}"/>
              </a:ext>
            </a:extLst>
          </p:cNvPr>
          <p:cNvSpPr txBox="1"/>
          <p:nvPr/>
        </p:nvSpPr>
        <p:spPr>
          <a:xfrm>
            <a:off x="2190243" y="5392716"/>
            <a:ext cx="9104159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Now -&gt; Coverage</a:t>
            </a:r>
            <a:r>
              <a:rPr lang="en-US" sz="2000" baseline="0" dirty="0"/>
              <a:t> is 100%</a:t>
            </a:r>
          </a:p>
          <a:p>
            <a:endParaRPr lang="en-US" sz="2000" baseline="0" dirty="0"/>
          </a:p>
          <a:p>
            <a:r>
              <a:rPr lang="en-US" sz="2000" dirty="0"/>
              <a:t>test now exercises all three lines of code (the return statement plus two curly braces),</a:t>
            </a:r>
          </a:p>
          <a:p>
            <a:r>
              <a:rPr lang="en-US" sz="2000" dirty="0"/>
              <a:t> the code coverage increases to 100%</a:t>
            </a:r>
          </a:p>
        </p:txBody>
      </p:sp>
    </p:spTree>
    <p:extLst>
      <p:ext uri="{BB962C8B-B14F-4D97-AF65-F5344CB8AC3E}">
        <p14:creationId xmlns:p14="http://schemas.microsoft.com/office/powerpoint/2010/main" val="335590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56E1-29E7-4EC4-82AC-72306A08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Coverage -&gt;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0B30-2AF1-41C4-BF0C-362E8EE0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45FC08D-9CE7-41FF-B518-4A0ECCC3DEA2}"/>
              </a:ext>
            </a:extLst>
          </p:cNvPr>
          <p:cNvSpPr txBox="1"/>
          <p:nvPr/>
        </p:nvSpPr>
        <p:spPr>
          <a:xfrm>
            <a:off x="8096435" y="272618"/>
            <a:ext cx="3985075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Branch Coverage </a:t>
            </a:r>
          </a:p>
          <a:p>
            <a:r>
              <a:rPr lang="en-US" sz="1600" dirty="0"/>
              <a:t>Focus</a:t>
            </a:r>
            <a:r>
              <a:rPr lang="en-US" sz="1600" baseline="0" dirty="0"/>
              <a:t> on </a:t>
            </a:r>
            <a:r>
              <a:rPr lang="en-US" sz="1600" dirty="0"/>
              <a:t>control structures, such as if and switch statements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Shows -&gt; how many of such control structures are traversed by at least one test in the suite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C511D-5A96-478C-9B7D-897CA81B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549218"/>
            <a:ext cx="7952381" cy="325714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9488641B-B5F4-4B21-8D45-AAB031ECE9B7}"/>
              </a:ext>
            </a:extLst>
          </p:cNvPr>
          <p:cNvSpPr txBox="1"/>
          <p:nvPr/>
        </p:nvSpPr>
        <p:spPr>
          <a:xfrm>
            <a:off x="7753350" y="3777818"/>
            <a:ext cx="4184858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recognize: </a:t>
            </a:r>
          </a:p>
          <a:p>
            <a:endParaRPr lang="en-US" sz="1600" dirty="0"/>
          </a:p>
          <a:p>
            <a:r>
              <a:rPr lang="en-US" sz="1600" dirty="0"/>
              <a:t>-&gt; two branches in the </a:t>
            </a:r>
            <a:r>
              <a:rPr lang="en-US" sz="1600" dirty="0" err="1"/>
              <a:t>IsStringLong</a:t>
            </a:r>
            <a:r>
              <a:rPr lang="en-US" sz="1600" dirty="0"/>
              <a:t> method: </a:t>
            </a:r>
          </a:p>
          <a:p>
            <a:r>
              <a:rPr lang="en-US" sz="1600" dirty="0"/>
              <a:t>   1. when the length of the string argument &gt; 5 </a:t>
            </a:r>
          </a:p>
          <a:p>
            <a:r>
              <a:rPr lang="en-US" sz="1600" dirty="0"/>
              <a:t>   2.</a:t>
            </a:r>
            <a:r>
              <a:rPr lang="en-US" sz="1600" baseline="0" dirty="0"/>
              <a:t> </a:t>
            </a:r>
            <a:r>
              <a:rPr lang="en-US" sz="1600" dirty="0"/>
              <a:t> when it’s not.</a:t>
            </a:r>
          </a:p>
          <a:p>
            <a:endParaRPr lang="en-US" sz="1600" dirty="0"/>
          </a:p>
          <a:p>
            <a:r>
              <a:rPr lang="en-US" sz="1600" dirty="0"/>
              <a:t>he test covers only one of these branches, so the branch coverage metric is 1/2 = 0.5 = 50%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988A9-B723-4AEE-BAE0-D47DE463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24" y="258317"/>
            <a:ext cx="5876925" cy="111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F12B09-15D2-4AB3-8AB1-4A9BCDB98301}"/>
              </a:ext>
            </a:extLst>
          </p:cNvPr>
          <p:cNvSpPr txBox="1"/>
          <p:nvPr/>
        </p:nvSpPr>
        <p:spPr>
          <a:xfrm>
            <a:off x="1758857" y="1470970"/>
            <a:ext cx="4079002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Branch Coverage </a:t>
            </a:r>
          </a:p>
          <a:p>
            <a:endParaRPr lang="en-US" dirty="0"/>
          </a:p>
          <a:p>
            <a:r>
              <a:rPr lang="en-US" dirty="0"/>
              <a:t>LOC Exercised / Total number of branches</a:t>
            </a:r>
          </a:p>
        </p:txBody>
      </p:sp>
    </p:spTree>
    <p:extLst>
      <p:ext uri="{BB962C8B-B14F-4D97-AF65-F5344CB8AC3E}">
        <p14:creationId xmlns:p14="http://schemas.microsoft.com/office/powerpoint/2010/main" val="370414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C39A47-457D-47E0-B131-7CEEAD53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07" y="506027"/>
            <a:ext cx="4650552" cy="6351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8C7B4C-EDB9-4C4A-9657-7B3DC3F93595}"/>
              </a:ext>
            </a:extLst>
          </p:cNvPr>
          <p:cNvSpPr txBox="1"/>
          <p:nvPr/>
        </p:nvSpPr>
        <p:spPr>
          <a:xfrm>
            <a:off x="6980067" y="1539717"/>
            <a:ext cx="2829757" cy="258532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Read P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Read Q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libre baskerville"/>
              </a:rPr>
              <a:t>if </a:t>
            </a: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P+Q &gt; 100 THEN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Print “Large”</a:t>
            </a:r>
          </a:p>
          <a:p>
            <a:r>
              <a:rPr lang="en-US" dirty="0">
                <a:solidFill>
                  <a:srgbClr val="333333"/>
                </a:solidFill>
                <a:latin typeface="libre baskerville"/>
              </a:rPr>
              <a:t>Endif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If P &gt; 50 THEN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Print “P Large”</a:t>
            </a:r>
          </a:p>
          <a:p>
            <a:r>
              <a:rPr lang="en-US" dirty="0">
                <a:solidFill>
                  <a:srgbClr val="333333"/>
                </a:solidFill>
                <a:latin typeface="libre baskerville"/>
              </a:rPr>
              <a:t>Endif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292FB-103E-44B0-929B-41F10EAF1720}"/>
              </a:ext>
            </a:extLst>
          </p:cNvPr>
          <p:cNvSpPr txBox="1"/>
          <p:nvPr/>
        </p:nvSpPr>
        <p:spPr>
          <a:xfrm>
            <a:off x="6096000" y="621437"/>
            <a:ext cx="356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have the following</a:t>
            </a:r>
          </a:p>
          <a:p>
            <a:r>
              <a:rPr lang="en-US" dirty="0"/>
              <a:t>1. What is the coverage by this test?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2644-3AB3-415B-B966-87F11FAE3DE3}"/>
              </a:ext>
            </a:extLst>
          </p:cNvPr>
          <p:cNvSpPr txBox="1"/>
          <p:nvPr/>
        </p:nvSpPr>
        <p:spPr>
          <a:xfrm>
            <a:off x="108750" y="721"/>
            <a:ext cx="109912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https://www.istqb.guru/how-to-calculate-statement-branchdecision-and-path-coverage-for-istqb-exam-purpose/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8CB38-8455-4504-B3AF-E9680BC8F886}"/>
              </a:ext>
            </a:extLst>
          </p:cNvPr>
          <p:cNvSpPr txBox="1"/>
          <p:nvPr/>
        </p:nvSpPr>
        <p:spPr>
          <a:xfrm>
            <a:off x="5541886" y="4841848"/>
            <a:ext cx="609452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libre baskerville"/>
              </a:rPr>
              <a:t>Statement Coverage (SC): </a:t>
            </a:r>
            <a:r>
              <a:rPr lang="en-US" dirty="0">
                <a:solidFill>
                  <a:srgbClr val="333333"/>
                </a:solidFill>
                <a:latin typeface="libre baskerville"/>
              </a:rPr>
              <a:t>All nodes covered: </a:t>
            </a:r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1A-2C-3D-E-4G-5H </a:t>
            </a:r>
          </a:p>
          <a:p>
            <a:endParaRPr lang="en-US" dirty="0">
              <a:solidFill>
                <a:srgbClr val="333333"/>
              </a:solidFill>
              <a:latin typeface="libre baskervill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ibre baskerville"/>
              </a:rPr>
              <a:t>So by traveling through only one path all the nodes 12345 are covered, so the Statement coverage in this case is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71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43791</TotalTime>
  <Words>2447</Words>
  <Application>Microsoft Office PowerPoint</Application>
  <PresentationFormat>Widescreen</PresentationFormat>
  <Paragraphs>253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inherit</vt:lpstr>
      <vt:lpstr>libre baskerville</vt:lpstr>
      <vt:lpstr>Work Sans</vt:lpstr>
      <vt:lpstr>Office Theme</vt:lpstr>
      <vt:lpstr>Unit Testing</vt:lpstr>
      <vt:lpstr>State of unit testing</vt:lpstr>
      <vt:lpstr>PowerPoint Presentation</vt:lpstr>
      <vt:lpstr>PowerPoint Presentation</vt:lpstr>
      <vt:lpstr>Coverage Metrics</vt:lpstr>
      <vt:lpstr>Partial Coverage</vt:lpstr>
      <vt:lpstr>How coverage metrics can deceive </vt:lpstr>
      <vt:lpstr>Branch Coverage -&gt; Improvement</vt:lpstr>
      <vt:lpstr>PowerPoint Presentation</vt:lpstr>
      <vt:lpstr>PowerPoint Presentation</vt:lpstr>
      <vt:lpstr>Statement coverage example </vt:lpstr>
      <vt:lpstr>Branch  coverage example </vt:lpstr>
      <vt:lpstr>Condition Coverage</vt:lpstr>
      <vt:lpstr>Difference between Branch and Condition Coverage</vt:lpstr>
      <vt:lpstr>PowerPoint Presentation</vt:lpstr>
      <vt:lpstr>So what makes a good test suite?</vt:lpstr>
      <vt:lpstr>Main Ideas so far</vt:lpstr>
      <vt:lpstr>Chapter 2 – Unit Tests</vt:lpstr>
      <vt:lpstr>What is isolated?</vt:lpstr>
      <vt:lpstr>Advantages of London Approach</vt:lpstr>
      <vt:lpstr>The ‘classical’ approach</vt:lpstr>
      <vt:lpstr>PowerPoint Presentation</vt:lpstr>
      <vt:lpstr>PowerPoint Presentation</vt:lpstr>
      <vt:lpstr>PowerPoint Presentation</vt:lpstr>
      <vt:lpstr>London Style -&gt; Uses a mock</vt:lpstr>
      <vt:lpstr>PowerPoint Presentation</vt:lpstr>
      <vt:lpstr>A more hybrid classical style might … </vt:lpstr>
      <vt:lpstr>PowerPoint Presentation</vt:lpstr>
      <vt:lpstr>Advantages of London School</vt:lpstr>
      <vt:lpstr>PowerPoint Presentation</vt:lpstr>
      <vt:lpstr>Chapter 3 – Anatomy of a unit test</vt:lpstr>
      <vt:lpstr>PowerPoint Presentation</vt:lpstr>
      <vt:lpstr>Avodi Multiple ‘Acts’ per test</vt:lpstr>
      <vt:lpstr>Avoid if statements in tests</vt:lpstr>
      <vt:lpstr>If the act consists of two or more lines, it could indicate a problem with the SUT’s public API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david lash</cp:lastModifiedBy>
  <cp:revision>830</cp:revision>
  <dcterms:created xsi:type="dcterms:W3CDTF">2017-04-01T15:11:01Z</dcterms:created>
  <dcterms:modified xsi:type="dcterms:W3CDTF">2020-12-24T17:27:36Z</dcterms:modified>
</cp:coreProperties>
</file>