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18"/>
  </p:notesMasterIdLst>
  <p:sldIdLst>
    <p:sldId id="555" r:id="rId2"/>
    <p:sldId id="708" r:id="rId3"/>
    <p:sldId id="709" r:id="rId4"/>
    <p:sldId id="710" r:id="rId5"/>
    <p:sldId id="499" r:id="rId6"/>
    <p:sldId id="715" r:id="rId7"/>
    <p:sldId id="717" r:id="rId8"/>
    <p:sldId id="718" r:id="rId9"/>
    <p:sldId id="719" r:id="rId10"/>
    <p:sldId id="720" r:id="rId11"/>
    <p:sldId id="722" r:id="rId12"/>
    <p:sldId id="711" r:id="rId13"/>
    <p:sldId id="712" r:id="rId14"/>
    <p:sldId id="713" r:id="rId15"/>
    <p:sldId id="716" r:id="rId16"/>
    <p:sldId id="71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46" autoAdjust="0"/>
    <p:restoredTop sz="95149" autoAdjust="0"/>
  </p:normalViewPr>
  <p:slideViewPr>
    <p:cSldViewPr snapToGrid="0">
      <p:cViewPr varScale="1">
        <p:scale>
          <a:sx n="114" d="100"/>
          <a:sy n="114" d="100"/>
        </p:scale>
        <p:origin x="66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Course Composition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D56-45A3-9BD3-371122BEDFB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D56-45A3-9BD3-371122BEDFB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D56-45A3-9BD3-371122BEDFBB}"/>
              </c:ext>
            </c:extLst>
          </c:dPt>
          <c:cat>
            <c:strRef>
              <c:f>Sheet2!$C$28:$E$28</c:f>
              <c:strCache>
                <c:ptCount val="3"/>
                <c:pt idx="0">
                  <c:v>Sophmore</c:v>
                </c:pt>
                <c:pt idx="1">
                  <c:v>Junior</c:v>
                </c:pt>
                <c:pt idx="2">
                  <c:v>Senior</c:v>
                </c:pt>
              </c:strCache>
            </c:strRef>
          </c:cat>
          <c:val>
            <c:numRef>
              <c:f>Sheet2!$C$29:$E$29</c:f>
              <c:numCache>
                <c:formatCode>General</c:formatCode>
                <c:ptCount val="3"/>
                <c:pt idx="0">
                  <c:v>4</c:v>
                </c:pt>
                <c:pt idx="1">
                  <c:v>10</c:v>
                </c:pt>
                <c:pt idx="2">
                  <c:v>12</c:v>
                </c:pt>
              </c:numCache>
            </c:numRef>
          </c:val>
          <c:extLst>
            <c:ext xmlns:c16="http://schemas.microsoft.com/office/drawing/2014/chart" uri="{C3380CC4-5D6E-409C-BE32-E72D297353CC}">
              <c16:uniqueId val="{00000006-DD56-45A3-9BD3-371122BEDFB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EADBA-F76D-42CB-AAEA-5899A162C59D}" type="datetimeFigureOut">
              <a:rPr lang="en-US" smtClean="0"/>
              <a:t>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15B24-8BDE-4584-8D46-CE2231368E39}" type="slidenum">
              <a:rPr lang="en-US" smtClean="0"/>
              <a:t>‹#›</a:t>
            </a:fld>
            <a:endParaRPr lang="en-US"/>
          </a:p>
        </p:txBody>
      </p:sp>
    </p:spTree>
    <p:extLst>
      <p:ext uri="{BB962C8B-B14F-4D97-AF65-F5344CB8AC3E}">
        <p14:creationId xmlns:p14="http://schemas.microsoft.com/office/powerpoint/2010/main" val="3156185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47082A43-FD40-714E-BD60-4E5210E14341}" type="slidenum">
              <a:rPr lang="en-US" smtClean="0"/>
              <a:pPr/>
              <a:t>1</a:t>
            </a:fld>
            <a:endParaRPr lang="en-US"/>
          </a:p>
        </p:txBody>
      </p:sp>
    </p:spTree>
    <p:extLst>
      <p:ext uri="{BB962C8B-B14F-4D97-AF65-F5344CB8AC3E}">
        <p14:creationId xmlns:p14="http://schemas.microsoft.com/office/powerpoint/2010/main" val="2028701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1968037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587563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92368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4127922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777DF0-4DA5-40CD-8FA1-5F589D66E613}"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192166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777DF0-4DA5-40CD-8FA1-5F589D66E613}" type="datetimeFigureOut">
              <a:rPr lang="en-US" smtClean="0"/>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94569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777DF0-4DA5-40CD-8FA1-5F589D66E613}" type="datetimeFigureOut">
              <a:rPr lang="en-US" smtClean="0"/>
              <a:t>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42596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777DF0-4DA5-40CD-8FA1-5F589D66E613}" type="datetimeFigureOut">
              <a:rPr lang="en-US" smtClean="0"/>
              <a:t>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19293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777DF0-4DA5-40CD-8FA1-5F589D66E613}" type="datetimeFigureOut">
              <a:rPr lang="en-US" smtClean="0"/>
              <a:t>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83261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777DF0-4DA5-40CD-8FA1-5F589D66E613}" type="datetimeFigureOut">
              <a:rPr lang="en-US" smtClean="0"/>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20187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777DF0-4DA5-40CD-8FA1-5F589D66E613}" type="datetimeFigureOut">
              <a:rPr lang="en-US" smtClean="0"/>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07265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alpha val="93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77DF0-4DA5-40CD-8FA1-5F589D66E613}" type="datetimeFigureOut">
              <a:rPr lang="en-US" smtClean="0"/>
              <a:t>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26804-3422-4F58-8823-07337C2B1039}" type="slidenum">
              <a:rPr lang="en-US" smtClean="0"/>
              <a:t>‹#›</a:t>
            </a:fld>
            <a:endParaRPr lang="en-US"/>
          </a:p>
        </p:txBody>
      </p:sp>
    </p:spTree>
    <p:extLst>
      <p:ext uri="{BB962C8B-B14F-4D97-AF65-F5344CB8AC3E}">
        <p14:creationId xmlns:p14="http://schemas.microsoft.com/office/powerpoint/2010/main" val="468871825"/>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CSC3510 </a:t>
            </a:r>
          </a:p>
        </p:txBody>
      </p:sp>
      <p:sp>
        <p:nvSpPr>
          <p:cNvPr id="3" name="Subtitle 2"/>
          <p:cNvSpPr>
            <a:spLocks noGrp="1"/>
          </p:cNvSpPr>
          <p:nvPr>
            <p:ph type="subTitle" idx="1"/>
          </p:nvPr>
        </p:nvSpPr>
        <p:spPr>
          <a:xfrm>
            <a:off x="3440730" y="3602038"/>
            <a:ext cx="6856021" cy="1655762"/>
          </a:xfrm>
        </p:spPr>
        <p:txBody>
          <a:bodyPr>
            <a:normAutofit/>
          </a:bodyPr>
          <a:lstStyle/>
          <a:p>
            <a:pPr algn="l"/>
            <a:r>
              <a:rPr lang="en-US" dirty="0"/>
              <a:t>Whats the course about and How to do well… </a:t>
            </a:r>
          </a:p>
          <a:p>
            <a:pPr algn="l"/>
            <a:endParaRPr lang="en-US" dirty="0"/>
          </a:p>
          <a:p>
            <a:pPr algn="l"/>
            <a:r>
              <a:rPr lang="en-US" dirty="0"/>
              <a:t>How well do you play the game? </a:t>
            </a:r>
            <a:endParaRPr lang="en-GB" dirty="0"/>
          </a:p>
          <a:p>
            <a:pPr algn="l"/>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54682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A797-5758-42B4-AE1D-B64C2E3B7C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EC55DF-D21D-4156-A2A4-527C15DCD58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68E134F-F586-48D9-9109-117E19694937}"/>
              </a:ext>
            </a:extLst>
          </p:cNvPr>
          <p:cNvPicPr>
            <a:picLocks noChangeAspect="1"/>
          </p:cNvPicPr>
          <p:nvPr/>
        </p:nvPicPr>
        <p:blipFill>
          <a:blip r:embed="rId2"/>
          <a:stretch>
            <a:fillRect/>
          </a:stretch>
        </p:blipFill>
        <p:spPr>
          <a:xfrm>
            <a:off x="618415" y="1336261"/>
            <a:ext cx="6581888" cy="4996112"/>
          </a:xfrm>
          <a:prstGeom prst="rect">
            <a:avLst/>
          </a:prstGeom>
        </p:spPr>
      </p:pic>
      <p:sp>
        <p:nvSpPr>
          <p:cNvPr id="5" name="TextBox 4">
            <a:extLst>
              <a:ext uri="{FF2B5EF4-FFF2-40B4-BE49-F238E27FC236}">
                <a16:creationId xmlns:a16="http://schemas.microsoft.com/office/drawing/2014/main" id="{2450A914-270E-4DDA-A9E4-77324E84A7F5}"/>
              </a:ext>
            </a:extLst>
          </p:cNvPr>
          <p:cNvSpPr txBox="1"/>
          <p:nvPr/>
        </p:nvSpPr>
        <p:spPr>
          <a:xfrm>
            <a:off x="3607267" y="260059"/>
            <a:ext cx="7186072" cy="646331"/>
          </a:xfrm>
          <a:prstGeom prst="rect">
            <a:avLst/>
          </a:prstGeom>
          <a:solidFill>
            <a:srgbClr val="FFFF00"/>
          </a:solidFill>
        </p:spPr>
        <p:txBody>
          <a:bodyPr wrap="square" rtlCol="0">
            <a:spAutoFit/>
          </a:bodyPr>
          <a:lstStyle/>
          <a:p>
            <a:r>
              <a:rPr lang="en-US" dirty="0"/>
              <a:t>What will you put in here? The bare minimum? Or a series of things you want to make sure to remember?  Paraphrase, paraphrase, paraphrase</a:t>
            </a:r>
          </a:p>
        </p:txBody>
      </p:sp>
      <p:sp>
        <p:nvSpPr>
          <p:cNvPr id="6" name="TextBox 5">
            <a:extLst>
              <a:ext uri="{FF2B5EF4-FFF2-40B4-BE49-F238E27FC236}">
                <a16:creationId xmlns:a16="http://schemas.microsoft.com/office/drawing/2014/main" id="{37C7A00A-451A-49C3-A2D4-164F8D426E8E}"/>
              </a:ext>
            </a:extLst>
          </p:cNvPr>
          <p:cNvSpPr txBox="1"/>
          <p:nvPr/>
        </p:nvSpPr>
        <p:spPr>
          <a:xfrm>
            <a:off x="4494100" y="4164063"/>
            <a:ext cx="7186072" cy="1477328"/>
          </a:xfrm>
          <a:prstGeom prst="rect">
            <a:avLst/>
          </a:prstGeom>
          <a:solidFill>
            <a:srgbClr val="FFFF00"/>
          </a:solidFill>
        </p:spPr>
        <p:txBody>
          <a:bodyPr wrap="square" rtlCol="0">
            <a:spAutoFit/>
          </a:bodyPr>
          <a:lstStyle/>
          <a:p>
            <a:r>
              <a:rPr lang="en-US" dirty="0"/>
              <a:t>Let me know items that are muddy. If its muddy for you … its likely to be muddy for others</a:t>
            </a:r>
          </a:p>
          <a:p>
            <a:endParaRPr lang="en-US" dirty="0"/>
          </a:p>
          <a:p>
            <a:endParaRPr lang="en-US" dirty="0"/>
          </a:p>
          <a:p>
            <a:r>
              <a:rPr lang="en-US" dirty="0"/>
              <a:t>Much of learning is driven by curiosity … </a:t>
            </a:r>
          </a:p>
        </p:txBody>
      </p:sp>
      <p:cxnSp>
        <p:nvCxnSpPr>
          <p:cNvPr id="8" name="Straight Arrow Connector 7">
            <a:extLst>
              <a:ext uri="{FF2B5EF4-FFF2-40B4-BE49-F238E27FC236}">
                <a16:creationId xmlns:a16="http://schemas.microsoft.com/office/drawing/2014/main" id="{7B6EAD81-9163-450E-93FE-299578E47F8F}"/>
              </a:ext>
            </a:extLst>
          </p:cNvPr>
          <p:cNvCxnSpPr/>
          <p:nvPr/>
        </p:nvCxnSpPr>
        <p:spPr>
          <a:xfrm flipH="1" flipV="1">
            <a:off x="2059536" y="5221480"/>
            <a:ext cx="2474363" cy="24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F6D2E22-8E3D-4101-A647-56787100A26A}"/>
              </a:ext>
            </a:extLst>
          </p:cNvPr>
          <p:cNvCxnSpPr/>
          <p:nvPr/>
        </p:nvCxnSpPr>
        <p:spPr>
          <a:xfrm flipH="1" flipV="1">
            <a:off x="2019737" y="4438080"/>
            <a:ext cx="2474363" cy="24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5C9A595-570F-46E5-BD42-FCE7E840950A}"/>
              </a:ext>
            </a:extLst>
          </p:cNvPr>
          <p:cNvCxnSpPr>
            <a:cxnSpLocks/>
          </p:cNvCxnSpPr>
          <p:nvPr/>
        </p:nvCxnSpPr>
        <p:spPr>
          <a:xfrm flipH="1">
            <a:off x="4043494" y="850693"/>
            <a:ext cx="2649921" cy="1269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99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8AC58-6BEC-4FB9-97AA-9EEF08752DF8}"/>
              </a:ext>
            </a:extLst>
          </p:cNvPr>
          <p:cNvSpPr>
            <a:spLocks noGrp="1"/>
          </p:cNvSpPr>
          <p:nvPr>
            <p:ph type="title"/>
          </p:nvPr>
        </p:nvSpPr>
        <p:spPr/>
        <p:txBody>
          <a:bodyPr/>
          <a:lstStyle/>
          <a:p>
            <a:r>
              <a:rPr lang="en-US" dirty="0"/>
              <a:t>How your grade is determined – 45% HW/Projects</a:t>
            </a:r>
          </a:p>
        </p:txBody>
      </p:sp>
      <p:sp>
        <p:nvSpPr>
          <p:cNvPr id="8" name="TextBox 7">
            <a:extLst>
              <a:ext uri="{FF2B5EF4-FFF2-40B4-BE49-F238E27FC236}">
                <a16:creationId xmlns:a16="http://schemas.microsoft.com/office/drawing/2014/main" id="{5F8CA9AA-A08E-42B3-922F-CBCBCD1030A7}"/>
              </a:ext>
            </a:extLst>
          </p:cNvPr>
          <p:cNvSpPr txBox="1"/>
          <p:nvPr/>
        </p:nvSpPr>
        <p:spPr>
          <a:xfrm>
            <a:off x="4005353" y="1612292"/>
            <a:ext cx="3896067" cy="1200329"/>
          </a:xfrm>
          <a:prstGeom prst="rect">
            <a:avLst/>
          </a:prstGeom>
          <a:solidFill>
            <a:schemeClr val="accent6">
              <a:lumMod val="20000"/>
              <a:lumOff val="80000"/>
            </a:schemeClr>
          </a:solidFill>
        </p:spPr>
        <p:txBody>
          <a:bodyPr wrap="none" rtlCol="0">
            <a:spAutoFit/>
          </a:bodyPr>
          <a:lstStyle/>
          <a:p>
            <a:r>
              <a:rPr lang="en-US" dirty="0"/>
              <a:t>HW Early on … will stop around the MT </a:t>
            </a:r>
          </a:p>
          <a:p>
            <a:endParaRPr lang="en-US" dirty="0"/>
          </a:p>
          <a:p>
            <a:r>
              <a:rPr lang="en-US" dirty="0"/>
              <a:t>Project work (more on this later)</a:t>
            </a:r>
          </a:p>
          <a:p>
            <a:endParaRPr lang="en-US" dirty="0"/>
          </a:p>
        </p:txBody>
      </p:sp>
      <p:sp>
        <p:nvSpPr>
          <p:cNvPr id="12" name="TextBox 11">
            <a:extLst>
              <a:ext uri="{FF2B5EF4-FFF2-40B4-BE49-F238E27FC236}">
                <a16:creationId xmlns:a16="http://schemas.microsoft.com/office/drawing/2014/main" id="{326C7062-28F4-4259-959F-9AC03DD64371}"/>
              </a:ext>
            </a:extLst>
          </p:cNvPr>
          <p:cNvSpPr txBox="1"/>
          <p:nvPr/>
        </p:nvSpPr>
        <p:spPr>
          <a:xfrm>
            <a:off x="2057319" y="3190820"/>
            <a:ext cx="6777625" cy="1200329"/>
          </a:xfrm>
          <a:prstGeom prst="rect">
            <a:avLst/>
          </a:prstGeom>
          <a:solidFill>
            <a:schemeClr val="accent6">
              <a:lumMod val="20000"/>
              <a:lumOff val="80000"/>
            </a:schemeClr>
          </a:solidFill>
        </p:spPr>
        <p:txBody>
          <a:bodyPr wrap="none" rtlCol="0">
            <a:spAutoFit/>
          </a:bodyPr>
          <a:lstStyle/>
          <a:p>
            <a:r>
              <a:rPr lang="en-US" dirty="0"/>
              <a:t>Early on … HW designed to give you practice … There is lots to learn … </a:t>
            </a:r>
          </a:p>
          <a:p>
            <a:endParaRPr lang="en-US" dirty="0"/>
          </a:p>
          <a:p>
            <a:r>
              <a:rPr lang="en-US" dirty="0"/>
              <a:t>Want that the ‘melt’ away and move into project</a:t>
            </a:r>
          </a:p>
          <a:p>
            <a:endParaRPr lang="en-US" dirty="0"/>
          </a:p>
        </p:txBody>
      </p:sp>
    </p:spTree>
    <p:extLst>
      <p:ext uri="{BB962C8B-B14F-4D97-AF65-F5344CB8AC3E}">
        <p14:creationId xmlns:p14="http://schemas.microsoft.com/office/powerpoint/2010/main" val="579895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E5C68-5578-42AD-A52E-87F19BF290E2}"/>
              </a:ext>
            </a:extLst>
          </p:cNvPr>
          <p:cNvSpPr>
            <a:spLocks noGrp="1"/>
          </p:cNvSpPr>
          <p:nvPr>
            <p:ph type="title"/>
          </p:nvPr>
        </p:nvSpPr>
        <p:spPr>
          <a:xfrm>
            <a:off x="381001" y="116044"/>
            <a:ext cx="10515600" cy="1325563"/>
          </a:xfrm>
        </p:spPr>
        <p:txBody>
          <a:bodyPr/>
          <a:lstStyle/>
          <a:p>
            <a:r>
              <a:rPr lang="en-US" dirty="0"/>
              <a:t>My Philosophies  on … </a:t>
            </a:r>
          </a:p>
        </p:txBody>
      </p:sp>
      <p:sp>
        <p:nvSpPr>
          <p:cNvPr id="4" name="AutoShape 2">
            <a:extLst>
              <a:ext uri="{FF2B5EF4-FFF2-40B4-BE49-F238E27FC236}">
                <a16:creationId xmlns:a16="http://schemas.microsoft.com/office/drawing/2014/main" id="{F38C0335-553E-441E-A6CA-08D9E32FEAC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Full size image">
            <a:extLst>
              <a:ext uri="{FF2B5EF4-FFF2-40B4-BE49-F238E27FC236}">
                <a16:creationId xmlns:a16="http://schemas.microsoft.com/office/drawing/2014/main" id="{8AEC6E8B-C2A0-4B46-BC56-6429EB24CAB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Full size image">
            <a:extLst>
              <a:ext uri="{FF2B5EF4-FFF2-40B4-BE49-F238E27FC236}">
                <a16:creationId xmlns:a16="http://schemas.microsoft.com/office/drawing/2014/main" id="{28C63CBE-AD67-4DF4-980A-D95CB7ED179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9F63925E-D71A-463C-97E6-E4E358FDD6D1}"/>
              </a:ext>
            </a:extLst>
          </p:cNvPr>
          <p:cNvSpPr txBox="1"/>
          <p:nvPr/>
        </p:nvSpPr>
        <p:spPr>
          <a:xfrm>
            <a:off x="6248400" y="499053"/>
            <a:ext cx="4239879" cy="523220"/>
          </a:xfrm>
          <a:prstGeom prst="rect">
            <a:avLst/>
          </a:prstGeom>
          <a:noFill/>
        </p:spPr>
        <p:txBody>
          <a:bodyPr wrap="none" rtlCol="0">
            <a:spAutoFit/>
          </a:bodyPr>
          <a:lstStyle/>
          <a:p>
            <a:r>
              <a:rPr lang="en-US" sz="2800" dirty="0"/>
              <a:t>Learning … growth mindset </a:t>
            </a:r>
          </a:p>
        </p:txBody>
      </p:sp>
      <p:sp>
        <p:nvSpPr>
          <p:cNvPr id="15" name="TextBox 14">
            <a:extLst>
              <a:ext uri="{FF2B5EF4-FFF2-40B4-BE49-F238E27FC236}">
                <a16:creationId xmlns:a16="http://schemas.microsoft.com/office/drawing/2014/main" id="{CC9807FF-5A93-4749-9272-29BFB73A2868}"/>
              </a:ext>
            </a:extLst>
          </p:cNvPr>
          <p:cNvSpPr txBox="1"/>
          <p:nvPr/>
        </p:nvSpPr>
        <p:spPr>
          <a:xfrm>
            <a:off x="260596" y="1441608"/>
            <a:ext cx="6094520" cy="1477328"/>
          </a:xfrm>
          <a:prstGeom prst="rect">
            <a:avLst/>
          </a:prstGeom>
          <a:solidFill>
            <a:srgbClr val="FFFF00"/>
          </a:solidFill>
        </p:spPr>
        <p:txBody>
          <a:bodyPr wrap="square">
            <a:spAutoFit/>
          </a:bodyPr>
          <a:lstStyle/>
          <a:p>
            <a:r>
              <a:rPr lang="en-US" b="1" i="0" dirty="0">
                <a:solidFill>
                  <a:srgbClr val="202124"/>
                </a:solidFill>
                <a:effectLst/>
                <a:latin typeface="Roboto"/>
              </a:rPr>
              <a:t>fixed mindset</a:t>
            </a:r>
            <a:r>
              <a:rPr lang="en-US" dirty="0">
                <a:solidFill>
                  <a:srgbClr val="202124"/>
                </a:solidFill>
                <a:latin typeface="Roboto"/>
              </a:rPr>
              <a:t> -&gt; </a:t>
            </a:r>
            <a:r>
              <a:rPr lang="en-US" b="0" i="0" dirty="0">
                <a:solidFill>
                  <a:srgbClr val="202124"/>
                </a:solidFill>
                <a:effectLst/>
                <a:latin typeface="Roboto"/>
              </a:rPr>
              <a:t>believe that their basic abilities, intelligence, and talents are </a:t>
            </a:r>
            <a:r>
              <a:rPr lang="en-US" b="1" i="0" dirty="0">
                <a:solidFill>
                  <a:srgbClr val="202124"/>
                </a:solidFill>
                <a:effectLst/>
                <a:latin typeface="Roboto"/>
              </a:rPr>
              <a:t>fixed</a:t>
            </a:r>
            <a:r>
              <a:rPr lang="en-US" b="0" i="0" dirty="0">
                <a:solidFill>
                  <a:srgbClr val="202124"/>
                </a:solidFill>
                <a:effectLst/>
                <a:latin typeface="Roboto"/>
              </a:rPr>
              <a:t> traits. ...</a:t>
            </a:r>
          </a:p>
          <a:p>
            <a:endParaRPr lang="en-US" dirty="0">
              <a:solidFill>
                <a:srgbClr val="202124"/>
              </a:solidFill>
              <a:latin typeface="Roboto"/>
            </a:endParaRPr>
          </a:p>
          <a:p>
            <a:endParaRPr lang="en-US" dirty="0">
              <a:solidFill>
                <a:srgbClr val="202124"/>
              </a:solidFill>
              <a:latin typeface="Roboto"/>
            </a:endParaRPr>
          </a:p>
          <a:p>
            <a:r>
              <a:rPr lang="en-US" b="0" i="0" dirty="0">
                <a:solidFill>
                  <a:srgbClr val="202124"/>
                </a:solidFill>
                <a:effectLst/>
                <a:latin typeface="Roboto"/>
              </a:rPr>
              <a:t> .</a:t>
            </a:r>
            <a:endParaRPr lang="en-US" dirty="0"/>
          </a:p>
        </p:txBody>
      </p:sp>
      <p:sp>
        <p:nvSpPr>
          <p:cNvPr id="17" name="TextBox 16">
            <a:extLst>
              <a:ext uri="{FF2B5EF4-FFF2-40B4-BE49-F238E27FC236}">
                <a16:creationId xmlns:a16="http://schemas.microsoft.com/office/drawing/2014/main" id="{91D6E196-011D-449D-B9EF-B6DA65D15F63}"/>
              </a:ext>
            </a:extLst>
          </p:cNvPr>
          <p:cNvSpPr txBox="1"/>
          <p:nvPr/>
        </p:nvSpPr>
        <p:spPr>
          <a:xfrm>
            <a:off x="528221" y="3886200"/>
            <a:ext cx="6134470" cy="646331"/>
          </a:xfrm>
          <a:prstGeom prst="rect">
            <a:avLst/>
          </a:prstGeom>
          <a:solidFill>
            <a:schemeClr val="accent3">
              <a:lumMod val="20000"/>
              <a:lumOff val="80000"/>
            </a:schemeClr>
          </a:solidFill>
        </p:spPr>
        <p:txBody>
          <a:bodyPr wrap="square">
            <a:spAutoFit/>
          </a:bodyPr>
          <a:lstStyle/>
          <a:p>
            <a:r>
              <a:rPr lang="en-US" dirty="0"/>
              <a:t>https://www.developgoodhabits.com/growth-mindset-examples/</a:t>
            </a:r>
          </a:p>
        </p:txBody>
      </p:sp>
      <p:sp>
        <p:nvSpPr>
          <p:cNvPr id="19" name="TextBox 18">
            <a:extLst>
              <a:ext uri="{FF2B5EF4-FFF2-40B4-BE49-F238E27FC236}">
                <a16:creationId xmlns:a16="http://schemas.microsoft.com/office/drawing/2014/main" id="{EDBAFF63-7A9A-44CE-B2C2-B6FA33B9F6C8}"/>
              </a:ext>
            </a:extLst>
          </p:cNvPr>
          <p:cNvSpPr txBox="1"/>
          <p:nvPr/>
        </p:nvSpPr>
        <p:spPr>
          <a:xfrm>
            <a:off x="528221" y="4800680"/>
            <a:ext cx="6134470" cy="1754326"/>
          </a:xfrm>
          <a:prstGeom prst="rect">
            <a:avLst/>
          </a:prstGeom>
          <a:solidFill>
            <a:schemeClr val="accent3">
              <a:lumMod val="20000"/>
              <a:lumOff val="80000"/>
            </a:schemeClr>
          </a:solidFill>
        </p:spPr>
        <p:txBody>
          <a:bodyPr wrap="square">
            <a:spAutoFit/>
          </a:bodyPr>
          <a:lstStyle/>
          <a:p>
            <a:pPr algn="l"/>
            <a:r>
              <a:rPr lang="en-US" b="1" i="0" dirty="0">
                <a:solidFill>
                  <a:srgbClr val="5171A5"/>
                </a:solidFill>
                <a:effectLst/>
                <a:latin typeface="PT Serif"/>
              </a:rPr>
              <a:t>“It’s never too late to learn.”</a:t>
            </a:r>
          </a:p>
          <a:p>
            <a:r>
              <a:rPr lang="en-US" b="1" i="0" dirty="0">
                <a:solidFill>
                  <a:srgbClr val="5171A5"/>
                </a:solidFill>
                <a:effectLst/>
                <a:latin typeface="PT Serif"/>
              </a:rPr>
              <a:t>“I can always improve at something if I try.”</a:t>
            </a:r>
          </a:p>
          <a:p>
            <a:r>
              <a:rPr lang="en-US" b="1" i="0" dirty="0">
                <a:solidFill>
                  <a:srgbClr val="5171A5"/>
                </a:solidFill>
                <a:effectLst/>
                <a:latin typeface="PT Serif"/>
              </a:rPr>
              <a:t>“As long as I have determination, I can do anything.”</a:t>
            </a:r>
          </a:p>
          <a:p>
            <a:r>
              <a:rPr lang="en-US" b="1" dirty="0">
                <a:solidFill>
                  <a:srgbClr val="5171A5"/>
                </a:solidFill>
                <a:latin typeface="PT Serif"/>
              </a:rPr>
              <a:t>“If I am struggling it means I am learning”</a:t>
            </a:r>
            <a:endParaRPr lang="en-US" b="1" i="0" dirty="0">
              <a:solidFill>
                <a:srgbClr val="5171A5"/>
              </a:solidFill>
              <a:effectLst/>
              <a:latin typeface="PT Serif"/>
            </a:endParaRPr>
          </a:p>
          <a:p>
            <a:endParaRPr lang="en-US" b="1" i="0" dirty="0">
              <a:solidFill>
                <a:srgbClr val="5171A5"/>
              </a:solidFill>
              <a:effectLst/>
              <a:latin typeface="PT Serif"/>
            </a:endParaRPr>
          </a:p>
          <a:p>
            <a:pPr algn="l"/>
            <a:endParaRPr lang="en-US" b="1" i="0" dirty="0">
              <a:solidFill>
                <a:srgbClr val="5171A5"/>
              </a:solidFill>
              <a:effectLst/>
              <a:latin typeface="PT Serif"/>
            </a:endParaRPr>
          </a:p>
        </p:txBody>
      </p:sp>
      <p:sp>
        <p:nvSpPr>
          <p:cNvPr id="21" name="TextBox 20">
            <a:extLst>
              <a:ext uri="{FF2B5EF4-FFF2-40B4-BE49-F238E27FC236}">
                <a16:creationId xmlns:a16="http://schemas.microsoft.com/office/drawing/2014/main" id="{93C02CE3-B432-49B1-AA15-603383D2EFEA}"/>
              </a:ext>
            </a:extLst>
          </p:cNvPr>
          <p:cNvSpPr txBox="1"/>
          <p:nvPr/>
        </p:nvSpPr>
        <p:spPr>
          <a:xfrm>
            <a:off x="260596" y="2092169"/>
            <a:ext cx="6082869" cy="923330"/>
          </a:xfrm>
          <a:prstGeom prst="rect">
            <a:avLst/>
          </a:prstGeom>
          <a:noFill/>
        </p:spPr>
        <p:txBody>
          <a:bodyPr wrap="square">
            <a:spAutoFit/>
          </a:bodyPr>
          <a:lstStyle/>
          <a:p>
            <a:r>
              <a:rPr lang="en-US" b="0" i="0" dirty="0">
                <a:solidFill>
                  <a:srgbClr val="2A2A2A"/>
                </a:solidFill>
                <a:effectLst/>
                <a:latin typeface="lora"/>
              </a:rPr>
              <a:t> If someone believes intelligence and abilities are immutable traits, they are not likely to put in much effort to change their inherent intelligence and abilities.</a:t>
            </a:r>
            <a:endParaRPr lang="en-US" dirty="0"/>
          </a:p>
        </p:txBody>
      </p:sp>
      <p:sp>
        <p:nvSpPr>
          <p:cNvPr id="23" name="TextBox 22">
            <a:extLst>
              <a:ext uri="{FF2B5EF4-FFF2-40B4-BE49-F238E27FC236}">
                <a16:creationId xmlns:a16="http://schemas.microsoft.com/office/drawing/2014/main" id="{468BE7C0-8E16-4235-8834-D4CC097F99B5}"/>
              </a:ext>
            </a:extLst>
          </p:cNvPr>
          <p:cNvSpPr txBox="1"/>
          <p:nvPr/>
        </p:nvSpPr>
        <p:spPr>
          <a:xfrm>
            <a:off x="208995" y="3115505"/>
            <a:ext cx="6134470" cy="646331"/>
          </a:xfrm>
          <a:prstGeom prst="rect">
            <a:avLst/>
          </a:prstGeom>
          <a:solidFill>
            <a:schemeClr val="accent3">
              <a:lumMod val="20000"/>
              <a:lumOff val="80000"/>
            </a:schemeClr>
          </a:solidFill>
        </p:spPr>
        <p:txBody>
          <a:bodyPr wrap="square">
            <a:spAutoFit/>
          </a:bodyPr>
          <a:lstStyle/>
          <a:p>
            <a:r>
              <a:rPr lang="en-US" b="1" i="0" dirty="0">
                <a:solidFill>
                  <a:srgbClr val="202124"/>
                </a:solidFill>
                <a:effectLst/>
                <a:latin typeface="Roboto"/>
              </a:rPr>
              <a:t>growth mindset</a:t>
            </a:r>
            <a:r>
              <a:rPr lang="en-US" dirty="0">
                <a:solidFill>
                  <a:srgbClr val="202124"/>
                </a:solidFill>
                <a:latin typeface="Roboto"/>
              </a:rPr>
              <a:t> =&gt; </a:t>
            </a:r>
            <a:r>
              <a:rPr lang="en-US" b="0" i="0" dirty="0">
                <a:solidFill>
                  <a:srgbClr val="202124"/>
                </a:solidFill>
                <a:effectLst/>
                <a:latin typeface="Roboto"/>
              </a:rPr>
              <a:t>believe their abilities and intelligence can be developed with effort, learning, and persistence</a:t>
            </a:r>
            <a:endParaRPr lang="en-US" dirty="0"/>
          </a:p>
        </p:txBody>
      </p:sp>
      <p:pic>
        <p:nvPicPr>
          <p:cNvPr id="10" name="Picture 9">
            <a:extLst>
              <a:ext uri="{FF2B5EF4-FFF2-40B4-BE49-F238E27FC236}">
                <a16:creationId xmlns:a16="http://schemas.microsoft.com/office/drawing/2014/main" id="{23830B2B-6F6E-4E95-B85D-BC8EFBCAC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572569" y="1204008"/>
            <a:ext cx="3337487" cy="4449983"/>
          </a:xfrm>
          <a:prstGeom prst="rect">
            <a:avLst/>
          </a:prstGeom>
        </p:spPr>
      </p:pic>
    </p:spTree>
    <p:extLst>
      <p:ext uri="{BB962C8B-B14F-4D97-AF65-F5344CB8AC3E}">
        <p14:creationId xmlns:p14="http://schemas.microsoft.com/office/powerpoint/2010/main" val="910537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E5C68-5578-42AD-A52E-87F19BF290E2}"/>
              </a:ext>
            </a:extLst>
          </p:cNvPr>
          <p:cNvSpPr>
            <a:spLocks noGrp="1"/>
          </p:cNvSpPr>
          <p:nvPr>
            <p:ph type="title"/>
          </p:nvPr>
        </p:nvSpPr>
        <p:spPr>
          <a:xfrm>
            <a:off x="345828" y="-22281"/>
            <a:ext cx="10515600" cy="1325563"/>
          </a:xfrm>
        </p:spPr>
        <p:txBody>
          <a:bodyPr/>
          <a:lstStyle/>
          <a:p>
            <a:r>
              <a:rPr lang="en-US" dirty="0"/>
              <a:t>My Philosophies on … </a:t>
            </a:r>
          </a:p>
        </p:txBody>
      </p:sp>
      <p:sp>
        <p:nvSpPr>
          <p:cNvPr id="4" name="AutoShape 2">
            <a:extLst>
              <a:ext uri="{FF2B5EF4-FFF2-40B4-BE49-F238E27FC236}">
                <a16:creationId xmlns:a16="http://schemas.microsoft.com/office/drawing/2014/main" id="{F38C0335-553E-441E-A6CA-08D9E32FEAC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Full size image">
            <a:extLst>
              <a:ext uri="{FF2B5EF4-FFF2-40B4-BE49-F238E27FC236}">
                <a16:creationId xmlns:a16="http://schemas.microsoft.com/office/drawing/2014/main" id="{8AEC6E8B-C2A0-4B46-BC56-6429EB24CAB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Full size image">
            <a:extLst>
              <a:ext uri="{FF2B5EF4-FFF2-40B4-BE49-F238E27FC236}">
                <a16:creationId xmlns:a16="http://schemas.microsoft.com/office/drawing/2014/main" id="{28C63CBE-AD67-4DF4-980A-D95CB7ED179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9672309E-7832-43A2-A0C9-6CD304C8EE5C}"/>
              </a:ext>
            </a:extLst>
          </p:cNvPr>
          <p:cNvSpPr txBox="1"/>
          <p:nvPr/>
        </p:nvSpPr>
        <p:spPr>
          <a:xfrm>
            <a:off x="209501" y="1096385"/>
            <a:ext cx="5346101" cy="2585323"/>
          </a:xfrm>
          <a:prstGeom prst="rect">
            <a:avLst/>
          </a:prstGeom>
          <a:solidFill>
            <a:schemeClr val="accent6">
              <a:lumMod val="20000"/>
              <a:lumOff val="80000"/>
            </a:schemeClr>
          </a:solidFill>
        </p:spPr>
        <p:txBody>
          <a:bodyPr wrap="square" rtlCol="0">
            <a:spAutoFit/>
          </a:bodyPr>
          <a:lstStyle/>
          <a:p>
            <a:r>
              <a:rPr lang="en-US" b="1" dirty="0"/>
              <a:t>The Learning Process</a:t>
            </a:r>
          </a:p>
          <a:p>
            <a:endParaRPr lang="en-US" dirty="0"/>
          </a:p>
          <a:p>
            <a:r>
              <a:rPr lang="en-US" dirty="0"/>
              <a:t>In the field</a:t>
            </a:r>
          </a:p>
          <a:p>
            <a:endParaRPr lang="en-US" dirty="0"/>
          </a:p>
          <a:p>
            <a:r>
              <a:rPr lang="en-US" dirty="0"/>
              <a:t>1. Watch tutorial and code-a-long</a:t>
            </a:r>
          </a:p>
          <a:p>
            <a:r>
              <a:rPr lang="en-US" dirty="0"/>
              <a:t>	(get it working)</a:t>
            </a:r>
          </a:p>
          <a:p>
            <a:r>
              <a:rPr lang="en-US" dirty="0"/>
              <a:t>2. Recreate with a twist</a:t>
            </a:r>
          </a:p>
          <a:p>
            <a:r>
              <a:rPr lang="en-US" dirty="0"/>
              <a:t>3. Study the example … Repeat steps 1,2 if needed …</a:t>
            </a:r>
          </a:p>
          <a:p>
            <a:r>
              <a:rPr lang="en-US" dirty="0"/>
              <a:t>4. Apply to a big project</a:t>
            </a:r>
          </a:p>
        </p:txBody>
      </p:sp>
      <p:sp>
        <p:nvSpPr>
          <p:cNvPr id="9" name="TextBox 8">
            <a:extLst>
              <a:ext uri="{FF2B5EF4-FFF2-40B4-BE49-F238E27FC236}">
                <a16:creationId xmlns:a16="http://schemas.microsoft.com/office/drawing/2014/main" id="{DC012802-081C-4132-99FB-AF68CAEFF2BA}"/>
              </a:ext>
            </a:extLst>
          </p:cNvPr>
          <p:cNvSpPr txBox="1"/>
          <p:nvPr/>
        </p:nvSpPr>
        <p:spPr>
          <a:xfrm>
            <a:off x="688598" y="4159827"/>
            <a:ext cx="3892280" cy="2031325"/>
          </a:xfrm>
          <a:prstGeom prst="rect">
            <a:avLst/>
          </a:prstGeom>
          <a:solidFill>
            <a:schemeClr val="accent6">
              <a:lumMod val="20000"/>
              <a:lumOff val="80000"/>
            </a:schemeClr>
          </a:solidFill>
        </p:spPr>
        <p:txBody>
          <a:bodyPr wrap="square" rtlCol="0">
            <a:spAutoFit/>
          </a:bodyPr>
          <a:lstStyle/>
          <a:p>
            <a:r>
              <a:rPr lang="en-US" b="1" dirty="0"/>
              <a:t>As a student </a:t>
            </a:r>
            <a:endParaRPr lang="en-US" dirty="0"/>
          </a:p>
          <a:p>
            <a:endParaRPr lang="en-US" dirty="0"/>
          </a:p>
          <a:p>
            <a:r>
              <a:rPr lang="en-US" dirty="0"/>
              <a:t>Notes matter … in your own words</a:t>
            </a:r>
          </a:p>
          <a:p>
            <a:endParaRPr lang="en-US" dirty="0"/>
          </a:p>
          <a:p>
            <a:r>
              <a:rPr lang="en-US" dirty="0"/>
              <a:t>Practice matters</a:t>
            </a:r>
          </a:p>
          <a:p>
            <a:endParaRPr lang="en-US" dirty="0"/>
          </a:p>
          <a:p>
            <a:r>
              <a:rPr lang="en-US" dirty="0"/>
              <a:t>Use material ASAP </a:t>
            </a:r>
          </a:p>
        </p:txBody>
      </p:sp>
      <p:sp>
        <p:nvSpPr>
          <p:cNvPr id="11" name="TextBox 10">
            <a:extLst>
              <a:ext uri="{FF2B5EF4-FFF2-40B4-BE49-F238E27FC236}">
                <a16:creationId xmlns:a16="http://schemas.microsoft.com/office/drawing/2014/main" id="{29E858DE-467D-4F23-B4FB-416748E14FE0}"/>
              </a:ext>
            </a:extLst>
          </p:cNvPr>
          <p:cNvSpPr txBox="1"/>
          <p:nvPr/>
        </p:nvSpPr>
        <p:spPr>
          <a:xfrm>
            <a:off x="5893292" y="456909"/>
            <a:ext cx="4072631" cy="400110"/>
          </a:xfrm>
          <a:prstGeom prst="rect">
            <a:avLst/>
          </a:prstGeom>
          <a:noFill/>
        </p:spPr>
        <p:txBody>
          <a:bodyPr wrap="square">
            <a:spAutoFit/>
          </a:bodyPr>
          <a:lstStyle/>
          <a:p>
            <a:r>
              <a:rPr lang="en-US" sz="2000" b="1" dirty="0"/>
              <a:t>The Learning Process</a:t>
            </a:r>
          </a:p>
        </p:txBody>
      </p:sp>
      <p:pic>
        <p:nvPicPr>
          <p:cNvPr id="13" name="Picture 12">
            <a:extLst>
              <a:ext uri="{FF2B5EF4-FFF2-40B4-BE49-F238E27FC236}">
                <a16:creationId xmlns:a16="http://schemas.microsoft.com/office/drawing/2014/main" id="{9F120DB7-1CEC-44B1-8DC4-7FCFD1F58A3E}"/>
              </a:ext>
            </a:extLst>
          </p:cNvPr>
          <p:cNvPicPr>
            <a:picLocks noChangeAspect="1"/>
          </p:cNvPicPr>
          <p:nvPr/>
        </p:nvPicPr>
        <p:blipFill>
          <a:blip r:embed="rId2"/>
          <a:stretch>
            <a:fillRect/>
          </a:stretch>
        </p:blipFill>
        <p:spPr>
          <a:xfrm>
            <a:off x="5105539" y="3430380"/>
            <a:ext cx="4641264" cy="2970711"/>
          </a:xfrm>
          <a:prstGeom prst="rect">
            <a:avLst/>
          </a:prstGeom>
        </p:spPr>
      </p:pic>
    </p:spTree>
    <p:extLst>
      <p:ext uri="{BB962C8B-B14F-4D97-AF65-F5344CB8AC3E}">
        <p14:creationId xmlns:p14="http://schemas.microsoft.com/office/powerpoint/2010/main" val="713992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22A335D-40A0-495C-A9EA-B9A71B2BB6E3}"/>
              </a:ext>
            </a:extLst>
          </p:cNvPr>
          <p:cNvSpPr txBox="1">
            <a:spLocks/>
          </p:cNvSpPr>
          <p:nvPr/>
        </p:nvSpPr>
        <p:spPr>
          <a:xfrm>
            <a:off x="345828" y="-222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My Philosophies on … </a:t>
            </a:r>
            <a:endParaRPr lang="en-US" dirty="0"/>
          </a:p>
        </p:txBody>
      </p:sp>
      <p:sp>
        <p:nvSpPr>
          <p:cNvPr id="6" name="TextBox 5">
            <a:extLst>
              <a:ext uri="{FF2B5EF4-FFF2-40B4-BE49-F238E27FC236}">
                <a16:creationId xmlns:a16="http://schemas.microsoft.com/office/drawing/2014/main" id="{22E1AA7B-B076-444B-84D8-DA2C873ED78D}"/>
              </a:ext>
            </a:extLst>
          </p:cNvPr>
          <p:cNvSpPr txBox="1"/>
          <p:nvPr/>
        </p:nvSpPr>
        <p:spPr>
          <a:xfrm>
            <a:off x="6667128" y="271168"/>
            <a:ext cx="3708647" cy="369332"/>
          </a:xfrm>
          <a:prstGeom prst="rect">
            <a:avLst/>
          </a:prstGeom>
          <a:noFill/>
        </p:spPr>
        <p:txBody>
          <a:bodyPr wrap="square">
            <a:spAutoFit/>
          </a:bodyPr>
          <a:lstStyle/>
          <a:p>
            <a:r>
              <a:rPr lang="en-US" b="1" dirty="0"/>
              <a:t>Being Proactive about your learning</a:t>
            </a:r>
          </a:p>
        </p:txBody>
      </p:sp>
      <p:sp>
        <p:nvSpPr>
          <p:cNvPr id="8" name="TextBox 7">
            <a:extLst>
              <a:ext uri="{FF2B5EF4-FFF2-40B4-BE49-F238E27FC236}">
                <a16:creationId xmlns:a16="http://schemas.microsoft.com/office/drawing/2014/main" id="{509119B2-F320-4872-B5D7-22C3F9BB3C9B}"/>
              </a:ext>
            </a:extLst>
          </p:cNvPr>
          <p:cNvSpPr txBox="1"/>
          <p:nvPr/>
        </p:nvSpPr>
        <p:spPr>
          <a:xfrm>
            <a:off x="145329" y="1839042"/>
            <a:ext cx="6094520" cy="3693319"/>
          </a:xfrm>
          <a:prstGeom prst="rect">
            <a:avLst/>
          </a:prstGeom>
          <a:noFill/>
        </p:spPr>
        <p:txBody>
          <a:bodyPr wrap="square">
            <a:spAutoFit/>
          </a:bodyPr>
          <a:lstStyle/>
          <a:p>
            <a:pPr algn="l" fontAlgn="base"/>
            <a:r>
              <a:rPr lang="en-US" b="0" i="0" dirty="0">
                <a:solidFill>
                  <a:srgbClr val="1A1A1B"/>
                </a:solidFill>
                <a:effectLst/>
                <a:latin typeface="Noto Sans"/>
              </a:rPr>
              <a:t>I don't take notes at all. Everything you need to remember is on power points, the text book, internet. What you should do is spent 95% of your time just trying to understand what's going on. Use that remaining 5% asking questions.</a:t>
            </a:r>
          </a:p>
          <a:p>
            <a:pPr algn="l" fontAlgn="base"/>
            <a:endParaRPr lang="en-US" b="0" i="0" dirty="0">
              <a:solidFill>
                <a:srgbClr val="1A1A1B"/>
              </a:solidFill>
              <a:effectLst/>
              <a:latin typeface="Noto Sans"/>
            </a:endParaRPr>
          </a:p>
          <a:p>
            <a:pPr algn="l" fontAlgn="base"/>
            <a:r>
              <a:rPr lang="en-US" b="0" i="0" dirty="0">
                <a:solidFill>
                  <a:srgbClr val="1A1A1B"/>
                </a:solidFill>
                <a:effectLst/>
                <a:latin typeface="Noto Sans"/>
              </a:rPr>
              <a:t>I don't give a f*** if you're shy or don't want to be the annoying kid that asks questions. Be proactive. Sit in class to learn, not to record. If the prof tells you "X", ask why "X"? Why not "Y"? What happens to "X" if "Z" happens?</a:t>
            </a:r>
          </a:p>
          <a:p>
            <a:pPr algn="l" fontAlgn="base"/>
            <a:r>
              <a:rPr lang="en-US" b="0" i="0" dirty="0">
                <a:solidFill>
                  <a:srgbClr val="1A1A1B"/>
                </a:solidFill>
                <a:effectLst/>
                <a:latin typeface="Noto Sans"/>
              </a:rPr>
              <a:t>And after class is over, try to apply the knowledge. When you see how the knowledge you just acquired fits with previous knowledge, then you will have a deeper understanding.</a:t>
            </a:r>
          </a:p>
          <a:p>
            <a:pPr algn="l" fontAlgn="base"/>
            <a:endParaRPr lang="en-US" b="0" i="0" dirty="0">
              <a:solidFill>
                <a:srgbClr val="1A1A1B"/>
              </a:solidFill>
              <a:effectLst/>
              <a:latin typeface="Noto Sans"/>
            </a:endParaRPr>
          </a:p>
        </p:txBody>
      </p:sp>
      <p:sp>
        <p:nvSpPr>
          <p:cNvPr id="10" name="TextBox 9">
            <a:extLst>
              <a:ext uri="{FF2B5EF4-FFF2-40B4-BE49-F238E27FC236}">
                <a16:creationId xmlns:a16="http://schemas.microsoft.com/office/drawing/2014/main" id="{504BF725-DCC5-4BAA-B0A6-F243CCD4DFDD}"/>
              </a:ext>
            </a:extLst>
          </p:cNvPr>
          <p:cNvSpPr txBox="1"/>
          <p:nvPr/>
        </p:nvSpPr>
        <p:spPr>
          <a:xfrm>
            <a:off x="233036" y="1064551"/>
            <a:ext cx="9603419" cy="369332"/>
          </a:xfrm>
          <a:prstGeom prst="rect">
            <a:avLst/>
          </a:prstGeom>
          <a:solidFill>
            <a:schemeClr val="accent6">
              <a:lumMod val="20000"/>
              <a:lumOff val="80000"/>
            </a:schemeClr>
          </a:solidFill>
        </p:spPr>
        <p:txBody>
          <a:bodyPr wrap="square">
            <a:spAutoFit/>
          </a:bodyPr>
          <a:lstStyle/>
          <a:p>
            <a:r>
              <a:rPr lang="en-US" dirty="0"/>
              <a:t>https://www.reddit.com/r/compsci/comments/5poqu6/how_do_you_take_notes_in_lectures/</a:t>
            </a:r>
          </a:p>
        </p:txBody>
      </p:sp>
      <p:pic>
        <p:nvPicPr>
          <p:cNvPr id="15" name="Picture 14">
            <a:extLst>
              <a:ext uri="{FF2B5EF4-FFF2-40B4-BE49-F238E27FC236}">
                <a16:creationId xmlns:a16="http://schemas.microsoft.com/office/drawing/2014/main" id="{AAA2EF1A-54A3-48A7-A3B2-3D74A706625C}"/>
              </a:ext>
            </a:extLst>
          </p:cNvPr>
          <p:cNvPicPr>
            <a:picLocks noChangeAspect="1"/>
          </p:cNvPicPr>
          <p:nvPr/>
        </p:nvPicPr>
        <p:blipFill>
          <a:blip r:embed="rId2"/>
          <a:stretch>
            <a:fillRect/>
          </a:stretch>
        </p:blipFill>
        <p:spPr>
          <a:xfrm>
            <a:off x="7623050" y="2042185"/>
            <a:ext cx="2752725" cy="1419225"/>
          </a:xfrm>
          <a:prstGeom prst="rect">
            <a:avLst/>
          </a:prstGeom>
        </p:spPr>
      </p:pic>
      <p:pic>
        <p:nvPicPr>
          <p:cNvPr id="17" name="Picture 16">
            <a:extLst>
              <a:ext uri="{FF2B5EF4-FFF2-40B4-BE49-F238E27FC236}">
                <a16:creationId xmlns:a16="http://schemas.microsoft.com/office/drawing/2014/main" id="{01623335-9808-4881-B066-181A877B2937}"/>
              </a:ext>
            </a:extLst>
          </p:cNvPr>
          <p:cNvPicPr>
            <a:picLocks noChangeAspect="1"/>
          </p:cNvPicPr>
          <p:nvPr/>
        </p:nvPicPr>
        <p:blipFill>
          <a:blip r:embed="rId3"/>
          <a:stretch>
            <a:fillRect/>
          </a:stretch>
        </p:blipFill>
        <p:spPr>
          <a:xfrm>
            <a:off x="8999412" y="3722611"/>
            <a:ext cx="2714625" cy="1809750"/>
          </a:xfrm>
          <a:prstGeom prst="rect">
            <a:avLst/>
          </a:prstGeom>
        </p:spPr>
      </p:pic>
      <p:pic>
        <p:nvPicPr>
          <p:cNvPr id="19" name="Picture 18">
            <a:extLst>
              <a:ext uri="{FF2B5EF4-FFF2-40B4-BE49-F238E27FC236}">
                <a16:creationId xmlns:a16="http://schemas.microsoft.com/office/drawing/2014/main" id="{0A0742B3-F5C6-4414-AE7E-31F8DCB77BD1}"/>
              </a:ext>
            </a:extLst>
          </p:cNvPr>
          <p:cNvPicPr>
            <a:picLocks noChangeAspect="1"/>
          </p:cNvPicPr>
          <p:nvPr/>
        </p:nvPicPr>
        <p:blipFill>
          <a:blip r:embed="rId4"/>
          <a:stretch>
            <a:fillRect/>
          </a:stretch>
        </p:blipFill>
        <p:spPr>
          <a:xfrm>
            <a:off x="6862531" y="5619750"/>
            <a:ext cx="2000250" cy="1238250"/>
          </a:xfrm>
          <a:prstGeom prst="rect">
            <a:avLst/>
          </a:prstGeom>
        </p:spPr>
      </p:pic>
    </p:spTree>
    <p:extLst>
      <p:ext uri="{BB962C8B-B14F-4D97-AF65-F5344CB8AC3E}">
        <p14:creationId xmlns:p14="http://schemas.microsoft.com/office/powerpoint/2010/main" val="1034395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B578-B70A-4D68-81A9-4670ECC9A0D9}"/>
              </a:ext>
            </a:extLst>
          </p:cNvPr>
          <p:cNvSpPr>
            <a:spLocks noGrp="1"/>
          </p:cNvSpPr>
          <p:nvPr>
            <p:ph type="title"/>
          </p:nvPr>
        </p:nvSpPr>
        <p:spPr/>
        <p:txBody>
          <a:bodyPr/>
          <a:lstStyle/>
          <a:p>
            <a:r>
              <a:rPr lang="en-US" dirty="0"/>
              <a:t>What I expect … </a:t>
            </a:r>
          </a:p>
        </p:txBody>
      </p:sp>
      <p:sp>
        <p:nvSpPr>
          <p:cNvPr id="3" name="Content Placeholder 2">
            <a:extLst>
              <a:ext uri="{FF2B5EF4-FFF2-40B4-BE49-F238E27FC236}">
                <a16:creationId xmlns:a16="http://schemas.microsoft.com/office/drawing/2014/main" id="{A115E06D-80BE-4E9E-A49E-F0F2768A3233}"/>
              </a:ext>
            </a:extLst>
          </p:cNvPr>
          <p:cNvSpPr>
            <a:spLocks noGrp="1"/>
          </p:cNvSpPr>
          <p:nvPr>
            <p:ph idx="1"/>
          </p:nvPr>
        </p:nvSpPr>
        <p:spPr>
          <a:xfrm>
            <a:off x="598503" y="1690688"/>
            <a:ext cx="10515600" cy="4351338"/>
          </a:xfrm>
        </p:spPr>
        <p:txBody>
          <a:bodyPr>
            <a:normAutofit/>
          </a:bodyPr>
          <a:lstStyle/>
          <a:p>
            <a:pPr marL="0" indent="0">
              <a:buNone/>
            </a:pPr>
            <a:r>
              <a:rPr lang="en-US" sz="3200" dirty="0"/>
              <a:t>Pro-active learning  and participation</a:t>
            </a:r>
          </a:p>
          <a:p>
            <a:pPr marL="971550" lvl="1" indent="-514350">
              <a:buAutoNum type="arabicPeriod"/>
            </a:pPr>
            <a:r>
              <a:rPr lang="en-US" sz="2800" dirty="0"/>
              <a:t>Going beyond lectures</a:t>
            </a:r>
          </a:p>
          <a:p>
            <a:pPr marL="971550" lvl="1" indent="-514350">
              <a:buAutoNum type="arabicPeriod"/>
            </a:pPr>
            <a:r>
              <a:rPr lang="en-US" sz="2800" dirty="0"/>
              <a:t>Keeping track of your grade</a:t>
            </a:r>
          </a:p>
          <a:p>
            <a:pPr marL="971550" lvl="1" indent="-514350">
              <a:buAutoNum type="arabicPeriod"/>
            </a:pPr>
            <a:r>
              <a:rPr lang="en-US" sz="2800" dirty="0"/>
              <a:t>Getting things done on time</a:t>
            </a:r>
          </a:p>
          <a:p>
            <a:pPr marL="457200" lvl="1" indent="0">
              <a:buNone/>
            </a:pPr>
            <a:endParaRPr lang="en-US" sz="2800" dirty="0"/>
          </a:p>
        </p:txBody>
      </p:sp>
    </p:spTree>
    <p:extLst>
      <p:ext uri="{BB962C8B-B14F-4D97-AF65-F5344CB8AC3E}">
        <p14:creationId xmlns:p14="http://schemas.microsoft.com/office/powerpoint/2010/main" val="1702743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365AD9DB-1789-4BCE-8BD7-203D98DDA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894" y="1231967"/>
            <a:ext cx="4114800" cy="5486400"/>
          </a:xfrm>
          <a:prstGeom prst="rect">
            <a:avLst/>
          </a:prstGeom>
        </p:spPr>
      </p:pic>
      <p:sp>
        <p:nvSpPr>
          <p:cNvPr id="5" name="Title 1">
            <a:extLst>
              <a:ext uri="{FF2B5EF4-FFF2-40B4-BE49-F238E27FC236}">
                <a16:creationId xmlns:a16="http://schemas.microsoft.com/office/drawing/2014/main" id="{522A335D-40A0-495C-A9EA-B9A71B2BB6E3}"/>
              </a:ext>
            </a:extLst>
          </p:cNvPr>
          <p:cNvSpPr txBox="1">
            <a:spLocks/>
          </p:cNvSpPr>
          <p:nvPr/>
        </p:nvSpPr>
        <p:spPr>
          <a:xfrm>
            <a:off x="345828" y="-222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My Philosophies on … </a:t>
            </a:r>
            <a:endParaRPr lang="en-US" dirty="0"/>
          </a:p>
        </p:txBody>
      </p:sp>
      <p:sp>
        <p:nvSpPr>
          <p:cNvPr id="6" name="TextBox 5">
            <a:extLst>
              <a:ext uri="{FF2B5EF4-FFF2-40B4-BE49-F238E27FC236}">
                <a16:creationId xmlns:a16="http://schemas.microsoft.com/office/drawing/2014/main" id="{22E1AA7B-B076-444B-84D8-DA2C873ED78D}"/>
              </a:ext>
            </a:extLst>
          </p:cNvPr>
          <p:cNvSpPr txBox="1"/>
          <p:nvPr/>
        </p:nvSpPr>
        <p:spPr>
          <a:xfrm>
            <a:off x="6667128" y="271168"/>
            <a:ext cx="3708647" cy="369332"/>
          </a:xfrm>
          <a:prstGeom prst="rect">
            <a:avLst/>
          </a:prstGeom>
          <a:noFill/>
        </p:spPr>
        <p:txBody>
          <a:bodyPr wrap="square">
            <a:spAutoFit/>
          </a:bodyPr>
          <a:lstStyle/>
          <a:p>
            <a:r>
              <a:rPr lang="en-US" b="1" dirty="0"/>
              <a:t>Being Proactive about your grade </a:t>
            </a:r>
          </a:p>
        </p:txBody>
      </p:sp>
      <p:sp>
        <p:nvSpPr>
          <p:cNvPr id="8" name="TextBox 7">
            <a:extLst>
              <a:ext uri="{FF2B5EF4-FFF2-40B4-BE49-F238E27FC236}">
                <a16:creationId xmlns:a16="http://schemas.microsoft.com/office/drawing/2014/main" id="{509119B2-F320-4872-B5D7-22C3F9BB3C9B}"/>
              </a:ext>
            </a:extLst>
          </p:cNvPr>
          <p:cNvSpPr txBox="1"/>
          <p:nvPr/>
        </p:nvSpPr>
        <p:spPr>
          <a:xfrm>
            <a:off x="1473094" y="1106128"/>
            <a:ext cx="4270560" cy="369332"/>
          </a:xfrm>
          <a:prstGeom prst="rect">
            <a:avLst/>
          </a:prstGeom>
          <a:noFill/>
        </p:spPr>
        <p:txBody>
          <a:bodyPr wrap="square">
            <a:spAutoFit/>
          </a:bodyPr>
          <a:lstStyle/>
          <a:p>
            <a:pPr algn="l" fontAlgn="base"/>
            <a:r>
              <a:rPr lang="en-US" b="0" i="0" dirty="0">
                <a:solidFill>
                  <a:srgbClr val="1A1A1B"/>
                </a:solidFill>
                <a:effectLst/>
                <a:latin typeface="Noto Sans"/>
              </a:rPr>
              <a:t>It’s a game … how well will you play it?</a:t>
            </a:r>
          </a:p>
        </p:txBody>
      </p:sp>
      <p:pic>
        <p:nvPicPr>
          <p:cNvPr id="3" name="Picture 2">
            <a:extLst>
              <a:ext uri="{FF2B5EF4-FFF2-40B4-BE49-F238E27FC236}">
                <a16:creationId xmlns:a16="http://schemas.microsoft.com/office/drawing/2014/main" id="{B894C72B-D25F-48E9-8487-1BC546DA07F5}"/>
              </a:ext>
            </a:extLst>
          </p:cNvPr>
          <p:cNvPicPr>
            <a:picLocks noChangeAspect="1"/>
          </p:cNvPicPr>
          <p:nvPr/>
        </p:nvPicPr>
        <p:blipFill>
          <a:blip r:embed="rId3"/>
          <a:stretch>
            <a:fillRect/>
          </a:stretch>
        </p:blipFill>
        <p:spPr>
          <a:xfrm>
            <a:off x="5603628" y="1098055"/>
            <a:ext cx="3538771" cy="1903721"/>
          </a:xfrm>
          <a:prstGeom prst="rect">
            <a:avLst/>
          </a:prstGeom>
        </p:spPr>
      </p:pic>
      <p:graphicFrame>
        <p:nvGraphicFramePr>
          <p:cNvPr id="7" name="Table 6">
            <a:extLst>
              <a:ext uri="{FF2B5EF4-FFF2-40B4-BE49-F238E27FC236}">
                <a16:creationId xmlns:a16="http://schemas.microsoft.com/office/drawing/2014/main" id="{E55F4AAB-C6FB-4287-8C47-C505B34F060E}"/>
              </a:ext>
            </a:extLst>
          </p:cNvPr>
          <p:cNvGraphicFramePr>
            <a:graphicFrameLocks noGrp="1"/>
          </p:cNvGraphicFramePr>
          <p:nvPr>
            <p:extLst>
              <p:ext uri="{D42A27DB-BD31-4B8C-83A1-F6EECF244321}">
                <p14:modId xmlns:p14="http://schemas.microsoft.com/office/powerpoint/2010/main" val="3892976059"/>
              </p:ext>
            </p:extLst>
          </p:nvPr>
        </p:nvGraphicFramePr>
        <p:xfrm>
          <a:off x="221540" y="3197720"/>
          <a:ext cx="7772398" cy="2562225"/>
        </p:xfrm>
        <a:graphic>
          <a:graphicData uri="http://schemas.openxmlformats.org/drawingml/2006/table">
            <a:tbl>
              <a:tblPr>
                <a:tableStyleId>{5C22544A-7EE6-4342-B048-85BDC9FD1C3A}</a:tableStyleId>
              </a:tblPr>
              <a:tblGrid>
                <a:gridCol w="980274">
                  <a:extLst>
                    <a:ext uri="{9D8B030D-6E8A-4147-A177-3AD203B41FA5}">
                      <a16:colId xmlns:a16="http://schemas.microsoft.com/office/drawing/2014/main" val="2471563184"/>
                    </a:ext>
                  </a:extLst>
                </a:gridCol>
                <a:gridCol w="980274">
                  <a:extLst>
                    <a:ext uri="{9D8B030D-6E8A-4147-A177-3AD203B41FA5}">
                      <a16:colId xmlns:a16="http://schemas.microsoft.com/office/drawing/2014/main" val="2439613936"/>
                    </a:ext>
                  </a:extLst>
                </a:gridCol>
                <a:gridCol w="1230894">
                  <a:extLst>
                    <a:ext uri="{9D8B030D-6E8A-4147-A177-3AD203B41FA5}">
                      <a16:colId xmlns:a16="http://schemas.microsoft.com/office/drawing/2014/main" val="900657372"/>
                    </a:ext>
                  </a:extLst>
                </a:gridCol>
                <a:gridCol w="799447">
                  <a:extLst>
                    <a:ext uri="{9D8B030D-6E8A-4147-A177-3AD203B41FA5}">
                      <a16:colId xmlns:a16="http://schemas.microsoft.com/office/drawing/2014/main" val="1846377739"/>
                    </a:ext>
                  </a:extLst>
                </a:gridCol>
                <a:gridCol w="735999">
                  <a:extLst>
                    <a:ext uri="{9D8B030D-6E8A-4147-A177-3AD203B41FA5}">
                      <a16:colId xmlns:a16="http://schemas.microsoft.com/office/drawing/2014/main" val="270044555"/>
                    </a:ext>
                  </a:extLst>
                </a:gridCol>
                <a:gridCol w="609102">
                  <a:extLst>
                    <a:ext uri="{9D8B030D-6E8A-4147-A177-3AD203B41FA5}">
                      <a16:colId xmlns:a16="http://schemas.microsoft.com/office/drawing/2014/main" val="3162028915"/>
                    </a:ext>
                  </a:extLst>
                </a:gridCol>
                <a:gridCol w="609102">
                  <a:extLst>
                    <a:ext uri="{9D8B030D-6E8A-4147-A177-3AD203B41FA5}">
                      <a16:colId xmlns:a16="http://schemas.microsoft.com/office/drawing/2014/main" val="1809153296"/>
                    </a:ext>
                  </a:extLst>
                </a:gridCol>
                <a:gridCol w="609102">
                  <a:extLst>
                    <a:ext uri="{9D8B030D-6E8A-4147-A177-3AD203B41FA5}">
                      <a16:colId xmlns:a16="http://schemas.microsoft.com/office/drawing/2014/main" val="3585990981"/>
                    </a:ext>
                  </a:extLst>
                </a:gridCol>
                <a:gridCol w="609102">
                  <a:extLst>
                    <a:ext uri="{9D8B030D-6E8A-4147-A177-3AD203B41FA5}">
                      <a16:colId xmlns:a16="http://schemas.microsoft.com/office/drawing/2014/main" val="1035438084"/>
                    </a:ext>
                  </a:extLst>
                </a:gridCol>
                <a:gridCol w="609102">
                  <a:extLst>
                    <a:ext uri="{9D8B030D-6E8A-4147-A177-3AD203B41FA5}">
                      <a16:colId xmlns:a16="http://schemas.microsoft.com/office/drawing/2014/main" val="2275156216"/>
                    </a:ext>
                  </a:extLst>
                </a:gridCol>
              </a:tblGrid>
              <a:tr h="3810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Quiz Item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Quizes/InClass Score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HW Item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Project/HW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MT item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Midterm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Final Item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Final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Total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1473200"/>
                  </a:ext>
                </a:extLst>
              </a:tr>
              <a:tr h="200025">
                <a:tc>
                  <a:txBody>
                    <a:bodyPr/>
                    <a:lstStyle/>
                    <a:p>
                      <a:pPr algn="l" fontAlgn="b"/>
                      <a:r>
                        <a:rPr lang="en-US" sz="1100" u="none" strike="noStrike">
                          <a:effectLst/>
                        </a:rPr>
                        <a:t>Percentage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34586727"/>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HW1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3184508"/>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01974580"/>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6344618"/>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5302286"/>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1904378"/>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07487723"/>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6272828"/>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6255585"/>
                  </a:ext>
                </a:extLst>
              </a:tr>
              <a:tr h="190500">
                <a:tc>
                  <a:txBody>
                    <a:bodyPr/>
                    <a:lstStyle/>
                    <a:p>
                      <a:pPr algn="l" fontAlgn="b"/>
                      <a:r>
                        <a:rPr lang="en-US" sz="1100" u="none" strike="noStrike">
                          <a:effectLst/>
                        </a:rPr>
                        <a:t>Average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2459962"/>
                  </a:ext>
                </a:extLst>
              </a:tr>
              <a:tr h="190500">
                <a:tc>
                  <a:txBody>
                    <a:bodyPr/>
                    <a:lstStyle/>
                    <a:p>
                      <a:pPr algn="l" fontAlgn="b"/>
                      <a:r>
                        <a:rPr lang="en-US" sz="1100" u="none" strike="noStrike">
                          <a:effectLst/>
                        </a:rPr>
                        <a:t>Grade Pts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100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4120918"/>
                  </a:ext>
                </a:extLst>
              </a:tr>
            </a:tbl>
          </a:graphicData>
        </a:graphic>
      </p:graphicFrame>
    </p:spTree>
    <p:extLst>
      <p:ext uri="{BB962C8B-B14F-4D97-AF65-F5344CB8AC3E}">
        <p14:creationId xmlns:p14="http://schemas.microsoft.com/office/powerpoint/2010/main" val="3383022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63CBF10-1467-49E5-980E-5AE37607E08C}"/>
              </a:ext>
            </a:extLst>
          </p:cNvPr>
          <p:cNvPicPr>
            <a:picLocks noChangeAspect="1"/>
          </p:cNvPicPr>
          <p:nvPr/>
        </p:nvPicPr>
        <p:blipFill>
          <a:blip r:embed="rId2"/>
          <a:stretch>
            <a:fillRect/>
          </a:stretch>
        </p:blipFill>
        <p:spPr>
          <a:xfrm>
            <a:off x="3795110" y="1300024"/>
            <a:ext cx="3457575" cy="4914900"/>
          </a:xfrm>
          <a:prstGeom prst="rect">
            <a:avLst/>
          </a:prstGeom>
        </p:spPr>
      </p:pic>
      <p:sp>
        <p:nvSpPr>
          <p:cNvPr id="2" name="Title 1">
            <a:extLst>
              <a:ext uri="{FF2B5EF4-FFF2-40B4-BE49-F238E27FC236}">
                <a16:creationId xmlns:a16="http://schemas.microsoft.com/office/drawing/2014/main" id="{5304E31E-684D-4C28-92EE-AD4DE1AC6E93}"/>
              </a:ext>
            </a:extLst>
          </p:cNvPr>
          <p:cNvSpPr>
            <a:spLocks noGrp="1"/>
          </p:cNvSpPr>
          <p:nvPr>
            <p:ph type="title"/>
          </p:nvPr>
        </p:nvSpPr>
        <p:spPr>
          <a:xfrm>
            <a:off x="367683" y="-30689"/>
            <a:ext cx="10515600" cy="1325563"/>
          </a:xfrm>
        </p:spPr>
        <p:txBody>
          <a:bodyPr/>
          <a:lstStyle/>
          <a:p>
            <a:r>
              <a:rPr lang="en-US" dirty="0"/>
              <a:t>This course and its influences  </a:t>
            </a:r>
          </a:p>
        </p:txBody>
      </p:sp>
      <p:sp>
        <p:nvSpPr>
          <p:cNvPr id="9" name="TextBox 8">
            <a:extLst>
              <a:ext uri="{FF2B5EF4-FFF2-40B4-BE49-F238E27FC236}">
                <a16:creationId xmlns:a16="http://schemas.microsoft.com/office/drawing/2014/main" id="{79E0F233-D552-4E56-AD1A-1B9122960921}"/>
              </a:ext>
            </a:extLst>
          </p:cNvPr>
          <p:cNvSpPr txBox="1"/>
          <p:nvPr/>
        </p:nvSpPr>
        <p:spPr>
          <a:xfrm>
            <a:off x="1025066" y="3125067"/>
            <a:ext cx="2502160" cy="369332"/>
          </a:xfrm>
          <a:prstGeom prst="rect">
            <a:avLst/>
          </a:prstGeom>
          <a:solidFill>
            <a:srgbClr val="FFFF00"/>
          </a:solidFill>
        </p:spPr>
        <p:txBody>
          <a:bodyPr wrap="none" rtlCol="0">
            <a:spAutoFit/>
          </a:bodyPr>
          <a:lstStyle/>
          <a:p>
            <a:r>
              <a:rPr lang="en-US" dirty="0"/>
              <a:t>CSC3700 – Adv Web App</a:t>
            </a:r>
          </a:p>
        </p:txBody>
      </p:sp>
      <p:cxnSp>
        <p:nvCxnSpPr>
          <p:cNvPr id="10" name="Straight Arrow Connector 9">
            <a:extLst>
              <a:ext uri="{FF2B5EF4-FFF2-40B4-BE49-F238E27FC236}">
                <a16:creationId xmlns:a16="http://schemas.microsoft.com/office/drawing/2014/main" id="{03CBE362-7612-4346-8CD2-7DD80005B497}"/>
              </a:ext>
            </a:extLst>
          </p:cNvPr>
          <p:cNvCxnSpPr>
            <a:cxnSpLocks/>
            <a:stCxn id="9" idx="2"/>
          </p:cNvCxnSpPr>
          <p:nvPr/>
        </p:nvCxnSpPr>
        <p:spPr>
          <a:xfrm>
            <a:off x="2276146" y="3494399"/>
            <a:ext cx="1570044" cy="459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A2D991B-B3D6-49B2-99D3-C3AF7E1A527E}"/>
              </a:ext>
            </a:extLst>
          </p:cNvPr>
          <p:cNvSpPr txBox="1"/>
          <p:nvPr/>
        </p:nvSpPr>
        <p:spPr>
          <a:xfrm>
            <a:off x="7571649" y="3688942"/>
            <a:ext cx="1417376" cy="369332"/>
          </a:xfrm>
          <a:prstGeom prst="rect">
            <a:avLst/>
          </a:prstGeom>
          <a:solidFill>
            <a:srgbClr val="FFFF00"/>
          </a:solidFill>
        </p:spPr>
        <p:txBody>
          <a:bodyPr wrap="none" rtlCol="0">
            <a:spAutoFit/>
          </a:bodyPr>
          <a:lstStyle/>
          <a:p>
            <a:r>
              <a:rPr lang="en-US" dirty="0"/>
              <a:t>CSC4350 (SE)</a:t>
            </a:r>
          </a:p>
        </p:txBody>
      </p:sp>
      <p:cxnSp>
        <p:nvCxnSpPr>
          <p:cNvPr id="13" name="Straight Arrow Connector 12">
            <a:extLst>
              <a:ext uri="{FF2B5EF4-FFF2-40B4-BE49-F238E27FC236}">
                <a16:creationId xmlns:a16="http://schemas.microsoft.com/office/drawing/2014/main" id="{A4872BB4-6C63-419C-B0C1-0889ECE2D3F3}"/>
              </a:ext>
            </a:extLst>
          </p:cNvPr>
          <p:cNvCxnSpPr>
            <a:stCxn id="12" idx="1"/>
          </p:cNvCxnSpPr>
          <p:nvPr/>
        </p:nvCxnSpPr>
        <p:spPr>
          <a:xfrm flipH="1">
            <a:off x="6559595" y="3873608"/>
            <a:ext cx="1012054" cy="809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E11BA26-1568-4F25-A73C-F136D54492A3}"/>
              </a:ext>
            </a:extLst>
          </p:cNvPr>
          <p:cNvSpPr txBox="1"/>
          <p:nvPr/>
        </p:nvSpPr>
        <p:spPr>
          <a:xfrm>
            <a:off x="8375999" y="984787"/>
            <a:ext cx="2903359" cy="369332"/>
          </a:xfrm>
          <a:prstGeom prst="rect">
            <a:avLst/>
          </a:prstGeom>
          <a:solidFill>
            <a:srgbClr val="FFFF00"/>
          </a:solidFill>
        </p:spPr>
        <p:txBody>
          <a:bodyPr wrap="none" rtlCol="0">
            <a:spAutoFit/>
          </a:bodyPr>
          <a:lstStyle/>
          <a:p>
            <a:r>
              <a:rPr lang="en-US" dirty="0"/>
              <a:t>CSC1700 and CSC2660 (OOP)</a:t>
            </a:r>
          </a:p>
        </p:txBody>
      </p:sp>
      <p:cxnSp>
        <p:nvCxnSpPr>
          <p:cNvPr id="17" name="Straight Arrow Connector 16">
            <a:extLst>
              <a:ext uri="{FF2B5EF4-FFF2-40B4-BE49-F238E27FC236}">
                <a16:creationId xmlns:a16="http://schemas.microsoft.com/office/drawing/2014/main" id="{C3D09767-EBB8-40E6-AC76-145E1936170F}"/>
              </a:ext>
            </a:extLst>
          </p:cNvPr>
          <p:cNvCxnSpPr>
            <a:cxnSpLocks/>
            <a:stCxn id="16" idx="1"/>
          </p:cNvCxnSpPr>
          <p:nvPr/>
        </p:nvCxnSpPr>
        <p:spPr>
          <a:xfrm flipH="1">
            <a:off x="7112613" y="1169453"/>
            <a:ext cx="1263386" cy="1280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A1993FA-0EC7-4E0E-ACA7-45851603D1E8}"/>
              </a:ext>
            </a:extLst>
          </p:cNvPr>
          <p:cNvSpPr txBox="1"/>
          <p:nvPr/>
        </p:nvSpPr>
        <p:spPr>
          <a:xfrm>
            <a:off x="2122351" y="1342451"/>
            <a:ext cx="2742033" cy="369332"/>
          </a:xfrm>
          <a:prstGeom prst="rect">
            <a:avLst/>
          </a:prstGeom>
          <a:solidFill>
            <a:srgbClr val="FFFF00"/>
          </a:solidFill>
        </p:spPr>
        <p:txBody>
          <a:bodyPr wrap="none" rtlCol="0">
            <a:spAutoFit/>
          </a:bodyPr>
          <a:lstStyle/>
          <a:p>
            <a:r>
              <a:rPr lang="en-US" dirty="0"/>
              <a:t>CSC3510 – software testing</a:t>
            </a:r>
          </a:p>
        </p:txBody>
      </p:sp>
      <p:cxnSp>
        <p:nvCxnSpPr>
          <p:cNvPr id="21" name="Straight Arrow Connector 20">
            <a:extLst>
              <a:ext uri="{FF2B5EF4-FFF2-40B4-BE49-F238E27FC236}">
                <a16:creationId xmlns:a16="http://schemas.microsoft.com/office/drawing/2014/main" id="{78B9FA28-EC07-498C-A979-5EE4EFBB39B3}"/>
              </a:ext>
            </a:extLst>
          </p:cNvPr>
          <p:cNvCxnSpPr>
            <a:cxnSpLocks/>
            <a:stCxn id="20" idx="2"/>
          </p:cNvCxnSpPr>
          <p:nvPr/>
        </p:nvCxnSpPr>
        <p:spPr>
          <a:xfrm>
            <a:off x="3493368" y="1711783"/>
            <a:ext cx="989273" cy="1981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AE412D6-E78B-4905-AA9C-F3BC11325C46}"/>
              </a:ext>
            </a:extLst>
          </p:cNvPr>
          <p:cNvCxnSpPr>
            <a:cxnSpLocks/>
          </p:cNvCxnSpPr>
          <p:nvPr/>
        </p:nvCxnSpPr>
        <p:spPr>
          <a:xfrm>
            <a:off x="2846660" y="1672365"/>
            <a:ext cx="1495158" cy="582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90701EF-3889-431F-ADE1-B0C150135DAE}"/>
              </a:ext>
            </a:extLst>
          </p:cNvPr>
          <p:cNvCxnSpPr>
            <a:cxnSpLocks/>
            <a:stCxn id="20" idx="2"/>
          </p:cNvCxnSpPr>
          <p:nvPr/>
        </p:nvCxnSpPr>
        <p:spPr>
          <a:xfrm>
            <a:off x="3493368" y="1711783"/>
            <a:ext cx="2425195" cy="1307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270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39D86-B501-42F4-B574-31CF920D7EFB}"/>
              </a:ext>
            </a:extLst>
          </p:cNvPr>
          <p:cNvSpPr>
            <a:spLocks noGrp="1"/>
          </p:cNvSpPr>
          <p:nvPr>
            <p:ph type="title"/>
          </p:nvPr>
        </p:nvSpPr>
        <p:spPr/>
        <p:txBody>
          <a:bodyPr/>
          <a:lstStyle/>
          <a:p>
            <a:r>
              <a:rPr lang="en-US" dirty="0"/>
              <a:t>Course Composition</a:t>
            </a:r>
          </a:p>
        </p:txBody>
      </p:sp>
      <p:graphicFrame>
        <p:nvGraphicFramePr>
          <p:cNvPr id="4" name="Chart 3">
            <a:extLst>
              <a:ext uri="{FF2B5EF4-FFF2-40B4-BE49-F238E27FC236}">
                <a16:creationId xmlns:a16="http://schemas.microsoft.com/office/drawing/2014/main" id="{881D4520-8CFE-4EC0-98D8-CE83E947DAD2}"/>
              </a:ext>
            </a:extLst>
          </p:cNvPr>
          <p:cNvGraphicFramePr>
            <a:graphicFrameLocks/>
          </p:cNvGraphicFramePr>
          <p:nvPr>
            <p:extLst>
              <p:ext uri="{D42A27DB-BD31-4B8C-83A1-F6EECF244321}">
                <p14:modId xmlns:p14="http://schemas.microsoft.com/office/powerpoint/2010/main" val="3311010873"/>
              </p:ext>
            </p:extLst>
          </p:nvPr>
        </p:nvGraphicFramePr>
        <p:xfrm>
          <a:off x="3810000" y="2057399"/>
          <a:ext cx="5334000" cy="350889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932D250F-A536-4452-8DDF-C6E085FB0C1F}"/>
              </a:ext>
            </a:extLst>
          </p:cNvPr>
          <p:cNvSpPr txBox="1"/>
          <p:nvPr/>
        </p:nvSpPr>
        <p:spPr>
          <a:xfrm>
            <a:off x="8380520" y="3811848"/>
            <a:ext cx="418704" cy="369332"/>
          </a:xfrm>
          <a:prstGeom prst="rect">
            <a:avLst/>
          </a:prstGeom>
          <a:noFill/>
        </p:spPr>
        <p:txBody>
          <a:bodyPr wrap="none" rtlCol="0">
            <a:spAutoFit/>
          </a:bodyPr>
          <a:lstStyle/>
          <a:p>
            <a:r>
              <a:rPr lang="en-US" dirty="0"/>
              <a:t>10</a:t>
            </a:r>
          </a:p>
        </p:txBody>
      </p:sp>
      <p:sp>
        <p:nvSpPr>
          <p:cNvPr id="6" name="TextBox 5">
            <a:extLst>
              <a:ext uri="{FF2B5EF4-FFF2-40B4-BE49-F238E27FC236}">
                <a16:creationId xmlns:a16="http://schemas.microsoft.com/office/drawing/2014/main" id="{26504BDB-95D5-4727-B065-C53705A4D64F}"/>
              </a:ext>
            </a:extLst>
          </p:cNvPr>
          <p:cNvSpPr txBox="1"/>
          <p:nvPr/>
        </p:nvSpPr>
        <p:spPr>
          <a:xfrm>
            <a:off x="7813829" y="2203142"/>
            <a:ext cx="301686" cy="369332"/>
          </a:xfrm>
          <a:prstGeom prst="rect">
            <a:avLst/>
          </a:prstGeom>
          <a:noFill/>
        </p:spPr>
        <p:txBody>
          <a:bodyPr wrap="none" rtlCol="0">
            <a:spAutoFit/>
          </a:bodyPr>
          <a:lstStyle/>
          <a:p>
            <a:r>
              <a:rPr lang="en-US" dirty="0"/>
              <a:t>4</a:t>
            </a:r>
          </a:p>
        </p:txBody>
      </p:sp>
      <p:sp>
        <p:nvSpPr>
          <p:cNvPr id="7" name="TextBox 6">
            <a:extLst>
              <a:ext uri="{FF2B5EF4-FFF2-40B4-BE49-F238E27FC236}">
                <a16:creationId xmlns:a16="http://schemas.microsoft.com/office/drawing/2014/main" id="{D6065458-7065-44FA-BF49-2E09F485FF41}"/>
              </a:ext>
            </a:extLst>
          </p:cNvPr>
          <p:cNvSpPr txBox="1"/>
          <p:nvPr/>
        </p:nvSpPr>
        <p:spPr>
          <a:xfrm>
            <a:off x="4129595" y="3811848"/>
            <a:ext cx="418704" cy="369332"/>
          </a:xfrm>
          <a:prstGeom prst="rect">
            <a:avLst/>
          </a:prstGeom>
          <a:noFill/>
        </p:spPr>
        <p:txBody>
          <a:bodyPr wrap="none" rtlCol="0">
            <a:spAutoFit/>
          </a:bodyPr>
          <a:lstStyle/>
          <a:p>
            <a:r>
              <a:rPr lang="en-US" dirty="0"/>
              <a:t>12</a:t>
            </a:r>
          </a:p>
        </p:txBody>
      </p:sp>
    </p:spTree>
    <p:extLst>
      <p:ext uri="{BB962C8B-B14F-4D97-AF65-F5344CB8AC3E}">
        <p14:creationId xmlns:p14="http://schemas.microsoft.com/office/powerpoint/2010/main" val="188666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C64B4A-6FF2-49D6-AC9B-CE85CE93E99A}"/>
              </a:ext>
            </a:extLst>
          </p:cNvPr>
          <p:cNvSpPr txBox="1"/>
          <p:nvPr/>
        </p:nvSpPr>
        <p:spPr>
          <a:xfrm>
            <a:off x="3007412" y="1321356"/>
            <a:ext cx="3521029" cy="369332"/>
          </a:xfrm>
          <a:prstGeom prst="rect">
            <a:avLst/>
          </a:prstGeom>
          <a:noFill/>
        </p:spPr>
        <p:txBody>
          <a:bodyPr wrap="none" rtlCol="0">
            <a:spAutoFit/>
          </a:bodyPr>
          <a:lstStyle/>
          <a:p>
            <a:r>
              <a:rPr lang="en-US" dirty="0"/>
              <a:t>Java, HTML/CSS, JavaScript, Node.js</a:t>
            </a:r>
          </a:p>
        </p:txBody>
      </p:sp>
      <p:sp>
        <p:nvSpPr>
          <p:cNvPr id="6" name="TextBox 5">
            <a:extLst>
              <a:ext uri="{FF2B5EF4-FFF2-40B4-BE49-F238E27FC236}">
                <a16:creationId xmlns:a16="http://schemas.microsoft.com/office/drawing/2014/main" id="{1CBE33F1-B2A7-4F5C-B6CD-FA8C96465555}"/>
              </a:ext>
            </a:extLst>
          </p:cNvPr>
          <p:cNvSpPr txBox="1"/>
          <p:nvPr/>
        </p:nvSpPr>
        <p:spPr>
          <a:xfrm>
            <a:off x="2823180" y="2980638"/>
            <a:ext cx="4406399" cy="369332"/>
          </a:xfrm>
          <a:prstGeom prst="rect">
            <a:avLst/>
          </a:prstGeom>
          <a:noFill/>
        </p:spPr>
        <p:txBody>
          <a:bodyPr wrap="none" rtlCol="0">
            <a:spAutoFit/>
          </a:bodyPr>
          <a:lstStyle/>
          <a:p>
            <a:r>
              <a:rPr lang="en-US" dirty="0"/>
              <a:t>IDE’s IntelliJ, IDE WebStorm, GitHub Desktop </a:t>
            </a:r>
          </a:p>
        </p:txBody>
      </p:sp>
      <p:sp>
        <p:nvSpPr>
          <p:cNvPr id="7" name="Title 1">
            <a:extLst>
              <a:ext uri="{FF2B5EF4-FFF2-40B4-BE49-F238E27FC236}">
                <a16:creationId xmlns:a16="http://schemas.microsoft.com/office/drawing/2014/main" id="{6C341E46-392D-4798-8F88-B2F65220EF45}"/>
              </a:ext>
            </a:extLst>
          </p:cNvPr>
          <p:cNvSpPr txBox="1">
            <a:spLocks/>
          </p:cNvSpPr>
          <p:nvPr/>
        </p:nvSpPr>
        <p:spPr>
          <a:xfrm>
            <a:off x="891513" y="191848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Tools to download </a:t>
            </a:r>
          </a:p>
        </p:txBody>
      </p:sp>
      <p:sp>
        <p:nvSpPr>
          <p:cNvPr id="8" name="Title 7">
            <a:extLst>
              <a:ext uri="{FF2B5EF4-FFF2-40B4-BE49-F238E27FC236}">
                <a16:creationId xmlns:a16="http://schemas.microsoft.com/office/drawing/2014/main" id="{45276FC3-5BED-49F0-9378-5A31C56416C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156680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4">
            <a:extLst>
              <a:ext uri="{FF2B5EF4-FFF2-40B4-BE49-F238E27FC236}">
                <a16:creationId xmlns:a16="http://schemas.microsoft.com/office/drawing/2014/main" id="{8A68196B-87B2-4192-A42C-4AE0F86DB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428875"/>
            <a:ext cx="382905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2">
            <a:extLst>
              <a:ext uri="{FF2B5EF4-FFF2-40B4-BE49-F238E27FC236}">
                <a16:creationId xmlns:a16="http://schemas.microsoft.com/office/drawing/2014/main" id="{3592DD4D-F46E-4CDF-BCB4-24CBB9E00D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695825"/>
            <a:ext cx="4495800" cy="189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
            <a:extLst>
              <a:ext uri="{FF2B5EF4-FFF2-40B4-BE49-F238E27FC236}">
                <a16:creationId xmlns:a16="http://schemas.microsoft.com/office/drawing/2014/main" id="{63AC70C0-37A1-41F2-9CA1-8A0E8FADECD2}"/>
              </a:ext>
            </a:extLst>
          </p:cNvPr>
          <p:cNvSpPr txBox="1"/>
          <p:nvPr/>
        </p:nvSpPr>
        <p:spPr>
          <a:xfrm>
            <a:off x="587229" y="877887"/>
            <a:ext cx="10469461" cy="1938992"/>
          </a:xfrm>
          <a:prstGeom prst="rect">
            <a:avLst/>
          </a:prstGeom>
          <a:solidFill>
            <a:schemeClr val="accent6">
              <a:lumMod val="20000"/>
              <a:lumOff val="80000"/>
            </a:schemeClr>
          </a:solidFill>
        </p:spPr>
        <p:style>
          <a:lnRef idx="0">
            <a:scrgbClr r="0" g="0" b="0"/>
          </a:lnRef>
          <a:fillRef idx="0">
            <a:scrgbClr r="0" g="0" b="0"/>
          </a:fillRef>
          <a:effectRef idx="0">
            <a:scrgbClr r="0" g="0" b="0"/>
          </a:effectRef>
          <a:fontRef idx="minor">
            <a:schemeClr val="tx1"/>
          </a:fontRef>
        </p:style>
        <p:txBody>
          <a:bodyPr wrap="square">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defRPr/>
            </a:pPr>
            <a:r>
              <a:rPr lang="en-US" sz="2000" dirty="0"/>
              <a:t>There are many  development tools that you can use to develop html/JS Applications</a:t>
            </a:r>
          </a:p>
          <a:p>
            <a:pPr>
              <a:defRPr/>
            </a:pPr>
            <a:endParaRPr lang="en-US" sz="2000" dirty="0"/>
          </a:p>
          <a:p>
            <a:pPr>
              <a:defRPr/>
            </a:pPr>
            <a:r>
              <a:rPr lang="en-US" sz="2000" dirty="0"/>
              <a:t>- We will use WebStorm and IntelliJ  </a:t>
            </a:r>
          </a:p>
          <a:p>
            <a:pPr>
              <a:defRPr/>
            </a:pPr>
            <a:r>
              <a:rPr lang="en-US" sz="2000" dirty="0"/>
              <a:t>  1. https://www.jetbrains.com/webstorm/    apply for your free student edition: https://www.jetbrains.com/community/education/#students ... https://www.jetbrains.com/shop/eform/students</a:t>
            </a:r>
          </a:p>
        </p:txBody>
      </p:sp>
      <p:sp>
        <p:nvSpPr>
          <p:cNvPr id="4" name="TextBox 3">
            <a:extLst>
              <a:ext uri="{FF2B5EF4-FFF2-40B4-BE49-F238E27FC236}">
                <a16:creationId xmlns:a16="http://schemas.microsoft.com/office/drawing/2014/main" id="{0CAD4E19-D646-4C24-AC2D-494D3308F623}"/>
              </a:ext>
            </a:extLst>
          </p:cNvPr>
          <p:cNvSpPr txBox="1"/>
          <p:nvPr/>
        </p:nvSpPr>
        <p:spPr>
          <a:xfrm>
            <a:off x="822121" y="151002"/>
            <a:ext cx="10324173" cy="369332"/>
          </a:xfrm>
          <a:prstGeom prst="rect">
            <a:avLst/>
          </a:prstGeom>
          <a:noFill/>
        </p:spPr>
        <p:txBody>
          <a:bodyPr wrap="none" rtlCol="0">
            <a:spAutoFit/>
          </a:bodyPr>
          <a:lstStyle/>
          <a:p>
            <a:r>
              <a:rPr lang="en-US" dirty="0"/>
              <a:t>Technologies we will look at: Java, JS, Html/CSS, … Junit, Mocha, postman, Chai, node.js … and maybe others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DD2091-5CE8-4545-913F-90C3F34D7FE5}"/>
              </a:ext>
            </a:extLst>
          </p:cNvPr>
          <p:cNvPicPr>
            <a:picLocks noChangeAspect="1"/>
          </p:cNvPicPr>
          <p:nvPr/>
        </p:nvPicPr>
        <p:blipFill>
          <a:blip r:embed="rId2"/>
          <a:stretch>
            <a:fillRect/>
          </a:stretch>
        </p:blipFill>
        <p:spPr>
          <a:xfrm>
            <a:off x="1765013" y="1019931"/>
            <a:ext cx="7191375" cy="2543175"/>
          </a:xfrm>
          <a:prstGeom prst="rect">
            <a:avLst/>
          </a:prstGeom>
        </p:spPr>
      </p:pic>
      <p:sp>
        <p:nvSpPr>
          <p:cNvPr id="2" name="TextBox 1">
            <a:extLst>
              <a:ext uri="{FF2B5EF4-FFF2-40B4-BE49-F238E27FC236}">
                <a16:creationId xmlns:a16="http://schemas.microsoft.com/office/drawing/2014/main" id="{3FAE1D73-979F-4EBF-A221-B6502D04A9E6}"/>
              </a:ext>
            </a:extLst>
          </p:cNvPr>
          <p:cNvSpPr txBox="1"/>
          <p:nvPr/>
        </p:nvSpPr>
        <p:spPr>
          <a:xfrm>
            <a:off x="4597167" y="201336"/>
            <a:ext cx="5124544" cy="646331"/>
          </a:xfrm>
          <a:prstGeom prst="rect">
            <a:avLst/>
          </a:prstGeom>
          <a:solidFill>
            <a:schemeClr val="accent6">
              <a:lumMod val="20000"/>
              <a:lumOff val="80000"/>
            </a:schemeClr>
          </a:solidFill>
        </p:spPr>
        <p:txBody>
          <a:bodyPr wrap="none" rtlCol="0">
            <a:spAutoFit/>
          </a:bodyPr>
          <a:lstStyle/>
          <a:p>
            <a:r>
              <a:rPr lang="en-US" dirty="0"/>
              <a:t>In class work … E.g., WOWs might have some quizzes</a:t>
            </a:r>
          </a:p>
          <a:p>
            <a:r>
              <a:rPr lang="en-US" dirty="0"/>
              <a:t>Weekly notes to hand in</a:t>
            </a:r>
          </a:p>
        </p:txBody>
      </p:sp>
      <p:cxnSp>
        <p:nvCxnSpPr>
          <p:cNvPr id="4" name="Straight Arrow Connector 3">
            <a:extLst>
              <a:ext uri="{FF2B5EF4-FFF2-40B4-BE49-F238E27FC236}">
                <a16:creationId xmlns:a16="http://schemas.microsoft.com/office/drawing/2014/main" id="{9970A788-57D7-4F43-A118-682DECA834F0}"/>
              </a:ext>
            </a:extLst>
          </p:cNvPr>
          <p:cNvCxnSpPr/>
          <p:nvPr/>
        </p:nvCxnSpPr>
        <p:spPr>
          <a:xfrm flipH="1">
            <a:off x="4462943" y="729842"/>
            <a:ext cx="1719743" cy="1409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9E017F7-2CD4-4914-9DC2-79439BF09470}"/>
              </a:ext>
            </a:extLst>
          </p:cNvPr>
          <p:cNvSpPr txBox="1"/>
          <p:nvPr/>
        </p:nvSpPr>
        <p:spPr>
          <a:xfrm>
            <a:off x="4808290" y="3253672"/>
            <a:ext cx="3896067" cy="923330"/>
          </a:xfrm>
          <a:prstGeom prst="rect">
            <a:avLst/>
          </a:prstGeom>
          <a:solidFill>
            <a:schemeClr val="accent6">
              <a:lumMod val="20000"/>
              <a:lumOff val="80000"/>
            </a:schemeClr>
          </a:solidFill>
        </p:spPr>
        <p:txBody>
          <a:bodyPr wrap="none" rtlCol="0">
            <a:spAutoFit/>
          </a:bodyPr>
          <a:lstStyle/>
          <a:p>
            <a:r>
              <a:rPr lang="en-US" dirty="0"/>
              <a:t>HW Early on … will stop around the MT </a:t>
            </a:r>
          </a:p>
          <a:p>
            <a:endParaRPr lang="en-US" dirty="0"/>
          </a:p>
          <a:p>
            <a:r>
              <a:rPr lang="en-US" dirty="0"/>
              <a:t>Project work (more on this later)</a:t>
            </a:r>
          </a:p>
        </p:txBody>
      </p:sp>
      <p:cxnSp>
        <p:nvCxnSpPr>
          <p:cNvPr id="7" name="Straight Arrow Connector 6">
            <a:extLst>
              <a:ext uri="{FF2B5EF4-FFF2-40B4-BE49-F238E27FC236}">
                <a16:creationId xmlns:a16="http://schemas.microsoft.com/office/drawing/2014/main" id="{FCF0F6A2-7F06-4D18-9B2F-CF00815477EF}"/>
              </a:ext>
            </a:extLst>
          </p:cNvPr>
          <p:cNvCxnSpPr>
            <a:cxnSpLocks/>
          </p:cNvCxnSpPr>
          <p:nvPr/>
        </p:nvCxnSpPr>
        <p:spPr>
          <a:xfrm flipH="1" flipV="1">
            <a:off x="3624044" y="2541864"/>
            <a:ext cx="2776756" cy="711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992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04833-8D9C-4BCC-8BC3-A831F3C06B28}"/>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768D40B7-7370-4DEE-8106-98DB3B7FA123}"/>
              </a:ext>
            </a:extLst>
          </p:cNvPr>
          <p:cNvGraphicFramePr>
            <a:graphicFrameLocks noGrp="1"/>
          </p:cNvGraphicFramePr>
          <p:nvPr>
            <p:ph idx="1"/>
            <p:extLst>
              <p:ext uri="{D42A27DB-BD31-4B8C-83A1-F6EECF244321}">
                <p14:modId xmlns:p14="http://schemas.microsoft.com/office/powerpoint/2010/main" val="2121296131"/>
              </p:ext>
            </p:extLst>
          </p:nvPr>
        </p:nvGraphicFramePr>
        <p:xfrm>
          <a:off x="1003176" y="813828"/>
          <a:ext cx="9259409" cy="2148840"/>
        </p:xfrm>
        <a:graphic>
          <a:graphicData uri="http://schemas.openxmlformats.org/drawingml/2006/table">
            <a:tbl>
              <a:tblPr>
                <a:tableStyleId>{5C22544A-7EE6-4342-B048-85BDC9FD1C3A}</a:tableStyleId>
              </a:tblPr>
              <a:tblGrid>
                <a:gridCol w="9259409">
                  <a:extLst>
                    <a:ext uri="{9D8B030D-6E8A-4147-A177-3AD203B41FA5}">
                      <a16:colId xmlns:a16="http://schemas.microsoft.com/office/drawing/2014/main" val="2399792891"/>
                    </a:ext>
                  </a:extLst>
                </a:gridCol>
              </a:tblGrid>
              <a:tr h="302897">
                <a:tc>
                  <a:txBody>
                    <a:bodyPr/>
                    <a:lstStyle/>
                    <a:p>
                      <a:pPr algn="l" fontAlgn="ctr"/>
                      <a:r>
                        <a:rPr lang="en-US" sz="2000" u="none" strike="noStrike">
                          <a:effectLst/>
                        </a:rPr>
                        <a:t>Course-Level Objectives</a:t>
                      </a:r>
                      <a:endParaRPr lang="en-US" sz="20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28835516"/>
                  </a:ext>
                </a:extLst>
              </a:tr>
              <a:tr h="601980">
                <a:tc>
                  <a:txBody>
                    <a:bodyPr/>
                    <a:lstStyle/>
                    <a:p>
                      <a:pPr algn="l" fontAlgn="ctr"/>
                      <a:r>
                        <a:rPr lang="en-US" sz="2000" u="none" strike="noStrike" dirty="0">
                          <a:effectLst/>
                        </a:rPr>
                        <a:t>1. Expand development skills needed to become a professional software developer</a:t>
                      </a:r>
                      <a:endParaRPr lang="en-US" sz="2000" b="0" i="0" u="none" strike="noStrike" dirty="0">
                        <a:solidFill>
                          <a:srgbClr val="000000"/>
                        </a:solidFill>
                        <a:effectLst/>
                        <a:latin typeface="Calibri" panose="020F0502020204030204" pitchFamily="34" charset="0"/>
                      </a:endParaRPr>
                    </a:p>
                  </a:txBody>
                  <a:tcPr marL="182880" marR="7620" marT="7620" marB="0" anchor="ctr"/>
                </a:tc>
                <a:extLst>
                  <a:ext uri="{0D108BD9-81ED-4DB2-BD59-A6C34878D82A}">
                    <a16:rowId xmlns:a16="http://schemas.microsoft.com/office/drawing/2014/main" val="4270020312"/>
                  </a:ext>
                </a:extLst>
              </a:tr>
              <a:tr h="403860">
                <a:tc>
                  <a:txBody>
                    <a:bodyPr/>
                    <a:lstStyle/>
                    <a:p>
                      <a:pPr algn="l" fontAlgn="ctr"/>
                      <a:r>
                        <a:rPr lang="en-US" sz="2000" u="none" strike="noStrike" dirty="0">
                          <a:effectLst/>
                        </a:rPr>
                        <a:t>2. Understand and utilize tools, techniques, and processes, needed to develop quality software</a:t>
                      </a:r>
                      <a:endParaRPr lang="en-US" sz="2000" b="0" i="0" u="none" strike="noStrike" dirty="0">
                        <a:solidFill>
                          <a:srgbClr val="000000"/>
                        </a:solidFill>
                        <a:effectLst/>
                        <a:latin typeface="Calibri" panose="020F0502020204030204" pitchFamily="34" charset="0"/>
                      </a:endParaRPr>
                    </a:p>
                  </a:txBody>
                  <a:tcPr marL="182880" marR="7620" marT="7620" marB="0" anchor="ctr"/>
                </a:tc>
                <a:extLst>
                  <a:ext uri="{0D108BD9-81ED-4DB2-BD59-A6C34878D82A}">
                    <a16:rowId xmlns:a16="http://schemas.microsoft.com/office/drawing/2014/main" val="1095980428"/>
                  </a:ext>
                </a:extLst>
              </a:tr>
              <a:tr h="403860">
                <a:tc>
                  <a:txBody>
                    <a:bodyPr/>
                    <a:lstStyle/>
                    <a:p>
                      <a:pPr algn="l" fontAlgn="ctr"/>
                      <a:r>
                        <a:rPr lang="en-US" sz="2000" u="none" strike="noStrike" dirty="0">
                          <a:effectLst/>
                        </a:rPr>
                        <a:t>3. Develop a software project that utilizes and showcases these new skills and techniques</a:t>
                      </a:r>
                      <a:endParaRPr lang="en-US" sz="2000" b="0" i="0" u="none" strike="noStrike" dirty="0">
                        <a:solidFill>
                          <a:srgbClr val="000000"/>
                        </a:solidFill>
                        <a:effectLst/>
                        <a:latin typeface="Calibri" panose="020F0502020204030204" pitchFamily="34" charset="0"/>
                      </a:endParaRPr>
                    </a:p>
                  </a:txBody>
                  <a:tcPr marL="182880" marR="7620" marT="7620" marB="0" anchor="ctr"/>
                </a:tc>
                <a:extLst>
                  <a:ext uri="{0D108BD9-81ED-4DB2-BD59-A6C34878D82A}">
                    <a16:rowId xmlns:a16="http://schemas.microsoft.com/office/drawing/2014/main" val="3203643765"/>
                  </a:ext>
                </a:extLst>
              </a:tr>
            </a:tbl>
          </a:graphicData>
        </a:graphic>
      </p:graphicFrame>
      <p:graphicFrame>
        <p:nvGraphicFramePr>
          <p:cNvPr id="5" name="Content Placeholder 3">
            <a:extLst>
              <a:ext uri="{FF2B5EF4-FFF2-40B4-BE49-F238E27FC236}">
                <a16:creationId xmlns:a16="http://schemas.microsoft.com/office/drawing/2014/main" id="{96EB04E7-207E-4461-9614-6FEBD0B88FE0}"/>
              </a:ext>
            </a:extLst>
          </p:cNvPr>
          <p:cNvGraphicFramePr>
            <a:graphicFrameLocks/>
          </p:cNvGraphicFramePr>
          <p:nvPr>
            <p:extLst>
              <p:ext uri="{D42A27DB-BD31-4B8C-83A1-F6EECF244321}">
                <p14:modId xmlns:p14="http://schemas.microsoft.com/office/powerpoint/2010/main" val="2700752815"/>
              </p:ext>
            </p:extLst>
          </p:nvPr>
        </p:nvGraphicFramePr>
        <p:xfrm>
          <a:off x="3505137" y="3411371"/>
          <a:ext cx="4770391" cy="2936033"/>
        </p:xfrm>
        <a:graphic>
          <a:graphicData uri="http://schemas.openxmlformats.org/drawingml/2006/table">
            <a:tbl>
              <a:tblPr>
                <a:tableStyleId>{5C22544A-7EE6-4342-B048-85BDC9FD1C3A}</a:tableStyleId>
              </a:tblPr>
              <a:tblGrid>
                <a:gridCol w="4770391">
                  <a:extLst>
                    <a:ext uri="{9D8B030D-6E8A-4147-A177-3AD203B41FA5}">
                      <a16:colId xmlns:a16="http://schemas.microsoft.com/office/drawing/2014/main" val="395453339"/>
                    </a:ext>
                  </a:extLst>
                </a:gridCol>
              </a:tblGrid>
              <a:tr h="285539">
                <a:tc>
                  <a:txBody>
                    <a:bodyPr/>
                    <a:lstStyle/>
                    <a:p>
                      <a:pPr algn="l" fontAlgn="ctr"/>
                      <a:r>
                        <a:rPr lang="en-US" sz="2400" u="none" strike="noStrike" dirty="0">
                          <a:effectLst/>
                        </a:rPr>
                        <a:t>Topics Covered in the Course</a:t>
                      </a:r>
                      <a:endParaRPr lang="en-US" sz="24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20915461"/>
                  </a:ext>
                </a:extLst>
              </a:tr>
              <a:tr h="285539">
                <a:tc>
                  <a:txBody>
                    <a:bodyPr/>
                    <a:lstStyle/>
                    <a:p>
                      <a:pPr algn="l" fontAlgn="ctr"/>
                      <a:r>
                        <a:rPr lang="en-US" sz="1800" u="none" strike="noStrike" dirty="0">
                          <a:effectLst/>
                        </a:rPr>
                        <a:t>·</a:t>
                      </a:r>
                      <a:r>
                        <a:rPr lang="en-US" sz="1200" u="none" strike="noStrike" dirty="0">
                          <a:effectLst/>
                        </a:rPr>
                        <a:t>        </a:t>
                      </a:r>
                      <a:r>
                        <a:rPr lang="en-US" sz="1800" u="none" strike="noStrike" dirty="0">
                          <a:effectLst/>
                        </a:rPr>
                        <a:t>Testing Concepts</a:t>
                      </a:r>
                      <a:endParaRPr lang="en-US"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1968400483"/>
                  </a:ext>
                </a:extLst>
              </a:tr>
              <a:tr h="285539">
                <a:tc>
                  <a:txBody>
                    <a:bodyPr/>
                    <a:lstStyle/>
                    <a:p>
                      <a:pPr algn="l" fontAlgn="ctr"/>
                      <a:r>
                        <a:rPr lang="nl-NL" sz="1800" u="none" strike="noStrike" dirty="0">
                          <a:effectLst/>
                        </a:rPr>
                        <a:t>·</a:t>
                      </a:r>
                      <a:r>
                        <a:rPr lang="nl-NL" sz="1200" u="none" strike="noStrike" dirty="0">
                          <a:effectLst/>
                        </a:rPr>
                        <a:t>        </a:t>
                      </a:r>
                      <a:r>
                        <a:rPr lang="nl-NL" sz="1800" u="none" strike="noStrike" dirty="0">
                          <a:effectLst/>
                        </a:rPr>
                        <a:t>Agile EP testing roots (1)</a:t>
                      </a:r>
                      <a:endParaRPr lang="nl-NL"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3596880673"/>
                  </a:ext>
                </a:extLst>
              </a:tr>
              <a:tr h="285539">
                <a:tc>
                  <a:txBody>
                    <a:bodyPr/>
                    <a:lstStyle/>
                    <a:p>
                      <a:pPr algn="l" fontAlgn="ctr"/>
                      <a:r>
                        <a:rPr lang="en-US" sz="1800" u="none" strike="noStrike" dirty="0">
                          <a:effectLst/>
                        </a:rPr>
                        <a:t>·</a:t>
                      </a:r>
                      <a:r>
                        <a:rPr lang="en-US" sz="1200" u="none" strike="noStrike" dirty="0">
                          <a:effectLst/>
                        </a:rPr>
                        <a:t>        </a:t>
                      </a:r>
                      <a:r>
                        <a:rPr lang="en-US" sz="1800" u="none" strike="noStrike" dirty="0">
                          <a:effectLst/>
                        </a:rPr>
                        <a:t>Code Reviews</a:t>
                      </a:r>
                      <a:endParaRPr lang="en-US"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1493921477"/>
                  </a:ext>
                </a:extLst>
              </a:tr>
              <a:tr h="285539">
                <a:tc>
                  <a:txBody>
                    <a:bodyPr/>
                    <a:lstStyle/>
                    <a:p>
                      <a:pPr algn="l" fontAlgn="ctr"/>
                      <a:r>
                        <a:rPr lang="en-US" sz="1800" u="none" strike="noStrike" dirty="0">
                          <a:effectLst/>
                        </a:rPr>
                        <a:t>·</a:t>
                      </a:r>
                      <a:r>
                        <a:rPr lang="en-US" sz="1200" u="none" strike="noStrike" dirty="0">
                          <a:effectLst/>
                        </a:rPr>
                        <a:t>        </a:t>
                      </a:r>
                      <a:r>
                        <a:rPr lang="en-US" sz="1800" u="none" strike="noStrike" dirty="0">
                          <a:effectLst/>
                        </a:rPr>
                        <a:t>Java Review and Unit Testing in Java (2, 3)</a:t>
                      </a:r>
                      <a:endParaRPr lang="en-US"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1771452807"/>
                  </a:ext>
                </a:extLst>
              </a:tr>
              <a:tr h="285539">
                <a:tc>
                  <a:txBody>
                    <a:bodyPr/>
                    <a:lstStyle/>
                    <a:p>
                      <a:pPr algn="l" fontAlgn="ctr"/>
                      <a:r>
                        <a:rPr lang="en-US" sz="1800" u="none" strike="noStrike" dirty="0">
                          <a:effectLst/>
                        </a:rPr>
                        <a:t>·</a:t>
                      </a:r>
                      <a:r>
                        <a:rPr lang="en-US" sz="1200" u="none" strike="noStrike" dirty="0">
                          <a:effectLst/>
                        </a:rPr>
                        <a:t>        </a:t>
                      </a:r>
                      <a:r>
                        <a:rPr lang="en-US" sz="1800" u="none" strike="noStrike" dirty="0">
                          <a:effectLst/>
                        </a:rPr>
                        <a:t>JS review and JS Unit Testing in (2)</a:t>
                      </a:r>
                      <a:endParaRPr lang="en-US"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1199781287"/>
                  </a:ext>
                </a:extLst>
              </a:tr>
              <a:tr h="285539">
                <a:tc>
                  <a:txBody>
                    <a:bodyPr/>
                    <a:lstStyle/>
                    <a:p>
                      <a:pPr algn="l" fontAlgn="ctr"/>
                      <a:r>
                        <a:rPr lang="en-US" sz="1800" u="none" strike="noStrike" dirty="0">
                          <a:effectLst/>
                        </a:rPr>
                        <a:t>·</a:t>
                      </a:r>
                      <a:r>
                        <a:rPr lang="en-US" sz="1200" u="none" strike="noStrike" dirty="0">
                          <a:effectLst/>
                        </a:rPr>
                        <a:t>        </a:t>
                      </a:r>
                      <a:r>
                        <a:rPr lang="en-US" sz="1800" u="none" strike="noStrike" dirty="0">
                          <a:effectLst/>
                        </a:rPr>
                        <a:t>JS Code Standards (3)</a:t>
                      </a:r>
                      <a:endParaRPr lang="en-US"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3957372723"/>
                  </a:ext>
                </a:extLst>
              </a:tr>
              <a:tr h="285539">
                <a:tc>
                  <a:txBody>
                    <a:bodyPr/>
                    <a:lstStyle/>
                    <a:p>
                      <a:pPr algn="l" fontAlgn="ctr"/>
                      <a:r>
                        <a:rPr lang="nl-NL" sz="1800" u="none" strike="noStrike" dirty="0">
                          <a:effectLst/>
                        </a:rPr>
                        <a:t>·</a:t>
                      </a:r>
                      <a:r>
                        <a:rPr lang="nl-NL" sz="1200" u="none" strike="noStrike" dirty="0">
                          <a:effectLst/>
                        </a:rPr>
                        <a:t>        </a:t>
                      </a:r>
                      <a:r>
                        <a:rPr lang="nl-NL" sz="1800" u="none" strike="noStrike" dirty="0">
                          <a:effectLst/>
                        </a:rPr>
                        <a:t>JS Debugging in JS (2)</a:t>
                      </a:r>
                      <a:endParaRPr lang="nl-NL"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2169306244"/>
                  </a:ext>
                </a:extLst>
              </a:tr>
              <a:tr h="264388">
                <a:tc>
                  <a:txBody>
                    <a:bodyPr/>
                    <a:lstStyle/>
                    <a:p>
                      <a:pPr algn="l" fontAlgn="ctr"/>
                      <a:r>
                        <a:rPr lang="en-US" sz="1800" u="none" strike="noStrike" dirty="0">
                          <a:effectLst/>
                        </a:rPr>
                        <a:t>·</a:t>
                      </a:r>
                      <a:r>
                        <a:rPr lang="en-US" sz="1200" u="none" strike="noStrike" dirty="0">
                          <a:effectLst/>
                        </a:rPr>
                        <a:t>        </a:t>
                      </a:r>
                      <a:r>
                        <a:rPr lang="en-US" sz="1800" u="none" strike="noStrike" dirty="0">
                          <a:effectLst/>
                        </a:rPr>
                        <a:t>Node.js unit testing</a:t>
                      </a:r>
                      <a:endParaRPr lang="en-US"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649719880"/>
                  </a:ext>
                </a:extLst>
              </a:tr>
              <a:tr h="264388">
                <a:tc>
                  <a:txBody>
                    <a:bodyPr/>
                    <a:lstStyle/>
                    <a:p>
                      <a:pPr algn="l" fontAlgn="ctr"/>
                      <a:r>
                        <a:rPr lang="en-US" sz="1800" u="none" strike="noStrike" dirty="0">
                          <a:effectLst/>
                        </a:rPr>
                        <a:t>·</a:t>
                      </a:r>
                      <a:r>
                        <a:rPr lang="en-US" sz="1200" u="none" strike="noStrike" dirty="0">
                          <a:effectLst/>
                        </a:rPr>
                        <a:t>        </a:t>
                      </a:r>
                      <a:r>
                        <a:rPr lang="en-US" sz="1800" u="none" strike="noStrike" dirty="0">
                          <a:effectLst/>
                        </a:rPr>
                        <a:t>API Testing with </a:t>
                      </a:r>
                      <a:r>
                        <a:rPr lang="en-US" sz="1800" u="none" strike="noStrike" dirty="0" err="1">
                          <a:effectLst/>
                        </a:rPr>
                        <a:t>PostMan</a:t>
                      </a:r>
                      <a:endParaRPr lang="en-US"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730002011"/>
                  </a:ext>
                </a:extLst>
              </a:tr>
            </a:tbl>
          </a:graphicData>
        </a:graphic>
      </p:graphicFrame>
    </p:spTree>
    <p:extLst>
      <p:ext uri="{BB962C8B-B14F-4D97-AF65-F5344CB8AC3E}">
        <p14:creationId xmlns:p14="http://schemas.microsoft.com/office/powerpoint/2010/main" val="1480233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8A3D3DED-086B-44CB-99B4-BE65E2A12051}"/>
              </a:ext>
            </a:extLst>
          </p:cNvPr>
          <p:cNvPicPr>
            <a:picLocks noChangeAspect="1"/>
          </p:cNvPicPr>
          <p:nvPr/>
        </p:nvPicPr>
        <p:blipFill>
          <a:blip r:embed="rId2"/>
          <a:stretch>
            <a:fillRect/>
          </a:stretch>
        </p:blipFill>
        <p:spPr>
          <a:xfrm>
            <a:off x="1943851" y="0"/>
            <a:ext cx="6333613" cy="6858000"/>
          </a:xfrm>
          <a:prstGeom prst="rect">
            <a:avLst/>
          </a:prstGeom>
        </p:spPr>
      </p:pic>
      <p:sp>
        <p:nvSpPr>
          <p:cNvPr id="2" name="TextBox 1">
            <a:extLst>
              <a:ext uri="{FF2B5EF4-FFF2-40B4-BE49-F238E27FC236}">
                <a16:creationId xmlns:a16="http://schemas.microsoft.com/office/drawing/2014/main" id="{CC9A4175-C16C-4A12-8528-47CB7CD5ADB4}"/>
              </a:ext>
            </a:extLst>
          </p:cNvPr>
          <p:cNvSpPr txBox="1"/>
          <p:nvPr/>
        </p:nvSpPr>
        <p:spPr>
          <a:xfrm>
            <a:off x="9215989" y="713471"/>
            <a:ext cx="1281376" cy="369332"/>
          </a:xfrm>
          <a:prstGeom prst="rect">
            <a:avLst/>
          </a:prstGeom>
          <a:solidFill>
            <a:schemeClr val="accent6">
              <a:lumMod val="20000"/>
              <a:lumOff val="80000"/>
            </a:schemeClr>
          </a:solidFill>
        </p:spPr>
        <p:txBody>
          <a:bodyPr wrap="none" rtlCol="0">
            <a:spAutoFit/>
          </a:bodyPr>
          <a:lstStyle/>
          <a:p>
            <a:r>
              <a:rPr lang="en-US" dirty="0"/>
              <a:t>Teams form</a:t>
            </a:r>
          </a:p>
        </p:txBody>
      </p:sp>
      <p:cxnSp>
        <p:nvCxnSpPr>
          <p:cNvPr id="5" name="Straight Arrow Connector 4">
            <a:extLst>
              <a:ext uri="{FF2B5EF4-FFF2-40B4-BE49-F238E27FC236}">
                <a16:creationId xmlns:a16="http://schemas.microsoft.com/office/drawing/2014/main" id="{8273C006-C712-418E-B384-8F8227970C70}"/>
              </a:ext>
            </a:extLst>
          </p:cNvPr>
          <p:cNvCxnSpPr/>
          <p:nvPr/>
        </p:nvCxnSpPr>
        <p:spPr>
          <a:xfrm flipH="1">
            <a:off x="6690903" y="1015475"/>
            <a:ext cx="2583809" cy="381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DF01003-5B93-4C01-BC70-5B16B4BA072C}"/>
              </a:ext>
            </a:extLst>
          </p:cNvPr>
          <p:cNvSpPr txBox="1"/>
          <p:nvPr/>
        </p:nvSpPr>
        <p:spPr>
          <a:xfrm>
            <a:off x="9215989" y="1698730"/>
            <a:ext cx="2246384" cy="369332"/>
          </a:xfrm>
          <a:prstGeom prst="rect">
            <a:avLst/>
          </a:prstGeom>
          <a:solidFill>
            <a:schemeClr val="accent6">
              <a:lumMod val="20000"/>
              <a:lumOff val="80000"/>
            </a:schemeClr>
          </a:solidFill>
        </p:spPr>
        <p:txBody>
          <a:bodyPr wrap="none" rtlCol="0">
            <a:spAutoFit/>
          </a:bodyPr>
          <a:lstStyle/>
          <a:p>
            <a:r>
              <a:rPr lang="en-US" dirty="0"/>
              <a:t>Prototypes developed</a:t>
            </a:r>
          </a:p>
        </p:txBody>
      </p:sp>
      <p:cxnSp>
        <p:nvCxnSpPr>
          <p:cNvPr id="8" name="Straight Arrow Connector 7">
            <a:extLst>
              <a:ext uri="{FF2B5EF4-FFF2-40B4-BE49-F238E27FC236}">
                <a16:creationId xmlns:a16="http://schemas.microsoft.com/office/drawing/2014/main" id="{971918DD-C558-49C0-912C-269B6AB78257}"/>
              </a:ext>
            </a:extLst>
          </p:cNvPr>
          <p:cNvCxnSpPr>
            <a:cxnSpLocks/>
          </p:cNvCxnSpPr>
          <p:nvPr/>
        </p:nvCxnSpPr>
        <p:spPr>
          <a:xfrm flipH="1">
            <a:off x="6678322" y="1797649"/>
            <a:ext cx="2537668" cy="572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C4A4E3A-03E2-4E0E-BB84-5375B2886CCE}"/>
              </a:ext>
            </a:extLst>
          </p:cNvPr>
          <p:cNvSpPr txBox="1"/>
          <p:nvPr/>
        </p:nvSpPr>
        <p:spPr>
          <a:xfrm>
            <a:off x="9463677" y="2227110"/>
            <a:ext cx="1362040" cy="369332"/>
          </a:xfrm>
          <a:prstGeom prst="rect">
            <a:avLst/>
          </a:prstGeom>
          <a:solidFill>
            <a:schemeClr val="accent6">
              <a:lumMod val="20000"/>
              <a:lumOff val="80000"/>
            </a:schemeClr>
          </a:solidFill>
        </p:spPr>
        <p:txBody>
          <a:bodyPr wrap="none" rtlCol="0">
            <a:spAutoFit/>
          </a:bodyPr>
          <a:lstStyle/>
          <a:p>
            <a:r>
              <a:rPr lang="en-US" dirty="0"/>
              <a:t>Release Plan</a:t>
            </a:r>
          </a:p>
        </p:txBody>
      </p:sp>
      <p:cxnSp>
        <p:nvCxnSpPr>
          <p:cNvPr id="11" name="Straight Arrow Connector 10">
            <a:extLst>
              <a:ext uri="{FF2B5EF4-FFF2-40B4-BE49-F238E27FC236}">
                <a16:creationId xmlns:a16="http://schemas.microsoft.com/office/drawing/2014/main" id="{73811C20-BACF-4F6F-ADC4-0D59BFBA2972}"/>
              </a:ext>
            </a:extLst>
          </p:cNvPr>
          <p:cNvCxnSpPr>
            <a:cxnSpLocks/>
          </p:cNvCxnSpPr>
          <p:nvPr/>
        </p:nvCxnSpPr>
        <p:spPr>
          <a:xfrm flipH="1">
            <a:off x="6870068" y="2326029"/>
            <a:ext cx="2593610" cy="740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B8E8355-2D91-428F-A544-82494085F6E3}"/>
              </a:ext>
            </a:extLst>
          </p:cNvPr>
          <p:cNvSpPr txBox="1"/>
          <p:nvPr/>
        </p:nvSpPr>
        <p:spPr>
          <a:xfrm>
            <a:off x="9655424" y="3009709"/>
            <a:ext cx="1362040" cy="369332"/>
          </a:xfrm>
          <a:prstGeom prst="rect">
            <a:avLst/>
          </a:prstGeom>
          <a:solidFill>
            <a:schemeClr val="accent6">
              <a:lumMod val="20000"/>
              <a:lumOff val="80000"/>
            </a:schemeClr>
          </a:solidFill>
        </p:spPr>
        <p:txBody>
          <a:bodyPr wrap="square" rtlCol="0">
            <a:spAutoFit/>
          </a:bodyPr>
          <a:lstStyle/>
          <a:p>
            <a:r>
              <a:rPr lang="en-US" dirty="0"/>
              <a:t>Sprints Start</a:t>
            </a:r>
          </a:p>
        </p:txBody>
      </p:sp>
      <p:cxnSp>
        <p:nvCxnSpPr>
          <p:cNvPr id="14" name="Straight Arrow Connector 13">
            <a:extLst>
              <a:ext uri="{FF2B5EF4-FFF2-40B4-BE49-F238E27FC236}">
                <a16:creationId xmlns:a16="http://schemas.microsoft.com/office/drawing/2014/main" id="{8390EDE9-5AE1-4E50-AD11-1BEEFF8BCC8B}"/>
              </a:ext>
            </a:extLst>
          </p:cNvPr>
          <p:cNvCxnSpPr>
            <a:cxnSpLocks/>
          </p:cNvCxnSpPr>
          <p:nvPr/>
        </p:nvCxnSpPr>
        <p:spPr>
          <a:xfrm flipH="1">
            <a:off x="7061815" y="3108628"/>
            <a:ext cx="2593610" cy="345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28EC2CF-970F-437D-A033-8CDFBD05FAD9}"/>
              </a:ext>
            </a:extLst>
          </p:cNvPr>
          <p:cNvSpPr txBox="1"/>
          <p:nvPr/>
        </p:nvSpPr>
        <p:spPr>
          <a:xfrm>
            <a:off x="9135325" y="5842525"/>
            <a:ext cx="1690392" cy="646331"/>
          </a:xfrm>
          <a:prstGeom prst="rect">
            <a:avLst/>
          </a:prstGeom>
          <a:solidFill>
            <a:schemeClr val="accent6">
              <a:lumMod val="20000"/>
              <a:lumOff val="80000"/>
            </a:schemeClr>
          </a:solidFill>
        </p:spPr>
        <p:txBody>
          <a:bodyPr wrap="square" rtlCol="0">
            <a:spAutoFit/>
          </a:bodyPr>
          <a:lstStyle/>
          <a:p>
            <a:r>
              <a:rPr lang="en-US" dirty="0"/>
              <a:t>Final Presentations</a:t>
            </a:r>
          </a:p>
        </p:txBody>
      </p:sp>
      <p:cxnSp>
        <p:nvCxnSpPr>
          <p:cNvPr id="21" name="Straight Arrow Connector 20">
            <a:extLst>
              <a:ext uri="{FF2B5EF4-FFF2-40B4-BE49-F238E27FC236}">
                <a16:creationId xmlns:a16="http://schemas.microsoft.com/office/drawing/2014/main" id="{9BC70191-D5F6-4D32-AE5D-1F1B5B749B04}"/>
              </a:ext>
            </a:extLst>
          </p:cNvPr>
          <p:cNvCxnSpPr>
            <a:cxnSpLocks/>
          </p:cNvCxnSpPr>
          <p:nvPr/>
        </p:nvCxnSpPr>
        <p:spPr>
          <a:xfrm flipH="1">
            <a:off x="6541716" y="5941444"/>
            <a:ext cx="2593610" cy="345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FAC74A4-C5B1-44A2-BA70-6CDDA940A45A}"/>
              </a:ext>
            </a:extLst>
          </p:cNvPr>
          <p:cNvSpPr txBox="1"/>
          <p:nvPr/>
        </p:nvSpPr>
        <p:spPr>
          <a:xfrm>
            <a:off x="9567129" y="3802844"/>
            <a:ext cx="1362040" cy="369332"/>
          </a:xfrm>
          <a:prstGeom prst="rect">
            <a:avLst/>
          </a:prstGeom>
          <a:solidFill>
            <a:schemeClr val="accent6">
              <a:lumMod val="20000"/>
              <a:lumOff val="80000"/>
            </a:schemeClr>
          </a:solidFill>
        </p:spPr>
        <p:txBody>
          <a:bodyPr wrap="square" rtlCol="0">
            <a:spAutoFit/>
          </a:bodyPr>
          <a:lstStyle/>
          <a:p>
            <a:r>
              <a:rPr lang="en-US" dirty="0"/>
              <a:t>Status 1 </a:t>
            </a:r>
          </a:p>
        </p:txBody>
      </p:sp>
      <p:sp>
        <p:nvSpPr>
          <p:cNvPr id="23" name="TextBox 22">
            <a:extLst>
              <a:ext uri="{FF2B5EF4-FFF2-40B4-BE49-F238E27FC236}">
                <a16:creationId xmlns:a16="http://schemas.microsoft.com/office/drawing/2014/main" id="{C8ADBD13-8546-40CE-B0F2-0FF0F953A421}"/>
              </a:ext>
            </a:extLst>
          </p:cNvPr>
          <p:cNvSpPr txBox="1"/>
          <p:nvPr/>
        </p:nvSpPr>
        <p:spPr>
          <a:xfrm>
            <a:off x="9630811" y="4437865"/>
            <a:ext cx="1362040" cy="369332"/>
          </a:xfrm>
          <a:prstGeom prst="rect">
            <a:avLst/>
          </a:prstGeom>
          <a:solidFill>
            <a:schemeClr val="accent6">
              <a:lumMod val="20000"/>
              <a:lumOff val="80000"/>
            </a:schemeClr>
          </a:solidFill>
        </p:spPr>
        <p:txBody>
          <a:bodyPr wrap="square" rtlCol="0">
            <a:spAutoFit/>
          </a:bodyPr>
          <a:lstStyle/>
          <a:p>
            <a:r>
              <a:rPr lang="en-US" dirty="0"/>
              <a:t>Status 2 </a:t>
            </a:r>
          </a:p>
        </p:txBody>
      </p:sp>
      <p:cxnSp>
        <p:nvCxnSpPr>
          <p:cNvPr id="24" name="Straight Arrow Connector 23">
            <a:extLst>
              <a:ext uri="{FF2B5EF4-FFF2-40B4-BE49-F238E27FC236}">
                <a16:creationId xmlns:a16="http://schemas.microsoft.com/office/drawing/2014/main" id="{45F91292-B57E-41BF-9190-E05DAD39C881}"/>
              </a:ext>
            </a:extLst>
          </p:cNvPr>
          <p:cNvCxnSpPr>
            <a:cxnSpLocks/>
          </p:cNvCxnSpPr>
          <p:nvPr/>
        </p:nvCxnSpPr>
        <p:spPr>
          <a:xfrm flipH="1">
            <a:off x="7037201" y="4010903"/>
            <a:ext cx="2593610" cy="345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BDC1937-3BAB-4D48-9298-F410692C2DB0}"/>
              </a:ext>
            </a:extLst>
          </p:cNvPr>
          <p:cNvCxnSpPr>
            <a:cxnSpLocks/>
          </p:cNvCxnSpPr>
          <p:nvPr/>
        </p:nvCxnSpPr>
        <p:spPr>
          <a:xfrm flipH="1">
            <a:off x="7061815" y="4601551"/>
            <a:ext cx="2593610" cy="345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0561B65-7E71-4CA7-B620-DD8E821EC40F}"/>
              </a:ext>
            </a:extLst>
          </p:cNvPr>
          <p:cNvSpPr txBox="1"/>
          <p:nvPr/>
        </p:nvSpPr>
        <p:spPr>
          <a:xfrm>
            <a:off x="9613499" y="4906825"/>
            <a:ext cx="1362040" cy="369332"/>
          </a:xfrm>
          <a:prstGeom prst="rect">
            <a:avLst/>
          </a:prstGeom>
          <a:solidFill>
            <a:schemeClr val="accent6">
              <a:lumMod val="20000"/>
              <a:lumOff val="80000"/>
            </a:schemeClr>
          </a:solidFill>
        </p:spPr>
        <p:txBody>
          <a:bodyPr wrap="square" rtlCol="0">
            <a:spAutoFit/>
          </a:bodyPr>
          <a:lstStyle/>
          <a:p>
            <a:r>
              <a:rPr lang="en-US" dirty="0"/>
              <a:t>Status 3 </a:t>
            </a:r>
          </a:p>
        </p:txBody>
      </p:sp>
      <p:cxnSp>
        <p:nvCxnSpPr>
          <p:cNvPr id="27" name="Straight Arrow Connector 26">
            <a:extLst>
              <a:ext uri="{FF2B5EF4-FFF2-40B4-BE49-F238E27FC236}">
                <a16:creationId xmlns:a16="http://schemas.microsoft.com/office/drawing/2014/main" id="{97D6DEB3-0A67-4C42-A4FE-ACA4ECF00D25}"/>
              </a:ext>
            </a:extLst>
          </p:cNvPr>
          <p:cNvCxnSpPr>
            <a:cxnSpLocks/>
            <a:stCxn id="26" idx="1"/>
          </p:cNvCxnSpPr>
          <p:nvPr/>
        </p:nvCxnSpPr>
        <p:spPr>
          <a:xfrm flipH="1">
            <a:off x="7196461" y="5091491"/>
            <a:ext cx="2417038" cy="385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7AFE462-662D-4D4A-A0EF-DE381959ACCF}"/>
              </a:ext>
            </a:extLst>
          </p:cNvPr>
          <p:cNvSpPr txBox="1"/>
          <p:nvPr/>
        </p:nvSpPr>
        <p:spPr>
          <a:xfrm>
            <a:off x="9654964" y="5329089"/>
            <a:ext cx="1362040" cy="369332"/>
          </a:xfrm>
          <a:prstGeom prst="rect">
            <a:avLst/>
          </a:prstGeom>
          <a:solidFill>
            <a:schemeClr val="accent6">
              <a:lumMod val="20000"/>
              <a:lumOff val="80000"/>
            </a:schemeClr>
          </a:solidFill>
        </p:spPr>
        <p:txBody>
          <a:bodyPr wrap="square" rtlCol="0">
            <a:spAutoFit/>
          </a:bodyPr>
          <a:lstStyle/>
          <a:p>
            <a:r>
              <a:rPr lang="en-US" dirty="0"/>
              <a:t>Team Evals</a:t>
            </a:r>
          </a:p>
        </p:txBody>
      </p:sp>
      <p:cxnSp>
        <p:nvCxnSpPr>
          <p:cNvPr id="30" name="Straight Arrow Connector 29">
            <a:extLst>
              <a:ext uri="{FF2B5EF4-FFF2-40B4-BE49-F238E27FC236}">
                <a16:creationId xmlns:a16="http://schemas.microsoft.com/office/drawing/2014/main" id="{85324C7D-60CC-4E77-AF92-BA0E7331D22E}"/>
              </a:ext>
            </a:extLst>
          </p:cNvPr>
          <p:cNvCxnSpPr>
            <a:cxnSpLocks/>
          </p:cNvCxnSpPr>
          <p:nvPr/>
        </p:nvCxnSpPr>
        <p:spPr>
          <a:xfrm flipH="1">
            <a:off x="7238056" y="5505595"/>
            <a:ext cx="2417038" cy="385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980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8AC58-6BEC-4FB9-97AA-9EEF08752DF8}"/>
              </a:ext>
            </a:extLst>
          </p:cNvPr>
          <p:cNvSpPr>
            <a:spLocks noGrp="1"/>
          </p:cNvSpPr>
          <p:nvPr>
            <p:ph type="title"/>
          </p:nvPr>
        </p:nvSpPr>
        <p:spPr/>
        <p:txBody>
          <a:bodyPr/>
          <a:lstStyle/>
          <a:p>
            <a:r>
              <a:rPr lang="en-US" dirty="0"/>
              <a:t>How your grade is determined – 15% In class work, quizzes and course notes</a:t>
            </a:r>
          </a:p>
        </p:txBody>
      </p:sp>
      <p:sp>
        <p:nvSpPr>
          <p:cNvPr id="3" name="Content Placeholder 2">
            <a:extLst>
              <a:ext uri="{FF2B5EF4-FFF2-40B4-BE49-F238E27FC236}">
                <a16:creationId xmlns:a16="http://schemas.microsoft.com/office/drawing/2014/main" id="{39DF62A9-72A9-4DF6-B15B-F1007D432967}"/>
              </a:ext>
            </a:extLst>
          </p:cNvPr>
          <p:cNvSpPr>
            <a:spLocks noGrp="1"/>
          </p:cNvSpPr>
          <p:nvPr>
            <p:ph idx="1"/>
          </p:nvPr>
        </p:nvSpPr>
        <p:spPr>
          <a:xfrm>
            <a:off x="838200" y="1825625"/>
            <a:ext cx="10515600" cy="4351338"/>
          </a:xfrm>
        </p:spPr>
        <p:txBody>
          <a:bodyPr/>
          <a:lstStyle/>
          <a:p>
            <a:r>
              <a:rPr lang="en-US" dirty="0"/>
              <a:t>In class work … small little assignments that help you practice. </a:t>
            </a:r>
          </a:p>
        </p:txBody>
      </p:sp>
      <p:pic>
        <p:nvPicPr>
          <p:cNvPr id="7" name="Picture 6">
            <a:extLst>
              <a:ext uri="{FF2B5EF4-FFF2-40B4-BE49-F238E27FC236}">
                <a16:creationId xmlns:a16="http://schemas.microsoft.com/office/drawing/2014/main" id="{AE9D3BB2-4CC6-45F6-91CE-46D682DFCE68}"/>
              </a:ext>
            </a:extLst>
          </p:cNvPr>
          <p:cNvPicPr>
            <a:picLocks noChangeAspect="1"/>
          </p:cNvPicPr>
          <p:nvPr/>
        </p:nvPicPr>
        <p:blipFill>
          <a:blip r:embed="rId2"/>
          <a:stretch>
            <a:fillRect/>
          </a:stretch>
        </p:blipFill>
        <p:spPr>
          <a:xfrm>
            <a:off x="1550302" y="2571662"/>
            <a:ext cx="1809750" cy="581025"/>
          </a:xfrm>
          <a:prstGeom prst="rect">
            <a:avLst/>
          </a:prstGeom>
        </p:spPr>
      </p:pic>
      <p:pic>
        <p:nvPicPr>
          <p:cNvPr id="9" name="Picture 8">
            <a:extLst>
              <a:ext uri="{FF2B5EF4-FFF2-40B4-BE49-F238E27FC236}">
                <a16:creationId xmlns:a16="http://schemas.microsoft.com/office/drawing/2014/main" id="{896C167C-BFDA-45F7-9A2F-9FB5A8ADCD95}"/>
              </a:ext>
            </a:extLst>
          </p:cNvPr>
          <p:cNvPicPr>
            <a:picLocks noChangeAspect="1"/>
          </p:cNvPicPr>
          <p:nvPr/>
        </p:nvPicPr>
        <p:blipFill>
          <a:blip r:embed="rId3"/>
          <a:stretch>
            <a:fillRect/>
          </a:stretch>
        </p:blipFill>
        <p:spPr>
          <a:xfrm>
            <a:off x="1914787" y="4229996"/>
            <a:ext cx="4038600" cy="266700"/>
          </a:xfrm>
          <a:prstGeom prst="rect">
            <a:avLst/>
          </a:prstGeom>
        </p:spPr>
      </p:pic>
      <p:pic>
        <p:nvPicPr>
          <p:cNvPr id="11" name="Picture 10">
            <a:extLst>
              <a:ext uri="{FF2B5EF4-FFF2-40B4-BE49-F238E27FC236}">
                <a16:creationId xmlns:a16="http://schemas.microsoft.com/office/drawing/2014/main" id="{AB6E8FDB-0B44-4734-8BA8-92E324F35575}"/>
              </a:ext>
            </a:extLst>
          </p:cNvPr>
          <p:cNvPicPr>
            <a:picLocks noChangeAspect="1"/>
          </p:cNvPicPr>
          <p:nvPr/>
        </p:nvPicPr>
        <p:blipFill>
          <a:blip r:embed="rId4"/>
          <a:stretch>
            <a:fillRect/>
          </a:stretch>
        </p:blipFill>
        <p:spPr>
          <a:xfrm>
            <a:off x="3360052" y="4806905"/>
            <a:ext cx="4305300" cy="304800"/>
          </a:xfrm>
          <a:prstGeom prst="rect">
            <a:avLst/>
          </a:prstGeom>
        </p:spPr>
      </p:pic>
      <p:pic>
        <p:nvPicPr>
          <p:cNvPr id="13" name="Picture 12">
            <a:extLst>
              <a:ext uri="{FF2B5EF4-FFF2-40B4-BE49-F238E27FC236}">
                <a16:creationId xmlns:a16="http://schemas.microsoft.com/office/drawing/2014/main" id="{B218137C-C5D4-4698-A4B1-1EF11B5E4C26}"/>
              </a:ext>
            </a:extLst>
          </p:cNvPr>
          <p:cNvPicPr>
            <a:picLocks noChangeAspect="1"/>
          </p:cNvPicPr>
          <p:nvPr/>
        </p:nvPicPr>
        <p:blipFill>
          <a:blip r:embed="rId5"/>
          <a:stretch>
            <a:fillRect/>
          </a:stretch>
        </p:blipFill>
        <p:spPr>
          <a:xfrm>
            <a:off x="2771775" y="3479843"/>
            <a:ext cx="4819650" cy="361950"/>
          </a:xfrm>
          <a:prstGeom prst="rect">
            <a:avLst/>
          </a:prstGeom>
        </p:spPr>
      </p:pic>
    </p:spTree>
    <p:extLst>
      <p:ext uri="{BB962C8B-B14F-4D97-AF65-F5344CB8AC3E}">
        <p14:creationId xmlns:p14="http://schemas.microsoft.com/office/powerpoint/2010/main" val="24302089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42845</TotalTime>
  <Words>1023</Words>
  <Application>Microsoft Office PowerPoint</Application>
  <PresentationFormat>Widescreen</PresentationFormat>
  <Paragraphs>218</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lora</vt:lpstr>
      <vt:lpstr>Noto Sans</vt:lpstr>
      <vt:lpstr>PT Serif</vt:lpstr>
      <vt:lpstr>Roboto</vt:lpstr>
      <vt:lpstr>Symbol</vt:lpstr>
      <vt:lpstr>Office Theme</vt:lpstr>
      <vt:lpstr>Introduction to CSC3510 </vt:lpstr>
      <vt:lpstr>This course and its influences  </vt:lpstr>
      <vt:lpstr>Course Composition</vt:lpstr>
      <vt:lpstr>PowerPoint Presentation</vt:lpstr>
      <vt:lpstr>PowerPoint Presentation</vt:lpstr>
      <vt:lpstr>PowerPoint Presentation</vt:lpstr>
      <vt:lpstr>PowerPoint Presentation</vt:lpstr>
      <vt:lpstr>PowerPoint Presentation</vt:lpstr>
      <vt:lpstr>How your grade is determined – 15% In class work, quizzes and course notes</vt:lpstr>
      <vt:lpstr>PowerPoint Presentation</vt:lpstr>
      <vt:lpstr>How your grade is determined – 45% HW/Projects</vt:lpstr>
      <vt:lpstr>My Philosophies  on … </vt:lpstr>
      <vt:lpstr>My Philosophies on … </vt:lpstr>
      <vt:lpstr>PowerPoint Presentation</vt:lpstr>
      <vt:lpstr>What I expect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on unit testing with Laravel</dc:title>
  <dc:creator>Lash, David (Nokia - US/Naperville)</dc:creator>
  <cp:lastModifiedBy>david lash</cp:lastModifiedBy>
  <cp:revision>800</cp:revision>
  <dcterms:created xsi:type="dcterms:W3CDTF">2017-04-01T15:11:01Z</dcterms:created>
  <dcterms:modified xsi:type="dcterms:W3CDTF">2021-01-08T23:22:17Z</dcterms:modified>
</cp:coreProperties>
</file>