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lash\Documents\Aurora\Job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dlash\Documents\Aurora\Job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Course type teaching skill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69-42D6-B9C9-53BAF4369F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69-42D6-B9C9-53BAF4369F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69-42D6-B9C9-53BAF4369F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69-42D6-B9C9-53BAF4369F1F}"/>
              </c:ext>
            </c:extLst>
          </c:dPt>
          <c:cat>
            <c:strRef>
              <c:f>'Tech Stack'!$O$29:$O$32</c:f>
              <c:strCache>
                <c:ptCount val="4"/>
                <c:pt idx="0">
                  <c:v>Rqd Main Outcome Req - 33.3%</c:v>
                </c:pt>
                <c:pt idx="1">
                  <c:v>Rqd Minor outcome - 30%</c:v>
                </c:pt>
                <c:pt idx="2">
                  <c:v>Elective Outcome - 10%</c:v>
                </c:pt>
                <c:pt idx="3">
                  <c:v>No Coverage - 25%</c:v>
                </c:pt>
              </c:strCache>
            </c:strRef>
          </c:cat>
          <c:val>
            <c:numRef>
              <c:f>'Tech Stack'!$Q$29:$Q$32</c:f>
              <c:numCache>
                <c:formatCode>General</c:formatCode>
                <c:ptCount val="4"/>
                <c:pt idx="0">
                  <c:v>33.333333333333329</c:v>
                </c:pt>
                <c:pt idx="1">
                  <c:v>30.303030303030305</c:v>
                </c:pt>
                <c:pt idx="2">
                  <c:v>10.606060606060606</c:v>
                </c:pt>
                <c:pt idx="3">
                  <c:v>25.757575757575758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69-42D6-B9C9-53BAF4369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web Plus DB </a:t>
            </a:r>
          </a:p>
        </c:rich>
      </c:tx>
      <c:layout>
        <c:manualLayout>
          <c:xMode val="edge"/>
          <c:yMode val="edge"/>
          <c:x val="0.4150485564304462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98-4FCD-BA08-9A65BFAC2D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98-4FCD-BA08-9A65BFAC2DD4}"/>
              </c:ext>
            </c:extLst>
          </c:dPt>
          <c:cat>
            <c:strRef>
              <c:f>('Tech Stack'!$Z$7,'Tech Stack'!$AB$7)</c:f>
              <c:strCache>
                <c:ptCount val="2"/>
                <c:pt idx="0">
                  <c:v>Web Plus DB</c:v>
                </c:pt>
                <c:pt idx="1">
                  <c:v>Non Web</c:v>
                </c:pt>
              </c:strCache>
            </c:strRef>
          </c:cat>
          <c:val>
            <c:numRef>
              <c:f>('Tech Stack'!$Z$9,'Tech Stack'!$AB$9)</c:f>
              <c:numCache>
                <c:formatCode>General</c:formatCode>
                <c:ptCount val="2"/>
                <c:pt idx="0">
                  <c:v>83.673469387755105</c:v>
                </c:pt>
                <c:pt idx="1">
                  <c:v>16.326530612244895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98-4FCD-BA08-9A65BFAC2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C3BF-CC15-43C8-9655-D1D8E4B7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B647-B5A7-4439-9713-EC8507681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7BA6-413A-4695-B959-7551BD33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9FD0-C5D2-45BA-90D1-4AA741A9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F7E2-61C2-4089-8996-049691F9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9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AB51-36FA-4ED3-A193-CF0BB106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0424-85D7-4ED7-89DF-4B3B87B5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80C-26D1-4D63-B738-C405F711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6406-4019-4C1C-9E62-0E1A9C6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CFA8-4A2A-40CF-919D-8F0FA29E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B1BF7-2959-44E7-8704-B6D037278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C8CBB-5282-4A3E-A5CF-F6A7E7F6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756-42A6-48D2-AB4D-07F74BD0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947AA-DDA5-416B-A1FC-64D28FF4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837D-7640-41DE-8729-E5C6106E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8634-F178-4B49-90CE-C7804CB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2DD0-7D69-43D0-AB00-0E94A889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3CC9-9E10-428C-9DF8-2A301AAA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7237-7C34-42A2-866A-35E98000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E68F-9BA0-4C71-BACE-443650D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0FAF-6443-4ABC-B176-F84725B7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682-E8E7-404E-83BC-0E6D6252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E646-F81A-47AF-8588-56D7025F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5F13-0058-4DEB-A321-D10D1938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260A-DFBC-46ED-A854-FC7670F1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ADC0-8325-48CE-A8D5-2F3513CB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1A79-C595-4283-B5D2-238DCAA8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A510-540B-42E5-B8FE-EF98DFAF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1416-BFFB-4445-9119-AC8475F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7D39E-41E8-415B-B297-3FC81122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A635F-1BCA-404F-9162-9DBD47C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D6C2-CB19-4C64-84E8-09FF58D6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A752-5F82-41F1-9201-24DEBAC7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2A47-F7E7-493E-8FBA-1B3416B9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6AF88-1EAF-4A8A-9C31-1FA31CAC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5B81-B6E2-4429-8A82-DCF6B50D3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141C4-BB46-4E92-931B-0CF3AB89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B3366-A11B-4218-A9C5-1EA2D27A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71199-B085-4ADA-A43C-F756BB3C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0CC5-1008-43B3-AE0C-CCC34C7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56EB-4A03-4ED4-B572-62405CD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31FF-8302-4D68-8300-DF139AC6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CB0B-68FE-4C87-B09B-DEDDCAD3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FB8D7-DA67-4547-8DB7-CA0D7798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0919-FBD3-41A5-9CE7-7DDE2424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F48E-6C43-4208-842A-0C81581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FD8A-7252-490B-9D11-BEE06B60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FB7E-9542-48D1-9CDD-6288B766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9B8B9-A51E-4FDE-8E20-182FD775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D8C4-C480-4A98-972D-7BF52450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1871F-F804-419F-AAFB-8EDED9FF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BB40-2097-408E-BDAF-871BBA5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3670-4C55-459E-BA59-7DFAEC06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E0559-8AE4-438B-AD28-C04AB5C4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C346-97CC-49B4-94B6-624EAC3E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C9CD-F984-408D-B1F5-D52EBC6D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907E-4CEF-4457-A643-3FF913ED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3E394-5B85-46C0-9766-59651C5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A98D9-FCD9-4230-9416-2812BD3B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4800-BF7C-4B42-AD44-11CA68FD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1052-1C40-491F-B908-AB06F2ADF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54BB-E742-47D5-B4D9-C9BBECF0FB66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EBD5-93E9-469B-A05F-EF3750539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0786-A2CC-4EF9-AFCC-C3C819A8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A632-6F6C-423B-8116-9136A796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1BC7-A9E0-454E-806B-7BD987BE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953" y="1122363"/>
            <a:ext cx="10030047" cy="2387600"/>
          </a:xfrm>
        </p:spPr>
        <p:txBody>
          <a:bodyPr/>
          <a:lstStyle/>
          <a:p>
            <a:r>
              <a:rPr lang="en-US" dirty="0"/>
              <a:t>CSC Program Data and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7339-2417-47BB-B490-2C2334F3F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DDC-C756-45BB-AABF-B3D3CD57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214205"/>
            <a:ext cx="10515600" cy="1325563"/>
          </a:xfrm>
        </p:spPr>
        <p:txBody>
          <a:bodyPr/>
          <a:lstStyle/>
          <a:p>
            <a:r>
              <a:rPr lang="en-US" dirty="0"/>
              <a:t>U-Curve of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C1EA2-6A2B-4CF6-BD0E-8C9E976C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10" y="1382533"/>
            <a:ext cx="8432722" cy="50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76F1-73B1-4FE4-990D-6320CC0D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CSC4900 Readiness to Graduate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DED35-CAF0-440C-B5D6-64ED50773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652354"/>
              </p:ext>
            </p:extLst>
          </p:nvPr>
        </p:nvGraphicFramePr>
        <p:xfrm>
          <a:off x="1367161" y="1447061"/>
          <a:ext cx="6826927" cy="4421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0614">
                  <a:extLst>
                    <a:ext uri="{9D8B030D-6E8A-4147-A177-3AD203B41FA5}">
                      <a16:colId xmlns:a16="http://schemas.microsoft.com/office/drawing/2014/main" val="3527983561"/>
                    </a:ext>
                  </a:extLst>
                </a:gridCol>
                <a:gridCol w="1496313">
                  <a:extLst>
                    <a:ext uri="{9D8B030D-6E8A-4147-A177-3AD203B41FA5}">
                      <a16:colId xmlns:a16="http://schemas.microsoft.com/office/drawing/2014/main" val="3983444272"/>
                    </a:ext>
                  </a:extLst>
                </a:gridCol>
              </a:tblGrid>
              <a:tr h="961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CSC4990 Graduation Readiness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18933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Resume Reviewed by 2 Others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363763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 pillars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186457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Practice technical Interview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377180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Linked in Profile ready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2668184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DB Join Question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4398060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Git Tool Knowledge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291528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Portfolio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3189139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Design patterns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572946"/>
                  </a:ext>
                </a:extLst>
              </a:tr>
              <a:tr h="38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Data Structure quiz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268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3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4CB9-8A82-4719-8244-1BA9F6D3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F1B94-6C75-4A0C-AC30-0DF0D3E0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45" y="1578178"/>
            <a:ext cx="6079251" cy="3680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942A37-EA6C-4C1C-80A5-EB3B07AD1ED3}"/>
              </a:ext>
            </a:extLst>
          </p:cNvPr>
          <p:cNvSpPr txBox="1"/>
          <p:nvPr/>
        </p:nvSpPr>
        <p:spPr>
          <a:xfrm>
            <a:off x="727969" y="5859262"/>
            <a:ext cx="420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Linked-in student reported via msg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A25A0-D679-4476-8F8D-518B8A0767ED}"/>
              </a:ext>
            </a:extLst>
          </p:cNvPr>
          <p:cNvSpPr txBox="1"/>
          <p:nvPr/>
        </p:nvSpPr>
        <p:spPr>
          <a:xfrm>
            <a:off x="5630662" y="5259097"/>
            <a:ext cx="609452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-apple-system"/>
              </a:rPr>
              <a:t>Thanks, I haven't really applied for many other places to be honest, I just started looking in the last couple weeks. I've been having a hard time finding the motivation in light of everything going on but I think I'm there now.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825F-A71F-489E-88A2-B4A95AF42E20}"/>
              </a:ext>
            </a:extLst>
          </p:cNvPr>
          <p:cNvSpPr txBox="1"/>
          <p:nvPr/>
        </p:nvSpPr>
        <p:spPr>
          <a:xfrm>
            <a:off x="5630662" y="254739"/>
            <a:ext cx="609452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-apple-system"/>
              </a:rPr>
              <a:t>I had an interview that went great, but they didn't offer me the job. I had a couple of interviews where I flubbed a question on the technical interview and I think that is what disqualified me, and then I've had a couple of interviews where they were looking for specific skills that I did not have (usually deployment or cloud technologies like AWS). </a:t>
            </a:r>
            <a:r>
              <a:rPr lang="en-US" sz="1600" dirty="0">
                <a:latin typeface="-apple-system"/>
              </a:rPr>
              <a:t>..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61CA4-FE71-40B1-9FE6-C1D708D65AC2}"/>
              </a:ext>
            </a:extLst>
          </p:cNvPr>
          <p:cNvSpPr txBox="1"/>
          <p:nvPr/>
        </p:nvSpPr>
        <p:spPr>
          <a:xfrm>
            <a:off x="5854257" y="1936909"/>
            <a:ext cx="400496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-apple-system"/>
              </a:rPr>
              <a:t>No luck yet. Still putting in applications though… I’ve had three interviews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53B39-A279-4D9F-82A1-EE6D115118E5}"/>
              </a:ext>
            </a:extLst>
          </p:cNvPr>
          <p:cNvSpPr txBox="1"/>
          <p:nvPr/>
        </p:nvSpPr>
        <p:spPr>
          <a:xfrm>
            <a:off x="7691588" y="3765648"/>
            <a:ext cx="433526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-apple-system"/>
              </a:rPr>
              <a:t>Yeah I had a couple of interviews. They never reached out to me again to see what I missed. … [Asked an optimization </a:t>
            </a:r>
            <a:r>
              <a:rPr lang="en-US" sz="1400" dirty="0">
                <a:latin typeface="-apple-system"/>
              </a:rPr>
              <a:t>question </a:t>
            </a:r>
            <a:r>
              <a:rPr lang="en-US" sz="1400" b="0" i="0" dirty="0">
                <a:effectLst/>
                <a:latin typeface="-apple-system"/>
              </a:rPr>
              <a:t>I gave a bad answer]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638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9679-9FD0-4D85-A9FB-61F25169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 skills need in job?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DA68FC-93DB-4B5A-9BA2-A392AA1EA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41551"/>
              </p:ext>
            </p:extLst>
          </p:nvPr>
        </p:nvGraphicFramePr>
        <p:xfrm>
          <a:off x="3028766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92FC19-92C6-4C3D-9D84-534020AC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5167312"/>
            <a:ext cx="113919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36DE-6CD3-4DF2-AD00-CBAD67E7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Web Dev and DB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F881EF-1627-474A-87E7-9B0CCB6EE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434985"/>
              </p:ext>
            </p:extLst>
          </p:nvPr>
        </p:nvGraphicFramePr>
        <p:xfrm>
          <a:off x="3809999" y="2066278"/>
          <a:ext cx="5520431" cy="348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D74247-ED67-49C0-9655-569B19BE5B3F}"/>
              </a:ext>
            </a:extLst>
          </p:cNvPr>
          <p:cNvSpPr txBox="1"/>
          <p:nvPr/>
        </p:nvSpPr>
        <p:spPr>
          <a:xfrm>
            <a:off x="7315200" y="1305017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though web frameworks are not</a:t>
            </a:r>
          </a:p>
        </p:txBody>
      </p:sp>
    </p:spTree>
    <p:extLst>
      <p:ext uri="{BB962C8B-B14F-4D97-AF65-F5344CB8AC3E}">
        <p14:creationId xmlns:p14="http://schemas.microsoft.com/office/powerpoint/2010/main" val="129387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10A-E542-4639-9D82-C1AAAB8E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" y="0"/>
            <a:ext cx="7950692" cy="51976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Required Curriculum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A5E40-FFA7-46B4-9816-E43764E94460}"/>
              </a:ext>
            </a:extLst>
          </p:cNvPr>
          <p:cNvSpPr txBox="1"/>
          <p:nvPr/>
        </p:nvSpPr>
        <p:spPr>
          <a:xfrm>
            <a:off x="1889936" y="5423733"/>
            <a:ext cx="846617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/>
              <a:t>* Experimenting with CSC2200  with project … more programming requirement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58E432E-4103-4F7F-A2DA-9C80B337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39514"/>
              </p:ext>
            </p:extLst>
          </p:nvPr>
        </p:nvGraphicFramePr>
        <p:xfrm>
          <a:off x="0" y="723953"/>
          <a:ext cx="11921008" cy="5696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89">
                  <a:extLst>
                    <a:ext uri="{9D8B030D-6E8A-4147-A177-3AD203B41FA5}">
                      <a16:colId xmlns:a16="http://schemas.microsoft.com/office/drawing/2014/main" val="2964695124"/>
                    </a:ext>
                  </a:extLst>
                </a:gridCol>
                <a:gridCol w="2396929">
                  <a:extLst>
                    <a:ext uri="{9D8B030D-6E8A-4147-A177-3AD203B41FA5}">
                      <a16:colId xmlns:a16="http://schemas.microsoft.com/office/drawing/2014/main" val="2136783803"/>
                    </a:ext>
                  </a:extLst>
                </a:gridCol>
                <a:gridCol w="1837962">
                  <a:extLst>
                    <a:ext uri="{9D8B030D-6E8A-4147-A177-3AD203B41FA5}">
                      <a16:colId xmlns:a16="http://schemas.microsoft.com/office/drawing/2014/main" val="1001065061"/>
                    </a:ext>
                  </a:extLst>
                </a:gridCol>
                <a:gridCol w="1648481">
                  <a:extLst>
                    <a:ext uri="{9D8B030D-6E8A-4147-A177-3AD203B41FA5}">
                      <a16:colId xmlns:a16="http://schemas.microsoft.com/office/drawing/2014/main" val="877096443"/>
                    </a:ext>
                  </a:extLst>
                </a:gridCol>
                <a:gridCol w="4716247">
                  <a:extLst>
                    <a:ext uri="{9D8B030D-6E8A-4147-A177-3AD203B41FA5}">
                      <a16:colId xmlns:a16="http://schemas.microsoft.com/office/drawing/2014/main" val="165568622"/>
                    </a:ext>
                  </a:extLst>
                </a:gridCol>
              </a:tblGrid>
              <a:tr h="38378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34705"/>
                  </a:ext>
                </a:extLst>
              </a:tr>
              <a:tr h="905714">
                <a:tc>
                  <a:txBody>
                    <a:bodyPr/>
                    <a:lstStyle/>
                    <a:p>
                      <a:r>
                        <a:rPr lang="en-US" sz="1600" dirty="0"/>
                        <a:t>CSC1700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to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Needs specific outcome expectations. Suffers from </a:t>
                      </a:r>
                      <a:r>
                        <a:rPr lang="en-US" sz="1600" dirty="0" err="1"/>
                        <a:t>genEd</a:t>
                      </a:r>
                      <a:r>
                        <a:rPr lang="en-US" sz="1600" dirty="0"/>
                        <a:t> population mixed with CSC Majors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48243"/>
                  </a:ext>
                </a:extLst>
              </a:tr>
              <a:tr h="634000">
                <a:tc>
                  <a:txBody>
                    <a:bodyPr/>
                    <a:lstStyle/>
                    <a:p>
                      <a:r>
                        <a:rPr lang="en-US" sz="1600" dirty="0"/>
                        <a:t>CSC2200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CSS,HTML,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Suffers from only CSC1700 prerequisite.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98090"/>
                  </a:ext>
                </a:extLst>
              </a:tr>
              <a:tr h="634000">
                <a:tc>
                  <a:txBody>
                    <a:bodyPr/>
                    <a:lstStyle/>
                    <a:p>
                      <a:r>
                        <a:rPr lang="en-US" sz="1600" dirty="0"/>
                        <a:t>CSC2300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Hardware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Contributes to hardware knowledge but perhaps should code in this course. (e.g., learn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29394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Needs specific outcome expectations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54178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CSC3610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Optional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Could tackle projects better if did not require JavaFX.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2586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Node.js, JS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Needs to introduce a web technology and use it for project.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62672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SQL, Java, Ruby on Rails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Should complete a specific, web-based project using a DB.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15718"/>
                  </a:ext>
                </a:extLst>
              </a:tr>
              <a:tr h="367317">
                <a:tc>
                  <a:txBody>
                    <a:bodyPr/>
                    <a:lstStyle/>
                    <a:p>
                      <a:r>
                        <a:rPr lang="en-US" sz="1600" dirty="0"/>
                        <a:t>CSC4990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Prior to 2020, project completion was only outcome. Should consider job readiness and interviewing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5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46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E1A2-1CDB-4065-AA58-BC828B9D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Elective 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BD81-13B1-4EE2-98C9-ED2E2F3F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being worked - Too many electives (11) – Too few projects – Too few skills</a:t>
            </a:r>
          </a:p>
          <a:p>
            <a:pPr marL="0" indent="0">
              <a:buNone/>
            </a:pPr>
            <a:r>
              <a:rPr lang="en-US" dirty="0"/>
              <a:t>	- Approximately </a:t>
            </a:r>
          </a:p>
          <a:p>
            <a:pPr marL="0" indent="0">
              <a:buNone/>
            </a:pPr>
            <a:r>
              <a:rPr lang="en-US" dirty="0"/>
              <a:t>		- 27% would help grad school</a:t>
            </a:r>
          </a:p>
          <a:p>
            <a:pPr marL="0" indent="0">
              <a:buNone/>
            </a:pPr>
            <a:r>
              <a:rPr lang="en-US" dirty="0"/>
              <a:t>		- 55% help with job readiness skill</a:t>
            </a:r>
          </a:p>
          <a:p>
            <a:pPr marL="0" indent="0">
              <a:buNone/>
            </a:pPr>
            <a:r>
              <a:rPr lang="en-US" dirty="0"/>
              <a:t>		- 36% build a project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57FD31-CB54-4393-9B5F-9E88A8898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5461"/>
              </p:ext>
            </p:extLst>
          </p:nvPr>
        </p:nvGraphicFramePr>
        <p:xfrm>
          <a:off x="7651750" y="2629694"/>
          <a:ext cx="3428385" cy="2977350"/>
        </p:xfrm>
        <a:graphic>
          <a:graphicData uri="http://schemas.openxmlformats.org/drawingml/2006/table">
            <a:tbl>
              <a:tblPr/>
              <a:tblGrid>
                <a:gridCol w="685677">
                  <a:extLst>
                    <a:ext uri="{9D8B030D-6E8A-4147-A177-3AD203B41FA5}">
                      <a16:colId xmlns:a16="http://schemas.microsoft.com/office/drawing/2014/main" val="2029484332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3388016412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3207449172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3202337060"/>
                    </a:ext>
                  </a:extLst>
                </a:gridCol>
                <a:gridCol w="685677">
                  <a:extLst>
                    <a:ext uri="{9D8B030D-6E8A-4147-A177-3AD203B41FA5}">
                      <a16:colId xmlns:a16="http://schemas.microsoft.com/office/drawing/2014/main" val="1582785226"/>
                    </a:ext>
                  </a:extLst>
                </a:gridCol>
              </a:tblGrid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884122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23840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2205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40184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50043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6024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860283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O/S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480490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031138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 App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46632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3718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473246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69685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68499"/>
                  </a:ext>
                </a:extLst>
              </a:tr>
              <a:tr h="1984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27.27273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54.54545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36.36364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0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1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B132-90B5-46E6-9441-EB1EE2ED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General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3CB3-AD8C-4653-A3F6-5980B8A5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971550" lvl="1" indent="-514350">
              <a:buAutoNum type="arabicPeriod"/>
            </a:pPr>
            <a:r>
              <a:rPr lang="en-US" dirty="0"/>
              <a:t>Require portfolios early and provide more project opportunities</a:t>
            </a:r>
          </a:p>
          <a:p>
            <a:pPr marL="971550" lvl="1" indent="-514350">
              <a:buAutoNum type="arabicPeriod"/>
            </a:pPr>
            <a:r>
              <a:rPr lang="en-US" dirty="0"/>
              <a:t>More emphasis on programming fundamentals</a:t>
            </a:r>
          </a:p>
          <a:p>
            <a:pPr marL="971550" lvl="1" indent="-514350">
              <a:buAutoNum type="arabicPeriod"/>
            </a:pPr>
            <a:r>
              <a:rPr lang="en-US" dirty="0"/>
              <a:t>More emphasis on key technologies</a:t>
            </a:r>
          </a:p>
          <a:p>
            <a:pPr marL="971550" lvl="1" indent="-514350">
              <a:buAutoNum type="arabicPeriod"/>
            </a:pPr>
            <a:r>
              <a:rPr lang="en-US" dirty="0"/>
              <a:t>Clean up electives</a:t>
            </a:r>
          </a:p>
          <a:p>
            <a:pPr marL="971550" lvl="1" indent="-514350">
              <a:buAutoNum type="arabicPeriod"/>
            </a:pPr>
            <a:r>
              <a:rPr lang="en-US" dirty="0"/>
              <a:t>Definition and better measurement outcomes</a:t>
            </a:r>
          </a:p>
          <a:p>
            <a:pPr marL="971550" lvl="1" indent="-514350">
              <a:buAutoNum type="arabicPeriod"/>
            </a:pPr>
            <a:r>
              <a:rPr lang="en-US" dirty="0"/>
              <a:t>CSC4990 test(s) and work beyond project</a:t>
            </a:r>
          </a:p>
          <a:p>
            <a:pPr marL="0" indent="0">
              <a:buNone/>
            </a:pPr>
            <a:r>
              <a:rPr lang="en-US" dirty="0"/>
              <a:t>Unknown: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How to handle the ‘camel-hump’ curve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533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CSC Program Data and Changes</vt:lpstr>
      <vt:lpstr>U-Curve of Grades</vt:lpstr>
      <vt:lpstr>CSC4900 Readiness to Graduate</vt:lpstr>
      <vt:lpstr>Reported Jobs</vt:lpstr>
      <vt:lpstr>What tech skills need in job?</vt:lpstr>
      <vt:lpstr>Group by Web Dev and DB</vt:lpstr>
      <vt:lpstr>Required Curriculum Outcomes</vt:lpstr>
      <vt:lpstr>Elective Course Outcomes</vt:lpstr>
      <vt:lpstr>Other General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Administrator</cp:lastModifiedBy>
  <cp:revision>33</cp:revision>
  <dcterms:created xsi:type="dcterms:W3CDTF">2020-10-25T21:58:43Z</dcterms:created>
  <dcterms:modified xsi:type="dcterms:W3CDTF">2021-02-21T16:42:07Z</dcterms:modified>
</cp:coreProperties>
</file>