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8" r:id="rId1"/>
  </p:sldMasterIdLst>
  <p:notesMasterIdLst>
    <p:notesMasterId r:id="rId16"/>
  </p:notesMasterIdLst>
  <p:sldIdLst>
    <p:sldId id="381" r:id="rId2"/>
    <p:sldId id="480" r:id="rId3"/>
    <p:sldId id="568" r:id="rId4"/>
    <p:sldId id="562" r:id="rId5"/>
    <p:sldId id="564" r:id="rId6"/>
    <p:sldId id="566" r:id="rId7"/>
    <p:sldId id="567" r:id="rId8"/>
    <p:sldId id="571" r:id="rId9"/>
    <p:sldId id="572" r:id="rId10"/>
    <p:sldId id="574" r:id="rId11"/>
    <p:sldId id="573" r:id="rId12"/>
    <p:sldId id="575" r:id="rId13"/>
    <p:sldId id="570" r:id="rId14"/>
    <p:sldId id="57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5149" autoAdjust="0"/>
  </p:normalViewPr>
  <p:slideViewPr>
    <p:cSldViewPr snapToGrid="0">
      <p:cViewPr varScale="1">
        <p:scale>
          <a:sx n="93" d="100"/>
          <a:sy n="93" d="100"/>
        </p:scale>
        <p:origin x="6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ADBA-F76D-42CB-AAEA-5899A162C59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15B24-8BDE-4584-8D46-CE2231368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3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6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8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6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3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7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5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77DF0-4DA5-40CD-8FA1-5F589D66E613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26804-3422-4F58-8823-07337C2B1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7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60" r:id="rId2"/>
    <p:sldLayoutId id="2147483961" r:id="rId3"/>
    <p:sldLayoutId id="2147483962" r:id="rId4"/>
    <p:sldLayoutId id="2147483963" r:id="rId5"/>
    <p:sldLayoutId id="2147483964" r:id="rId6"/>
    <p:sldLayoutId id="2147483965" r:id="rId7"/>
    <p:sldLayoutId id="2147483966" r:id="rId8"/>
    <p:sldLayoutId id="2147483967" r:id="rId9"/>
    <p:sldLayoutId id="2147483968" r:id="rId10"/>
    <p:sldLayoutId id="21474839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freecodecamp.org/" TargetMode="External"/><Relationship Id="rId7" Type="http://schemas.openxmlformats.org/officeDocument/2006/relationships/image" Target="../media/image38.png"/><Relationship Id="rId2" Type="http://schemas.openxmlformats.org/officeDocument/2006/relationships/hyperlink" Target="https://www.codecadem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hyperlink" Target="https://www.w3schools.com/" TargetMode="External"/><Relationship Id="rId10" Type="http://schemas.openxmlformats.org/officeDocument/2006/relationships/image" Target="../media/image41.png"/><Relationship Id="rId4" Type="http://schemas.openxmlformats.org/officeDocument/2006/relationships/hyperlink" Target="https://www.freecodecamp.org/news/the-50-best-free-online-university-courses-according-to-data-deb6fe34ef30/" TargetMode="External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hyperlink" Target="https://www.makeuseof.com/tag/6-signs-meant-programm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608E311-703D-40E3-9038-A824286E7D1B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</a:t>
            </a:fld>
            <a:endParaRPr lang="en-US" altLang="en-US" sz="1400"/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>
          <a:xfrm>
            <a:off x="382588" y="-48418"/>
            <a:ext cx="7804150" cy="2272209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Software Engineering Careers</a:t>
            </a:r>
            <a:br>
              <a:rPr lang="en-US" altLang="en-US" dirty="0"/>
            </a:br>
            <a:r>
              <a:rPr lang="en-US" altLang="en-US" dirty="0"/>
              <a:t>Friday June 26</a:t>
            </a:r>
            <a:r>
              <a:rPr lang="en-US" altLang="en-US" baseline="30000" dirty="0"/>
              <a:t>th</a:t>
            </a:r>
            <a:r>
              <a:rPr lang="en-US" altLang="en-US" dirty="0"/>
              <a:t> 1-130</a:t>
            </a:r>
            <a:br>
              <a:rPr lang="en-US" altLang="en-US" dirty="0"/>
            </a:br>
            <a:r>
              <a:rPr lang="en-US" altLang="en-US" dirty="0"/>
              <a:t>David Lash</a:t>
            </a:r>
            <a:br>
              <a:rPr lang="en-US" altLang="en-US" dirty="0"/>
            </a:br>
            <a:r>
              <a:rPr lang="en-US" altLang="en-US" dirty="0"/>
              <a:t>dlash@aurora.edu</a:t>
            </a:r>
            <a:endParaRPr lang="en-US" altLang="en-US" sz="3600" dirty="0"/>
          </a:p>
        </p:txBody>
      </p:sp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3614738" y="2195514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7" name="Rectangle 12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8" name="Rectangle 14"/>
          <p:cNvSpPr>
            <a:spLocks noChangeArrowheads="1"/>
          </p:cNvSpPr>
          <p:nvPr/>
        </p:nvSpPr>
        <p:spPr bwMode="auto">
          <a:xfrm>
            <a:off x="3614738" y="1762126"/>
            <a:ext cx="9144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8679" name="Rectangle 16"/>
          <p:cNvSpPr>
            <a:spLocks noChangeArrowheads="1"/>
          </p:cNvSpPr>
          <p:nvPr/>
        </p:nvSpPr>
        <p:spPr bwMode="auto">
          <a:xfrm>
            <a:off x="1524001" y="17202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667" y="1233425"/>
            <a:ext cx="5895974" cy="25838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6" y="2533032"/>
            <a:ext cx="1619250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745" y="3445843"/>
            <a:ext cx="1266825" cy="371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7374" y="5626100"/>
            <a:ext cx="904875" cy="409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0413" y="4820295"/>
            <a:ext cx="3657600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811" y="4820295"/>
            <a:ext cx="3286125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5838" y="5736929"/>
            <a:ext cx="18859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5914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development done iteratively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49" y="1833563"/>
            <a:ext cx="5038726" cy="3394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725" y="5729972"/>
            <a:ext cx="68802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Devs</a:t>
            </a:r>
            <a:r>
              <a:rPr lang="en-US" dirty="0"/>
              <a:t> … develop systems and deliver incremental versions to customer.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53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roles for planners and testers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3" y="1943100"/>
            <a:ext cx="3581400" cy="3143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252663"/>
            <a:ext cx="3333750" cy="2952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925" y="5767388"/>
            <a:ext cx="3361690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How will make sure house is done</a:t>
            </a:r>
          </a:p>
          <a:p>
            <a:r>
              <a:rPr lang="en-US" dirty="0"/>
              <a:t> on time and on budget?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1263" y="5444222"/>
            <a:ext cx="486727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will make sure every feature of house works and  nothing is missed?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Maintenance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914" y="1981994"/>
            <a:ext cx="3533775" cy="201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30" y="2416969"/>
            <a:ext cx="1847850" cy="2257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593" y="4438650"/>
            <a:ext cx="3333750" cy="2257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74593" y="547111"/>
            <a:ext cx="5246949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Software stays in production a long time</a:t>
            </a:r>
          </a:p>
          <a:p>
            <a:r>
              <a:rPr lang="en-US" dirty="0"/>
              <a:t>(E.g., Microsoft word)</a:t>
            </a:r>
          </a:p>
          <a:p>
            <a:br>
              <a:rPr lang="en-US" dirty="0"/>
            </a:br>
            <a:r>
              <a:rPr lang="en-US" dirty="0"/>
              <a:t>Engineers fix bugs, build new features, clean up issues</a:t>
            </a:r>
          </a:p>
        </p:txBody>
      </p:sp>
    </p:spTree>
    <p:extLst>
      <p:ext uri="{BB962C8B-B14F-4D97-AF65-F5344CB8AC3E}">
        <p14:creationId xmlns:p14="http://schemas.microsoft.com/office/powerpoint/2010/main" val="1643564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3" y="167169"/>
            <a:ext cx="10888653" cy="4351338"/>
          </a:xfrm>
        </p:spPr>
        <p:txBody>
          <a:bodyPr>
            <a:normAutofit/>
          </a:bodyPr>
          <a:lstStyle/>
          <a:p>
            <a:r>
              <a:rPr lang="en-US" sz="2000" dirty="0"/>
              <a:t>How and when did you become interested in Software Engineering?</a:t>
            </a:r>
          </a:p>
          <a:p>
            <a:r>
              <a:rPr lang="en-US" sz="1800" dirty="0"/>
              <a:t>What are the requirements to graduate with a Software Engineering degree? What is a university that provides this degree?</a:t>
            </a:r>
            <a:endParaRPr lang="en-US" b="1" i="1" dirty="0"/>
          </a:p>
          <a:p>
            <a:r>
              <a:rPr lang="en-US" sz="2000" dirty="0"/>
              <a:t>Describe a daily day as a Software Engineer.</a:t>
            </a:r>
          </a:p>
          <a:p>
            <a:r>
              <a:rPr lang="en-US" sz="2400" b="1" i="1" dirty="0"/>
              <a:t>Some students are interested in Software Engineering and/or Computer Science. What advice would you give them?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94191" y="2605009"/>
            <a:ext cx="8370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Take control of your learning </a:t>
            </a:r>
          </a:p>
          <a:p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Start building TODAY!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TONS of online classes</a:t>
            </a:r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2"/>
              </a:rPr>
              <a:t>https://www.codecademy.com/</a:t>
            </a:r>
            <a:endParaRPr lang="en-US" sz="2000" dirty="0"/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3"/>
              </a:rPr>
              <a:t>http://freeCodeCamp.org</a:t>
            </a:r>
            <a:endParaRPr lang="en-US" sz="2000" dirty="0"/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4"/>
              </a:rPr>
              <a:t>https://www.freecodecamp.org/news/the-50-best-free-online-university-courses-according-to-data-deb6fe34ef30/</a:t>
            </a:r>
            <a:endParaRPr lang="en-US" sz="2000" dirty="0"/>
          </a:p>
          <a:p>
            <a:pPr marL="742950" lvl="1" indent="-285750">
              <a:buFontTx/>
              <a:buChar char="-"/>
            </a:pPr>
            <a:r>
              <a:rPr lang="en-US" sz="2000" dirty="0">
                <a:hlinkClick r:id="rId5"/>
              </a:rPr>
              <a:t>https://www.w3schools.com/</a:t>
            </a:r>
            <a:r>
              <a:rPr lang="en-US" sz="2000" dirty="0"/>
              <a:t> </a:t>
            </a:r>
          </a:p>
          <a:p>
            <a:pPr marL="742950" lvl="1" indent="-285750">
              <a:buFontTx/>
              <a:buChar char="-"/>
            </a:pPr>
            <a:endParaRPr lang="en-US" sz="2000" dirty="0"/>
          </a:p>
          <a:p>
            <a:pPr marL="742950" lvl="1" indent="-285750">
              <a:buFontTx/>
              <a:buChar char="-"/>
            </a:pPr>
            <a:endParaRPr lang="en-US" sz="2000" dirty="0"/>
          </a:p>
          <a:p>
            <a:pPr marL="742950" lvl="1" indent="-285750">
              <a:buFontTx/>
              <a:buChar char="-"/>
            </a:pP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481" y="5601512"/>
            <a:ext cx="2254173" cy="11077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4416" y="2605009"/>
            <a:ext cx="2105025" cy="11329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7011" y="5515055"/>
            <a:ext cx="1889899" cy="1265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57693" y="5319699"/>
            <a:ext cx="2509024" cy="12302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18838" y="2533323"/>
            <a:ext cx="1147879" cy="10707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5504" y="5783536"/>
            <a:ext cx="2728912" cy="7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9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156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5 signs you are NOT a programmer - </a:t>
            </a:r>
            <a:r>
              <a:rPr lang="en-US" sz="2400" dirty="0">
                <a:hlinkClick r:id="rId2"/>
              </a:rPr>
              <a:t>https://www.makeuseof.com/tag/6-signs-meant-programmer/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9834"/>
            <a:ext cx="10515600" cy="563086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Sign #1: You Lack Experimental Creativity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Sign #2: You Are Not Self-Driven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Sign #3: You Hate Logic Problems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Sign #4: You Can’t Sit for Long Periods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Sign #5: You Want Normal Work Hours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912" y="1427161"/>
            <a:ext cx="2619375" cy="1172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752724"/>
            <a:ext cx="3065420" cy="1537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844" y="3410567"/>
            <a:ext cx="1487202" cy="12893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89475" y="4443829"/>
            <a:ext cx="2253502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Inquisitive about:</a:t>
            </a:r>
          </a:p>
          <a:p>
            <a:r>
              <a:rPr lang="en-US" dirty="0"/>
              <a:t>How things work?</a:t>
            </a:r>
          </a:p>
          <a:p>
            <a:r>
              <a:rPr lang="en-US" dirty="0"/>
              <a:t>Logic puzzles</a:t>
            </a:r>
          </a:p>
          <a:p>
            <a:r>
              <a:rPr lang="en-US" dirty="0"/>
              <a:t>Fix that’s what broken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374" y="4783047"/>
            <a:ext cx="1373225" cy="13802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904" y="6126799"/>
            <a:ext cx="983081" cy="70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95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49" y="0"/>
            <a:ext cx="10515600" cy="1226535"/>
          </a:xfrm>
        </p:spPr>
        <p:txBody>
          <a:bodyPr/>
          <a:lstStyle/>
          <a:p>
            <a:r>
              <a:rPr lang="en-US" dirty="0"/>
              <a:t>Your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52" y="1226535"/>
            <a:ext cx="10515600" cy="4351338"/>
          </a:xfrm>
        </p:spPr>
        <p:txBody>
          <a:bodyPr>
            <a:normAutofit/>
          </a:bodyPr>
          <a:lstStyle/>
          <a:p>
            <a:r>
              <a:rPr lang="en-US" b="1" i="1" dirty="0"/>
              <a:t>How and when did you become interested in Software Engineering?</a:t>
            </a:r>
          </a:p>
          <a:p>
            <a:r>
              <a:rPr lang="en-US" sz="2400" dirty="0"/>
              <a:t>What are the requirements to graduate with a Software Engineering degree? What is a university that provides this degree?</a:t>
            </a:r>
          </a:p>
          <a:p>
            <a:r>
              <a:rPr lang="en-US" sz="2400" dirty="0"/>
              <a:t>Describe a daily day as a Software Engineer.</a:t>
            </a:r>
          </a:p>
          <a:p>
            <a:r>
              <a:rPr lang="en-US" sz="2400" dirty="0"/>
              <a:t>Some students are interested in Software Engineering and/or Computer Science. What advice would you give them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3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6657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/>
              <a:t>How and when did you become interested in Software Engineering?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2444" y="1438774"/>
            <a:ext cx="10391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Went to Curie High School in Chicago</a:t>
            </a:r>
          </a:p>
          <a:p>
            <a:r>
              <a:rPr lang="en-US" b="1" i="1" dirty="0"/>
              <a:t>Graduation rate %50 – Most schools out here </a:t>
            </a:r>
            <a:r>
              <a:rPr lang="en-US" dirty="0"/>
              <a:t> &gt;80% go to college  </a:t>
            </a:r>
          </a:p>
          <a:p>
            <a:r>
              <a:rPr lang="en-US" dirty="0"/>
              <a:t>Liked Science in High School, </a:t>
            </a:r>
          </a:p>
          <a:p>
            <a:pPr marL="0" indent="0">
              <a:buNone/>
            </a:pPr>
            <a:r>
              <a:rPr lang="en-US" dirty="0"/>
              <a:t>       Math was OK. Sports OK (I was too slow and small)</a:t>
            </a:r>
          </a:p>
          <a:p>
            <a:pPr marL="0" indent="0">
              <a:buNone/>
            </a:pPr>
            <a:r>
              <a:rPr lang="en-US" dirty="0"/>
              <a:t>LOVED music</a:t>
            </a:r>
          </a:p>
          <a:p>
            <a:r>
              <a:rPr lang="en-US" dirty="0"/>
              <a:t>Found Chess Team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  <a:p>
            <a:pPr marL="1371600" lvl="2" indent="-45720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0654" y="480545"/>
            <a:ext cx="1482868" cy="14159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702" y="3467760"/>
            <a:ext cx="2673621" cy="11220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852" y="4632206"/>
            <a:ext cx="1992699" cy="15598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677" y="2354259"/>
            <a:ext cx="2148701" cy="1260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65287" y="5393626"/>
            <a:ext cx="4103111" cy="120032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Didn’t read my English books</a:t>
            </a:r>
          </a:p>
          <a:p>
            <a:r>
              <a:rPr lang="en-US" dirty="0"/>
              <a:t>Never had to study</a:t>
            </a:r>
          </a:p>
          <a:p>
            <a:r>
              <a:rPr lang="en-US" dirty="0"/>
              <a:t>Never took notes</a:t>
            </a:r>
          </a:p>
          <a:p>
            <a:r>
              <a:rPr lang="en-US" dirty="0"/>
              <a:t>Did not even write down when tests were</a:t>
            </a:r>
          </a:p>
        </p:txBody>
      </p:sp>
    </p:spTree>
    <p:extLst>
      <p:ext uri="{BB962C8B-B14F-4D97-AF65-F5344CB8AC3E}">
        <p14:creationId xmlns:p14="http://schemas.microsoft.com/office/powerpoint/2010/main" val="242812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873" y="177021"/>
            <a:ext cx="10515600" cy="1325563"/>
          </a:xfrm>
        </p:spPr>
        <p:txBody>
          <a:bodyPr/>
          <a:lstStyle/>
          <a:p>
            <a:r>
              <a:rPr lang="en-US" b="1" i="1" dirty="0"/>
              <a:t>How and when did you become interested in Software Engineering?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59581" y="674178"/>
            <a:ext cx="65" cy="33021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1090" rIns="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otham Rounded SSm 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444" y="1438774"/>
            <a:ext cx="10515600" cy="4351338"/>
          </a:xfrm>
        </p:spPr>
        <p:txBody>
          <a:bodyPr/>
          <a:lstStyle/>
          <a:p>
            <a:r>
              <a:rPr lang="en-US" dirty="0"/>
              <a:t>Sophomore year at University – </a:t>
            </a:r>
          </a:p>
          <a:p>
            <a:pPr marL="914400" lvl="1" indent="-457200">
              <a:buAutoNum type="arabicPeriod"/>
            </a:pPr>
            <a:r>
              <a:rPr lang="en-US" dirty="0"/>
              <a:t>Was a music Majors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2. Considered Science – recently changed … and was lost</a:t>
            </a:r>
          </a:p>
          <a:p>
            <a:pPr marL="457200" lvl="1" indent="0">
              <a:buNone/>
            </a:pPr>
            <a:r>
              <a:rPr lang="en-US" dirty="0"/>
              <a:t>   - Poor Grads Freshman at U of I CCC</a:t>
            </a:r>
          </a:p>
          <a:p>
            <a:pPr marL="457200" lvl="1" indent="0">
              <a:buNone/>
            </a:pPr>
            <a:r>
              <a:rPr lang="en-US" dirty="0"/>
              <a:t>3. Switched schools -&gt;  Took Introduction to Computer Science</a:t>
            </a:r>
          </a:p>
          <a:p>
            <a:pPr marL="1371600" lvl="2" indent="-457200">
              <a:buAutoNum type="arabicPeriod"/>
            </a:pPr>
            <a:endParaRPr lang="en-US" dirty="0"/>
          </a:p>
          <a:p>
            <a:pPr marL="914400" lvl="1" indent="-457200"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0292" y="5354379"/>
            <a:ext cx="810223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By end of class I switched my major … barely knew what it was, </a:t>
            </a:r>
          </a:p>
          <a:p>
            <a:r>
              <a:rPr lang="en-US" dirty="0"/>
              <a:t>My Dad did not know what it was (never really did).</a:t>
            </a:r>
          </a:p>
          <a:p>
            <a:endParaRPr lang="en-US" dirty="0"/>
          </a:p>
          <a:p>
            <a:r>
              <a:rPr lang="en-US" dirty="0"/>
              <a:t>I knew it was “up and coming” and a job growth area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15" y="1899943"/>
            <a:ext cx="2847975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779" y="2908428"/>
            <a:ext cx="2077611" cy="14120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477" y="4336268"/>
            <a:ext cx="1955993" cy="16239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812" y="5148258"/>
            <a:ext cx="31432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0888653" cy="4351338"/>
          </a:xfrm>
        </p:spPr>
        <p:txBody>
          <a:bodyPr>
            <a:normAutofit/>
          </a:bodyPr>
          <a:lstStyle/>
          <a:p>
            <a:r>
              <a:rPr lang="en-US" sz="1600" dirty="0"/>
              <a:t>How and when did you become interested in Software Engineering?</a:t>
            </a:r>
          </a:p>
          <a:p>
            <a:r>
              <a:rPr lang="en-US" sz="2400" b="1" i="1" dirty="0"/>
              <a:t>What are the requirements to graduate with a Software Engineering degree? What is a university that provides this degree?</a:t>
            </a:r>
          </a:p>
          <a:p>
            <a:r>
              <a:rPr lang="en-US" sz="1600" dirty="0"/>
              <a:t>Describe a daily day as a Software Engineer.</a:t>
            </a:r>
          </a:p>
          <a:p>
            <a:r>
              <a:rPr lang="en-US" sz="1600" dirty="0"/>
              <a:t>Some students are interested in Software Engineering and/or Computer Science. What advice would you give them?</a:t>
            </a:r>
          </a:p>
          <a:p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99049" y="2520177"/>
            <a:ext cx="103208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Science programs are ‘accredited’ (think certified) by a board.</a:t>
            </a:r>
          </a:p>
          <a:p>
            <a:r>
              <a:rPr lang="en-US" sz="2400" dirty="0"/>
              <a:t>Almost all programs require:</a:t>
            </a:r>
          </a:p>
          <a:p>
            <a:r>
              <a:rPr lang="en-US" sz="2400" dirty="0"/>
              <a:t>  - Math: </a:t>
            </a:r>
          </a:p>
          <a:p>
            <a:r>
              <a:rPr lang="en-US" sz="2400" dirty="0"/>
              <a:t>	- 2 semesters of Calculus (some require 3 and deferential equations)</a:t>
            </a:r>
          </a:p>
          <a:p>
            <a:r>
              <a:rPr lang="en-US" sz="2400" dirty="0"/>
              <a:t>         - Discrete Mathematics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Science 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1 or 2 semesters of science like: bio, </a:t>
            </a:r>
            <a:r>
              <a:rPr lang="en-US" sz="2400" dirty="0" err="1"/>
              <a:t>chem</a:t>
            </a:r>
            <a:r>
              <a:rPr lang="en-US" sz="2400" dirty="0"/>
              <a:t>, physics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General electives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Like history, writing, English, Sociology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Several Computer Science Courses (10-15) </a:t>
            </a:r>
          </a:p>
          <a:p>
            <a:pPr marL="742950" lvl="1" indent="-285750">
              <a:buFontTx/>
              <a:buChar char="-"/>
            </a:pPr>
            <a:r>
              <a:rPr lang="en-US" sz="2400" dirty="0"/>
              <a:t>Like Introduction to Programming, Data Structures, Advanced Programming, Design, Software Engineering, Databases, </a:t>
            </a:r>
          </a:p>
        </p:txBody>
      </p:sp>
    </p:spTree>
    <p:extLst>
      <p:ext uri="{BB962C8B-B14F-4D97-AF65-F5344CB8AC3E}">
        <p14:creationId xmlns:p14="http://schemas.microsoft.com/office/powerpoint/2010/main" val="319122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30" y="189471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How and when did you become interested in Software Engineering?</a:t>
            </a:r>
          </a:p>
          <a:p>
            <a:r>
              <a:rPr lang="en-US" sz="1800" dirty="0"/>
              <a:t>What are the requirements to graduate with a Software Engineering degree? What is a university that provides this degree?</a:t>
            </a:r>
          </a:p>
          <a:p>
            <a:r>
              <a:rPr lang="en-US" b="1" dirty="0"/>
              <a:t>Describe a daily day as a Software Engineer.</a:t>
            </a:r>
          </a:p>
          <a:p>
            <a:r>
              <a:rPr lang="en-US" sz="1800" dirty="0"/>
              <a:t>Some students are interested in Software Engineering and/or Computer Science. What advice would you give them?</a:t>
            </a:r>
          </a:p>
          <a:p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37" y="2365141"/>
            <a:ext cx="2582662" cy="16242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89" y="2446441"/>
            <a:ext cx="2717587" cy="15193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870" y="3986811"/>
            <a:ext cx="3736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 focus on dev of software products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15" y="4540809"/>
            <a:ext cx="2096332" cy="20131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31759" y="4076463"/>
            <a:ext cx="327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PMs help organize many projects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70" y="6530790"/>
            <a:ext cx="535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Specialists focus on installing maintaining equipment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7029" y="4627855"/>
            <a:ext cx="2244878" cy="17627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78136" y="6565243"/>
            <a:ext cx="5365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 managers focus on managing technical employees</a:t>
            </a:r>
          </a:p>
        </p:txBody>
      </p:sp>
    </p:spTree>
    <p:extLst>
      <p:ext uri="{BB962C8B-B14F-4D97-AF65-F5344CB8AC3E}">
        <p14:creationId xmlns:p14="http://schemas.microsoft.com/office/powerpoint/2010/main" val="179436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278" y="134784"/>
            <a:ext cx="10515600" cy="724596"/>
          </a:xfrm>
        </p:spPr>
        <p:txBody>
          <a:bodyPr/>
          <a:lstStyle/>
          <a:p>
            <a:r>
              <a:rPr lang="en-US" dirty="0"/>
              <a:t>Software Engineers build software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950" y="1252384"/>
            <a:ext cx="2880876" cy="2911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67" y="4728571"/>
            <a:ext cx="4914900" cy="1847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2533650" cy="230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5901" y="1890713"/>
            <a:ext cx="3848100" cy="1905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703" y="4531617"/>
            <a:ext cx="3619500" cy="2038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8215" y="1252384"/>
            <a:ext cx="12953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SEs develop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1513" y="1257649"/>
            <a:ext cx="214981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But collaborate ALOT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11377" y="783730"/>
            <a:ext cx="3254481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‘specialize’ -&gt; Requirements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8200" y="4430346"/>
            <a:ext cx="223131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‘specialize’ -&gt; QA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30590" y="4283610"/>
            <a:ext cx="3104055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May ‘specialize’ -&gt;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1363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85786"/>
            <a:ext cx="2809875" cy="22288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4247" y="382471"/>
            <a:ext cx="4686026" cy="230832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A little like building a custom house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What do the ‘buyers’ really want?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will they consume?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What do they need?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9" y="2846456"/>
            <a:ext cx="3143250" cy="447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3895725"/>
            <a:ext cx="3762375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8337" y="4395787"/>
            <a:ext cx="36290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2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182" y="1272711"/>
            <a:ext cx="4975645" cy="28941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4247" y="382471"/>
            <a:ext cx="6162649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Often show them ‘plans’ or models or mock ups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520" y="2832588"/>
            <a:ext cx="4044853" cy="311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36690</TotalTime>
  <Words>818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Gotham Rounded SSm A</vt:lpstr>
      <vt:lpstr>Times New Roman</vt:lpstr>
      <vt:lpstr>Office Theme</vt:lpstr>
      <vt:lpstr>Software Engineering Careers Friday June 26th 1-130 David Lash dlash@aurora.edu</vt:lpstr>
      <vt:lpstr>Your Questions</vt:lpstr>
      <vt:lpstr>PowerPoint Presentation</vt:lpstr>
      <vt:lpstr>How and when did you become interested in Software Engineering?</vt:lpstr>
      <vt:lpstr>PowerPoint Presentation</vt:lpstr>
      <vt:lpstr>PowerPoint Presentation</vt:lpstr>
      <vt:lpstr>Software Engineers build software Systems</vt:lpstr>
      <vt:lpstr>PowerPoint Presentation</vt:lpstr>
      <vt:lpstr>PowerPoint Presentation</vt:lpstr>
      <vt:lpstr>Most development done iteratively </vt:lpstr>
      <vt:lpstr>Additional roles for planners and testers</vt:lpstr>
      <vt:lpstr>Software Maintenance </vt:lpstr>
      <vt:lpstr>PowerPoint Presentation</vt:lpstr>
      <vt:lpstr>5 signs you are NOT a programmer - https://www.makeuseof.com/tag/6-signs-meant-programmer/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 on unit testing with Laravel</dc:title>
  <dc:creator>Lash, David (Nokia - US/Naperville)</dc:creator>
  <cp:lastModifiedBy>david lash</cp:lastModifiedBy>
  <cp:revision>680</cp:revision>
  <dcterms:created xsi:type="dcterms:W3CDTF">2017-04-01T15:11:01Z</dcterms:created>
  <dcterms:modified xsi:type="dcterms:W3CDTF">2020-06-26T18:46:28Z</dcterms:modified>
</cp:coreProperties>
</file>