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E90E-EEF2-4042-ADB2-267C5706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49F60-CCAF-4C44-A727-E2373DDF6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8CE5-7755-7B47-9C7A-B6D7AD6C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AFB4-C42A-174E-A69C-7F7C1391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937C-4894-F240-8F48-1CD47666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8214-CCFE-B246-817A-A619FC63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DE67C-0AA8-7441-8BCC-2ED204293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F81C-A938-2849-9D8E-5A259D90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6786-0A10-AC4A-9B62-FEB5E41F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1B33-7499-6941-8868-BAF886CC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A9EA1-2744-4E4C-BEC0-3A06D3ED6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39875-4F7D-614D-8E98-B83AF5FD9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D62B-CC62-CD41-B12D-F4589B85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864A-F36C-8C40-86C2-9F8250D1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49261-17DC-EF49-B010-F039624D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66E9-9106-4643-BD96-ED6C667E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14E7-3E2D-E04E-B8F4-C09BF71F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BBB0-1689-134F-A8E6-983B6ED4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D41C-CEC6-8544-838D-5E6D0459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C381-48DB-6444-A1AA-209F5C61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B4BB-FE5F-0D42-A805-3471345A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FB93-5439-484B-B006-1528E354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F068-4DF3-6340-B571-1B6B56DB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1F5F-6D3D-8D46-BBDC-84B7441B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2CD5-78B6-FE41-917B-EC693932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B878-96D5-4147-8940-57C80DD6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E2C4-A498-ED4B-947E-23B273752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1974B-C883-5F45-B2CD-B174FAFB8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F9BFB-E32A-9547-85ED-5A5DB616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38A7-AA66-CB49-BB59-3A16764C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F1BE-94A8-B64A-88C6-B7115C38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BDBA-F2F5-B84D-8B39-229EC760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A6F8-61BF-4F48-B965-6BFA03C5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6C04A-E7D9-8347-857D-602FFB38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A62DB-E801-6540-AAD5-37AF0D11C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252D9-96AB-CD46-84F0-1B64830AB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093F6-0B59-3D41-9848-3ACBC338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0A26A-C38D-E74A-B4BD-2DA03543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D6F60-7614-E44A-A465-58CA6BCD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ED19-9394-1F4A-9DC7-CAA1A76C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6A45-8200-5946-B0B6-B30FF1D5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CEB77-8EFF-644B-B63D-B5D91E93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941D9-C6D7-3F4D-9975-1DC63D16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5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DE887-4F94-E046-9073-9AE2B226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EAE1-D509-694E-80ED-86B877F1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CB8D7-D945-B841-84B5-DF0F7743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DF4F-6A05-274E-BF8A-73FF8604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E9C4-1BAB-9C4C-A6E8-CD828EA0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6E57-898A-3E48-92A8-B92E9A130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C5412-5049-C649-97D3-4F68C66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32C3D-3DDC-B14A-8269-1AC8DF97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6D10D-ED72-AD43-B037-F18E7DA7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7B99-8C03-554A-AD2E-F390E903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43219-4DF6-FB42-9C37-642267EBB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C0D02-7B98-4D41-956E-96F0E155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6C037-45EA-6148-9A5B-365076E2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1D36B-AFEF-334C-A2A7-8651C962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87C76-EBEF-8243-8ACD-D36714E8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9C95D-F1EC-D34F-A0D8-35C2BA8F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68A8E-D16C-AB42-A51A-96F8E3C3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E7B2-527C-F740-A644-6B6222DFF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0595B-A635-8440-BFF9-6C937D472565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E2BA-8F41-D442-85FE-B8593F423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3EBA-0737-BB40-B5B6-40B487B14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7364-7124-BC43-B389-7DB8B43D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8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E2C6-3106-2F42-8DA7-C8F7BA611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354"/>
            <a:ext cx="9144000" cy="2685330"/>
          </a:xfrm>
        </p:spPr>
        <p:txBody>
          <a:bodyPr>
            <a:noAutofit/>
          </a:bodyPr>
          <a:lstStyle/>
          <a:p>
            <a:r>
              <a:rPr lang="en-US" sz="16300" b="1" dirty="0"/>
              <a:t>Medium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77E0F-A246-664A-9B39-AD956AD19B35}"/>
              </a:ext>
            </a:extLst>
          </p:cNvPr>
          <p:cNvSpPr txBox="1"/>
          <p:nvPr/>
        </p:nvSpPr>
        <p:spPr>
          <a:xfrm>
            <a:off x="1226289" y="5847908"/>
            <a:ext cx="486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จิรายุ จันทร์ดี รหัสนักศึกษา </a:t>
            </a:r>
            <a:r>
              <a:rPr lang="en-US" sz="2800" dirty="0"/>
              <a:t>58130500017</a:t>
            </a:r>
          </a:p>
        </p:txBody>
      </p:sp>
    </p:spTree>
    <p:extLst>
      <p:ext uri="{BB962C8B-B14F-4D97-AF65-F5344CB8AC3E}">
        <p14:creationId xmlns:p14="http://schemas.microsoft.com/office/powerpoint/2010/main" val="284441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66F-4488-E94F-856E-D741E135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88" y="263888"/>
            <a:ext cx="1738745" cy="965201"/>
          </a:xfrm>
        </p:spPr>
        <p:txBody>
          <a:bodyPr>
            <a:normAutofit/>
          </a:bodyPr>
          <a:lstStyle/>
          <a:p>
            <a:r>
              <a:rPr lang="en-US" sz="5400" dirty="0"/>
              <a:t>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EF248-16C5-084E-9650-533ED8114F07}"/>
              </a:ext>
            </a:extLst>
          </p:cNvPr>
          <p:cNvSpPr txBox="1"/>
          <p:nvPr/>
        </p:nvSpPr>
        <p:spPr>
          <a:xfrm>
            <a:off x="576943" y="1567536"/>
            <a:ext cx="140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Screens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5B342-EE07-8E4B-86C0-60F74667FEDF}"/>
              </a:ext>
            </a:extLst>
          </p:cNvPr>
          <p:cNvSpPr txBox="1"/>
          <p:nvPr/>
        </p:nvSpPr>
        <p:spPr>
          <a:xfrm>
            <a:off x="368136" y="2280055"/>
            <a:ext cx="3906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Home.js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LoginView.js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Notification.js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SearchView.js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ViewArticle.js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BF4FD-B7E3-AC4F-A63D-DFC69FFD6D79}"/>
              </a:ext>
            </a:extLst>
          </p:cNvPr>
          <p:cNvSpPr txBox="1"/>
          <p:nvPr/>
        </p:nvSpPr>
        <p:spPr>
          <a:xfrm>
            <a:off x="3572000" y="1603162"/>
            <a:ext cx="140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Widgets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32126-5BDE-F945-A4A9-4415C5C81E0F}"/>
              </a:ext>
            </a:extLst>
          </p:cNvPr>
          <p:cNvSpPr txBox="1"/>
          <p:nvPr/>
        </p:nvSpPr>
        <p:spPr>
          <a:xfrm>
            <a:off x="3572000" y="2280055"/>
            <a:ext cx="39069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ArticleHeader.js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ArticleFooter.js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CardStory.js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DrawerCustom.js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Field.js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Notibox.js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NotificationHeader.js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SearchViewHeader.js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subStoryCard.js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E65C7-4453-CA4F-9B0C-C4EDB4FC8C89}"/>
              </a:ext>
            </a:extLst>
          </p:cNvPr>
          <p:cNvSpPr txBox="1"/>
          <p:nvPr/>
        </p:nvSpPr>
        <p:spPr>
          <a:xfrm>
            <a:off x="7478982" y="1603162"/>
            <a:ext cx="1807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Navigation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B33D3-42E1-8E48-A699-69CFA5AD2D51}"/>
              </a:ext>
            </a:extLst>
          </p:cNvPr>
          <p:cNvSpPr txBox="1"/>
          <p:nvPr/>
        </p:nvSpPr>
        <p:spPr>
          <a:xfrm>
            <a:off x="7478982" y="2278075"/>
            <a:ext cx="390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MenuDrawer.js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CFB2A-1DDB-ED48-801F-3CA6F441EDDD}"/>
              </a:ext>
            </a:extLst>
          </p:cNvPr>
          <p:cNvSpPr txBox="1"/>
          <p:nvPr/>
        </p:nvSpPr>
        <p:spPr>
          <a:xfrm>
            <a:off x="7333013" y="3353313"/>
            <a:ext cx="1807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3AB89-55B0-564E-866B-A8078CED50E8}"/>
              </a:ext>
            </a:extLst>
          </p:cNvPr>
          <p:cNvSpPr txBox="1"/>
          <p:nvPr/>
        </p:nvSpPr>
        <p:spPr>
          <a:xfrm>
            <a:off x="7333013" y="3988215"/>
            <a:ext cx="390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images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D2C05A1-B462-D847-BAFB-AE3F339EF4A2}"/>
              </a:ext>
            </a:extLst>
          </p:cNvPr>
          <p:cNvSpPr/>
          <p:nvPr/>
        </p:nvSpPr>
        <p:spPr>
          <a:xfrm>
            <a:off x="368136" y="1603162"/>
            <a:ext cx="2731324" cy="3301340"/>
          </a:xfrm>
          <a:prstGeom prst="frame">
            <a:avLst>
              <a:gd name="adj1" fmla="val 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ABD98B1-322C-9444-B187-0EF40A13E634}"/>
              </a:ext>
            </a:extLst>
          </p:cNvPr>
          <p:cNvSpPr/>
          <p:nvPr/>
        </p:nvSpPr>
        <p:spPr>
          <a:xfrm>
            <a:off x="3426030" y="1603162"/>
            <a:ext cx="3349833" cy="4322618"/>
          </a:xfrm>
          <a:prstGeom prst="frame">
            <a:avLst>
              <a:gd name="adj1" fmla="val 7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7C1A9FF-36D6-4D4D-BF96-2AD19B7B2AE1}"/>
              </a:ext>
            </a:extLst>
          </p:cNvPr>
          <p:cNvSpPr/>
          <p:nvPr/>
        </p:nvSpPr>
        <p:spPr>
          <a:xfrm>
            <a:off x="7102433" y="1603162"/>
            <a:ext cx="3349833" cy="1384779"/>
          </a:xfrm>
          <a:prstGeom prst="frame">
            <a:avLst>
              <a:gd name="adj1" fmla="val 76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A18032F-9BA6-D448-A778-931B0BA687B2}"/>
              </a:ext>
            </a:extLst>
          </p:cNvPr>
          <p:cNvSpPr/>
          <p:nvPr/>
        </p:nvSpPr>
        <p:spPr>
          <a:xfrm>
            <a:off x="7102432" y="3295825"/>
            <a:ext cx="3349833" cy="1384779"/>
          </a:xfrm>
          <a:prstGeom prst="frame">
            <a:avLst>
              <a:gd name="adj1" fmla="val 76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F236CB-EFF1-1D4F-BF42-BE64D9B9E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9"/>
          <a:stretch/>
        </p:blipFill>
        <p:spPr>
          <a:xfrm>
            <a:off x="2645070" y="584791"/>
            <a:ext cx="3450930" cy="5911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CDDE26-E48B-1346-9801-CEEC10434A14}"/>
              </a:ext>
            </a:extLst>
          </p:cNvPr>
          <p:cNvSpPr txBox="1"/>
          <p:nvPr/>
        </p:nvSpPr>
        <p:spPr>
          <a:xfrm>
            <a:off x="148856" y="754911"/>
            <a:ext cx="226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Login Page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96A6152-EC28-2346-A38F-764114081ABE}"/>
              </a:ext>
            </a:extLst>
          </p:cNvPr>
          <p:cNvSpPr/>
          <p:nvPr/>
        </p:nvSpPr>
        <p:spPr>
          <a:xfrm>
            <a:off x="5677676" y="2945218"/>
            <a:ext cx="1329070" cy="356191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9E846-A714-AC4B-B603-9482B00FBBE8}"/>
              </a:ext>
            </a:extLst>
          </p:cNvPr>
          <p:cNvSpPr txBox="1"/>
          <p:nvPr/>
        </p:nvSpPr>
        <p:spPr>
          <a:xfrm>
            <a:off x="7006746" y="2732567"/>
            <a:ext cx="35939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>
                <a:latin typeface="+mj-lt"/>
              </a:rPr>
              <a:t>ใช้ </a:t>
            </a:r>
            <a:r>
              <a:rPr lang="en-US" sz="2400" dirty="0">
                <a:latin typeface="+mj-lt"/>
              </a:rPr>
              <a:t>View </a:t>
            </a:r>
            <a:r>
              <a:rPr lang="th-TH" sz="2400" dirty="0">
                <a:latin typeface="+mj-lt"/>
              </a:rPr>
              <a:t>เป็นหลัก โดยจัดวาง</a:t>
            </a:r>
            <a:r>
              <a:rPr lang="en-US" sz="2400" dirty="0">
                <a:latin typeface="+mj-lt"/>
              </a:rPr>
              <a:t>Flex Direction </a:t>
            </a:r>
            <a:r>
              <a:rPr lang="th-TH" sz="2400" dirty="0">
                <a:latin typeface="+mj-lt"/>
              </a:rPr>
              <a:t>แบบ </a:t>
            </a:r>
            <a:r>
              <a:rPr lang="en-US" sz="2400" dirty="0">
                <a:latin typeface="+mj-lt"/>
              </a:rPr>
              <a:t>Column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0D4E6183-179C-FC4F-A4AA-6F836917414E}"/>
              </a:ext>
            </a:extLst>
          </p:cNvPr>
          <p:cNvSpPr/>
          <p:nvPr/>
        </p:nvSpPr>
        <p:spPr>
          <a:xfrm>
            <a:off x="3147237" y="2732567"/>
            <a:ext cx="2402958" cy="2591685"/>
          </a:xfrm>
          <a:prstGeom prst="frame">
            <a:avLst>
              <a:gd name="adj1" fmla="val 3409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930DA96A-E67A-6346-9178-A1E1ACBF4CC9}"/>
              </a:ext>
            </a:extLst>
          </p:cNvPr>
          <p:cNvSpPr/>
          <p:nvPr/>
        </p:nvSpPr>
        <p:spPr>
          <a:xfrm>
            <a:off x="5338652" y="4417827"/>
            <a:ext cx="1446028" cy="22328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23A9E5ED-C520-1140-9801-2B70736B0331}"/>
              </a:ext>
            </a:extLst>
          </p:cNvPr>
          <p:cNvSpPr/>
          <p:nvPr/>
        </p:nvSpPr>
        <p:spPr>
          <a:xfrm>
            <a:off x="3338623" y="4231758"/>
            <a:ext cx="2009554" cy="595423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1C77E7-67F9-7542-A507-F12B095060F3}"/>
              </a:ext>
            </a:extLst>
          </p:cNvPr>
          <p:cNvSpPr txBox="1"/>
          <p:nvPr/>
        </p:nvSpPr>
        <p:spPr>
          <a:xfrm>
            <a:off x="6784680" y="3943348"/>
            <a:ext cx="482607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- </a:t>
            </a:r>
            <a:r>
              <a:rPr lang="th-TH" sz="2400" dirty="0">
                <a:latin typeface="+mj-lt"/>
              </a:rPr>
              <a:t>ใช้ </a:t>
            </a:r>
            <a:r>
              <a:rPr lang="en-US" sz="2400" dirty="0">
                <a:latin typeface="+mj-lt"/>
              </a:rPr>
              <a:t>View </a:t>
            </a:r>
            <a:r>
              <a:rPr lang="th-TH" sz="2400" dirty="0">
                <a:latin typeface="+mj-lt"/>
              </a:rPr>
              <a:t>โดยจัดวาง </a:t>
            </a:r>
            <a:r>
              <a:rPr lang="en-US" sz="2400" dirty="0">
                <a:latin typeface="+mj-lt"/>
              </a:rPr>
              <a:t>Flex Direction </a:t>
            </a:r>
            <a:r>
              <a:rPr lang="th-TH" sz="2400" dirty="0">
                <a:latin typeface="+mj-lt"/>
              </a:rPr>
              <a:t>แบบ </a:t>
            </a:r>
            <a:r>
              <a:rPr lang="en-US" sz="2400" dirty="0">
                <a:latin typeface="+mj-lt"/>
              </a:rPr>
              <a:t>Row </a:t>
            </a:r>
            <a:endParaRPr lang="th-TH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- </a:t>
            </a:r>
            <a:r>
              <a:rPr lang="th-TH" sz="2400" dirty="0">
                <a:latin typeface="+mj-lt"/>
              </a:rPr>
              <a:t>ใช้ </a:t>
            </a:r>
            <a:r>
              <a:rPr lang="en-US" sz="2400" dirty="0">
                <a:latin typeface="+mj-lt"/>
              </a:rPr>
              <a:t>Icon </a:t>
            </a:r>
            <a:r>
              <a:rPr lang="th-TH" sz="2400" dirty="0">
                <a:latin typeface="+mj-lt"/>
              </a:rPr>
              <a:t>โดย </a:t>
            </a:r>
            <a:r>
              <a:rPr lang="en-US" sz="2400" dirty="0">
                <a:latin typeface="+mj-lt"/>
              </a:rPr>
              <a:t>Import </a:t>
            </a:r>
            <a:r>
              <a:rPr lang="th-TH" sz="2400" dirty="0">
                <a:latin typeface="+mj-lt"/>
              </a:rPr>
              <a:t>มาจาก </a:t>
            </a:r>
            <a:r>
              <a:rPr lang="en-US" sz="2400" dirty="0">
                <a:latin typeface="+mj-lt"/>
              </a:rPr>
              <a:t>react-native-vector-icons </a:t>
            </a:r>
            <a:r>
              <a:rPr lang="th-TH" sz="2400" dirty="0">
                <a:latin typeface="+mj-lt"/>
              </a:rPr>
              <a:t>ที่ติดตั้งเพิ่มเติมเข้ามา</a:t>
            </a:r>
          </a:p>
        </p:txBody>
      </p:sp>
    </p:spTree>
    <p:extLst>
      <p:ext uri="{BB962C8B-B14F-4D97-AF65-F5344CB8AC3E}">
        <p14:creationId xmlns:p14="http://schemas.microsoft.com/office/powerpoint/2010/main" val="361918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91AD5-EBA8-8B41-ABE3-665AC3E52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2"/>
          <a:stretch/>
        </p:blipFill>
        <p:spPr>
          <a:xfrm>
            <a:off x="509589" y="109133"/>
            <a:ext cx="3732802" cy="6401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7A2F6-30C7-5B4D-83B0-A4F40906DCA6}"/>
              </a:ext>
            </a:extLst>
          </p:cNvPr>
          <p:cNvSpPr txBox="1"/>
          <p:nvPr/>
        </p:nvSpPr>
        <p:spPr>
          <a:xfrm>
            <a:off x="8715927" y="5783288"/>
            <a:ext cx="2966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Home Page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9E927B03-4FB4-A443-BABB-15818EB1BDF1}"/>
              </a:ext>
            </a:extLst>
          </p:cNvPr>
          <p:cNvSpPr/>
          <p:nvPr/>
        </p:nvSpPr>
        <p:spPr>
          <a:xfrm>
            <a:off x="404038" y="705376"/>
            <a:ext cx="3944678" cy="5847353"/>
          </a:xfrm>
          <a:prstGeom prst="frame">
            <a:avLst>
              <a:gd name="adj1" fmla="val 2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EEA0031-D3CF-304B-9A1E-F2724B8A5EDB}"/>
              </a:ext>
            </a:extLst>
          </p:cNvPr>
          <p:cNvSpPr/>
          <p:nvPr/>
        </p:nvSpPr>
        <p:spPr>
          <a:xfrm>
            <a:off x="4347942" y="4297760"/>
            <a:ext cx="638728" cy="2242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57AA8-F005-1A4E-B298-C6FE6AFD14EA}"/>
              </a:ext>
            </a:extLst>
          </p:cNvPr>
          <p:cNvSpPr txBox="1"/>
          <p:nvPr/>
        </p:nvSpPr>
        <p:spPr>
          <a:xfrm>
            <a:off x="4986670" y="3309665"/>
            <a:ext cx="696432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dirty="0">
                <a:latin typeface="+mj-lt"/>
                <a:cs typeface="+mj-cs"/>
              </a:rPr>
              <a:t>ใช้ </a:t>
            </a:r>
            <a:r>
              <a:rPr lang="en-US" sz="2800" dirty="0" err="1">
                <a:latin typeface="+mj-lt"/>
                <a:cs typeface="+mj-cs"/>
              </a:rPr>
              <a:t>Flatlist</a:t>
            </a:r>
            <a:r>
              <a:rPr lang="en-US" sz="2800" dirty="0">
                <a:latin typeface="+mj-lt"/>
                <a:cs typeface="+mj-cs"/>
              </a:rPr>
              <a:t> </a:t>
            </a:r>
            <a:r>
              <a:rPr lang="th-TH" sz="2800" dirty="0">
                <a:latin typeface="+mj-lt"/>
                <a:cs typeface="+mj-cs"/>
              </a:rPr>
              <a:t>ในการแสดงผลข้อมูล หัวข้อบทความ </a:t>
            </a:r>
            <a:r>
              <a:rPr lang="en-US" sz="2800" dirty="0">
                <a:latin typeface="+mj-lt"/>
                <a:cs typeface="+mj-cs"/>
              </a:rPr>
              <a:t>(</a:t>
            </a:r>
            <a:r>
              <a:rPr lang="th-TH" sz="2800" dirty="0">
                <a:latin typeface="+mj-lt"/>
                <a:cs typeface="+mj-cs"/>
              </a:rPr>
              <a:t>ใช้ </a:t>
            </a:r>
            <a:r>
              <a:rPr lang="en-US" sz="2800" dirty="0">
                <a:latin typeface="+mj-lt"/>
                <a:cs typeface="+mj-cs"/>
              </a:rPr>
              <a:t>Component</a:t>
            </a:r>
            <a:r>
              <a:rPr lang="th-TH" sz="2800" dirty="0">
                <a:latin typeface="+mj-lt"/>
                <a:cs typeface="+mj-cs"/>
              </a:rPr>
              <a:t> ในการ </a:t>
            </a:r>
            <a:r>
              <a:rPr lang="en-US" sz="2800" dirty="0" err="1">
                <a:latin typeface="+mj-lt"/>
                <a:cs typeface="+mj-cs"/>
              </a:rPr>
              <a:t>RenderItem</a:t>
            </a:r>
            <a:r>
              <a:rPr lang="en-US" sz="2800" dirty="0">
                <a:latin typeface="+mj-lt"/>
                <a:cs typeface="+mj-cs"/>
              </a:rPr>
              <a:t> </a:t>
            </a:r>
            <a:r>
              <a:rPr lang="th-TH" sz="2800" dirty="0">
                <a:latin typeface="+mj-lt"/>
                <a:cs typeface="+mj-cs"/>
              </a:rPr>
              <a:t>ชื่อ</a:t>
            </a:r>
            <a:r>
              <a:rPr lang="en-US" sz="2800" dirty="0">
                <a:latin typeface="+mj-lt"/>
                <a:cs typeface="+mj-cs"/>
              </a:rPr>
              <a:t> </a:t>
            </a:r>
            <a:r>
              <a:rPr lang="en-US" sz="2800" dirty="0" err="1">
                <a:latin typeface="+mj-lt"/>
                <a:cs typeface="+mj-cs"/>
              </a:rPr>
              <a:t>subStoryCard</a:t>
            </a:r>
            <a:r>
              <a:rPr lang="en-US" sz="2800" dirty="0">
                <a:latin typeface="+mj-lt"/>
                <a:cs typeface="+mj-cs"/>
              </a:rPr>
              <a:t> Component)</a:t>
            </a:r>
            <a:r>
              <a:rPr lang="th-TH" sz="2800" dirty="0">
                <a:latin typeface="+mj-lt"/>
                <a:cs typeface="+mj-cs"/>
              </a:rPr>
              <a:t> โดยดึงข้อมูลมาจาก </a:t>
            </a:r>
            <a:r>
              <a:rPr lang="en-US" sz="2800" dirty="0" err="1">
                <a:latin typeface="+mj-lt"/>
                <a:cs typeface="+mj-cs"/>
              </a:rPr>
              <a:t>json</a:t>
            </a:r>
            <a:r>
              <a:rPr lang="en-US" sz="2800" dirty="0">
                <a:latin typeface="+mj-lt"/>
                <a:cs typeface="+mj-cs"/>
              </a:rPr>
              <a:t> </a:t>
            </a:r>
            <a:r>
              <a:rPr lang="th-TH" sz="2800" dirty="0">
                <a:latin typeface="+mj-lt"/>
                <a:cs typeface="+mj-cs"/>
              </a:rPr>
              <a:t>ที่เก็บอยู่บน </a:t>
            </a:r>
            <a:r>
              <a:rPr lang="en-US" sz="2800" dirty="0">
                <a:latin typeface="+mj-lt"/>
                <a:cs typeface="+mj-cs"/>
              </a:rPr>
              <a:t>State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BB70CBD-BB90-3944-803A-C571C5126F36}"/>
              </a:ext>
            </a:extLst>
          </p:cNvPr>
          <p:cNvSpPr/>
          <p:nvPr/>
        </p:nvSpPr>
        <p:spPr>
          <a:xfrm>
            <a:off x="404038" y="119766"/>
            <a:ext cx="3944678" cy="553711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3D8947DA-45F3-A940-B1F2-4C66E8A82FA6}"/>
              </a:ext>
            </a:extLst>
          </p:cNvPr>
          <p:cNvSpPr/>
          <p:nvPr/>
        </p:nvSpPr>
        <p:spPr>
          <a:xfrm>
            <a:off x="4347942" y="290297"/>
            <a:ext cx="909084" cy="22425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8ABA5-8DCE-C442-8BA0-BD61AF9C9A9E}"/>
              </a:ext>
            </a:extLst>
          </p:cNvPr>
          <p:cNvSpPr txBox="1"/>
          <p:nvPr/>
        </p:nvSpPr>
        <p:spPr>
          <a:xfrm>
            <a:off x="5362577" y="151665"/>
            <a:ext cx="4408743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800" dirty="0">
                <a:latin typeface="+mj-lt"/>
              </a:rPr>
              <a:t>เป็นส่วน </a:t>
            </a:r>
            <a:r>
              <a:rPr lang="en-US" sz="2800" dirty="0">
                <a:latin typeface="+mj-lt"/>
              </a:rPr>
              <a:t>Navigation </a:t>
            </a:r>
            <a:r>
              <a:rPr lang="th-TH" sz="2800" dirty="0">
                <a:latin typeface="+mj-lt"/>
              </a:rPr>
              <a:t>เพื่อใช้เรียกเมนู </a:t>
            </a:r>
            <a:r>
              <a:rPr lang="en-US" sz="2800" dirty="0">
                <a:latin typeface="+mj-lt"/>
              </a:rPr>
              <a:t>(</a:t>
            </a:r>
            <a:r>
              <a:rPr lang="th-TH" sz="2800" dirty="0">
                <a:latin typeface="+mj-lt"/>
              </a:rPr>
              <a:t>เมนูเป็นแบบ </a:t>
            </a:r>
            <a:r>
              <a:rPr lang="en-US" sz="2800" dirty="0">
                <a:latin typeface="+mj-lt"/>
              </a:rPr>
              <a:t>Drawer Navigation) </a:t>
            </a:r>
            <a:r>
              <a:rPr lang="th-TH" sz="2800" dirty="0">
                <a:latin typeface="+mj-lt"/>
              </a:rPr>
              <a:t>และเรียกหน้า</a:t>
            </a:r>
            <a:r>
              <a:rPr lang="en-US" sz="2800" dirty="0">
                <a:latin typeface="+mj-lt"/>
              </a:rPr>
              <a:t> Notification </a:t>
            </a:r>
            <a:r>
              <a:rPr lang="th-TH" sz="2800" dirty="0">
                <a:latin typeface="+mj-lt"/>
              </a:rPr>
              <a:t>และ </a:t>
            </a:r>
            <a:r>
              <a:rPr lang="en-US" sz="2800" dirty="0">
                <a:latin typeface="+mj-lt"/>
              </a:rPr>
              <a:t>Search (</a:t>
            </a:r>
            <a:r>
              <a:rPr lang="th-TH" sz="2800" dirty="0">
                <a:latin typeface="+mj-lt"/>
              </a:rPr>
              <a:t>ใช้ </a:t>
            </a:r>
            <a:r>
              <a:rPr lang="en-US" sz="2800" dirty="0">
                <a:latin typeface="+mj-lt"/>
              </a:rPr>
              <a:t>Model </a:t>
            </a:r>
            <a:r>
              <a:rPr lang="th-TH" sz="2800" dirty="0">
                <a:latin typeface="+mj-lt"/>
              </a:rPr>
              <a:t>ในการแสดงผล</a:t>
            </a:r>
            <a:r>
              <a:rPr lang="en-US" sz="2800" dirty="0">
                <a:latin typeface="+mj-lt"/>
              </a:rPr>
              <a:t>)</a:t>
            </a:r>
            <a:r>
              <a:rPr lang="th-TH" sz="2800" dirty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835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B145B1-32C7-8F43-8733-AFB16C835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1"/>
          <a:stretch/>
        </p:blipFill>
        <p:spPr>
          <a:xfrm>
            <a:off x="3348482" y="483781"/>
            <a:ext cx="3441424" cy="5890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38F30-4022-7D49-8487-2E34E6AB99D8}"/>
              </a:ext>
            </a:extLst>
          </p:cNvPr>
          <p:cNvSpPr txBox="1"/>
          <p:nvPr/>
        </p:nvSpPr>
        <p:spPr>
          <a:xfrm>
            <a:off x="233917" y="999460"/>
            <a:ext cx="286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Drawer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D9BA9-696F-0447-B535-AF54C352E309}"/>
              </a:ext>
            </a:extLst>
          </p:cNvPr>
          <p:cNvSpPr txBox="1"/>
          <p:nvPr/>
        </p:nvSpPr>
        <p:spPr>
          <a:xfrm>
            <a:off x="7510111" y="1456661"/>
            <a:ext cx="32748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+mj-lt"/>
              </a:rPr>
              <a:t>เป็นส่วนเมนูสำหรับไปยังส่วนต่าง</a:t>
            </a:r>
            <a:r>
              <a:rPr lang="en-US" sz="3200" dirty="0">
                <a:latin typeface="+mj-lt"/>
              </a:rPr>
              <a:t> </a:t>
            </a:r>
            <a:r>
              <a:rPr lang="th-TH" sz="3200" dirty="0">
                <a:latin typeface="+mj-lt"/>
              </a:rPr>
              <a:t>ๆ ของ </a:t>
            </a:r>
            <a:r>
              <a:rPr lang="en-US" sz="3200" dirty="0">
                <a:latin typeface="+mj-lt"/>
              </a:rPr>
              <a:t>Application </a:t>
            </a:r>
            <a:r>
              <a:rPr lang="th-TH" sz="3200" dirty="0">
                <a:latin typeface="+mj-lt"/>
              </a:rPr>
              <a:t>ที่ผู้ใช้สามารถ </a:t>
            </a:r>
            <a:r>
              <a:rPr lang="en-US" sz="3200" dirty="0">
                <a:latin typeface="+mj-lt"/>
              </a:rPr>
              <a:t>Swipe </a:t>
            </a:r>
            <a:r>
              <a:rPr lang="th-TH" sz="3200" dirty="0">
                <a:latin typeface="+mj-lt"/>
              </a:rPr>
              <a:t>เพื่อเปิด </a:t>
            </a:r>
            <a:r>
              <a:rPr lang="en-US" sz="3200" dirty="0">
                <a:latin typeface="+mj-lt"/>
              </a:rPr>
              <a:t>Drawer Menu </a:t>
            </a:r>
            <a:r>
              <a:rPr lang="th-TH" sz="3200" dirty="0">
                <a:latin typeface="+mj-lt"/>
              </a:rPr>
              <a:t>นี้ขึ้นมา หรือจะกดที่เครื่องหมาย สามขีดที่หน้า </a:t>
            </a:r>
            <a:r>
              <a:rPr lang="en-US" sz="3200" dirty="0">
                <a:latin typeface="+mj-lt"/>
              </a:rPr>
              <a:t>Home Page </a:t>
            </a:r>
          </a:p>
        </p:txBody>
      </p:sp>
    </p:spTree>
    <p:extLst>
      <p:ext uri="{BB962C8B-B14F-4D97-AF65-F5344CB8AC3E}">
        <p14:creationId xmlns:p14="http://schemas.microsoft.com/office/powerpoint/2010/main" val="290101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01EF60-2481-274C-99CA-3B28D477B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1"/>
          <a:stretch/>
        </p:blipFill>
        <p:spPr>
          <a:xfrm>
            <a:off x="7703105" y="235042"/>
            <a:ext cx="3570952" cy="6092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D7AA4D-0CB2-0340-B15C-D4A2E68051A5}"/>
              </a:ext>
            </a:extLst>
          </p:cNvPr>
          <p:cNvSpPr txBox="1"/>
          <p:nvPr/>
        </p:nvSpPr>
        <p:spPr>
          <a:xfrm>
            <a:off x="258685" y="5942777"/>
            <a:ext cx="4440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Notification Page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40713EC0-BAF5-2F45-825E-FF0CF7D4B1F5}"/>
              </a:ext>
            </a:extLst>
          </p:cNvPr>
          <p:cNvSpPr/>
          <p:nvPr/>
        </p:nvSpPr>
        <p:spPr>
          <a:xfrm>
            <a:off x="7703105" y="382772"/>
            <a:ext cx="3570952" cy="5348177"/>
          </a:xfrm>
          <a:prstGeom prst="frame">
            <a:avLst>
              <a:gd name="adj1" fmla="val 237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B257EFA-869D-AC40-ACCE-BB684E2F930E}"/>
              </a:ext>
            </a:extLst>
          </p:cNvPr>
          <p:cNvSpPr/>
          <p:nvPr/>
        </p:nvSpPr>
        <p:spPr>
          <a:xfrm>
            <a:off x="6501626" y="3153678"/>
            <a:ext cx="1201479" cy="2551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01B55-8924-6B4E-88D9-1A290C51E866}"/>
              </a:ext>
            </a:extLst>
          </p:cNvPr>
          <p:cNvSpPr txBox="1"/>
          <p:nvPr/>
        </p:nvSpPr>
        <p:spPr>
          <a:xfrm>
            <a:off x="1137684" y="2439364"/>
            <a:ext cx="5363943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>
                <a:latin typeface="+mj-lt"/>
              </a:rPr>
              <a:t>หน้า </a:t>
            </a:r>
            <a:r>
              <a:rPr lang="en-US" sz="2400" dirty="0">
                <a:latin typeface="+mj-lt"/>
              </a:rPr>
              <a:t>Notification </a:t>
            </a:r>
            <a:r>
              <a:rPr lang="th-TH" sz="2400" dirty="0">
                <a:latin typeface="+mj-lt"/>
              </a:rPr>
              <a:t>จะใช้ </a:t>
            </a:r>
            <a:r>
              <a:rPr lang="en-US" sz="2400" dirty="0">
                <a:latin typeface="+mj-lt"/>
              </a:rPr>
              <a:t>Modal </a:t>
            </a:r>
            <a:r>
              <a:rPr lang="th-TH" sz="2400" dirty="0">
                <a:latin typeface="+mj-lt"/>
              </a:rPr>
              <a:t>ในการแสดงผล โดยจะจัดเรียง</a:t>
            </a:r>
            <a:r>
              <a:rPr lang="en-US" sz="2400" dirty="0">
                <a:latin typeface="+mj-lt"/>
              </a:rPr>
              <a:t> Flex Direction </a:t>
            </a:r>
            <a:r>
              <a:rPr lang="th-TH" sz="2400" dirty="0">
                <a:latin typeface="+mj-lt"/>
              </a:rPr>
              <a:t>แบบ </a:t>
            </a:r>
            <a:r>
              <a:rPr lang="en-US" sz="2400" dirty="0">
                <a:latin typeface="+mj-lt"/>
              </a:rPr>
              <a:t>Column </a:t>
            </a:r>
            <a:r>
              <a:rPr lang="th-TH" sz="2400" dirty="0">
                <a:latin typeface="+mj-lt"/>
              </a:rPr>
              <a:t>โดยแสดงข้อความแจ้งเตือนโดยใช้ </a:t>
            </a:r>
            <a:r>
              <a:rPr lang="en-US" sz="2400" dirty="0" err="1">
                <a:latin typeface="+mj-lt"/>
              </a:rPr>
              <a:t>Flatlist</a:t>
            </a:r>
            <a:r>
              <a:rPr lang="th-TH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(</a:t>
            </a:r>
            <a:r>
              <a:rPr lang="th-TH" sz="2400" dirty="0">
                <a:latin typeface="+mj-lt"/>
              </a:rPr>
              <a:t>สร้าง </a:t>
            </a:r>
            <a:r>
              <a:rPr lang="en-US" sz="2400" dirty="0" err="1">
                <a:latin typeface="+mj-lt"/>
              </a:rPr>
              <a:t>Notibox</a:t>
            </a:r>
            <a:r>
              <a:rPr lang="en-US" sz="2400" dirty="0">
                <a:latin typeface="+mj-lt"/>
              </a:rPr>
              <a:t> Component </a:t>
            </a:r>
            <a:r>
              <a:rPr lang="th-TH" sz="2400" dirty="0">
                <a:latin typeface="+mj-lt"/>
              </a:rPr>
              <a:t>ขึ้นมาใช้แสดงผล</a:t>
            </a:r>
            <a:r>
              <a:rPr lang="en-US" sz="2400" dirty="0">
                <a:latin typeface="+mj-lt"/>
              </a:rPr>
              <a:t>) </a:t>
            </a:r>
            <a:r>
              <a:rPr lang="th-TH" sz="2400" dirty="0">
                <a:latin typeface="+mj-lt"/>
              </a:rPr>
              <a:t>ที่ดึงข้อมูลมาจาก </a:t>
            </a:r>
            <a:r>
              <a:rPr lang="en-US" sz="2400" dirty="0" err="1">
                <a:latin typeface="+mj-lt"/>
              </a:rPr>
              <a:t>json</a:t>
            </a:r>
            <a:r>
              <a:rPr lang="en-US" sz="2400" dirty="0">
                <a:latin typeface="+mj-lt"/>
              </a:rPr>
              <a:t> </a:t>
            </a:r>
            <a:r>
              <a:rPr lang="th-TH" sz="2400" dirty="0">
                <a:latin typeface="+mj-lt"/>
              </a:rPr>
              <a:t>ที่เก็บอยู่บน </a:t>
            </a:r>
            <a:r>
              <a:rPr lang="en-US" sz="2400" dirty="0">
                <a:latin typeface="+mj-lt"/>
              </a:rPr>
              <a:t>State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E2D98F-B6E1-8749-9241-2D989CA2CB1D}"/>
              </a:ext>
            </a:extLst>
          </p:cNvPr>
          <p:cNvSpPr/>
          <p:nvPr/>
        </p:nvSpPr>
        <p:spPr>
          <a:xfrm>
            <a:off x="6539022" y="562402"/>
            <a:ext cx="1281040" cy="2020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152D1-022B-7741-9252-02C2A417AC06}"/>
              </a:ext>
            </a:extLst>
          </p:cNvPr>
          <p:cNvSpPr txBox="1"/>
          <p:nvPr/>
        </p:nvSpPr>
        <p:spPr>
          <a:xfrm>
            <a:off x="2562445" y="348921"/>
            <a:ext cx="397657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400" dirty="0">
                <a:latin typeface="+mj-lt"/>
              </a:rPr>
              <a:t>ส่วนหัวของหน้า จะเป็น </a:t>
            </a:r>
            <a:r>
              <a:rPr lang="en-US" sz="2400" dirty="0">
                <a:latin typeface="+mj-lt"/>
              </a:rPr>
              <a:t>Sticky Header </a:t>
            </a:r>
            <a:r>
              <a:rPr lang="th-TH" sz="2400" dirty="0">
                <a:latin typeface="+mj-lt"/>
              </a:rPr>
              <a:t>ที่มีปุ่ม </a:t>
            </a:r>
            <a:r>
              <a:rPr lang="en-US" sz="2400" dirty="0">
                <a:latin typeface="+mj-lt"/>
              </a:rPr>
              <a:t>Close </a:t>
            </a:r>
            <a:r>
              <a:rPr lang="th-TH" sz="2400" dirty="0">
                <a:latin typeface="+mj-lt"/>
              </a:rPr>
              <a:t>เพื่อใช้ปิดหน้า </a:t>
            </a:r>
            <a:r>
              <a:rPr lang="en-US" sz="2400" dirty="0">
                <a:latin typeface="+mj-lt"/>
              </a:rPr>
              <a:t>Notification </a:t>
            </a:r>
            <a:r>
              <a:rPr lang="th-TH" sz="2400" dirty="0">
                <a:latin typeface="+mj-lt"/>
              </a:rPr>
              <a:t>โดยจะเป็นการสั่ง </a:t>
            </a:r>
            <a:r>
              <a:rPr lang="en-US" sz="2400" dirty="0">
                <a:latin typeface="+mj-lt"/>
              </a:rPr>
              <a:t>Modal </a:t>
            </a:r>
          </a:p>
        </p:txBody>
      </p:sp>
    </p:spTree>
    <p:extLst>
      <p:ext uri="{BB962C8B-B14F-4D97-AF65-F5344CB8AC3E}">
        <p14:creationId xmlns:p14="http://schemas.microsoft.com/office/powerpoint/2010/main" val="312818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871B21-8D63-2F40-9CB0-D8FB1B1F5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1" b="1"/>
          <a:stretch/>
        </p:blipFill>
        <p:spPr>
          <a:xfrm>
            <a:off x="3125196" y="289011"/>
            <a:ext cx="3669009" cy="6279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52E00-75CE-C64E-A2F9-B3F84B37F75F}"/>
              </a:ext>
            </a:extLst>
          </p:cNvPr>
          <p:cNvSpPr txBox="1"/>
          <p:nvPr/>
        </p:nvSpPr>
        <p:spPr>
          <a:xfrm>
            <a:off x="233917" y="999460"/>
            <a:ext cx="286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Search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341FF-8E3F-7E49-A1E7-32F4EFB795B4}"/>
              </a:ext>
            </a:extLst>
          </p:cNvPr>
          <p:cNvSpPr txBox="1"/>
          <p:nvPr/>
        </p:nvSpPr>
        <p:spPr>
          <a:xfrm>
            <a:off x="7634177" y="765544"/>
            <a:ext cx="39446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+mj-lt"/>
              </a:rPr>
              <a:t>เป็นหน้าค้นหาบทความ แสดงผลโดยใช้ </a:t>
            </a:r>
            <a:r>
              <a:rPr lang="en-US" sz="2400" dirty="0">
                <a:latin typeface="+mj-lt"/>
              </a:rPr>
              <a:t>Modal </a:t>
            </a:r>
            <a:r>
              <a:rPr lang="th-TH" sz="2400" dirty="0">
                <a:latin typeface="+mj-lt"/>
              </a:rPr>
              <a:t>โดยส่วนหัวจะเป็น </a:t>
            </a:r>
            <a:r>
              <a:rPr lang="en-US" sz="2400" dirty="0">
                <a:latin typeface="+mj-lt"/>
              </a:rPr>
              <a:t>Sticky Header </a:t>
            </a:r>
            <a:r>
              <a:rPr lang="th-TH" sz="2400" dirty="0">
                <a:latin typeface="+mj-lt"/>
              </a:rPr>
              <a:t>แบบเดียวกับหน้า </a:t>
            </a:r>
            <a:r>
              <a:rPr lang="en-US" sz="2400" dirty="0">
                <a:latin typeface="+mj-lt"/>
              </a:rPr>
              <a:t>Notification </a:t>
            </a:r>
            <a:r>
              <a:rPr lang="th-TH" sz="2400" dirty="0">
                <a:latin typeface="+mj-lt"/>
              </a:rPr>
              <a:t>โดยส่วนหัวของหน้าจะประกอบด้วย</a:t>
            </a:r>
          </a:p>
          <a:p>
            <a:pPr marL="457200" indent="-457200">
              <a:buAutoNum type="arabicPeriod"/>
            </a:pPr>
            <a:r>
              <a:rPr lang="th-TH" sz="2400" dirty="0">
                <a:latin typeface="+mj-lt"/>
              </a:rPr>
              <a:t>ปุ่มสำหรับย้อนกลับไปยังหน้า </a:t>
            </a:r>
            <a:r>
              <a:rPr lang="en-US" sz="2400" dirty="0">
                <a:latin typeface="+mj-lt"/>
              </a:rPr>
              <a:t>Home</a:t>
            </a:r>
          </a:p>
          <a:p>
            <a:pPr marL="457200" indent="-457200">
              <a:buAutoNum type="arabicPeriod"/>
            </a:pPr>
            <a:r>
              <a:rPr lang="th-TH" sz="2400" dirty="0">
                <a:latin typeface="+mj-lt"/>
              </a:rPr>
              <a:t>ช่องสำหรับกรอกคำที่จะใช้ค้นหาบทความ</a:t>
            </a:r>
          </a:p>
          <a:p>
            <a:endParaRPr lang="th-TH" sz="2400" dirty="0">
              <a:latin typeface="+mj-lt"/>
            </a:endParaRPr>
          </a:p>
          <a:p>
            <a:r>
              <a:rPr lang="th-TH" sz="2400" dirty="0">
                <a:latin typeface="+mj-lt"/>
              </a:rPr>
              <a:t>นอกจากนี้ ยังมีการแสดงผลคำค้นยอดนิยมเพื่อให้ง่ายต่อการค้นหาด้วย โดยใช้ </a:t>
            </a:r>
            <a:r>
              <a:rPr lang="en-US" sz="2400" dirty="0" err="1">
                <a:latin typeface="+mj-lt"/>
              </a:rPr>
              <a:t>Flatlist</a:t>
            </a:r>
            <a:r>
              <a:rPr lang="en-US" sz="2400" dirty="0">
                <a:latin typeface="+mj-lt"/>
              </a:rPr>
              <a:t> </a:t>
            </a:r>
            <a:r>
              <a:rPr lang="th-TH" sz="2400" dirty="0">
                <a:latin typeface="+mj-lt"/>
              </a:rPr>
              <a:t>ในการแสดงผล และดึงข้อมูลคำค้นมาจาก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Json</a:t>
            </a:r>
            <a:r>
              <a:rPr lang="en-US" sz="2400" dirty="0">
                <a:latin typeface="+mj-lt"/>
              </a:rPr>
              <a:t> </a:t>
            </a:r>
            <a:r>
              <a:rPr lang="th-TH" sz="2400" dirty="0">
                <a:latin typeface="+mj-lt"/>
              </a:rPr>
              <a:t>ที่เก็บอยู่ใน </a:t>
            </a:r>
            <a:r>
              <a:rPr lang="en-US" sz="2400" dirty="0">
                <a:latin typeface="+mj-lt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138116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F13807-091D-7C47-BA1D-2E4E0CA2D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7"/>
          <a:stretch/>
        </p:blipFill>
        <p:spPr>
          <a:xfrm>
            <a:off x="564954" y="100012"/>
            <a:ext cx="2811225" cy="6657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A6D6E-7B1E-BD4E-B82C-199B44B80D9D}"/>
              </a:ext>
            </a:extLst>
          </p:cNvPr>
          <p:cNvSpPr txBox="1"/>
          <p:nvPr/>
        </p:nvSpPr>
        <p:spPr>
          <a:xfrm>
            <a:off x="9420448" y="137808"/>
            <a:ext cx="2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Article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F06CE-6F27-5441-9C6F-372F6BCB3650}"/>
              </a:ext>
            </a:extLst>
          </p:cNvPr>
          <p:cNvSpPr txBox="1"/>
          <p:nvPr/>
        </p:nvSpPr>
        <p:spPr>
          <a:xfrm>
            <a:off x="3817089" y="1081851"/>
            <a:ext cx="7378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+mj-lt"/>
              </a:rPr>
              <a:t>เป็นหน้าส่วนที่จะแสดงผลบทความ เมื่อคลิกเลือกบทความที่ต้องการจากหน้า </a:t>
            </a:r>
            <a:r>
              <a:rPr lang="en-US" sz="2400" dirty="0">
                <a:latin typeface="+mj-lt"/>
              </a:rPr>
              <a:t>Home </a:t>
            </a:r>
            <a:r>
              <a:rPr lang="th-TH" sz="2400" dirty="0">
                <a:latin typeface="+mj-lt"/>
              </a:rPr>
              <a:t>โดยส่วนหัวข้องหน้าจะใช้ </a:t>
            </a:r>
            <a:r>
              <a:rPr lang="en-US" sz="2400" b="1" dirty="0" err="1">
                <a:latin typeface="+mj-lt"/>
              </a:rPr>
              <a:t>ArticleHeader</a:t>
            </a:r>
            <a:r>
              <a:rPr lang="en-US" sz="2400" b="1" dirty="0">
                <a:latin typeface="+mj-lt"/>
              </a:rPr>
              <a:t> Component </a:t>
            </a:r>
            <a:r>
              <a:rPr lang="th-TH" sz="2400" dirty="0">
                <a:latin typeface="+mj-lt"/>
              </a:rPr>
              <a:t>ในการแสดงผล และ ส่วนท้ายของหน้าจะใช้ </a:t>
            </a:r>
            <a:r>
              <a:rPr lang="en-US" sz="2400" b="1" dirty="0" err="1">
                <a:latin typeface="+mj-lt"/>
              </a:rPr>
              <a:t>ArticleFooter</a:t>
            </a:r>
            <a:r>
              <a:rPr lang="en-US" sz="2400" b="1" dirty="0">
                <a:latin typeface="+mj-lt"/>
              </a:rPr>
              <a:t> Component </a:t>
            </a:r>
            <a:r>
              <a:rPr lang="th-TH" sz="2400" dirty="0">
                <a:latin typeface="+mj-lt"/>
              </a:rPr>
              <a:t>ในการแสดงผล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- </a:t>
            </a:r>
            <a:r>
              <a:rPr lang="th-TH" sz="2400" dirty="0">
                <a:latin typeface="+mj-lt"/>
              </a:rPr>
              <a:t>  </a:t>
            </a:r>
            <a:r>
              <a:rPr lang="en-US" sz="2400" b="1" dirty="0" err="1">
                <a:latin typeface="+mj-lt"/>
              </a:rPr>
              <a:t>ArticleHeader</a:t>
            </a:r>
            <a:r>
              <a:rPr lang="en-US" sz="2400" b="1" dirty="0">
                <a:latin typeface="+mj-lt"/>
              </a:rPr>
              <a:t> Component </a:t>
            </a:r>
            <a:r>
              <a:rPr lang="th-TH" sz="2400" dirty="0">
                <a:latin typeface="+mj-lt"/>
              </a:rPr>
              <a:t>จะแสดงผลโดยจัดเรียง</a:t>
            </a:r>
            <a:r>
              <a:rPr lang="en-US" sz="2400" dirty="0">
                <a:latin typeface="+mj-lt"/>
              </a:rPr>
              <a:t> Flex Direction </a:t>
            </a:r>
            <a:r>
              <a:rPr lang="th-TH" sz="2400" dirty="0">
                <a:latin typeface="+mj-lt"/>
              </a:rPr>
              <a:t>แบบ </a:t>
            </a:r>
            <a:r>
              <a:rPr lang="en-US" sz="2400" dirty="0">
                <a:latin typeface="+mj-lt"/>
              </a:rPr>
              <a:t>Row </a:t>
            </a:r>
            <a:r>
              <a:rPr lang="th-TH" sz="2400" dirty="0">
                <a:latin typeface="+mj-lt"/>
              </a:rPr>
              <a:t>โดยจะมีปุ่มย้อนกลับ เพื่อทำการ </a:t>
            </a:r>
            <a:r>
              <a:rPr lang="en-US" sz="2400" dirty="0">
                <a:latin typeface="+mj-lt"/>
              </a:rPr>
              <a:t>Navigate </a:t>
            </a:r>
            <a:r>
              <a:rPr lang="th-TH" sz="2400" dirty="0">
                <a:latin typeface="+mj-lt"/>
              </a:rPr>
              <a:t>กลับไปยังหน้า </a:t>
            </a:r>
            <a:r>
              <a:rPr lang="en-US" sz="2400" dirty="0">
                <a:latin typeface="+mj-lt"/>
              </a:rPr>
              <a:t>Home </a:t>
            </a:r>
            <a:r>
              <a:rPr lang="th-TH" sz="2400" dirty="0">
                <a:latin typeface="+mj-lt"/>
              </a:rPr>
              <a:t>ได้ พร้อมกับแสดงข้อมูลบทความของบนความ ซึ่งเป็นการ</a:t>
            </a:r>
            <a:r>
              <a:rPr lang="en-US" sz="2400" dirty="0">
                <a:latin typeface="+mj-lt"/>
              </a:rPr>
              <a:t> Hard Code </a:t>
            </a:r>
            <a:r>
              <a:rPr lang="th-TH" sz="2400" dirty="0">
                <a:latin typeface="+mj-lt"/>
              </a:rPr>
              <a:t>ขึ้นมา</a:t>
            </a:r>
          </a:p>
          <a:p>
            <a:endParaRPr lang="th-TH" sz="2400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latin typeface="+mj-lt"/>
              </a:rPr>
              <a:t>ArticleFooter</a:t>
            </a:r>
            <a:r>
              <a:rPr lang="en-US" sz="2400" b="1" dirty="0">
                <a:latin typeface="+mj-lt"/>
              </a:rPr>
              <a:t> Component </a:t>
            </a:r>
            <a:r>
              <a:rPr lang="th-TH" sz="2400" dirty="0">
                <a:latin typeface="+mj-lt"/>
              </a:rPr>
              <a:t>จะแสดงผลโดยจัดเรียงข้อมูลของผู้เขียน พร้อมกับปุ่ม </a:t>
            </a:r>
            <a:r>
              <a:rPr lang="en-US" sz="2400" dirty="0">
                <a:latin typeface="+mj-lt"/>
              </a:rPr>
              <a:t>Follow </a:t>
            </a:r>
            <a:r>
              <a:rPr lang="th-TH" sz="2400" dirty="0">
                <a:latin typeface="+mj-lt"/>
              </a:rPr>
              <a:t>ที่ใช้ </a:t>
            </a:r>
            <a:r>
              <a:rPr lang="en-US" sz="2400" dirty="0">
                <a:latin typeface="+mj-lt"/>
              </a:rPr>
              <a:t>View </a:t>
            </a:r>
            <a:r>
              <a:rPr lang="th-TH" sz="2400" dirty="0">
                <a:latin typeface="+mj-lt"/>
              </a:rPr>
              <a:t>ในการแสดงผลตัวปุ่ม </a:t>
            </a:r>
            <a:r>
              <a:rPr lang="en-US" sz="2400" dirty="0">
                <a:latin typeface="+mj-lt"/>
              </a:rPr>
              <a:t>Follow </a:t>
            </a:r>
            <a:r>
              <a:rPr lang="th-TH" sz="2400" dirty="0">
                <a:latin typeface="+mj-lt"/>
              </a:rPr>
              <a:t>ขึ้นมา</a:t>
            </a:r>
          </a:p>
          <a:p>
            <a:pPr marL="342900" indent="-342900">
              <a:buFontTx/>
              <a:buChar char="-"/>
            </a:pPr>
            <a:endParaRPr lang="th-TH" sz="2400" dirty="0">
              <a:latin typeface="+mj-lt"/>
            </a:endParaRPr>
          </a:p>
          <a:p>
            <a:r>
              <a:rPr lang="th-TH" sz="2400" dirty="0">
                <a:latin typeface="+mj-lt"/>
              </a:rPr>
              <a:t>และส่วนตรงกลางจะเป็นเนื้อหาของบทความ</a:t>
            </a:r>
          </a:p>
        </p:txBody>
      </p:sp>
    </p:spTree>
    <p:extLst>
      <p:ext uri="{BB962C8B-B14F-4D97-AF65-F5344CB8AC3E}">
        <p14:creationId xmlns:p14="http://schemas.microsoft.com/office/powerpoint/2010/main" val="165781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76B7-08AB-9344-8278-6BC3E13C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775" y="2464095"/>
            <a:ext cx="6302449" cy="1929809"/>
          </a:xfrm>
        </p:spPr>
        <p:txBody>
          <a:bodyPr>
            <a:noAutofit/>
          </a:bodyPr>
          <a:lstStyle/>
          <a:p>
            <a:r>
              <a:rPr lang="en-US" sz="103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948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447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Medium</vt:lpstr>
      <vt:lpstr>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Medium</dc:title>
  <dc:creator>Jirayu Jandee</dc:creator>
  <cp:lastModifiedBy>Jirayu Jandee</cp:lastModifiedBy>
  <cp:revision>9</cp:revision>
  <dcterms:created xsi:type="dcterms:W3CDTF">2019-04-01T20:46:17Z</dcterms:created>
  <dcterms:modified xsi:type="dcterms:W3CDTF">2019-04-02T03:20:19Z</dcterms:modified>
</cp:coreProperties>
</file>