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0"/>
  </p:notesMasterIdLst>
  <p:sldIdLst>
    <p:sldId id="304" r:id="rId2"/>
    <p:sldId id="278" r:id="rId3"/>
    <p:sldId id="279" r:id="rId4"/>
    <p:sldId id="305" r:id="rId5"/>
    <p:sldId id="401" r:id="rId6"/>
    <p:sldId id="402" r:id="rId7"/>
    <p:sldId id="403" r:id="rId8"/>
    <p:sldId id="404" r:id="rId9"/>
    <p:sldId id="405" r:id="rId10"/>
    <p:sldId id="406" r:id="rId11"/>
    <p:sldId id="407" r:id="rId12"/>
    <p:sldId id="408" r:id="rId13"/>
    <p:sldId id="409" r:id="rId14"/>
    <p:sldId id="410" r:id="rId15"/>
    <p:sldId id="411" r:id="rId16"/>
    <p:sldId id="412" r:id="rId17"/>
    <p:sldId id="316" r:id="rId18"/>
    <p:sldId id="375" r:id="rId19"/>
    <p:sldId id="391" r:id="rId20"/>
    <p:sldId id="392" r:id="rId21"/>
    <p:sldId id="393" r:id="rId22"/>
    <p:sldId id="373" r:id="rId23"/>
    <p:sldId id="317" r:id="rId24"/>
    <p:sldId id="379" r:id="rId25"/>
    <p:sldId id="399" r:id="rId26"/>
    <p:sldId id="388" r:id="rId27"/>
    <p:sldId id="413" r:id="rId28"/>
    <p:sldId id="318" r:id="rId29"/>
  </p:sldIdLst>
  <p:sldSz cx="9144000" cy="6858000" type="screen4x3"/>
  <p:notesSz cx="6858000" cy="9144000"/>
  <p:embeddedFontLst>
    <p:embeddedFont>
      <p:font typeface="HY강B" panose="020B0600000101010101" charset="-127"/>
      <p:regular r:id="rId31"/>
    </p:embeddedFont>
    <p:embeddedFont>
      <p:font typeface="HY강M" panose="020B0600000101010101" charset="-127"/>
      <p:regular r:id="rId32"/>
    </p:embeddedFont>
    <p:embeddedFont>
      <p:font typeface="Yoon 윤고딕 520_TT" panose="020B0600000101010101" charset="-127"/>
      <p:regular r:id="rId33"/>
    </p:embeddedFont>
    <p:embeddedFont>
      <p:font typeface="HY견고딕" panose="02030600000101010101" pitchFamily="18" charset="-127"/>
      <p:regular r:id="rId34"/>
    </p:embeddedFont>
    <p:embeddedFont>
      <p:font typeface="HY헤드라인M" panose="02030600000101010101" pitchFamily="18" charset="-127"/>
      <p:regular r:id="rId35"/>
    </p:embeddedFont>
    <p:embeddedFont>
      <p:font typeface="맑은 고딕" panose="020B0503020000020004" pitchFamily="50" charset="-127"/>
      <p:regular r:id="rId36"/>
      <p:bold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281E"/>
    <a:srgbClr val="D9D9D9"/>
    <a:srgbClr val="AF9061"/>
    <a:srgbClr val="272123"/>
    <a:srgbClr val="FDA800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94614" autoAdjust="0"/>
  </p:normalViewPr>
  <p:slideViewPr>
    <p:cSldViewPr>
      <p:cViewPr varScale="1">
        <p:scale>
          <a:sx n="108" d="100"/>
          <a:sy n="108" d="100"/>
        </p:scale>
        <p:origin x="130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2020-11-12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&#46356;&#54260;&#53944;&#47588;&#44060;&#48320;&#49688;%201&#48264;&#47928;&#51228;.ex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&#49373;&#49457;&#51088;%20&#52980;&#54504;&#53552;&#47928;&#51228;.ex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&#46356;&#54260;&#53944;&#47588;&#44060;&#48320;&#49688;%201&#48264;&#47928;&#51228;.ex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1040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C++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언어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5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최지현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생성자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1403648" y="1842011"/>
            <a:ext cx="6751264" cy="2163054"/>
            <a:chOff x="1061096" y="1024642"/>
            <a:chExt cx="7704856" cy="1656828"/>
          </a:xfrm>
        </p:grpSpPr>
        <p:sp>
          <p:nvSpPr>
            <p:cNvPr id="50" name="직사각형 49"/>
            <p:cNvSpPr/>
            <p:nvPr/>
          </p:nvSpPr>
          <p:spPr>
            <a:xfrm>
              <a:off x="1061096" y="1270864"/>
              <a:ext cx="7704856" cy="141060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580104" y="1024642"/>
              <a:ext cx="4666840" cy="49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복사 </a:t>
              </a:r>
              <a:r>
                <a:rPr lang="ko-KR" altLang="en-US" sz="3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생성자</a:t>
              </a:r>
              <a:endParaRPr lang="en-US" altLang="ko-KR" sz="3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644945" y="2711337"/>
            <a:ext cx="64554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동일한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형의 다른 객체의 정보를 복사하여 새로운 객체를 만든다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일반 변수를 초기화 할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때 다른 변수의 값을 이용하는 경우와 같다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03648" y="4509120"/>
            <a:ext cx="2520280" cy="2088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a = 10;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b = 10;</a:t>
            </a:r>
            <a:b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634632" y="4509120"/>
            <a:ext cx="2520280" cy="2088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a = 10;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b = a;</a:t>
            </a:r>
            <a:b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4377826" y="5337212"/>
            <a:ext cx="93610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09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생성자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88329" y="764704"/>
            <a:ext cx="823277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&lt;string&gt;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person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private: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m_iAge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string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m_strName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person(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_age, string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tmp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m_iAge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= _age; 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m_strName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=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tmp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person(person &amp;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tmp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m_iAge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=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tmp.m_iage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m_strName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=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tmp.m_strName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void print()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나이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m_iAge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이름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m_strName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person p1(26, 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최정호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");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person p2(p1);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p1.print();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p2.print();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641010" y="2247838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012875" y="4338485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p1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898950" y="2259799"/>
            <a:ext cx="1019937" cy="933669"/>
            <a:chOff x="7097717" y="3626135"/>
            <a:chExt cx="720080" cy="999934"/>
          </a:xfrm>
        </p:grpSpPr>
        <p:sp>
          <p:nvSpPr>
            <p:cNvPr id="19" name="직사각형 18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m_iAge</a:t>
              </a:r>
              <a:endParaRPr lang="ko-KR" altLang="en-US" sz="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912229" y="3194555"/>
            <a:ext cx="1019937" cy="1013046"/>
            <a:chOff x="7097717" y="3626135"/>
            <a:chExt cx="720080" cy="1084945"/>
          </a:xfrm>
        </p:grpSpPr>
        <p:sp>
          <p:nvSpPr>
            <p:cNvPr id="23" name="직사각형 22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245535" y="4338037"/>
              <a:ext cx="443194" cy="3730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m_strName</a:t>
              </a:r>
              <a:endPara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string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7380312" y="2233827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752177" y="4324474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p2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7638252" y="2245788"/>
            <a:ext cx="1019937" cy="933669"/>
            <a:chOff x="7097717" y="3626135"/>
            <a:chExt cx="720080" cy="999934"/>
          </a:xfrm>
        </p:grpSpPr>
        <p:sp>
          <p:nvSpPr>
            <p:cNvPr id="29" name="직사각형 28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m_iAge</a:t>
              </a:r>
              <a:endParaRPr lang="ko-KR" altLang="en-US" sz="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7651531" y="3180544"/>
            <a:ext cx="1019937" cy="1013046"/>
            <a:chOff x="7097717" y="3626135"/>
            <a:chExt cx="720080" cy="1084945"/>
          </a:xfrm>
        </p:grpSpPr>
        <p:sp>
          <p:nvSpPr>
            <p:cNvPr id="33" name="직사각형 32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245535" y="4338037"/>
              <a:ext cx="443194" cy="3730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m_strName</a:t>
              </a:r>
              <a:endPara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string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662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생성자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1403648" y="1842011"/>
            <a:ext cx="6751264" cy="2307068"/>
            <a:chOff x="1061096" y="1024642"/>
            <a:chExt cx="7704856" cy="1767138"/>
          </a:xfrm>
        </p:grpSpPr>
        <p:sp>
          <p:nvSpPr>
            <p:cNvPr id="50" name="직사각형 49"/>
            <p:cNvSpPr/>
            <p:nvPr/>
          </p:nvSpPr>
          <p:spPr>
            <a:xfrm>
              <a:off x="1061096" y="1270863"/>
              <a:ext cx="7704856" cy="15209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580104" y="1024642"/>
              <a:ext cx="4666840" cy="49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콜론 초기화</a:t>
              </a:r>
              <a:endParaRPr lang="en-US" altLang="ko-KR" sz="3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644944" y="2610241"/>
            <a:ext cx="64554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해당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함수 영역 생성보다 먼저 매개변수를 받아     초기화 하는 방법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맴버변수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중에서 변수 선언과 동시에 초기화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해야하는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변수에 주로 사용</a:t>
            </a:r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(ex&gt; </a:t>
            </a:r>
            <a:r>
              <a:rPr lang="en-US" altLang="ko-KR" sz="11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const</a:t>
            </a:r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Num1)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823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생성자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88329" y="764704"/>
            <a:ext cx="8232777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A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private: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const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m_iNum1;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m_iNum2;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A(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Num1,int Num2)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m_iNum1 = Num1;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m_iNum2 = Num2;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void print()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"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const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m_iNum1 = " &lt;&lt; m_iNum1 &lt;&lt;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de-DE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cout &lt;&lt; "int m_iNum2 = " &lt;&lt; m_iNum2 &lt;&lt; endl;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 main()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A a(10, 20);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a.print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732240" y="1334813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104105" y="3425460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990180" y="1346774"/>
            <a:ext cx="1019937" cy="933669"/>
            <a:chOff x="7097717" y="3626135"/>
            <a:chExt cx="720080" cy="999934"/>
          </a:xfrm>
        </p:grpSpPr>
        <p:sp>
          <p:nvSpPr>
            <p:cNvPr id="19" name="직사각형 18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180105" y="4338037"/>
              <a:ext cx="574058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m_iNum1</a:t>
              </a:r>
              <a:endPara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const</a:t>
              </a:r>
              <a:r>
                <a:rPr lang="en-US" altLang="ko-KR" sz="105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003459" y="2281525"/>
            <a:ext cx="1019937" cy="984486"/>
            <a:chOff x="7097717" y="3626135"/>
            <a:chExt cx="720080" cy="1054360"/>
          </a:xfrm>
        </p:grpSpPr>
        <p:sp>
          <p:nvSpPr>
            <p:cNvPr id="23" name="직사각형 22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175221" y="4368623"/>
              <a:ext cx="570457" cy="3118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m_iNum2</a:t>
              </a:r>
              <a:endPara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674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생성자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88329" y="764704"/>
            <a:ext cx="823277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A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private: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const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m_iNum1;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m_iNum2;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A(int Num1, int Num2) : m_iNum1(Num1)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m_iNum2 = Num2;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void print()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"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const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m_iNum1 = " &lt;&lt; m_iNum1 &lt;&lt;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de-DE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cout &lt;&lt; "int m_iNum2 = " &lt;&lt; m_iNum2 &lt;&lt; endl;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 main()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A a(10, 20);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a.print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732240" y="1334813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104105" y="3425460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990180" y="1346774"/>
            <a:ext cx="1019937" cy="933669"/>
            <a:chOff x="7097717" y="3626135"/>
            <a:chExt cx="720080" cy="999934"/>
          </a:xfrm>
        </p:grpSpPr>
        <p:sp>
          <p:nvSpPr>
            <p:cNvPr id="19" name="직사각형 18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180105" y="4338037"/>
              <a:ext cx="574058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m_iNum1</a:t>
              </a:r>
              <a:endPara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const</a:t>
              </a:r>
              <a:r>
                <a:rPr lang="en-US" altLang="ko-KR" sz="105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003459" y="2281525"/>
            <a:ext cx="1019937" cy="984486"/>
            <a:chOff x="7097717" y="3626135"/>
            <a:chExt cx="720080" cy="1054360"/>
          </a:xfrm>
        </p:grpSpPr>
        <p:sp>
          <p:nvSpPr>
            <p:cNvPr id="23" name="직사각형 22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175221" y="4368623"/>
              <a:ext cx="570457" cy="3118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m_iNum2</a:t>
              </a:r>
              <a:endPara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892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39071" y="2080167"/>
            <a:ext cx="73777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생성자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인자값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없이 자동으로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 ~ 10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까지의 총합을 구하는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만드시오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생성자의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인자값을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하나만 받고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1~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받은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인자값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만큼의 총합을 구하는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만드시오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생성자의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인자값을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두개를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받고 받은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두개의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작은수에서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큰 수 까지의 총 합을 구하는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  만드시오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예외처리 할 것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6515962" y="5496487"/>
            <a:ext cx="1647098" cy="463171"/>
            <a:chOff x="4500694" y="5774141"/>
            <a:chExt cx="1647098" cy="463171"/>
          </a:xfrm>
        </p:grpSpPr>
        <p:sp>
          <p:nvSpPr>
            <p:cNvPr id="25" name="실행 단추: 앞으로 또는 다음 24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각 삼각형 2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생성자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532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39071" y="2492896"/>
            <a:ext cx="737776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Computer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를 만들 것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(main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에서는 하나의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맴버함수만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사용할 것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(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컴퓨터 정보는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생성자에서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초기화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계산기 호출 명령어 </a:t>
            </a:r>
            <a:r>
              <a:rPr lang="en-US" altLang="ko-KR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= system("</a:t>
            </a:r>
            <a:r>
              <a:rPr lang="en-US" altLang="ko-KR" sz="1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calc</a:t>
            </a:r>
            <a:r>
              <a:rPr lang="en-US" altLang="ko-KR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메모장 호출 명령어 </a:t>
            </a:r>
            <a:r>
              <a:rPr lang="en-US" altLang="ko-KR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= system("notepad");</a:t>
            </a:r>
          </a:p>
          <a:p>
            <a:r>
              <a:rPr lang="en-US" altLang="ko-KR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그림판</a:t>
            </a:r>
            <a:r>
              <a:rPr lang="ko-KR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 호출 명령어 </a:t>
            </a:r>
            <a:r>
              <a:rPr lang="en-US" altLang="ko-KR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= system("</a:t>
            </a:r>
            <a:r>
              <a:rPr lang="en-US" altLang="ko-KR" sz="1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mspaint</a:t>
            </a:r>
            <a:r>
              <a:rPr lang="en-US" altLang="ko-KR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");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6515962" y="4797152"/>
            <a:ext cx="1647098" cy="463171"/>
            <a:chOff x="4500694" y="5774141"/>
            <a:chExt cx="1647098" cy="463171"/>
          </a:xfrm>
        </p:grpSpPr>
        <p:sp>
          <p:nvSpPr>
            <p:cNvPr id="25" name="실행 단추: 앞으로 또는 다음 24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각 삼각형 2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생성자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824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소멸자</a:t>
            </a:r>
            <a:endParaRPr lang="en-US" altLang="ko-KR" sz="3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소멸자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1403648" y="1842011"/>
            <a:ext cx="6751264" cy="3315182"/>
            <a:chOff x="1061096" y="1024642"/>
            <a:chExt cx="7704856" cy="2539320"/>
          </a:xfrm>
        </p:grpSpPr>
        <p:sp>
          <p:nvSpPr>
            <p:cNvPr id="31" name="직사각형 30"/>
            <p:cNvSpPr/>
            <p:nvPr/>
          </p:nvSpPr>
          <p:spPr>
            <a:xfrm>
              <a:off x="1061096" y="1270864"/>
              <a:ext cx="7704856" cy="229309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580104" y="1024642"/>
              <a:ext cx="4666840" cy="49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소멸자</a:t>
              </a:r>
              <a:endParaRPr lang="en-US" altLang="ko-KR" sz="3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484100" y="2711337"/>
            <a:ext cx="66714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객체가 소멸될 때 자동으로 호출되는 함수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특징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-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객체가 소멸되는 시점에 자동으로 호출된다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-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함수의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반환값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(return value)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이 없다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-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함수의 매개변수가 없다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-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소멸자는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사용자가 직접 호출할 수 있다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-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객체의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동적할당된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맴버변수를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할당해제 하는 목적으로 사용된다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576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04461" y="764704"/>
            <a:ext cx="823277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class Con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Con()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호출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~Con()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소멸자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호출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Con c;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&lt;&lt; "Hello"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소멸자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240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생성자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소멸자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Static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1222" y="733246"/>
            <a:ext cx="823277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#include&lt;string&gt;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private: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char* name;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string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이름 입력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: ";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cin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&gt;&gt;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name = new char[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str.length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()+1];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strcpy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(name,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str.c_str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~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&lt;&lt;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name &lt;&lt;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 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의 동적 할당을 해제합니다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.\n";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delete[] name;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Disp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&lt;&lt; "name = " &lt;&lt; name &lt;&lt;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24128" y="1819563"/>
            <a:ext cx="77867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st1, st2;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st1.Disp();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st2.Disp();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소멸자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970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소멸자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213740"/>
              </p:ext>
            </p:extLst>
          </p:nvPr>
        </p:nvGraphicFramePr>
        <p:xfrm>
          <a:off x="1331640" y="2167945"/>
          <a:ext cx="7056784" cy="278305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517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5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34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384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생성자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소멸자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8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사용용도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맴버변수</a:t>
                      </a:r>
                      <a:r>
                        <a:rPr lang="ko-KR" altLang="en-US" sz="1600" dirty="0"/>
                        <a:t> 초기값 부여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맴버변수의</a:t>
                      </a:r>
                      <a:r>
                        <a:rPr lang="ko-KR" altLang="en-US" sz="1600" dirty="0"/>
                        <a:t> 할당된 공간 해제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8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형식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Class</a:t>
                      </a:r>
                      <a:r>
                        <a:rPr lang="ko-KR" altLang="en-US" sz="1600" dirty="0"/>
                        <a:t>이름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매개변수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~Class</a:t>
                      </a:r>
                      <a:r>
                        <a:rPr lang="ko-KR" altLang="en-US" sz="1600" dirty="0"/>
                        <a:t>이름</a:t>
                      </a:r>
                      <a:r>
                        <a:rPr lang="en-US" altLang="ko-KR" sz="1600" dirty="0"/>
                        <a:t>()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8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호출시점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객체 생성시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객체 </a:t>
                      </a:r>
                      <a:r>
                        <a:rPr lang="ko-KR" altLang="en-US" sz="1600" dirty="0" err="1"/>
                        <a:t>소멸시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8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매개변수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있음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없음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없음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8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오버로딩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가능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불가능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11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3608" y="1148399"/>
            <a:ext cx="7704856" cy="168455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39071" y="1600264"/>
            <a:ext cx="7377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전화번호를 입력 받아 형식에 맞게 완성하시오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6732240" y="2158117"/>
            <a:ext cx="1647098" cy="463171"/>
            <a:chOff x="4500694" y="5774141"/>
            <a:chExt cx="1647098" cy="463171"/>
          </a:xfrm>
        </p:grpSpPr>
        <p:sp>
          <p:nvSpPr>
            <p:cNvPr id="25" name="실행 단추: 앞으로 또는 다음 24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 File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70172"/>
              </p:ext>
            </p:extLst>
          </p:nvPr>
        </p:nvGraphicFramePr>
        <p:xfrm>
          <a:off x="1040282" y="2996952"/>
          <a:ext cx="7704856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3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3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31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31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31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31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31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견고딕" pitchFamily="18" charset="-127"/>
                          <a:ea typeface="HY견고딕" pitchFamily="18" charset="-127"/>
                        </a:rPr>
                        <a:t>지역번호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HY견고딕" pitchFamily="18" charset="-127"/>
                          <a:ea typeface="HY견고딕" pitchFamily="18" charset="-127"/>
                        </a:rPr>
                        <a:t>서울</a:t>
                      </a:r>
                      <a:r>
                        <a:rPr lang="en-US" altLang="ko-KR" sz="1200" dirty="0">
                          <a:latin typeface="HY견고딕" pitchFamily="18" charset="-127"/>
                          <a:ea typeface="HY견고딕" pitchFamily="18" charset="-127"/>
                        </a:rPr>
                        <a:t>(02)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HY견고딕" pitchFamily="18" charset="-127"/>
                          <a:ea typeface="HY견고딕" pitchFamily="18" charset="-127"/>
                        </a:rPr>
                        <a:t>부산</a:t>
                      </a:r>
                      <a:r>
                        <a:rPr lang="en-US" altLang="ko-KR" sz="1200" dirty="0">
                          <a:latin typeface="HY견고딕" pitchFamily="18" charset="-127"/>
                          <a:ea typeface="HY견고딕" pitchFamily="18" charset="-127"/>
                        </a:rPr>
                        <a:t>(051)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HY견고딕" pitchFamily="18" charset="-127"/>
                          <a:ea typeface="HY견고딕" pitchFamily="18" charset="-127"/>
                        </a:rPr>
                        <a:t>대구</a:t>
                      </a:r>
                      <a:r>
                        <a:rPr lang="en-US" altLang="ko-KR" sz="1200" dirty="0">
                          <a:latin typeface="HY견고딕" pitchFamily="18" charset="-127"/>
                          <a:ea typeface="HY견고딕" pitchFamily="18" charset="-127"/>
                        </a:rPr>
                        <a:t>(053)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HY견고딕" pitchFamily="18" charset="-127"/>
                          <a:ea typeface="HY견고딕" pitchFamily="18" charset="-127"/>
                        </a:rPr>
                        <a:t>인천</a:t>
                      </a:r>
                      <a:r>
                        <a:rPr lang="en-US" altLang="ko-KR" sz="1200" dirty="0">
                          <a:latin typeface="HY견고딕" pitchFamily="18" charset="-127"/>
                          <a:ea typeface="HY견고딕" pitchFamily="18" charset="-127"/>
                        </a:rPr>
                        <a:t>(032)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HY견고딕" pitchFamily="18" charset="-127"/>
                          <a:ea typeface="HY견고딕" pitchFamily="18" charset="-127"/>
                        </a:rPr>
                        <a:t>광주</a:t>
                      </a:r>
                      <a:r>
                        <a:rPr lang="en-US" altLang="ko-KR" sz="1200" dirty="0">
                          <a:latin typeface="HY견고딕" pitchFamily="18" charset="-127"/>
                          <a:ea typeface="HY견고딕" pitchFamily="18" charset="-127"/>
                        </a:rPr>
                        <a:t>(062)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HY견고딕" pitchFamily="18" charset="-127"/>
                          <a:ea typeface="HY견고딕" pitchFamily="18" charset="-127"/>
                        </a:rPr>
                        <a:t>대전</a:t>
                      </a:r>
                      <a:r>
                        <a:rPr lang="en-US" altLang="ko-KR" sz="1200" dirty="0">
                          <a:latin typeface="HY견고딕" pitchFamily="18" charset="-127"/>
                          <a:ea typeface="HY견고딕" pitchFamily="18" charset="-127"/>
                        </a:rPr>
                        <a:t>(042)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HY견고딕" pitchFamily="18" charset="-127"/>
                          <a:ea typeface="HY견고딕" pitchFamily="18" charset="-127"/>
                        </a:rPr>
                        <a:t>울산</a:t>
                      </a:r>
                      <a:r>
                        <a:rPr lang="en-US" altLang="ko-KR" sz="1200" dirty="0">
                          <a:latin typeface="HY견고딕" pitchFamily="18" charset="-127"/>
                          <a:ea typeface="HY견고딕" pitchFamily="18" charset="-127"/>
                        </a:rPr>
                        <a:t>(052)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HY견고딕" pitchFamily="18" charset="-127"/>
                          <a:ea typeface="HY견고딕" pitchFamily="18" charset="-127"/>
                        </a:rPr>
                        <a:t>경기</a:t>
                      </a:r>
                      <a:r>
                        <a:rPr lang="en-US" altLang="ko-KR" sz="1200" dirty="0">
                          <a:latin typeface="HY견고딕" pitchFamily="18" charset="-127"/>
                          <a:ea typeface="HY견고딕" pitchFamily="18" charset="-127"/>
                        </a:rPr>
                        <a:t>(031)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HY견고딕" pitchFamily="18" charset="-127"/>
                          <a:ea typeface="HY견고딕" pitchFamily="18" charset="-127"/>
                        </a:rPr>
                        <a:t>강원</a:t>
                      </a:r>
                      <a:r>
                        <a:rPr lang="en-US" altLang="ko-KR" sz="1200" dirty="0">
                          <a:latin typeface="HY견고딕" pitchFamily="18" charset="-127"/>
                          <a:ea typeface="HY견고딕" pitchFamily="18" charset="-127"/>
                        </a:rPr>
                        <a:t>(033)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HY견고딕" pitchFamily="18" charset="-127"/>
                          <a:ea typeface="HY견고딕" pitchFamily="18" charset="-127"/>
                        </a:rPr>
                        <a:t>충북</a:t>
                      </a:r>
                      <a:r>
                        <a:rPr lang="en-US" altLang="ko-KR" sz="1200" dirty="0">
                          <a:latin typeface="HY견고딕" pitchFamily="18" charset="-127"/>
                          <a:ea typeface="HY견고딕" pitchFamily="18" charset="-127"/>
                        </a:rPr>
                        <a:t>(043)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HY견고딕" pitchFamily="18" charset="-127"/>
                          <a:ea typeface="HY견고딕" pitchFamily="18" charset="-127"/>
                        </a:rPr>
                        <a:t>충남</a:t>
                      </a:r>
                      <a:r>
                        <a:rPr lang="en-US" altLang="ko-KR" sz="1200" dirty="0">
                          <a:latin typeface="HY견고딕" pitchFamily="18" charset="-127"/>
                          <a:ea typeface="HY견고딕" pitchFamily="18" charset="-127"/>
                        </a:rPr>
                        <a:t>(041)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HY견고딕" pitchFamily="18" charset="-127"/>
                          <a:ea typeface="HY견고딕" pitchFamily="18" charset="-127"/>
                        </a:rPr>
                        <a:t>전북</a:t>
                      </a:r>
                      <a:r>
                        <a:rPr lang="en-US" altLang="ko-KR" sz="1200" dirty="0">
                          <a:latin typeface="HY견고딕" pitchFamily="18" charset="-127"/>
                          <a:ea typeface="HY견고딕" pitchFamily="18" charset="-127"/>
                        </a:rPr>
                        <a:t>(063)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HY견고딕" pitchFamily="18" charset="-127"/>
                          <a:ea typeface="HY견고딕" pitchFamily="18" charset="-127"/>
                        </a:rPr>
                        <a:t>전남</a:t>
                      </a:r>
                      <a:r>
                        <a:rPr lang="en-US" altLang="ko-KR" sz="1200" dirty="0">
                          <a:latin typeface="HY견고딕" pitchFamily="18" charset="-127"/>
                          <a:ea typeface="HY견고딕" pitchFamily="18" charset="-127"/>
                        </a:rPr>
                        <a:t>(061)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HY견고딕" pitchFamily="18" charset="-127"/>
                          <a:ea typeface="HY견고딕" pitchFamily="18" charset="-127"/>
                        </a:rPr>
                        <a:t>경북</a:t>
                      </a:r>
                      <a:r>
                        <a:rPr lang="en-US" altLang="ko-KR" sz="1200" dirty="0">
                          <a:latin typeface="HY견고딕" pitchFamily="18" charset="-127"/>
                          <a:ea typeface="HY견고딕" pitchFamily="18" charset="-127"/>
                        </a:rPr>
                        <a:t>(054)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HY견고딕" pitchFamily="18" charset="-127"/>
                          <a:ea typeface="HY견고딕" pitchFamily="18" charset="-127"/>
                        </a:rPr>
                        <a:t>경남</a:t>
                      </a:r>
                      <a:r>
                        <a:rPr lang="en-US" altLang="ko-KR" sz="1200" dirty="0">
                          <a:latin typeface="HY견고딕" pitchFamily="18" charset="-127"/>
                          <a:ea typeface="HY견고딕" pitchFamily="18" charset="-127"/>
                        </a:rPr>
                        <a:t>(055)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HY견고딕" pitchFamily="18" charset="-127"/>
                          <a:ea typeface="HY견고딕" pitchFamily="18" charset="-127"/>
                        </a:rPr>
                        <a:t>제주</a:t>
                      </a:r>
                      <a:r>
                        <a:rPr lang="en-US" altLang="ko-KR" sz="1200" dirty="0">
                          <a:latin typeface="HY견고딕" pitchFamily="18" charset="-127"/>
                          <a:ea typeface="HY견고딕" pitchFamily="18" charset="-127"/>
                        </a:rPr>
                        <a:t>(064)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409627"/>
              </p:ext>
            </p:extLst>
          </p:nvPr>
        </p:nvGraphicFramePr>
        <p:xfrm>
          <a:off x="1048368" y="4221088"/>
          <a:ext cx="7696772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4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41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41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0027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휴대폰 번호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SKT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011,017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016,018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139071" y="5445224"/>
            <a:ext cx="737776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분석결과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번호 두 번째 자리수가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인 경우 휴대폰번호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번호 두 번째 자리수가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인 경우 서울번호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번호 두 번째 자리수가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3~6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인 경우 지역번호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547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Static</a:t>
            </a: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Static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2473326"/>
            <a:ext cx="6751264" cy="1783687"/>
            <a:chOff x="1061096" y="1024642"/>
            <a:chExt cx="7704856" cy="1783687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15374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Static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569435" y="3109623"/>
            <a:ext cx="6401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해당 변수를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특정 영역에 제한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된 전역변수로 변환한다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Static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선언 위치에 따라 사용법이 조금 달라진다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87044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99951" y="1581483"/>
            <a:ext cx="335602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void counter()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static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count = 0;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++count &lt;&lt;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pPr marL="285750" indent="-285750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for(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 0 ;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 10;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counter();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//count = 20;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17707" y="1036869"/>
            <a:ext cx="2778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 내부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Static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변수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갈매기형 수장 13"/>
          <p:cNvSpPr/>
          <p:nvPr/>
        </p:nvSpPr>
        <p:spPr>
          <a:xfrm>
            <a:off x="1077326" y="115971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929675" y="115971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95936" y="1159715"/>
            <a:ext cx="4824536" cy="52216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660232" y="1159714"/>
            <a:ext cx="2160240" cy="208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Data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영역</a:t>
            </a:r>
            <a:endParaRPr lang="en-US" altLang="ko-KR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count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(counter()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변수</a:t>
            </a:r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27001" y="2195918"/>
            <a:ext cx="1353111" cy="10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counter()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++count;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308304" y="1861767"/>
            <a:ext cx="864096" cy="807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227000" y="3573016"/>
            <a:ext cx="1353111" cy="10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counter()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++count;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32512" y="3573016"/>
            <a:ext cx="1353111" cy="10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counter()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++count;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280034" y="3567025"/>
            <a:ext cx="1353111" cy="10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counter()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++count;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280830" y="4905470"/>
            <a:ext cx="1353111" cy="10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counter()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++count;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29746" y="5044528"/>
            <a:ext cx="15007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HY견고딕" pitchFamily="18" charset="-127"/>
                <a:ea typeface="HY견고딕" pitchFamily="18" charset="-127"/>
              </a:rPr>
              <a:t>… …</a:t>
            </a:r>
            <a:endParaRPr lang="ko-KR" altLang="en-US" sz="4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Static</a:t>
            </a:r>
          </a:p>
        </p:txBody>
      </p:sp>
    </p:spTree>
    <p:extLst>
      <p:ext uri="{BB962C8B-B14F-4D97-AF65-F5344CB8AC3E}">
        <p14:creationId xmlns:p14="http://schemas.microsoft.com/office/powerpoint/2010/main" val="374510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 animBg="1"/>
      <p:bldP spid="22" grpId="0" animBg="1"/>
      <p:bldP spid="23" grpId="0" animBg="1"/>
      <p:bldP spid="24" grpId="0" animBg="1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Static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6312" y="1102578"/>
            <a:ext cx="3790204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#include &lt;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using namespace std;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class A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   public :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static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count;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   A() 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	   {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     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++count 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   } 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};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A::count = 0;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	void main()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	{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A a1;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A a2;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A a3;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A::count = 10;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A a4;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A a5;	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 }</a:t>
            </a:r>
          </a:p>
          <a:p>
            <a:pPr marL="285750" indent="-285750"/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17707" y="663149"/>
            <a:ext cx="2778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class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내부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Static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변수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1077326" y="78599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929675" y="78599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227001" y="1159715"/>
            <a:ext cx="4824536" cy="52216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891297" y="1159714"/>
            <a:ext cx="2160240" cy="208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Data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영역</a:t>
            </a:r>
            <a:endParaRPr lang="en-US" altLang="ko-KR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A::count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(A(class)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변수</a:t>
            </a:r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458066" y="2195918"/>
            <a:ext cx="1353111" cy="10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A()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++count;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539369" y="1861767"/>
            <a:ext cx="864096" cy="807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458065" y="3573016"/>
            <a:ext cx="1353111" cy="10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A()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++count;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63577" y="3573016"/>
            <a:ext cx="1353111" cy="10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A()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++count;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511099" y="3567025"/>
            <a:ext cx="1353111" cy="10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A()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++count;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511895" y="4905470"/>
            <a:ext cx="1353111" cy="10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A()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++count;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60811" y="5044528"/>
            <a:ext cx="15007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HY견고딕" pitchFamily="18" charset="-127"/>
                <a:ea typeface="HY견고딕" pitchFamily="18" charset="-127"/>
              </a:rPr>
              <a:t>… …</a:t>
            </a:r>
            <a:endParaRPr lang="ko-KR" altLang="en-US" sz="44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533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6" grpId="0" animBg="1"/>
      <p:bldP spid="27" grpId="0" animBg="1"/>
      <p:bldP spid="28" grpId="0" animBg="1"/>
      <p:bldP spid="2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Static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7158" y="1092452"/>
            <a:ext cx="716921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class A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private: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public: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static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count;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A()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{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&lt;&lt; ++count 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}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static void Print()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{	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&lt;&lt; "count : " &lt;&lt; count 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	//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: " 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}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A::count = 0;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A a1;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A a2;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A::count = 10;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A a3;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A a4;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A a5;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a5.Print();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17707" y="663149"/>
            <a:ext cx="2778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class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내부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Static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1077326" y="78599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929675" y="78599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26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최지현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2986042"/>
            <a:ext cx="2943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생성자</a:t>
            </a:r>
            <a:endParaRPr lang="en-US" altLang="ko-KR" sz="3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403648" y="1842011"/>
            <a:ext cx="6751264" cy="2883133"/>
            <a:chOff x="1061096" y="1024642"/>
            <a:chExt cx="7704856" cy="2208385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4"/>
              <a:ext cx="7704856" cy="196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49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생성자</a:t>
              </a:r>
              <a:endParaRPr lang="en-US" altLang="ko-KR" sz="3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644945" y="2711337"/>
            <a:ext cx="64554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객체가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만들어질때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자동으로 호출되는 함수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특징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-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의 이름과 동일한 이름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으로 함수를 만든다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-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함수의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반환값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(return value)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이 없다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-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객체의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맴버변수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초기화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하는 목적으로 사용된다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생성자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생성자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15616" y="1324354"/>
            <a:ext cx="823277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class Con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Con()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호출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Con c;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53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생성자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02400" y="1051663"/>
            <a:ext cx="823277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using namespace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class Point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private :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m_ipx,m_ipy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public :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Point()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{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m_ipx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 5; 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m_ipy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 5;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}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getPx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{ return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m_ipx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 }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getPy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{ return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m_ipy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 }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Point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-&gt; x : " 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pt.getPx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 &lt;&lt; ", y : " 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pt.getPy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300192" y="1805760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672057" y="3896407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pt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558132" y="1817721"/>
            <a:ext cx="1019937" cy="933669"/>
            <a:chOff x="7097717" y="3626135"/>
            <a:chExt cx="720080" cy="999934"/>
          </a:xfrm>
        </p:grpSpPr>
        <p:sp>
          <p:nvSpPr>
            <p:cNvPr id="17" name="직사각형 16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6571411" y="2752478"/>
            <a:ext cx="1019937" cy="933669"/>
            <a:chOff x="7097717" y="3626135"/>
            <a:chExt cx="720080" cy="999934"/>
          </a:xfrm>
        </p:grpSpPr>
        <p:sp>
          <p:nvSpPr>
            <p:cNvPr id="20" name="직사각형 19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054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생성자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02399" y="1097940"/>
            <a:ext cx="823277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using namespace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class Point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private :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m_ipx,m_ipy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public :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Point(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x,int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y)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{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m_ipx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 x; 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m_ipy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 y;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}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getPx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{ return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m_ipx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 }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getPy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{ return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m_ipy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 }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Point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(10,20);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-&gt; x : " 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pt.getPx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 &lt;&lt; ", y : " 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pt.getPy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300192" y="1805760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672057" y="3896407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pt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558132" y="1817721"/>
            <a:ext cx="1019937" cy="933669"/>
            <a:chOff x="7097717" y="3626135"/>
            <a:chExt cx="720080" cy="999934"/>
          </a:xfrm>
        </p:grpSpPr>
        <p:sp>
          <p:nvSpPr>
            <p:cNvPr id="19" name="직사각형 18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571411" y="2752478"/>
            <a:ext cx="1019937" cy="933669"/>
            <a:chOff x="7097717" y="3626135"/>
            <a:chExt cx="720080" cy="999934"/>
          </a:xfrm>
        </p:grpSpPr>
        <p:sp>
          <p:nvSpPr>
            <p:cNvPr id="23" name="직사각형 22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097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생성자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02400" y="764704"/>
            <a:ext cx="823277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using namespace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class Point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private :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m_ipx,m_ipy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public :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Point()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{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m_ipx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 5; 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m_ipy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 5;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} 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Point(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x,int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y)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{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m_ipx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 x; 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m_ipy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 y;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}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getPx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{ return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m_ipx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 }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getPy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{ return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m_ipy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 }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Point pt1,pt2(10,20);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"pt1 -&gt; x : " &lt;&lt; pt1.getPx()  &lt;&lt; ", y : " &lt;&lt; pt1.getPy() &lt;&lt;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"pt2 -&gt; x : " &lt;&lt; pt2.getPx()  &lt;&lt; ", y : " &lt;&lt; pt2.getPy() &lt;&lt;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204463" y="1819563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576328" y="3910210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pt1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462403" y="1831524"/>
            <a:ext cx="1019937" cy="933669"/>
            <a:chOff x="7097717" y="3626135"/>
            <a:chExt cx="720080" cy="999934"/>
          </a:xfrm>
        </p:grpSpPr>
        <p:sp>
          <p:nvSpPr>
            <p:cNvPr id="19" name="직사각형 18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475682" y="2766281"/>
            <a:ext cx="1019937" cy="933669"/>
            <a:chOff x="7097717" y="3626135"/>
            <a:chExt cx="720080" cy="999934"/>
          </a:xfrm>
        </p:grpSpPr>
        <p:sp>
          <p:nvSpPr>
            <p:cNvPr id="23" name="직사각형 22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135337" y="1805760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507202" y="3896407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pt2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7393277" y="1817721"/>
            <a:ext cx="1019937" cy="933669"/>
            <a:chOff x="7097717" y="3626135"/>
            <a:chExt cx="720080" cy="999934"/>
          </a:xfrm>
        </p:grpSpPr>
        <p:sp>
          <p:nvSpPr>
            <p:cNvPr id="39" name="직사각형 38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7406556" y="2752478"/>
            <a:ext cx="1019937" cy="933669"/>
            <a:chOff x="7097717" y="3626135"/>
            <a:chExt cx="720080" cy="999934"/>
          </a:xfrm>
        </p:grpSpPr>
        <p:sp>
          <p:nvSpPr>
            <p:cNvPr id="43" name="직사각형 42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694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생성자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3326" y="1525602"/>
            <a:ext cx="86293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class Point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private: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m_ipx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m_ipy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fr-FR" altLang="ko-KR" sz="1200" dirty="0">
                <a:latin typeface="HY견고딕" pitchFamily="18" charset="-127"/>
                <a:ea typeface="HY견고딕" pitchFamily="18" charset="-127"/>
              </a:rPr>
              <a:t>	Point(int x, int y) </a:t>
            </a:r>
          </a:p>
          <a:p>
            <a:r>
              <a:rPr lang="fr-FR" altLang="ko-KR" sz="1200" dirty="0">
                <a:latin typeface="HY견고딕" pitchFamily="18" charset="-127"/>
                <a:ea typeface="HY견고딕" pitchFamily="18" charset="-127"/>
              </a:rPr>
              <a:t>	{ </a:t>
            </a:r>
          </a:p>
          <a:p>
            <a:r>
              <a:rPr lang="fr-FR" altLang="ko-KR" sz="1200" dirty="0">
                <a:latin typeface="HY견고딕" pitchFamily="18" charset="-127"/>
                <a:ea typeface="HY견고딕" pitchFamily="18" charset="-127"/>
              </a:rPr>
              <a:t>		m_ipx = x; </a:t>
            </a:r>
          </a:p>
          <a:p>
            <a:r>
              <a:rPr lang="fr-FR" altLang="ko-KR" sz="1200" dirty="0">
                <a:latin typeface="HY견고딕" pitchFamily="18" charset="-127"/>
                <a:ea typeface="HY견고딕" pitchFamily="18" charset="-127"/>
              </a:rPr>
              <a:t>		m_ipy = y;</a:t>
            </a:r>
          </a:p>
          <a:p>
            <a:r>
              <a:rPr lang="fr-FR" altLang="ko-KR" sz="12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getPx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() { return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m_ipx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 }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getPy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() { return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m_ipy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 }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fr-FR" altLang="ko-KR" sz="1200" dirty="0">
                <a:latin typeface="HY견고딕" pitchFamily="18" charset="-127"/>
                <a:ea typeface="HY견고딕" pitchFamily="18" charset="-127"/>
              </a:rPr>
              <a:t>	Point pt[3] = { Point(3,5),Point(20,40),Point(50,80) };</a:t>
            </a:r>
          </a:p>
          <a:p>
            <a:r>
              <a:rPr lang="nn-NO" altLang="ko-KR" sz="1200" dirty="0">
                <a:latin typeface="HY견고딕" pitchFamily="18" charset="-127"/>
                <a:ea typeface="HY견고딕" pitchFamily="18" charset="-127"/>
              </a:rPr>
              <a:t>	for (int i = 0; i &lt; 3; i++)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[" 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&lt;&lt; "]-&gt;x : " 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].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getPx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() &lt;&lt; ", y : " 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].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getPy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() 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256663" y="2077077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628528" y="4167724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pt</a:t>
            </a:r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[0]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514603" y="2089038"/>
            <a:ext cx="1019937" cy="933669"/>
            <a:chOff x="7097717" y="3626135"/>
            <a:chExt cx="720080" cy="999934"/>
          </a:xfrm>
        </p:grpSpPr>
        <p:sp>
          <p:nvSpPr>
            <p:cNvPr id="19" name="직사각형 18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4527882" y="3023795"/>
            <a:ext cx="1019937" cy="933669"/>
            <a:chOff x="7097717" y="3626135"/>
            <a:chExt cx="720080" cy="999934"/>
          </a:xfrm>
        </p:grpSpPr>
        <p:sp>
          <p:nvSpPr>
            <p:cNvPr id="23" name="직사각형 22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5791492" y="2077492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163357" y="4168139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pt</a:t>
            </a:r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[1]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049432" y="2089453"/>
            <a:ext cx="1019937" cy="933669"/>
            <a:chOff x="7097717" y="3626135"/>
            <a:chExt cx="720080" cy="999934"/>
          </a:xfrm>
        </p:grpSpPr>
        <p:sp>
          <p:nvSpPr>
            <p:cNvPr id="29" name="직사각형 28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6062711" y="3024210"/>
            <a:ext cx="1019937" cy="933669"/>
            <a:chOff x="7097717" y="3626135"/>
            <a:chExt cx="720080" cy="999934"/>
          </a:xfrm>
        </p:grpSpPr>
        <p:sp>
          <p:nvSpPr>
            <p:cNvPr id="33" name="직사각형 32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327038" y="2072361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698903" y="4163008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pt</a:t>
            </a:r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[2]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7584978" y="2084322"/>
            <a:ext cx="1019937" cy="933669"/>
            <a:chOff x="7097717" y="3626135"/>
            <a:chExt cx="720080" cy="999934"/>
          </a:xfrm>
        </p:grpSpPr>
        <p:sp>
          <p:nvSpPr>
            <p:cNvPr id="39" name="직사각형 38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7598257" y="3019079"/>
            <a:ext cx="1019937" cy="933669"/>
            <a:chOff x="7097717" y="3626135"/>
            <a:chExt cx="720080" cy="999934"/>
          </a:xfrm>
        </p:grpSpPr>
        <p:sp>
          <p:nvSpPr>
            <p:cNvPr id="43" name="직사각형 42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640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4528</TotalTime>
  <Words>2355</Words>
  <Application>Microsoft Office PowerPoint</Application>
  <PresentationFormat>화면 슬라이드 쇼(4:3)</PresentationFormat>
  <Paragraphs>633</Paragraphs>
  <Slides>28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HY헤드라인M</vt:lpstr>
      <vt:lpstr>HY강M</vt:lpstr>
      <vt:lpstr>Arial</vt:lpstr>
      <vt:lpstr>맑은 고딕</vt:lpstr>
      <vt:lpstr>Yoon 윤고딕 520_TT</vt:lpstr>
      <vt:lpstr>HY강B</vt:lpstr>
      <vt:lpstr>HY견고딕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Choi Ji Hyeon</cp:lastModifiedBy>
  <cp:revision>299</cp:revision>
  <dcterms:created xsi:type="dcterms:W3CDTF">2013-09-05T09:43:46Z</dcterms:created>
  <dcterms:modified xsi:type="dcterms:W3CDTF">2020-11-12T04:00:34Z</dcterms:modified>
</cp:coreProperties>
</file>