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5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589E-38C3-B241-9CD0-93678A44B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house </a:t>
            </a:r>
            <a:r>
              <a:rPr lang="en-US" sz="6600" dirty="0" err="1"/>
              <a:t>saleprice</a:t>
            </a:r>
            <a:r>
              <a:rPr lang="en-US" sz="6600" dirty="0"/>
              <a:t> prediction in </a:t>
            </a:r>
            <a:r>
              <a:rPr lang="en-US" sz="6600" dirty="0" err="1"/>
              <a:t>ames</a:t>
            </a:r>
            <a:r>
              <a:rPr lang="en-US" sz="6600" dirty="0"/>
              <a:t>, </a:t>
            </a:r>
            <a:r>
              <a:rPr lang="en-US" sz="6600" dirty="0" err="1"/>
              <a:t>ia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FBCC2-5CF3-0D48-91E6-BF48DA8A1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624145"/>
            <a:ext cx="8045373" cy="827571"/>
          </a:xfrm>
        </p:spPr>
        <p:txBody>
          <a:bodyPr>
            <a:noAutofit/>
          </a:bodyPr>
          <a:lstStyle/>
          <a:p>
            <a:r>
              <a:rPr lang="en-US" sz="2800" dirty="0"/>
              <a:t>Laura </a:t>
            </a:r>
            <a:r>
              <a:rPr lang="en-US" sz="2800" dirty="0" err="1"/>
              <a:t>luo</a:t>
            </a:r>
            <a:endParaRPr lang="en-US" sz="2800" dirty="0"/>
          </a:p>
          <a:p>
            <a:r>
              <a:rPr lang="en-US" sz="2800" dirty="0"/>
              <a:t>(06/2019)</a:t>
            </a:r>
          </a:p>
        </p:txBody>
      </p:sp>
    </p:spTree>
    <p:extLst>
      <p:ext uri="{BB962C8B-B14F-4D97-AF65-F5344CB8AC3E}">
        <p14:creationId xmlns:p14="http://schemas.microsoft.com/office/powerpoint/2010/main" val="261323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EE1A5D-4E5C-BD4B-A6CC-9BA94D48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0" y="677333"/>
            <a:ext cx="3423257" cy="11430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cleaning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tx1"/>
                </a:solidFill>
              </a:rPr>
              <a:t>feature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ENGINEER</a:t>
            </a:r>
            <a:b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</a:rPr>
              <a:t>mODEL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ADJUST</a:t>
            </a:r>
            <a:br>
              <a:rPr lang="en-US" altLang="zh-CN" sz="24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124866FA-BA71-AB4C-B422-145CC1DC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3525" y="2072076"/>
            <a:ext cx="4250270" cy="3143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both</a:t>
            </a:r>
            <a:r>
              <a:rPr lang="zh-CN" altLang="en-US" sz="1600" dirty="0"/>
              <a:t> </a:t>
            </a:r>
            <a:r>
              <a:rPr lang="en-US" altLang="zh-CN" sz="1600" dirty="0"/>
              <a:t>training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/>
              <a:t>testing</a:t>
            </a:r>
            <a:r>
              <a:rPr lang="zh-CN" altLang="en-US" sz="1600" dirty="0"/>
              <a:t> </a:t>
            </a:r>
            <a:r>
              <a:rPr lang="en-US" altLang="zh-CN" sz="1600" dirty="0"/>
              <a:t>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Combine</a:t>
            </a:r>
            <a:r>
              <a:rPr lang="zh-CN" altLang="en-US" sz="1600" dirty="0"/>
              <a:t> </a:t>
            </a:r>
            <a:r>
              <a:rPr lang="en-US" altLang="zh-CN" sz="1600" dirty="0"/>
              <a:t>highly</a:t>
            </a:r>
            <a:r>
              <a:rPr lang="zh-CN" altLang="en-US" sz="1600" dirty="0"/>
              <a:t> </a:t>
            </a:r>
            <a:r>
              <a:rPr lang="en-US" altLang="zh-CN" sz="1600" dirty="0"/>
              <a:t>related</a:t>
            </a:r>
            <a:r>
              <a:rPr lang="zh-CN" altLang="en-US" sz="1600" dirty="0"/>
              <a:t> </a:t>
            </a:r>
            <a:r>
              <a:rPr lang="en-US" altLang="zh-CN" sz="1600" dirty="0"/>
              <a:t>columns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Remember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create</a:t>
            </a:r>
            <a:r>
              <a:rPr lang="zh-CN" altLang="en-US" sz="1600" dirty="0"/>
              <a:t> </a:t>
            </a:r>
            <a:r>
              <a:rPr lang="en-US" altLang="zh-CN" sz="1600" dirty="0"/>
              <a:t>N-1</a:t>
            </a:r>
            <a:r>
              <a:rPr lang="zh-CN" altLang="en-US" sz="1600" dirty="0"/>
              <a:t> </a:t>
            </a:r>
            <a:r>
              <a:rPr lang="en-US" altLang="zh-CN" sz="1600" dirty="0"/>
              <a:t>dummy</a:t>
            </a:r>
            <a:r>
              <a:rPr lang="zh-CN" altLang="en-US" sz="1600" dirty="0"/>
              <a:t> </a:t>
            </a:r>
            <a:r>
              <a:rPr lang="en-US" altLang="zh-CN" sz="1600" dirty="0"/>
              <a:t>variables</a:t>
            </a:r>
          </a:p>
          <a:p>
            <a:pPr marL="0" indent="0">
              <a:buNone/>
            </a:pPr>
            <a:r>
              <a:rPr lang="zh-CN" altLang="en-US" sz="1600" dirty="0"/>
              <a:t>     </a:t>
            </a:r>
            <a:r>
              <a:rPr lang="en-US" altLang="zh-CN" sz="1600" dirty="0"/>
              <a:t>-</a:t>
            </a:r>
            <a:r>
              <a:rPr lang="zh-CN" altLang="en-US" sz="1600" dirty="0"/>
              <a:t> </a:t>
            </a:r>
            <a:r>
              <a:rPr lang="en-US" altLang="zh-CN" sz="1600" dirty="0"/>
              <a:t>Drop</a:t>
            </a:r>
            <a:r>
              <a:rPr lang="zh-CN" altLang="en-US" sz="1600" dirty="0"/>
              <a:t> </a:t>
            </a:r>
            <a:r>
              <a:rPr lang="en-US" altLang="zh-CN" sz="1600" dirty="0"/>
              <a:t>rows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least</a:t>
            </a:r>
            <a:r>
              <a:rPr lang="zh-CN" altLang="en-US" sz="1600" dirty="0"/>
              <a:t> </a:t>
            </a:r>
            <a:r>
              <a:rPr lang="en-US" altLang="zh-CN" sz="1600" dirty="0"/>
              <a:t>records</a:t>
            </a:r>
          </a:p>
          <a:p>
            <a:pPr marL="342900" indent="-342900">
              <a:buAutoNum type="arabicPeriod" startAt="3"/>
            </a:pPr>
            <a:r>
              <a:rPr lang="en-US" altLang="zh-CN" sz="1600" dirty="0"/>
              <a:t>Create</a:t>
            </a:r>
            <a:r>
              <a:rPr lang="zh-CN" altLang="en-US" sz="1600" dirty="0"/>
              <a:t> </a:t>
            </a:r>
            <a:r>
              <a:rPr lang="en-US" altLang="zh-CN" sz="1600" dirty="0"/>
              <a:t>ranking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ordinal</a:t>
            </a:r>
            <a:r>
              <a:rPr lang="zh-CN" altLang="en-US" sz="1600" dirty="0"/>
              <a:t> </a:t>
            </a:r>
            <a:r>
              <a:rPr lang="en-US" altLang="zh-CN" sz="1600" dirty="0"/>
              <a:t>columns</a:t>
            </a:r>
          </a:p>
          <a:p>
            <a:pPr marL="342900" indent="-342900">
              <a:buAutoNum type="arabicPeriod" startAt="3"/>
            </a:pPr>
            <a:r>
              <a:rPr lang="en-US" altLang="zh-CN" sz="1600" dirty="0"/>
              <a:t>Scale</a:t>
            </a:r>
            <a:r>
              <a:rPr lang="zh-CN" altLang="en-US" sz="1600" dirty="0"/>
              <a:t> </a:t>
            </a:r>
            <a:r>
              <a:rPr lang="en-US" altLang="zh-CN" sz="1600" dirty="0"/>
              <a:t>your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</a:p>
          <a:p>
            <a:pPr marL="342900" indent="-342900">
              <a:buAutoNum type="arabicPeriod" startAt="3"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A32B9-5966-2F4E-A568-C38FA42F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52" y="1680635"/>
            <a:ext cx="6649632" cy="1502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5555A-66C1-4042-AD68-8AFCC8B8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653" y="3429001"/>
            <a:ext cx="5137480" cy="13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6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EE1A5D-4E5C-BD4B-A6CC-9BA94D48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0" y="677333"/>
            <a:ext cx="3423257" cy="11430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cleaning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feature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ENGINEER</a:t>
            </a:r>
            <a:b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2400" dirty="0" err="1">
                <a:solidFill>
                  <a:schemeClr val="tx1"/>
                </a:solidFill>
              </a:rPr>
              <a:t>mODEL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ADJUST</a:t>
            </a:r>
            <a:br>
              <a:rPr lang="en-US" altLang="zh-CN" sz="24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124866FA-BA71-AB4C-B422-145CC1DC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3525" y="2630020"/>
            <a:ext cx="4250270" cy="151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Adjust</a:t>
            </a:r>
            <a:r>
              <a:rPr lang="zh-CN" altLang="en-US" sz="1600" dirty="0"/>
              <a:t> </a:t>
            </a:r>
            <a:r>
              <a:rPr lang="en-US" altLang="zh-CN" sz="1600" dirty="0"/>
              <a:t>parameters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compare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2F087-4751-7743-A81A-38A37C12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07" y="552483"/>
            <a:ext cx="6617714" cy="2077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B4331-CDAE-E34C-BB4D-A5062AE1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707" y="2832309"/>
            <a:ext cx="6744930" cy="21376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306B92-2A57-C64B-8D18-F5AA50225792}"/>
              </a:ext>
            </a:extLst>
          </p:cNvPr>
          <p:cNvSpPr/>
          <p:nvPr/>
        </p:nvSpPr>
        <p:spPr>
          <a:xfrm>
            <a:off x="7425267" y="1295400"/>
            <a:ext cx="448733" cy="292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E1764-6542-DD4A-A699-ECD4E4B2FD94}"/>
              </a:ext>
            </a:extLst>
          </p:cNvPr>
          <p:cNvSpPr/>
          <p:nvPr/>
        </p:nvSpPr>
        <p:spPr>
          <a:xfrm>
            <a:off x="8221133" y="1820334"/>
            <a:ext cx="457200" cy="27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FEE0C-D8CF-7F4A-8ED8-9AFF296623EA}"/>
              </a:ext>
            </a:extLst>
          </p:cNvPr>
          <p:cNvSpPr/>
          <p:nvPr/>
        </p:nvSpPr>
        <p:spPr>
          <a:xfrm>
            <a:off x="7477669" y="3606800"/>
            <a:ext cx="396331" cy="291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4B5EB-D967-1E4A-90AD-02550D1E5D56}"/>
              </a:ext>
            </a:extLst>
          </p:cNvPr>
          <p:cNvSpPr/>
          <p:nvPr/>
        </p:nvSpPr>
        <p:spPr>
          <a:xfrm>
            <a:off x="8221133" y="4140409"/>
            <a:ext cx="567267" cy="26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2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CC4DFB3-75AE-E245-BC84-69F538F6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09390"/>
            <a:ext cx="10178322" cy="396091"/>
          </a:xfrm>
        </p:spPr>
        <p:txBody>
          <a:bodyPr>
            <a:noAutofit/>
          </a:bodyPr>
          <a:lstStyle/>
          <a:p>
            <a:r>
              <a:rPr lang="en-US" sz="4200" dirty="0"/>
              <a:t>Content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C98B5C-93F3-DB4D-B124-08F6CC4F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09" y="1269426"/>
            <a:ext cx="10178322" cy="4716714"/>
          </a:xfrm>
        </p:spPr>
        <p:txBody>
          <a:bodyPr/>
          <a:lstStyle/>
          <a:p>
            <a:r>
              <a:rPr lang="en-US" sz="2200" b="1" dirty="0">
                <a:cs typeface="Calibri" panose="020F0502020204030204" pitchFamily="34" charset="0"/>
              </a:rPr>
              <a:t>Goal</a:t>
            </a:r>
            <a:r>
              <a:rPr lang="en-US" sz="2200" dirty="0">
                <a:cs typeface="Calibri" panose="020F0502020204030204" pitchFamily="34" charset="0"/>
              </a:rPr>
              <a:t>: Predict </a:t>
            </a:r>
            <a:r>
              <a:rPr lang="en-US" sz="2200" dirty="0" err="1">
                <a:cs typeface="Calibri" panose="020F0502020204030204" pitchFamily="34" charset="0"/>
              </a:rPr>
              <a:t>saleprice</a:t>
            </a:r>
            <a:r>
              <a:rPr lang="en-US" sz="2200" dirty="0"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cs typeface="Calibri" panose="020F0502020204030204" pitchFamily="34" charset="0"/>
              </a:rPr>
              <a:t>based</a:t>
            </a:r>
            <a:r>
              <a:rPr lang="zh-CN" altLang="en-US" sz="2200" dirty="0"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cs typeface="Calibri" panose="020F0502020204030204" pitchFamily="34" charset="0"/>
              </a:rPr>
              <a:t>on</a:t>
            </a:r>
            <a:r>
              <a:rPr lang="zh-CN" altLang="en-US" sz="2200" dirty="0"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cs typeface="Calibri" panose="020F0502020204030204" pitchFamily="34" charset="0"/>
              </a:rPr>
              <a:t>historical</a:t>
            </a:r>
            <a:r>
              <a:rPr lang="zh-CN" altLang="en-US" sz="2200" dirty="0"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cs typeface="Calibri" panose="020F0502020204030204" pitchFamily="34" charset="0"/>
              </a:rPr>
              <a:t>dataset</a:t>
            </a:r>
            <a:endParaRPr lang="en-US" sz="2200" dirty="0">
              <a:cs typeface="Calibri" panose="020F0502020204030204" pitchFamily="34" charset="0"/>
            </a:endParaRPr>
          </a:p>
          <a:p>
            <a:r>
              <a:rPr lang="en-US" sz="2200" b="1" dirty="0">
                <a:cs typeface="Calibri" panose="020F0502020204030204" pitchFamily="34" charset="0"/>
              </a:rPr>
              <a:t>Data Description</a:t>
            </a:r>
          </a:p>
          <a:p>
            <a:r>
              <a:rPr lang="en-US" altLang="zh-CN" sz="2200" b="1" dirty="0">
                <a:cs typeface="Calibri" panose="020F0502020204030204" pitchFamily="34" charset="0"/>
              </a:rPr>
              <a:t>Data</a:t>
            </a:r>
            <a:r>
              <a:rPr lang="zh-CN" altLang="en-US" sz="2200" b="1" dirty="0">
                <a:cs typeface="Calibri" panose="020F0502020204030204" pitchFamily="34" charset="0"/>
              </a:rPr>
              <a:t> </a:t>
            </a:r>
            <a:r>
              <a:rPr lang="en-US" altLang="zh-CN" sz="2200" b="1" dirty="0">
                <a:cs typeface="Calibri" panose="020F0502020204030204" pitchFamily="34" charset="0"/>
              </a:rPr>
              <a:t>Processing</a:t>
            </a:r>
            <a:endParaRPr lang="en-US" sz="2200" b="1" dirty="0">
              <a:cs typeface="Calibri" panose="020F0502020204030204" pitchFamily="34" charset="0"/>
            </a:endParaRPr>
          </a:p>
          <a:p>
            <a:r>
              <a:rPr lang="en-US" sz="2200" b="1" dirty="0">
                <a:cs typeface="Calibri" panose="020F0502020204030204" pitchFamily="34" charset="0"/>
              </a:rPr>
              <a:t>Modeling</a:t>
            </a:r>
          </a:p>
          <a:p>
            <a:r>
              <a:rPr lang="en-US" sz="2200" b="1" dirty="0">
                <a:cs typeface="Calibri" panose="020F0502020204030204" pitchFamily="34" charset="0"/>
              </a:rPr>
              <a:t>Evaluation &amp; Conclusion</a:t>
            </a:r>
          </a:p>
          <a:p>
            <a:r>
              <a:rPr lang="en-US" sz="2200" b="1" dirty="0">
                <a:cs typeface="Calibri" panose="020F0502020204030204" pitchFamily="34" charset="0"/>
              </a:rPr>
              <a:t>(Appendix)</a:t>
            </a:r>
          </a:p>
          <a:p>
            <a:pPr marL="0" indent="0">
              <a:buNone/>
            </a:pPr>
            <a:r>
              <a:rPr lang="zh-CN" altLang="en-US" sz="2200" dirty="0">
                <a:cs typeface="Calibri" panose="020F0502020204030204" pitchFamily="34" charset="0"/>
              </a:rPr>
              <a:t>   </a:t>
            </a:r>
            <a:r>
              <a:rPr lang="en-US" altLang="zh-CN" sz="2200" dirty="0">
                <a:cs typeface="Calibri" panose="020F0502020204030204" pitchFamily="34" charset="0"/>
              </a:rPr>
              <a:t>-</a:t>
            </a:r>
            <a:r>
              <a:rPr lang="zh-CN" altLang="en-US" sz="2200" dirty="0"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cs typeface="Calibri" panose="020F0502020204030204" pitchFamily="34" charset="0"/>
              </a:rPr>
              <a:t>Data</a:t>
            </a:r>
            <a:r>
              <a:rPr lang="zh-CN" altLang="en-US" sz="2200" dirty="0"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cs typeface="Calibri" panose="020F0502020204030204" pitchFamily="34" charset="0"/>
              </a:rPr>
              <a:t>cleaning</a:t>
            </a:r>
            <a:endParaRPr lang="en-US" sz="22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   - Feature Engineering</a:t>
            </a:r>
            <a:r>
              <a:rPr lang="zh-CN" altLang="en-US" sz="2200" dirty="0"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cs typeface="Calibri" panose="020F0502020204030204" pitchFamily="34" charset="0"/>
              </a:rPr>
              <a:t>(X,</a:t>
            </a:r>
            <a:r>
              <a:rPr lang="zh-CN" altLang="en-US" sz="2200" dirty="0"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cs typeface="Calibri" panose="020F0502020204030204" pitchFamily="34" charset="0"/>
              </a:rPr>
              <a:t>y)</a:t>
            </a:r>
            <a:endParaRPr lang="en-US" sz="22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   - </a:t>
            </a:r>
            <a:r>
              <a:rPr lang="en-US" altLang="zh-CN" sz="2200" dirty="0">
                <a:cs typeface="Calibri" panose="020F0502020204030204" pitchFamily="34" charset="0"/>
              </a:rPr>
              <a:t>Model</a:t>
            </a:r>
            <a:r>
              <a:rPr lang="zh-CN" altLang="en-US" sz="2200" dirty="0"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cs typeface="Calibri" panose="020F0502020204030204" pitchFamily="34" charset="0"/>
              </a:rPr>
              <a:t>Adjust:</a:t>
            </a:r>
            <a:r>
              <a:rPr lang="zh-CN" altLang="en-US" sz="2200" dirty="0">
                <a:cs typeface="Calibri" panose="020F0502020204030204" pitchFamily="34" charset="0"/>
              </a:rPr>
              <a:t> </a:t>
            </a:r>
            <a:r>
              <a:rPr lang="en-US" altLang="zh-CN" sz="2200" dirty="0" err="1">
                <a:cs typeface="Calibri" panose="020F0502020204030204" pitchFamily="34" charset="0"/>
              </a:rPr>
              <a:t>Lassocv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642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1AD4-2C44-1348-A8E7-20D0CF75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870" y="227263"/>
            <a:ext cx="10178322" cy="750676"/>
          </a:xfrm>
        </p:spPr>
        <p:txBody>
          <a:bodyPr>
            <a:normAutofit/>
          </a:bodyPr>
          <a:lstStyle/>
          <a:p>
            <a:r>
              <a:rPr lang="en-US" sz="4200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02DA-0BCA-234E-9DCC-50CBBA01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4077"/>
            <a:ext cx="10178322" cy="4746531"/>
          </a:xfrm>
        </p:spPr>
        <p:txBody>
          <a:bodyPr>
            <a:normAutofit/>
          </a:bodyPr>
          <a:lstStyle/>
          <a:p>
            <a:r>
              <a:rPr lang="en-US" dirty="0"/>
              <a:t>Information for individual residential properties sold in Ames, IA from 2006 to 2010.</a:t>
            </a:r>
            <a:endParaRPr lang="en-US" altLang="zh-CN" dirty="0"/>
          </a:p>
          <a:p>
            <a:r>
              <a:rPr lang="en-US" altLang="zh-CN" dirty="0"/>
              <a:t>78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General:</a:t>
            </a:r>
            <a:r>
              <a:rPr lang="zh-CN" altLang="en-US" dirty="0"/>
              <a:t> </a:t>
            </a:r>
            <a:r>
              <a:rPr lang="en-US" altLang="zh-CN" u="sng" dirty="0"/>
              <a:t>type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u="sng" dirty="0"/>
              <a:t>shape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house</a:t>
            </a:r>
            <a:r>
              <a:rPr lang="zh-CN" altLang="en-US" u="sng" dirty="0">
                <a:solidFill>
                  <a:srgbClr val="FF0000"/>
                </a:solidFill>
              </a:rPr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condition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square</a:t>
            </a:r>
            <a:r>
              <a:rPr lang="zh-CN" altLang="en-US" u="sng" dirty="0">
                <a:solidFill>
                  <a:srgbClr val="FF0000"/>
                </a:solidFill>
              </a:rPr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feet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house</a:t>
            </a:r>
            <a:r>
              <a:rPr lang="zh-CN" altLang="en-US" u="sng" dirty="0">
                <a:solidFill>
                  <a:srgbClr val="FF0000"/>
                </a:solidFill>
              </a:rPr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age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Basement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Garage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Porch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Sale</a:t>
            </a:r>
            <a:r>
              <a:rPr lang="zh-CN" altLang="en-US" dirty="0"/>
              <a:t> </a:t>
            </a:r>
            <a:r>
              <a:rPr lang="en-US" altLang="zh-CN" dirty="0"/>
              <a:t>info: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sale</a:t>
            </a:r>
            <a:r>
              <a:rPr lang="zh-CN" altLang="en-US" u="sng" dirty="0">
                <a:solidFill>
                  <a:srgbClr val="FF0000"/>
                </a:solidFill>
              </a:rPr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type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u="sng" dirty="0"/>
              <a:t>sale</a:t>
            </a:r>
            <a:r>
              <a:rPr lang="zh-CN" altLang="en-US" u="sng" dirty="0"/>
              <a:t> </a:t>
            </a:r>
            <a:r>
              <a:rPr lang="en-US" altLang="zh-CN" u="sng" dirty="0"/>
              <a:t>condition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US" altLang="zh-CN" u="sng" dirty="0"/>
          </a:p>
          <a:p>
            <a:r>
              <a:rPr lang="en-US" altLang="zh-CN" dirty="0"/>
              <a:t>2501</a:t>
            </a:r>
            <a:r>
              <a:rPr lang="zh-CN" altLang="en-US" dirty="0"/>
              <a:t> </a:t>
            </a:r>
            <a:r>
              <a:rPr lang="en-US" altLang="zh-CN" dirty="0"/>
              <a:t>houses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saleprice</a:t>
            </a:r>
            <a:endParaRPr lang="en-US" altLang="zh-CN" dirty="0"/>
          </a:p>
          <a:p>
            <a:r>
              <a:rPr lang="en-US" altLang="zh-CN" dirty="0"/>
              <a:t>879</a:t>
            </a:r>
            <a:r>
              <a:rPr lang="zh-CN" altLang="en-US" dirty="0"/>
              <a:t> </a:t>
            </a:r>
            <a:r>
              <a:rPr lang="en-US" altLang="zh-CN" dirty="0"/>
              <a:t>houses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116415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7037-24E0-E040-88CA-9DED9582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50" y="198433"/>
            <a:ext cx="3303995" cy="672518"/>
          </a:xfrm>
        </p:spPr>
        <p:txBody>
          <a:bodyPr>
            <a:normAutofit/>
          </a:bodyPr>
          <a:lstStyle/>
          <a:p>
            <a:r>
              <a:rPr lang="en-US" altLang="zh-CN" sz="4200" dirty="0"/>
              <a:t>Correlation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BFC0-72A1-E849-8C7E-0EAEF825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331" y="263852"/>
            <a:ext cx="4363595" cy="51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(Which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features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key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factors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here?)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F5C0A-CE0C-744E-9339-78BBD37C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08" y="1051504"/>
            <a:ext cx="5534369" cy="51054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33868B-0390-DE4C-B9C5-772870ABF5D3}"/>
              </a:ext>
            </a:extLst>
          </p:cNvPr>
          <p:cNvSpPr/>
          <p:nvPr/>
        </p:nvSpPr>
        <p:spPr>
          <a:xfrm>
            <a:off x="6474279" y="1265464"/>
            <a:ext cx="489857" cy="122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5B0B83-14BD-3B40-8752-1E48EBFEA8A6}"/>
              </a:ext>
            </a:extLst>
          </p:cNvPr>
          <p:cNvCxnSpPr/>
          <p:nvPr/>
        </p:nvCxnSpPr>
        <p:spPr>
          <a:xfrm>
            <a:off x="6155872" y="1338944"/>
            <a:ext cx="261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37527F-0B3E-F947-BC82-4D40EBD03679}"/>
              </a:ext>
            </a:extLst>
          </p:cNvPr>
          <p:cNvSpPr/>
          <p:nvPr/>
        </p:nvSpPr>
        <p:spPr>
          <a:xfrm>
            <a:off x="6474279" y="1518557"/>
            <a:ext cx="489857" cy="253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E884A1-84C5-3C4F-A943-949E2B1F1DA2}"/>
              </a:ext>
            </a:extLst>
          </p:cNvPr>
          <p:cNvCxnSpPr/>
          <p:nvPr/>
        </p:nvCxnSpPr>
        <p:spPr>
          <a:xfrm>
            <a:off x="6155872" y="1698171"/>
            <a:ext cx="261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86AB6-529B-3E4A-B106-6B848BE32234}"/>
              </a:ext>
            </a:extLst>
          </p:cNvPr>
          <p:cNvSpPr/>
          <p:nvPr/>
        </p:nvSpPr>
        <p:spPr>
          <a:xfrm>
            <a:off x="6417129" y="1771650"/>
            <a:ext cx="547007" cy="293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CA45C-7504-3447-9AFB-EB7BFC217A4A}"/>
              </a:ext>
            </a:extLst>
          </p:cNvPr>
          <p:cNvCxnSpPr/>
          <p:nvPr/>
        </p:nvCxnSpPr>
        <p:spPr>
          <a:xfrm>
            <a:off x="6155872" y="1965960"/>
            <a:ext cx="261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34B452-8BDB-A044-9655-DB7A1650637E}"/>
              </a:ext>
            </a:extLst>
          </p:cNvPr>
          <p:cNvSpPr/>
          <p:nvPr/>
        </p:nvSpPr>
        <p:spPr>
          <a:xfrm>
            <a:off x="6294664" y="2065564"/>
            <a:ext cx="669472" cy="220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E8442C-7B27-EA46-87AF-B911BA0FA0EB}"/>
              </a:ext>
            </a:extLst>
          </p:cNvPr>
          <p:cNvCxnSpPr>
            <a:cxnSpLocks/>
          </p:cNvCxnSpPr>
          <p:nvPr/>
        </p:nvCxnSpPr>
        <p:spPr>
          <a:xfrm flipV="1">
            <a:off x="5993283" y="2175782"/>
            <a:ext cx="2612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3C27A-FD1D-B447-8221-09A316DBAA8F}"/>
              </a:ext>
            </a:extLst>
          </p:cNvPr>
          <p:cNvSpPr txBox="1"/>
          <p:nvPr/>
        </p:nvSpPr>
        <p:spPr>
          <a:xfrm>
            <a:off x="1228724" y="4576873"/>
            <a:ext cx="5004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House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feet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Garage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Bathroom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Linear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Regression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model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9E4C418-3802-ED47-A07F-165D4C22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50" y="1151913"/>
            <a:ext cx="4946411" cy="14989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C493BC-CF60-6D42-80BA-CA3908887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30" y="2786878"/>
            <a:ext cx="5002232" cy="149429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ED3C1C-A737-F749-B890-0C5D5931542F}"/>
              </a:ext>
            </a:extLst>
          </p:cNvPr>
          <p:cNvCxnSpPr/>
          <p:nvPr/>
        </p:nvCxnSpPr>
        <p:spPr>
          <a:xfrm flipV="1">
            <a:off x="1510393" y="1592036"/>
            <a:ext cx="1208314" cy="69396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7CB514-21DC-1A46-A532-698DA036AD02}"/>
              </a:ext>
            </a:extLst>
          </p:cNvPr>
          <p:cNvCxnSpPr/>
          <p:nvPr/>
        </p:nvCxnSpPr>
        <p:spPr>
          <a:xfrm flipV="1">
            <a:off x="3069771" y="1265464"/>
            <a:ext cx="775608" cy="102053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3CD30B-63FC-B942-B38C-553E8A846F45}"/>
              </a:ext>
            </a:extLst>
          </p:cNvPr>
          <p:cNvCxnSpPr/>
          <p:nvPr/>
        </p:nvCxnSpPr>
        <p:spPr>
          <a:xfrm flipV="1">
            <a:off x="4580164" y="1387929"/>
            <a:ext cx="1053193" cy="89807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AE581F-197C-6E48-A726-ADBEF1EC5B75}"/>
              </a:ext>
            </a:extLst>
          </p:cNvPr>
          <p:cNvCxnSpPr/>
          <p:nvPr/>
        </p:nvCxnSpPr>
        <p:spPr>
          <a:xfrm flipV="1">
            <a:off x="1510393" y="2906486"/>
            <a:ext cx="604157" cy="100420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459224-D9AC-9B45-A649-A3C4290637BC}"/>
              </a:ext>
            </a:extLst>
          </p:cNvPr>
          <p:cNvCxnSpPr/>
          <p:nvPr/>
        </p:nvCxnSpPr>
        <p:spPr>
          <a:xfrm flipV="1">
            <a:off x="3069771" y="3118757"/>
            <a:ext cx="1322615" cy="79193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97BCC1-ECD7-BD45-BCB5-C40327DB5536}"/>
              </a:ext>
            </a:extLst>
          </p:cNvPr>
          <p:cNvCxnSpPr>
            <a:cxnSpLocks/>
          </p:cNvCxnSpPr>
          <p:nvPr/>
        </p:nvCxnSpPr>
        <p:spPr>
          <a:xfrm flipV="1">
            <a:off x="4653643" y="3216729"/>
            <a:ext cx="1322615" cy="40821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3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498A-85B7-6E48-9C65-95BC6AE2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97" y="230680"/>
            <a:ext cx="10178322" cy="662644"/>
          </a:xfrm>
        </p:spPr>
        <p:txBody>
          <a:bodyPr>
            <a:noAutofit/>
          </a:bodyPr>
          <a:lstStyle/>
          <a:p>
            <a:r>
              <a:rPr lang="en-US" altLang="zh-CN" sz="4200" dirty="0"/>
              <a:t>Data</a:t>
            </a:r>
            <a:r>
              <a:rPr lang="zh-CN" altLang="en-US" sz="4200" dirty="0"/>
              <a:t> </a:t>
            </a:r>
            <a:r>
              <a:rPr lang="en-US" altLang="zh-CN" sz="4200" dirty="0"/>
              <a:t>processing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6D83-1D22-8943-B8E7-B28B19CD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07" y="1183822"/>
            <a:ext cx="4504143" cy="47365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rid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features: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House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 ✓  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feet</a:t>
            </a:r>
            <a:r>
              <a:rPr lang="zh-CN" altLang="en-US" dirty="0"/>
              <a:t> ✓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Property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age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sold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built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Garage</a:t>
            </a:r>
            <a:r>
              <a:rPr lang="zh-CN" altLang="en-US" dirty="0"/>
              <a:t> ✓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Bathroom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bath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*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bath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Others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 </a:t>
            </a:r>
            <a:r>
              <a:rPr lang="en-US" altLang="zh-CN" dirty="0"/>
              <a:t>--numeric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Ordinal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 </a:t>
            </a:r>
            <a:r>
              <a:rPr lang="en-US" altLang="zh-CN" dirty="0"/>
              <a:t>--numeric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00E34-FA9E-3047-A233-F24FFA13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719" y="1045030"/>
            <a:ext cx="5734976" cy="5323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31ABEF-A86B-9F41-93E4-2094C3BB2DC4}"/>
              </a:ext>
            </a:extLst>
          </p:cNvPr>
          <p:cNvSpPr/>
          <p:nvPr/>
        </p:nvSpPr>
        <p:spPr>
          <a:xfrm>
            <a:off x="6564086" y="1983921"/>
            <a:ext cx="293914" cy="138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9317FF-3C32-3344-88EA-6860896A2F8A}"/>
              </a:ext>
            </a:extLst>
          </p:cNvPr>
          <p:cNvCxnSpPr/>
          <p:nvPr/>
        </p:nvCxnSpPr>
        <p:spPr>
          <a:xfrm>
            <a:off x="6161719" y="2041071"/>
            <a:ext cx="3288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766F4D9-170B-DC4E-89BD-43069007DF40}"/>
              </a:ext>
            </a:extLst>
          </p:cNvPr>
          <p:cNvSpPr/>
          <p:nvPr/>
        </p:nvSpPr>
        <p:spPr>
          <a:xfrm>
            <a:off x="6294664" y="6066064"/>
            <a:ext cx="563336" cy="16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89517-59BA-834E-B0C4-D6F9082D0173}"/>
              </a:ext>
            </a:extLst>
          </p:cNvPr>
          <p:cNvCxnSpPr/>
          <p:nvPr/>
        </p:nvCxnSpPr>
        <p:spPr>
          <a:xfrm>
            <a:off x="6052458" y="6131379"/>
            <a:ext cx="2153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0402D-B5CA-E445-9E2B-E30E78B59C51}"/>
              </a:ext>
            </a:extLst>
          </p:cNvPr>
          <p:cNvSpPr/>
          <p:nvPr/>
        </p:nvSpPr>
        <p:spPr>
          <a:xfrm>
            <a:off x="8760279" y="6066064"/>
            <a:ext cx="391885" cy="16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76E6E4-7D70-CE4A-B4FA-297097C1CCC9}"/>
              </a:ext>
            </a:extLst>
          </p:cNvPr>
          <p:cNvSpPr/>
          <p:nvPr/>
        </p:nvSpPr>
        <p:spPr>
          <a:xfrm>
            <a:off x="8837839" y="1967592"/>
            <a:ext cx="236764" cy="1387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2888-4FAA-7546-A09E-BB24C1F2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06347"/>
            <a:ext cx="10178322" cy="768779"/>
          </a:xfrm>
        </p:spPr>
        <p:txBody>
          <a:bodyPr>
            <a:normAutofit/>
          </a:bodyPr>
          <a:lstStyle/>
          <a:p>
            <a:r>
              <a:rPr lang="en-US" altLang="zh-CN" sz="4200" dirty="0"/>
              <a:t>modeling</a:t>
            </a:r>
            <a:endParaRPr lang="en-US" sz="4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C8CBBF-95E0-8B49-B745-4A7368D05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057770"/>
              </p:ext>
            </p:extLst>
          </p:nvPr>
        </p:nvGraphicFramePr>
        <p:xfrm>
          <a:off x="1093621" y="5548219"/>
          <a:ext cx="5510379" cy="116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99">
                  <a:extLst>
                    <a:ext uri="{9D8B030D-6E8A-4147-A177-3AD203B41FA5}">
                      <a16:colId xmlns:a16="http://schemas.microsoft.com/office/drawing/2014/main" val="1340077502"/>
                    </a:ext>
                  </a:extLst>
                </a:gridCol>
                <a:gridCol w="1199817">
                  <a:extLst>
                    <a:ext uri="{9D8B030D-6E8A-4147-A177-3AD203B41FA5}">
                      <a16:colId xmlns:a16="http://schemas.microsoft.com/office/drawing/2014/main" val="177383346"/>
                    </a:ext>
                  </a:extLst>
                </a:gridCol>
                <a:gridCol w="1417619">
                  <a:extLst>
                    <a:ext uri="{9D8B030D-6E8A-4147-A177-3AD203B41FA5}">
                      <a16:colId xmlns:a16="http://schemas.microsoft.com/office/drawing/2014/main" val="701972112"/>
                    </a:ext>
                  </a:extLst>
                </a:gridCol>
                <a:gridCol w="1608344">
                  <a:extLst>
                    <a:ext uri="{9D8B030D-6E8A-4147-A177-3AD203B41FA5}">
                      <a16:colId xmlns:a16="http://schemas.microsoft.com/office/drawing/2014/main" val="3112806525"/>
                    </a:ext>
                  </a:extLst>
                </a:gridCol>
              </a:tblGrid>
              <a:tr h="36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83483"/>
                  </a:ext>
                </a:extLst>
              </a:tr>
              <a:tr h="336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217224"/>
                  </a:ext>
                </a:extLst>
              </a:tr>
              <a:tr h="405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284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A9C096-1A96-F848-B93B-A8E8280893FA}"/>
              </a:ext>
            </a:extLst>
          </p:cNvPr>
          <p:cNvSpPr txBox="1"/>
          <p:nvPr/>
        </p:nvSpPr>
        <p:spPr>
          <a:xfrm>
            <a:off x="1121121" y="1478415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M1: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B959B-53E1-9340-8AB7-07CFAA76E520}"/>
              </a:ext>
            </a:extLst>
          </p:cNvPr>
          <p:cNvSpPr txBox="1"/>
          <p:nvPr/>
        </p:nvSpPr>
        <p:spPr>
          <a:xfrm>
            <a:off x="4465455" y="149736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M2:</a:t>
            </a:r>
            <a:r>
              <a:rPr lang="zh-CN" altLang="en-US" dirty="0"/>
              <a:t> </a:t>
            </a:r>
            <a:r>
              <a:rPr lang="en-US" altLang="zh-CN" dirty="0"/>
              <a:t>Lasso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56E34-F428-EE45-B29B-84D79DF5C8D0}"/>
              </a:ext>
            </a:extLst>
          </p:cNvPr>
          <p:cNvSpPr txBox="1"/>
          <p:nvPr/>
        </p:nvSpPr>
        <p:spPr>
          <a:xfrm>
            <a:off x="7634103" y="1478415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M3:</a:t>
            </a:r>
            <a:r>
              <a:rPr lang="zh-CN" altLang="en-US" dirty="0"/>
              <a:t> </a:t>
            </a:r>
            <a:r>
              <a:rPr lang="en-US" altLang="zh-CN" dirty="0"/>
              <a:t>Ridge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30107-C56B-9642-AA0A-58EAC31374CE}"/>
              </a:ext>
            </a:extLst>
          </p:cNvPr>
          <p:cNvSpPr txBox="1"/>
          <p:nvPr/>
        </p:nvSpPr>
        <p:spPr>
          <a:xfrm>
            <a:off x="1121121" y="793389"/>
            <a:ext cx="925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 err="1"/>
              <a:t>saleprice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 err="1"/>
              <a:t>saleprice</a:t>
            </a:r>
            <a:r>
              <a:rPr lang="zh-CN" altLang="en-US" dirty="0"/>
              <a:t> </a:t>
            </a:r>
            <a:r>
              <a:rPr lang="en-US" altLang="zh-CN" dirty="0"/>
              <a:t>(MSE)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smaller,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r>
              <a:rPr lang="zh-CN" altLang="en-US" dirty="0"/>
              <a:t> </a:t>
            </a:r>
            <a:r>
              <a:rPr lang="en-US" altLang="zh-CN" dirty="0"/>
              <a:t>(R2,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etc.)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1BCDDA-5BF1-8444-A8FE-02EE9D15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82" y="1797050"/>
            <a:ext cx="2419350" cy="163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7DC355-071F-4B4D-867A-EE0E26AC7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32" y="3539172"/>
            <a:ext cx="2387600" cy="1808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C57B28-F4DE-FA40-B4E9-8F8618277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444" y="1821379"/>
            <a:ext cx="2482155" cy="1654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245F86-A2FB-D64C-B43A-31BE61A68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444" y="3553539"/>
            <a:ext cx="2541423" cy="175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048A46-D338-CC43-99AE-4423EE3A8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103" y="1784876"/>
            <a:ext cx="2387600" cy="1678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98DCB0-1414-3743-960E-29F537C56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5406" y="3553540"/>
            <a:ext cx="2475327" cy="16922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0F1D88-1450-3349-8C20-BFDDF780FF2E}"/>
              </a:ext>
            </a:extLst>
          </p:cNvPr>
          <p:cNvSpPr/>
          <p:nvPr/>
        </p:nvSpPr>
        <p:spPr>
          <a:xfrm>
            <a:off x="4377267" y="3429000"/>
            <a:ext cx="2743200" cy="19812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6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3278-1F41-E943-B276-CEEB826F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17793"/>
            <a:ext cx="10178322" cy="760615"/>
          </a:xfrm>
        </p:spPr>
        <p:txBody>
          <a:bodyPr>
            <a:normAutofit/>
          </a:bodyPr>
          <a:lstStyle/>
          <a:p>
            <a:r>
              <a:rPr lang="en-US" altLang="zh-CN" sz="4200" dirty="0"/>
              <a:t>Conclusion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8428-19E5-9142-9CF7-CB745EC51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34" y="3005667"/>
            <a:ext cx="10829561" cy="29839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house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started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12.02</a:t>
            </a:r>
            <a:r>
              <a:rPr lang="zh-CN" altLang="en-US" dirty="0"/>
              <a:t> </a:t>
            </a:r>
            <a:r>
              <a:rPr lang="en-US" altLang="zh-CN" dirty="0"/>
              <a:t>dollars</a:t>
            </a:r>
          </a:p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lot_area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unit,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stay,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 err="1"/>
              <a:t>saleprice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0.033</a:t>
            </a:r>
            <a:r>
              <a:rPr lang="zh-CN" altLang="en-US" dirty="0"/>
              <a:t> </a:t>
            </a:r>
            <a:r>
              <a:rPr lang="en-US" altLang="zh-CN" dirty="0"/>
              <a:t>dollars</a:t>
            </a:r>
          </a:p>
          <a:p>
            <a:r>
              <a:rPr lang="en-US" altLang="zh-CN" dirty="0"/>
              <a:t>House</a:t>
            </a:r>
            <a:r>
              <a:rPr lang="zh-CN" altLang="en-US" dirty="0"/>
              <a:t> </a:t>
            </a:r>
            <a:r>
              <a:rPr lang="en-US" altLang="zh-CN" dirty="0"/>
              <a:t>quality(</a:t>
            </a:r>
            <a:r>
              <a:rPr lang="en-US" altLang="zh-CN" dirty="0" err="1"/>
              <a:t>overall_qual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 err="1"/>
              <a:t>lot_area</a:t>
            </a:r>
            <a:endParaRPr lang="en-US" altLang="zh-CN" dirty="0"/>
          </a:p>
          <a:p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house</a:t>
            </a:r>
            <a:r>
              <a:rPr lang="zh-CN" altLang="en-US" dirty="0"/>
              <a:t> </a:t>
            </a:r>
            <a:r>
              <a:rPr lang="en-US" altLang="zh-CN" dirty="0" err="1"/>
              <a:t>saleprice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44406-0DDC-E54A-9E5A-18C2D3DA5CA9}"/>
              </a:ext>
            </a:extLst>
          </p:cNvPr>
          <p:cNvSpPr/>
          <p:nvPr/>
        </p:nvSpPr>
        <p:spPr>
          <a:xfrm>
            <a:off x="1083734" y="1810434"/>
            <a:ext cx="10329334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07AA4-042C-FA43-BB7D-57D6E470B866}"/>
              </a:ext>
            </a:extLst>
          </p:cNvPr>
          <p:cNvSpPr txBox="1"/>
          <p:nvPr/>
        </p:nvSpPr>
        <p:spPr>
          <a:xfrm>
            <a:off x="1313722" y="1969869"/>
            <a:ext cx="1003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Saleprice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0.033</a:t>
            </a:r>
            <a:r>
              <a:rPr lang="zh-CN" altLang="en-US" dirty="0"/>
              <a:t> * </a:t>
            </a:r>
            <a:r>
              <a:rPr lang="en-US" altLang="zh-CN" dirty="0" err="1"/>
              <a:t>lot_area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0.082</a:t>
            </a:r>
            <a:r>
              <a:rPr lang="zh-CN" altLang="en-US" dirty="0"/>
              <a:t> * </a:t>
            </a:r>
            <a:r>
              <a:rPr lang="en-US" altLang="zh-CN" dirty="0" err="1"/>
              <a:t>overall_qual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0.041</a:t>
            </a:r>
            <a:r>
              <a:rPr lang="zh-CN" altLang="en-US" dirty="0"/>
              <a:t> * </a:t>
            </a:r>
            <a:r>
              <a:rPr lang="en-US" altLang="zh-CN" dirty="0" err="1"/>
              <a:t>overall_con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*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12.02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0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3763-64E7-C941-8CF4-D747422AB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5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EE1A5D-4E5C-BD4B-A6CC-9BA94D48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0" y="729954"/>
            <a:ext cx="3423257" cy="10903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cleaning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feature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ENGINEER</a:t>
            </a:r>
            <a:b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</a:rPr>
              <a:t>mODEL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ADJUST</a:t>
            </a:r>
            <a:br>
              <a:rPr lang="en-US" altLang="zh-CN" sz="24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124866FA-BA71-AB4C-B422-145CC1DC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762" y="1288710"/>
            <a:ext cx="4250270" cy="151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Remove</a:t>
            </a:r>
            <a:r>
              <a:rPr lang="zh-CN" altLang="en-US" sz="1600" dirty="0"/>
              <a:t> </a:t>
            </a:r>
            <a:r>
              <a:rPr lang="en-US" altLang="zh-CN" sz="1600" dirty="0"/>
              <a:t>real</a:t>
            </a:r>
            <a:r>
              <a:rPr lang="zh-CN" altLang="en-US" sz="1600" dirty="0"/>
              <a:t> </a:t>
            </a:r>
            <a:r>
              <a:rPr lang="en-US" altLang="zh-CN" sz="1600" dirty="0"/>
              <a:t>missing</a:t>
            </a:r>
            <a:r>
              <a:rPr lang="zh-CN" altLang="en-US" sz="1600" dirty="0"/>
              <a:t> </a:t>
            </a:r>
            <a:r>
              <a:rPr lang="en-US" altLang="zh-CN" sz="1600" dirty="0"/>
              <a:t>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Transfer</a:t>
            </a:r>
            <a:r>
              <a:rPr lang="zh-CN" altLang="en-US" sz="1600" dirty="0"/>
              <a:t> </a:t>
            </a:r>
            <a:r>
              <a:rPr lang="en-US" altLang="zh-CN" sz="1600" dirty="0" err="1"/>
              <a:t>saleprice</a:t>
            </a:r>
            <a:r>
              <a:rPr lang="zh-CN" altLang="en-US" sz="1600" dirty="0"/>
              <a:t> </a:t>
            </a:r>
            <a:r>
              <a:rPr lang="en-US" altLang="zh-CN" sz="1600" dirty="0"/>
              <a:t>into</a:t>
            </a:r>
            <a:r>
              <a:rPr lang="zh-CN" altLang="en-US" sz="1600" dirty="0"/>
              <a:t> </a:t>
            </a:r>
            <a:r>
              <a:rPr lang="en-US" altLang="zh-CN" sz="1600" dirty="0" err="1"/>
              <a:t>log_saleprice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01A78-0068-1944-877E-F8EEED5E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95" y="110066"/>
            <a:ext cx="7371211" cy="313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21726-EC55-7344-A245-D29CCDB9D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60" y="3363213"/>
            <a:ext cx="7371211" cy="2791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1A432-A460-5D4A-B88F-E8D0D1645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52" y="2239216"/>
            <a:ext cx="2575748" cy="1712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3C6AE7-2DED-AD45-9DA1-774DCDE72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52" y="4104464"/>
            <a:ext cx="2575744" cy="17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527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385</Words>
  <Application>Microsoft Macintosh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house saleprice prediction in ames, ia</vt:lpstr>
      <vt:lpstr>Content</vt:lpstr>
      <vt:lpstr>Data Description</vt:lpstr>
      <vt:lpstr>Correlation</vt:lpstr>
      <vt:lpstr>Data processing</vt:lpstr>
      <vt:lpstr>modeling</vt:lpstr>
      <vt:lpstr>Conclusion</vt:lpstr>
      <vt:lpstr>Appendix</vt:lpstr>
      <vt:lpstr>Data cleaning feature ENGINEER mODEL ADJUST   </vt:lpstr>
      <vt:lpstr>Data cleaning feature ENGINEER mODEL ADJUST   </vt:lpstr>
      <vt:lpstr>Data cleaning feature ENGINEER mODEL ADJUST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saleprice prediction in ames, ia</dc:title>
  <dc:creator>my6779</dc:creator>
  <cp:lastModifiedBy>my6779</cp:lastModifiedBy>
  <cp:revision>16</cp:revision>
  <dcterms:created xsi:type="dcterms:W3CDTF">2019-06-28T06:20:28Z</dcterms:created>
  <dcterms:modified xsi:type="dcterms:W3CDTF">2019-06-28T18:07:35Z</dcterms:modified>
</cp:coreProperties>
</file>