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1" r:id="rId5"/>
    <p:sldId id="282" r:id="rId6"/>
    <p:sldId id="298" r:id="rId7"/>
    <p:sldId id="301" r:id="rId8"/>
    <p:sldId id="302" r:id="rId9"/>
    <p:sldId id="264" r:id="rId10"/>
    <p:sldId id="268" r:id="rId11"/>
    <p:sldId id="303" r:id="rId12"/>
    <p:sldId id="304" r:id="rId13"/>
    <p:sldId id="306" r:id="rId14"/>
    <p:sldId id="271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4595"/>
  </p:normalViewPr>
  <p:slideViewPr>
    <p:cSldViewPr>
      <p:cViewPr varScale="1">
        <p:scale>
          <a:sx n="138" d="100"/>
          <a:sy n="138" d="100"/>
        </p:scale>
        <p:origin x="872" y="17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6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XEiP78ttBA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1073689"/>
            <a:ext cx="5768902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000" dirty="0">
                <a:ea typeface="맑은 고딕" pitchFamily="50" charset="-127"/>
              </a:rPr>
              <a:t>Space X vs Blue Origin</a:t>
            </a:r>
            <a:endParaRPr lang="en-US" altLang="ko-KR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1520" y="2059205"/>
            <a:ext cx="5768902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b="1" dirty="0"/>
              <a:t>(Reddit Web API &amp; Classification)</a:t>
            </a:r>
            <a:endParaRPr lang="en-US" altLang="ko-KR" sz="2400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E5E32-ACB0-0D40-86E7-0392D0BBF880}"/>
              </a:ext>
            </a:extLst>
          </p:cNvPr>
          <p:cNvSpPr/>
          <p:nvPr/>
        </p:nvSpPr>
        <p:spPr>
          <a:xfrm>
            <a:off x="107504" y="4011910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Laura Luo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07/2019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631" y="111291"/>
            <a:ext cx="4860032" cy="576064"/>
          </a:xfrm>
        </p:spPr>
        <p:txBody>
          <a:bodyPr/>
          <a:lstStyle/>
          <a:p>
            <a:pPr algn="l"/>
            <a:r>
              <a:rPr lang="en-US" altLang="zh-CN" sz="3000" b="1" dirty="0"/>
              <a:t>Logistic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Regression</a:t>
            </a:r>
            <a:endParaRPr lang="ko-KR" altLang="en-US" sz="3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163015"/>
            <a:ext cx="4659747" cy="762148"/>
            <a:chOff x="803640" y="3362835"/>
            <a:chExt cx="2059657" cy="76214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Frequency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Coef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(in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logreg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model)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don’t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</a:p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linear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relationship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between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B12721-BB94-684B-8698-6C27FE9AA0C1}"/>
              </a:ext>
            </a:extLst>
          </p:cNvPr>
          <p:cNvSpPr txBox="1"/>
          <p:nvPr/>
        </p:nvSpPr>
        <p:spPr>
          <a:xfrm>
            <a:off x="3279726" y="1283360"/>
            <a:ext cx="75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6">
                    <a:lumMod val="75000"/>
                  </a:schemeClr>
                </a:solidFill>
              </a:rPr>
              <a:t>spacex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4769E-A26E-6B47-84F0-851D46A9CA74}"/>
              </a:ext>
            </a:extLst>
          </p:cNvPr>
          <p:cNvSpPr txBox="1"/>
          <p:nvPr/>
        </p:nvSpPr>
        <p:spPr>
          <a:xfrm>
            <a:off x="2987589" y="2783662"/>
            <a:ext cx="93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blue</a:t>
            </a:r>
            <a:r>
              <a:rPr lang="zh-CN" alt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CB46D-8A90-0343-8525-938A5A8D40ED}"/>
              </a:ext>
            </a:extLst>
          </p:cNvPr>
          <p:cNvGrpSpPr/>
          <p:nvPr/>
        </p:nvGrpSpPr>
        <p:grpSpPr>
          <a:xfrm>
            <a:off x="297229" y="1074842"/>
            <a:ext cx="3732743" cy="3707461"/>
            <a:chOff x="162267" y="1074842"/>
            <a:chExt cx="3732743" cy="37074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3769B9-C5A9-6746-A41E-34033F1F8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67" y="1074842"/>
              <a:ext cx="3648820" cy="37074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E82403-9F0A-3C4B-ACA2-1C53DAAED363}"/>
                </a:ext>
              </a:extLst>
            </p:cNvPr>
            <p:cNvSpPr txBox="1"/>
            <p:nvPr/>
          </p:nvSpPr>
          <p:spPr>
            <a:xfrm>
              <a:off x="3384100" y="4239479"/>
              <a:ext cx="510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blue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A01CAE-E5C0-F84A-8377-AB9D3A0F72D3}"/>
                </a:ext>
              </a:extLst>
            </p:cNvPr>
            <p:cNvSpPr txBox="1"/>
            <p:nvPr/>
          </p:nvSpPr>
          <p:spPr>
            <a:xfrm>
              <a:off x="3016895" y="2517339"/>
              <a:ext cx="750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launch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1002F1-B91C-794A-B425-F651AB7B37F8}"/>
                </a:ext>
              </a:extLst>
            </p:cNvPr>
            <p:cNvSpPr txBox="1"/>
            <p:nvPr/>
          </p:nvSpPr>
          <p:spPr>
            <a:xfrm>
              <a:off x="2987589" y="3067072"/>
              <a:ext cx="750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origin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F75C1F-F53F-1B48-A1BE-03F6D2ADEDE9}"/>
                </a:ext>
              </a:extLst>
            </p:cNvPr>
            <p:cNvSpPr txBox="1"/>
            <p:nvPr/>
          </p:nvSpPr>
          <p:spPr>
            <a:xfrm>
              <a:off x="3060663" y="3255049"/>
              <a:ext cx="750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new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85263E-7A0B-9742-AF0B-8183D686DBBA}"/>
                </a:ext>
              </a:extLst>
            </p:cNvPr>
            <p:cNvSpPr txBox="1"/>
            <p:nvPr/>
          </p:nvSpPr>
          <p:spPr>
            <a:xfrm>
              <a:off x="1872821" y="1429791"/>
              <a:ext cx="750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falcon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B0DF09-756D-464F-BE04-C60FA8F9627B}"/>
                </a:ext>
              </a:extLst>
            </p:cNvPr>
            <p:cNvSpPr txBox="1"/>
            <p:nvPr/>
          </p:nvSpPr>
          <p:spPr>
            <a:xfrm>
              <a:off x="1872821" y="2904084"/>
              <a:ext cx="750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space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7DA9C7-E971-8F43-A2AB-90BD8B0118B1}"/>
                </a:ext>
              </a:extLst>
            </p:cNvPr>
            <p:cNvSpPr txBox="1"/>
            <p:nvPr/>
          </p:nvSpPr>
          <p:spPr>
            <a:xfrm>
              <a:off x="552803" y="4049870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solidFill>
                    <a:schemeClr val="accent6">
                      <a:lumMod val="75000"/>
                    </a:schemeClr>
                  </a:solidFill>
                </a:rPr>
                <a:t>blueorigin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27FE52-9C76-574A-A069-BA7C2B622D22}"/>
                </a:ext>
              </a:extLst>
            </p:cNvPr>
            <p:cNvSpPr txBox="1"/>
            <p:nvPr/>
          </p:nvSpPr>
          <p:spPr>
            <a:xfrm>
              <a:off x="1056859" y="1526918"/>
              <a:ext cx="750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starship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103EAA-3607-FE40-9F7F-47662877A24F}"/>
                </a:ext>
              </a:extLst>
            </p:cNvPr>
            <p:cNvSpPr txBox="1"/>
            <p:nvPr/>
          </p:nvSpPr>
          <p:spPr>
            <a:xfrm>
              <a:off x="1216340" y="1287475"/>
              <a:ext cx="750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dragon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D800CD16-42FD-9A46-801F-AB9A5D2A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1" y="1074842"/>
            <a:ext cx="4334686" cy="37074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1280D4-D03E-2445-A95B-81D48F070BB2}"/>
              </a:ext>
            </a:extLst>
          </p:cNvPr>
          <p:cNvSpPr txBox="1"/>
          <p:nvPr/>
        </p:nvSpPr>
        <p:spPr>
          <a:xfrm>
            <a:off x="3399305" y="1251695"/>
            <a:ext cx="75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spacex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5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51325"/>
            <a:ext cx="4860032" cy="576064"/>
          </a:xfrm>
        </p:spPr>
        <p:txBody>
          <a:bodyPr/>
          <a:lstStyle/>
          <a:p>
            <a:pPr algn="l"/>
            <a:r>
              <a:rPr lang="en-US" altLang="zh-CN" sz="3000" b="1" dirty="0"/>
              <a:t>Naïve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Bayes</a:t>
            </a:r>
            <a:endParaRPr lang="ko-KR" altLang="en-US" sz="3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304740" y="1491630"/>
            <a:ext cx="4659747" cy="977591"/>
            <a:chOff x="803640" y="3362835"/>
            <a:chExt cx="2059657" cy="977591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</a:t>
              </a:r>
              <a:r>
                <a:rPr lang="en-US" altLang="zh-CN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example: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spacex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C0C0C0"/>
                  </a:highlight>
                </a:rPr>
                <a:t>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starhopper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venting best video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C0C0C0"/>
                  </a:highlight>
                </a:rPr>
                <a:t>to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C0C0C0"/>
                  </a:highlight>
                </a:rPr>
                <a:t>the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april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Arial" pitchFamily="34" charset="0"/>
                </a:rPr>
                <a:t>Example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9B126-2CC2-1844-8862-8CD569AA6E5F}"/>
              </a:ext>
            </a:extLst>
          </p:cNvPr>
          <p:cNvGrpSpPr/>
          <p:nvPr/>
        </p:nvGrpSpPr>
        <p:grpSpPr>
          <a:xfrm>
            <a:off x="179512" y="1079457"/>
            <a:ext cx="1739817" cy="3939902"/>
            <a:chOff x="179512" y="955316"/>
            <a:chExt cx="1739817" cy="39399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A7B31D-1753-974B-A7B6-40429F92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55316"/>
              <a:ext cx="1739817" cy="393990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1C983C-5498-674E-B63B-F773D1358BA9}"/>
                </a:ext>
              </a:extLst>
            </p:cNvPr>
            <p:cNvSpPr/>
            <p:nvPr/>
          </p:nvSpPr>
          <p:spPr>
            <a:xfrm>
              <a:off x="1331640" y="1203598"/>
              <a:ext cx="587689" cy="369162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6297BD-57BC-5A48-8888-3D9343396F0B}"/>
              </a:ext>
            </a:extLst>
          </p:cNvPr>
          <p:cNvGrpSpPr/>
          <p:nvPr/>
        </p:nvGrpSpPr>
        <p:grpSpPr>
          <a:xfrm>
            <a:off x="2153065" y="1079457"/>
            <a:ext cx="1836784" cy="3939902"/>
            <a:chOff x="2195736" y="955316"/>
            <a:chExt cx="1836784" cy="39399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207689-80FE-404F-8129-7F603ECD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955316"/>
              <a:ext cx="1836784" cy="393990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C6D903-B9E8-564A-BE3E-384D60C8197F}"/>
                </a:ext>
              </a:extLst>
            </p:cNvPr>
            <p:cNvSpPr/>
            <p:nvPr/>
          </p:nvSpPr>
          <p:spPr>
            <a:xfrm>
              <a:off x="2843808" y="1203598"/>
              <a:ext cx="587689" cy="369162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4772296-7C01-0742-8D90-953A2EEC61F6}"/>
              </a:ext>
            </a:extLst>
          </p:cNvPr>
          <p:cNvSpPr txBox="1"/>
          <p:nvPr/>
        </p:nvSpPr>
        <p:spPr>
          <a:xfrm>
            <a:off x="131028" y="694330"/>
            <a:ext cx="183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Words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(space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D64CF4-6F2A-484D-8247-F07B134C48D4}"/>
              </a:ext>
            </a:extLst>
          </p:cNvPr>
          <p:cNvSpPr txBox="1"/>
          <p:nvPr/>
        </p:nvSpPr>
        <p:spPr>
          <a:xfrm>
            <a:off x="2135490" y="670818"/>
            <a:ext cx="183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Words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(blue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DE29BD-6F11-FE47-95FD-60420BFB840F}"/>
              </a:ext>
            </a:extLst>
          </p:cNvPr>
          <p:cNvGrpSpPr/>
          <p:nvPr/>
        </p:nvGrpSpPr>
        <p:grpSpPr>
          <a:xfrm>
            <a:off x="4304740" y="717756"/>
            <a:ext cx="4659747" cy="577482"/>
            <a:chOff x="803640" y="3362835"/>
            <a:chExt cx="2059657" cy="5774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545DEC-DA70-2641-97B1-988704164B14}"/>
                </a:ext>
              </a:extLst>
            </p:cNvPr>
            <p:cNvSpPr txBox="1"/>
            <p:nvPr/>
          </p:nvSpPr>
          <p:spPr>
            <a:xfrm>
              <a:off x="803640" y="366331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Multiply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which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belongs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BFEB85-07C5-6749-830E-80B5F9364F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19E1303-834C-9940-AD60-A1A047EC7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01" y="2457168"/>
            <a:ext cx="1944216" cy="2078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DE1F9D-2B9E-D64C-9B5B-1D407779ED7C}"/>
              </a:ext>
            </a:extLst>
          </p:cNvPr>
          <p:cNvSpPr txBox="1"/>
          <p:nvPr/>
        </p:nvSpPr>
        <p:spPr>
          <a:xfrm>
            <a:off x="6057134" y="2469221"/>
            <a:ext cx="3000535" cy="267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post| 0)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1.41e-23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736 /(736+738)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post| 1)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7.56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738 /(736+738)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0.00…..1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0.999…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P(7</a:t>
            </a:r>
            <a:r>
              <a:rPr lang="en-US" altLang="zh-CN" sz="1400" baseline="30000" dirty="0">
                <a:solidFill>
                  <a:srgbClr val="FF0000"/>
                </a:solidFill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</a:rPr>
              <a:t> post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1)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P(7</a:t>
            </a:r>
            <a:r>
              <a:rPr lang="en-US" altLang="zh-CN" sz="1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7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F88896-CEC3-2A44-BBBC-733A63BF3E7A}"/>
              </a:ext>
            </a:extLst>
          </p:cNvPr>
          <p:cNvGrpSpPr/>
          <p:nvPr/>
        </p:nvGrpSpPr>
        <p:grpSpPr>
          <a:xfrm>
            <a:off x="539552" y="483518"/>
            <a:ext cx="7840061" cy="3713154"/>
            <a:chOff x="685906" y="1056963"/>
            <a:chExt cx="7840061" cy="3713154"/>
          </a:xfrm>
        </p:grpSpPr>
        <p:grpSp>
          <p:nvGrpSpPr>
            <p:cNvPr id="85" name="Group 84"/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Block Arc 86"/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Block Arc 88"/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685906" y="1635646"/>
              <a:ext cx="3736032" cy="9020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92027" y="1744673"/>
              <a:ext cx="540000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332027" y="1699271"/>
              <a:ext cx="3089909" cy="673240"/>
              <a:chOff x="735019" y="3314779"/>
              <a:chExt cx="2210860" cy="6732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39723" y="3526354"/>
                <a:ext cx="2206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Company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name&amp;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founder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most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frequent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words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and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weighted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words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5019" y="3314779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Key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words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29373" y="1886618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4290" y="2619288"/>
              <a:ext cx="3736032" cy="9020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0411" y="2728315"/>
              <a:ext cx="544693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358425" y="2722622"/>
              <a:ext cx="3063511" cy="687708"/>
              <a:chOff x="747908" y="3354488"/>
              <a:chExt cx="2191972" cy="687708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765098" y="3580531"/>
                <a:ext cx="2174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Elaborate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NLP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steps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foundation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of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building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good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model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47908" y="3354488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NLP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837757" y="287026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2674" y="3613912"/>
              <a:ext cx="3727648" cy="9020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08795" y="3722939"/>
              <a:ext cx="544693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374638" y="3715934"/>
              <a:ext cx="3026078" cy="826850"/>
              <a:chOff x="753510" y="3353176"/>
              <a:chExt cx="2165188" cy="82685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53510" y="3533695"/>
                <a:ext cx="2165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Native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Bayes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performs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best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this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pro-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ject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Word frequency and 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coef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in 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logreg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are not linearly related.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59100" y="3353176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Classification</a:t>
                </a:r>
                <a:r>
                  <a:rPr lang="zh-CN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model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846141" y="386488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110" name="Teardrop 30"/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4589550" y="4219619"/>
              <a:ext cx="2100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122" name="Freeform 121"/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Freeform 124"/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026853" y="238329"/>
            <a:ext cx="3816424" cy="44075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9ED58-6FBD-9D4F-AA7E-51B4676F2E4C}"/>
              </a:ext>
            </a:extLst>
          </p:cNvPr>
          <p:cNvGrpSpPr/>
          <p:nvPr/>
        </p:nvGrpSpPr>
        <p:grpSpPr>
          <a:xfrm>
            <a:off x="2267744" y="879514"/>
            <a:ext cx="5409679" cy="3744321"/>
            <a:chOff x="2028448" y="555526"/>
            <a:chExt cx="6421114" cy="4329323"/>
          </a:xfrm>
        </p:grpSpPr>
        <p:sp>
          <p:nvSpPr>
            <p:cNvPr id="7" name="Rectangle 6"/>
            <p:cNvSpPr/>
            <p:nvPr/>
          </p:nvSpPr>
          <p:spPr>
            <a:xfrm>
              <a:off x="2968702" y="712531"/>
              <a:ext cx="5480860" cy="6840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 bwMode="auto">
            <a:xfrm>
              <a:off x="3153288" y="825893"/>
              <a:ext cx="5040560" cy="419457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Collection</a:t>
              </a:r>
            </a:p>
          </p:txBody>
        </p:sp>
        <p:sp>
          <p:nvSpPr>
            <p:cNvPr id="12" name="Chevron 11"/>
            <p:cNvSpPr/>
            <p:nvPr/>
          </p:nvSpPr>
          <p:spPr>
            <a:xfrm rot="16200000">
              <a:off x="2005000" y="578974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47421" y="670277"/>
              <a:ext cx="554143" cy="43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68702" y="1578241"/>
              <a:ext cx="5480860" cy="6840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10"/>
            <p:cNvSpPr txBox="1"/>
            <p:nvPr/>
          </p:nvSpPr>
          <p:spPr bwMode="auto">
            <a:xfrm>
              <a:off x="3172179" y="1698468"/>
              <a:ext cx="5040560" cy="484992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Goal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1: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NLP &amp; EDA</a:t>
              </a:r>
            </a:p>
          </p:txBody>
        </p:sp>
        <p:sp>
          <p:nvSpPr>
            <p:cNvPr id="31" name="Chevron 30"/>
            <p:cNvSpPr/>
            <p:nvPr/>
          </p:nvSpPr>
          <p:spPr>
            <a:xfrm rot="16200000">
              <a:off x="2005000" y="1444684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47421" y="1535988"/>
              <a:ext cx="554143" cy="43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68702" y="2443951"/>
              <a:ext cx="5480860" cy="68400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10"/>
            <p:cNvSpPr txBox="1"/>
            <p:nvPr/>
          </p:nvSpPr>
          <p:spPr bwMode="auto">
            <a:xfrm>
              <a:off x="3153289" y="2543743"/>
              <a:ext cx="5040560" cy="484992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Goal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2: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Classification Modeling</a:t>
              </a:r>
            </a:p>
          </p:txBody>
        </p:sp>
        <p:sp>
          <p:nvSpPr>
            <p:cNvPr id="38" name="Chevron 37"/>
            <p:cNvSpPr/>
            <p:nvPr/>
          </p:nvSpPr>
          <p:spPr>
            <a:xfrm rot="16200000">
              <a:off x="2005000" y="2310394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47421" y="2401698"/>
              <a:ext cx="554143" cy="43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DDED4B-C64F-214D-A234-6E0B2EA8A896}"/>
                </a:ext>
              </a:extLst>
            </p:cNvPr>
            <p:cNvGrpSpPr/>
            <p:nvPr/>
          </p:nvGrpSpPr>
          <p:grpSpPr>
            <a:xfrm>
              <a:off x="2028448" y="3152656"/>
              <a:ext cx="6421114" cy="841005"/>
              <a:chOff x="2028448" y="3152656"/>
              <a:chExt cx="6421114" cy="84100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68702" y="3309661"/>
                <a:ext cx="5480860" cy="68400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TextBox 10"/>
              <p:cNvSpPr txBox="1"/>
              <p:nvPr/>
            </p:nvSpPr>
            <p:spPr bwMode="auto">
              <a:xfrm>
                <a:off x="3172179" y="3440279"/>
                <a:ext cx="5040560" cy="484992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Model</a:t>
                </a: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Insights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 rot="16200000">
                <a:off x="2005000" y="3176104"/>
                <a:ext cx="838984" cy="792088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47421" y="3267409"/>
                <a:ext cx="554143" cy="437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BB604A-4A58-1F44-9534-7013497FF500}"/>
                </a:ext>
              </a:extLst>
            </p:cNvPr>
            <p:cNvGrpSpPr/>
            <p:nvPr/>
          </p:nvGrpSpPr>
          <p:grpSpPr>
            <a:xfrm>
              <a:off x="2028448" y="4043844"/>
              <a:ext cx="6421114" cy="841005"/>
              <a:chOff x="2028448" y="3152656"/>
              <a:chExt cx="6421114" cy="84100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A2EF9-2919-8C41-B581-8C920FBBC542}"/>
                  </a:ext>
                </a:extLst>
              </p:cNvPr>
              <p:cNvSpPr/>
              <p:nvPr/>
            </p:nvSpPr>
            <p:spPr>
              <a:xfrm>
                <a:off x="2968702" y="3309661"/>
                <a:ext cx="5480860" cy="68400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Box 10">
                <a:extLst>
                  <a:ext uri="{FF2B5EF4-FFF2-40B4-BE49-F238E27FC236}">
                    <a16:creationId xmlns:a16="http://schemas.microsoft.com/office/drawing/2014/main" id="{A796A94C-D41B-6B43-978A-EF97C072AC4A}"/>
                  </a:ext>
                </a:extLst>
              </p:cNvPr>
              <p:cNvSpPr txBox="1"/>
              <p:nvPr/>
            </p:nvSpPr>
            <p:spPr bwMode="auto">
              <a:xfrm>
                <a:off x="3188853" y="3426419"/>
                <a:ext cx="5040560" cy="484992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Conclusion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Chevron 54">
                <a:extLst>
                  <a:ext uri="{FF2B5EF4-FFF2-40B4-BE49-F238E27FC236}">
                    <a16:creationId xmlns:a16="http://schemas.microsoft.com/office/drawing/2014/main" id="{D9A23196-1885-324C-9DF5-480C016E6DD0}"/>
                  </a:ext>
                </a:extLst>
              </p:cNvPr>
              <p:cNvSpPr/>
              <p:nvPr/>
            </p:nvSpPr>
            <p:spPr>
              <a:xfrm rot="16200000">
                <a:off x="2005000" y="3176104"/>
                <a:ext cx="838984" cy="792088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B52C0B-A4D2-974D-928C-07C895E21796}"/>
                  </a:ext>
                </a:extLst>
              </p:cNvPr>
              <p:cNvSpPr txBox="1"/>
              <p:nvPr/>
            </p:nvSpPr>
            <p:spPr>
              <a:xfrm>
                <a:off x="2147421" y="3267409"/>
                <a:ext cx="554143" cy="437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8944" y="267710"/>
            <a:ext cx="8316416" cy="576064"/>
          </a:xfrm>
        </p:spPr>
        <p:txBody>
          <a:bodyPr/>
          <a:lstStyle/>
          <a:p>
            <a:pPr algn="l"/>
            <a:r>
              <a:rPr lang="en-US" altLang="ko-KR" sz="3000" b="1" dirty="0"/>
              <a:t>Data Collection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1525" y="283501"/>
            <a:ext cx="344539" cy="57606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9D7539E-CFEC-B844-8F2D-FEDE492E317A}"/>
              </a:ext>
            </a:extLst>
          </p:cNvPr>
          <p:cNvSpPr/>
          <p:nvPr/>
        </p:nvSpPr>
        <p:spPr>
          <a:xfrm>
            <a:off x="231525" y="195486"/>
            <a:ext cx="8579550" cy="4680304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ED530-A762-3B4E-A255-3A945260AF63}"/>
              </a:ext>
            </a:extLst>
          </p:cNvPr>
          <p:cNvSpPr txBox="1"/>
          <p:nvPr/>
        </p:nvSpPr>
        <p:spPr>
          <a:xfrm>
            <a:off x="573312" y="906287"/>
            <a:ext cx="8174014" cy="454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words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spacex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blueorigin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extract words from posts of two subreddits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use NLP to train a binary classifier on which subreddit a given post came from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pul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Reddit posts from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Reddit 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Data: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- 989 unique posts of space x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977 unique posts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blue origin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14966"/>
            <a:ext cx="9144000" cy="576064"/>
          </a:xfrm>
        </p:spPr>
        <p:txBody>
          <a:bodyPr/>
          <a:lstStyle/>
          <a:p>
            <a:pPr algn="l"/>
            <a:r>
              <a:rPr lang="en-US" altLang="zh-CN" sz="3000" b="1" dirty="0"/>
              <a:t>Goal1: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Web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Scrapping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&amp;</a:t>
            </a:r>
            <a:r>
              <a:rPr lang="zh-CN" altLang="en-US" sz="3000" b="1" dirty="0"/>
              <a:t> </a:t>
            </a:r>
            <a:r>
              <a:rPr lang="en-US" altLang="ko-KR" sz="3000" b="1" dirty="0"/>
              <a:t>NLP</a:t>
            </a:r>
            <a:endParaRPr lang="ko-KR" altLang="en-US" sz="3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19454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9011" y="2067576"/>
            <a:ext cx="202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Remove Punctuations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34723" y="2063608"/>
            <a:ext cx="282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“Bag-of-words”: words with frequency in a dictionary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10485" y="2075738"/>
            <a:ext cx="128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Remove Stop words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1159" y="3806676"/>
            <a:ext cx="202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DataFrame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words with frequency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84439" y="3817252"/>
            <a:ext cx="202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Lemmatize words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B73F31-4255-6947-AA51-7A9052F68DD7}"/>
              </a:ext>
            </a:extLst>
          </p:cNvPr>
          <p:cNvSpPr txBox="1"/>
          <p:nvPr/>
        </p:nvSpPr>
        <p:spPr>
          <a:xfrm>
            <a:off x="110641" y="4581778"/>
            <a:ext cx="546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CountVectorizer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applied to do the same steps </a:t>
            </a:r>
          </a:p>
        </p:txBody>
      </p:sp>
    </p:spTree>
    <p:extLst>
      <p:ext uri="{BB962C8B-B14F-4D97-AF65-F5344CB8AC3E}">
        <p14:creationId xmlns:p14="http://schemas.microsoft.com/office/powerpoint/2010/main" val="38588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98589" y="75477"/>
            <a:ext cx="6200663" cy="5235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EDA: Overview 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F991B-6426-C34C-A45F-F75039DC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" y="1234427"/>
            <a:ext cx="4385313" cy="2231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E196A-37FD-FA4D-BEE3-B99ED2B8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2" y="1234427"/>
            <a:ext cx="4385313" cy="2228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54647D-D7E0-D44C-9F18-ACC651E0E6BF}"/>
              </a:ext>
            </a:extLst>
          </p:cNvPr>
          <p:cNvSpPr txBox="1"/>
          <p:nvPr/>
        </p:nvSpPr>
        <p:spPr>
          <a:xfrm>
            <a:off x="98589" y="3615698"/>
            <a:ext cx="8926442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These two word cloud chart are created based on word frequency.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spacex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 and “blue/ origin” are words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appear the most.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Some other interesting words: falcon, dragon,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shepar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twitter…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58D60-F0E5-124B-B02E-87AB04C0ACB0}"/>
              </a:ext>
            </a:extLst>
          </p:cNvPr>
          <p:cNvSpPr txBox="1"/>
          <p:nvPr/>
        </p:nvSpPr>
        <p:spPr>
          <a:xfrm>
            <a:off x="27520" y="77165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Subreddit 1: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22C1DC-729C-E848-B19F-CBCB1D16D240}"/>
              </a:ext>
            </a:extLst>
          </p:cNvPr>
          <p:cNvSpPr txBox="1"/>
          <p:nvPr/>
        </p:nvSpPr>
        <p:spPr>
          <a:xfrm>
            <a:off x="4572000" y="788707"/>
            <a:ext cx="28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Subreddit 2: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Origin</a:t>
            </a:r>
          </a:p>
        </p:txBody>
      </p:sp>
    </p:spTree>
    <p:extLst>
      <p:ext uri="{BB962C8B-B14F-4D97-AF65-F5344CB8AC3E}">
        <p14:creationId xmlns:p14="http://schemas.microsoft.com/office/powerpoint/2010/main" val="46170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8CA29F-3BC8-9449-A632-47834CF0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63679"/>
            <a:ext cx="2237121" cy="420964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22FEA4-FE74-E945-BC87-79D4F305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35878"/>
              </p:ext>
            </p:extLst>
          </p:nvPr>
        </p:nvGraphicFramePr>
        <p:xfrm>
          <a:off x="251520" y="1059582"/>
          <a:ext cx="8136904" cy="331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86704181"/>
                    </a:ext>
                  </a:extLst>
                </a:gridCol>
                <a:gridCol w="2586288">
                  <a:extLst>
                    <a:ext uri="{9D8B030D-6E8A-4147-A177-3AD203B41FA5}">
                      <a16:colId xmlns:a16="http://schemas.microsoft.com/office/drawing/2014/main" val="1179136672"/>
                    </a:ext>
                  </a:extLst>
                </a:gridCol>
                <a:gridCol w="3390376">
                  <a:extLst>
                    <a:ext uri="{9D8B030D-6E8A-4147-A177-3AD203B41FA5}">
                      <a16:colId xmlns:a16="http://schemas.microsoft.com/office/drawing/2014/main" val="3885100014"/>
                    </a:ext>
                  </a:extLst>
                </a:gridCol>
              </a:tblGrid>
              <a:tr h="379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Space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Origin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34555"/>
                  </a:ext>
                </a:extLst>
              </a:tr>
              <a:tr h="33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Founded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2002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45085"/>
                  </a:ext>
                </a:extLst>
              </a:tr>
              <a:tr h="33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Industry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Private</a:t>
                      </a:r>
                      <a:r>
                        <a:rPr lang="zh-CN" altLang="en-US" sz="16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aerospace</a:t>
                      </a:r>
                      <a:r>
                        <a:rPr lang="zh-CN" altLang="en-US" sz="16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manufacturer</a:t>
                      </a:r>
                      <a:endParaRPr lang="en-US" sz="16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07018"/>
                  </a:ext>
                </a:extLst>
              </a:tr>
              <a:tr h="3619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Key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people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Elon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Musk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Jeff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Bezos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93714"/>
                  </a:ext>
                </a:extLst>
              </a:tr>
              <a:tr h="324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Heavy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Rockets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Heavy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Falcon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Glenn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75415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Reusable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Rockets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Falcon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New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Shepard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96932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Others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Dragon,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starship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Blue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Moon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0629"/>
                  </a:ext>
                </a:extLst>
              </a:tr>
              <a:tr h="796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Goal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 trans</a:t>
                      </a:r>
                      <a:r>
                        <a:rPr lang="en-US" altLang="zh-CN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portation;</a:t>
                      </a:r>
                    </a:p>
                    <a:p>
                      <a:pPr algn="ctr"/>
                      <a:r>
                        <a:rPr lang="en-US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 hope to Mars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(leave</a:t>
                      </a:r>
                      <a:r>
                        <a:rPr lang="zh-CN" altLang="en-US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Earth’s</a:t>
                      </a:r>
                      <a:r>
                        <a:rPr lang="zh-CN" altLang="en-US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atmosphere)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Sub-orbital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space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flights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that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allow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passengers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experience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space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(within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Earth’s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atmosphere)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18785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00398900-7AEE-0C41-BAFC-F88F93C9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82" y="463679"/>
            <a:ext cx="2195592" cy="429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4B16F3-3D85-8F48-AD86-5867FF020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774" y="438604"/>
            <a:ext cx="911280" cy="4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6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EC96C-B905-C145-8301-A9E775EB4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1920" y="1923678"/>
            <a:ext cx="5292080" cy="1368152"/>
          </a:xfrm>
        </p:spPr>
        <p:txBody>
          <a:bodyPr/>
          <a:lstStyle/>
          <a:p>
            <a:r>
              <a:rPr lang="en-US" altLang="zh-CN" sz="2800" dirty="0">
                <a:latin typeface="+mn-lt"/>
              </a:rPr>
              <a:t>Why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is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a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key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word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in</a:t>
            </a:r>
            <a:r>
              <a:rPr lang="zh-CN" altLang="en-US" sz="2800" dirty="0">
                <a:latin typeface="+mn-lt"/>
              </a:rPr>
              <a:t> </a:t>
            </a:r>
            <a:endParaRPr lang="en-US" altLang="zh-CN" sz="2800" dirty="0">
              <a:latin typeface="+mn-lt"/>
            </a:endParaRPr>
          </a:p>
          <a:p>
            <a:r>
              <a:rPr lang="en-US" altLang="zh-CN" sz="2800" dirty="0" err="1">
                <a:latin typeface="+mn-lt"/>
              </a:rPr>
              <a:t>Spacex</a:t>
            </a:r>
            <a:r>
              <a:rPr lang="zh-CN" alt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posts?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413333"/>
            <a:ext cx="9144000" cy="576064"/>
          </a:xfrm>
        </p:spPr>
        <p:txBody>
          <a:bodyPr/>
          <a:lstStyle/>
          <a:p>
            <a:pPr algn="l"/>
            <a:r>
              <a:rPr lang="en-US" altLang="zh-CN" sz="3000" b="1" dirty="0"/>
              <a:t>Goal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2: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Classification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Modeling</a:t>
            </a:r>
            <a:r>
              <a:rPr lang="zh-CN" altLang="en-US" sz="3000" b="1" dirty="0"/>
              <a:t> </a:t>
            </a:r>
            <a:endParaRPr lang="en-US" altLang="zh-CN" sz="3000" b="1" dirty="0"/>
          </a:p>
          <a:p>
            <a:pPr algn="l"/>
            <a:r>
              <a:rPr lang="en-US" altLang="zh-CN" sz="2000" b="1" dirty="0"/>
              <a:t>(Data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preprocessing)</a:t>
            </a:r>
          </a:p>
          <a:p>
            <a:pPr algn="l"/>
            <a:endParaRPr lang="ko-KR" altLang="en-US" sz="18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794A57-FEE9-4544-B86E-EC1DFD35E8DF}"/>
              </a:ext>
            </a:extLst>
          </p:cNvPr>
          <p:cNvGrpSpPr/>
          <p:nvPr/>
        </p:nvGrpSpPr>
        <p:grpSpPr>
          <a:xfrm>
            <a:off x="467544" y="1271205"/>
            <a:ext cx="7884092" cy="1512566"/>
            <a:chOff x="836175" y="1718165"/>
            <a:chExt cx="7884092" cy="1512566"/>
          </a:xfrm>
        </p:grpSpPr>
        <p:sp>
          <p:nvSpPr>
            <p:cNvPr id="9" name="Rectangle 8"/>
            <p:cNvSpPr/>
            <p:nvPr/>
          </p:nvSpPr>
          <p:spPr>
            <a:xfrm>
              <a:off x="1497601" y="2344692"/>
              <a:ext cx="6133512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353585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98089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2593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487097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accent6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6175" y="264375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Lemmatize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Tokenize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8321" y="2584400"/>
              <a:ext cx="2248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Vectorize</a:t>
              </a:r>
            </a:p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(params: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ngram_range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ctr"/>
              <a:r>
                <a:rPr lang="en-US" altLang="zh-CN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stop_words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etc.)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8429" y="1757011"/>
              <a:ext cx="2662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split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</a:t>
              </a:r>
            </a:p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Assign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1/0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differentiate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41959" y="1718165"/>
              <a:ext cx="2178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Score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</a:t>
              </a:r>
            </a:p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Comparison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5766" y="3065580"/>
            <a:ext cx="728860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Spacex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blueorigin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CountVectorizer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(CV)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Vectorizer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r>
              <a:rPr lang="zh-CN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zh-CN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GridSearch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5494" y="205931"/>
            <a:ext cx="9144000" cy="576064"/>
          </a:xfrm>
        </p:spPr>
        <p:txBody>
          <a:bodyPr/>
          <a:lstStyle/>
          <a:p>
            <a:pPr algn="l"/>
            <a:r>
              <a:rPr lang="en-US" altLang="zh-CN" sz="3000" b="1" dirty="0"/>
              <a:t>Goal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2: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Classification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Modeling</a:t>
            </a:r>
            <a:r>
              <a:rPr lang="zh-CN" altLang="en-US" sz="3000" b="1" dirty="0"/>
              <a:t> </a:t>
            </a:r>
            <a:endParaRPr lang="en-US" altLang="zh-CN" sz="3000" b="1" dirty="0"/>
          </a:p>
          <a:p>
            <a:pPr algn="l"/>
            <a:r>
              <a:rPr lang="en-US" altLang="zh-CN" sz="2000" b="1" dirty="0"/>
              <a:t>(Model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Comparison)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7F28F62-D157-DD48-9A25-AD204DC3B7C4}"/>
              </a:ext>
            </a:extLst>
          </p:cNvPr>
          <p:cNvGrpSpPr/>
          <p:nvPr/>
        </p:nvGrpSpPr>
        <p:grpSpPr>
          <a:xfrm>
            <a:off x="179512" y="1203598"/>
            <a:ext cx="8081491" cy="3354534"/>
            <a:chOff x="179512" y="1494489"/>
            <a:chExt cx="8081491" cy="335453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B80E768-1D0C-A64E-B17F-687D4CF78D2C}"/>
                </a:ext>
              </a:extLst>
            </p:cNvPr>
            <p:cNvGrpSpPr/>
            <p:nvPr/>
          </p:nvGrpSpPr>
          <p:grpSpPr>
            <a:xfrm>
              <a:off x="179512" y="1494489"/>
              <a:ext cx="8081491" cy="3354534"/>
              <a:chOff x="69996" y="1392257"/>
              <a:chExt cx="8081491" cy="335453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05B66F-BD03-674E-A519-05024B98303E}"/>
                  </a:ext>
                </a:extLst>
              </p:cNvPr>
              <p:cNvSpPr/>
              <p:nvPr/>
            </p:nvSpPr>
            <p:spPr>
              <a:xfrm>
                <a:off x="107504" y="1923678"/>
                <a:ext cx="8028384" cy="11521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BD07EE-7AE1-3746-898E-7162186B9C69}"/>
                  </a:ext>
                </a:extLst>
              </p:cNvPr>
              <p:cNvSpPr/>
              <p:nvPr/>
            </p:nvSpPr>
            <p:spPr>
              <a:xfrm>
                <a:off x="107504" y="3075805"/>
                <a:ext cx="8028384" cy="11521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05A3A7-C5DC-2846-A5E8-52E8DD90E786}"/>
                  </a:ext>
                </a:extLst>
              </p:cNvPr>
              <p:cNvSpPr txBox="1"/>
              <p:nvPr/>
            </p:nvSpPr>
            <p:spPr>
              <a:xfrm>
                <a:off x="149345" y="2344335"/>
                <a:ext cx="8443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CV</a:t>
                </a:r>
              </a:p>
              <a:p>
                <a:endParaRPr lang="en-US" sz="1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CD65C4-9C02-E241-97DD-33728739B940}"/>
                  </a:ext>
                </a:extLst>
              </p:cNvPr>
              <p:cNvSpPr txBox="1"/>
              <p:nvPr/>
            </p:nvSpPr>
            <p:spPr>
              <a:xfrm>
                <a:off x="69996" y="3438391"/>
                <a:ext cx="85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Tf-Idf</a:t>
                </a:r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2686CA-116F-1A45-9012-D65F42D6B1EA}"/>
                  </a:ext>
                </a:extLst>
              </p:cNvPr>
              <p:cNvSpPr/>
              <p:nvPr/>
            </p:nvSpPr>
            <p:spPr>
              <a:xfrm>
                <a:off x="824252" y="1923678"/>
                <a:ext cx="1582617" cy="23042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6272DF6-8B5D-8745-AF5C-FB3A4B868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2335687"/>
                <a:ext cx="7308304" cy="86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1C00E3-9737-6E43-BD3D-7DDA5B7C4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2717545"/>
                <a:ext cx="7308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353FA7F-A04F-4747-A8B9-970A3EE5F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3438391"/>
                <a:ext cx="7308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1F95C60-8F6F-0D4B-9CAE-10626B0DC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183" y="3807723"/>
                <a:ext cx="7308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320C62-76C5-FE40-AA56-D7C24D07D91B}"/>
                  </a:ext>
                </a:extLst>
              </p:cNvPr>
              <p:cNvSpPr txBox="1"/>
              <p:nvPr/>
            </p:nvSpPr>
            <p:spPr>
              <a:xfrm>
                <a:off x="1143988" y="2001036"/>
                <a:ext cx="880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Training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2B16BA-3772-C542-B1F9-E100CAB1773D}"/>
                  </a:ext>
                </a:extLst>
              </p:cNvPr>
              <p:cNvSpPr txBox="1"/>
              <p:nvPr/>
            </p:nvSpPr>
            <p:spPr>
              <a:xfrm>
                <a:off x="862449" y="2385276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validation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15AB2F9-FEBA-A64F-B153-8EA758C6C573}"/>
                  </a:ext>
                </a:extLst>
              </p:cNvPr>
              <p:cNvSpPr txBox="1"/>
              <p:nvPr/>
            </p:nvSpPr>
            <p:spPr>
              <a:xfrm>
                <a:off x="1188841" y="2733993"/>
                <a:ext cx="80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Testing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6763F3-A69F-414E-AF81-8D993E181D4E}"/>
                  </a:ext>
                </a:extLst>
              </p:cNvPr>
              <p:cNvSpPr txBox="1"/>
              <p:nvPr/>
            </p:nvSpPr>
            <p:spPr>
              <a:xfrm>
                <a:off x="1175503" y="3111678"/>
                <a:ext cx="880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Training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A20910-2F36-7B43-9106-387E79A5D605}"/>
                  </a:ext>
                </a:extLst>
              </p:cNvPr>
              <p:cNvSpPr txBox="1"/>
              <p:nvPr/>
            </p:nvSpPr>
            <p:spPr>
              <a:xfrm>
                <a:off x="862449" y="3487815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validation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5E37B9-1EBB-DA43-AD63-4F7596B8E875}"/>
                  </a:ext>
                </a:extLst>
              </p:cNvPr>
              <p:cNvSpPr txBox="1"/>
              <p:nvPr/>
            </p:nvSpPr>
            <p:spPr>
              <a:xfrm>
                <a:off x="1188841" y="3869278"/>
                <a:ext cx="80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Testing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B6327A2-88FA-154C-B808-AB27C5934C0F}"/>
                  </a:ext>
                </a:extLst>
              </p:cNvPr>
              <p:cNvGrpSpPr/>
              <p:nvPr/>
            </p:nvGrpSpPr>
            <p:grpSpPr>
              <a:xfrm>
                <a:off x="2406637" y="1392257"/>
                <a:ext cx="1296144" cy="3342797"/>
                <a:chOff x="2406637" y="1392257"/>
                <a:chExt cx="1296144" cy="334279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1631F3D-350B-2043-A6D4-D14855F24FAE}"/>
                    </a:ext>
                  </a:extLst>
                </p:cNvPr>
                <p:cNvSpPr/>
                <p:nvPr/>
              </p:nvSpPr>
              <p:spPr>
                <a:xfrm>
                  <a:off x="2406637" y="1402578"/>
                  <a:ext cx="1296144" cy="33324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2521DA2-C59F-4E48-A564-F950D1157131}"/>
                    </a:ext>
                  </a:extLst>
                </p:cNvPr>
                <p:cNvSpPr txBox="1"/>
                <p:nvPr/>
              </p:nvSpPr>
              <p:spPr>
                <a:xfrm>
                  <a:off x="2467577" y="1392257"/>
                  <a:ext cx="89960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Log</a:t>
                  </a:r>
                  <a:r>
                    <a:rPr lang="zh-CN" alt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Reg</a:t>
                  </a:r>
                </a:p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(Lasso)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A89EB95-DB67-324E-A675-2826F2822FEA}"/>
                    </a:ext>
                  </a:extLst>
                </p:cNvPr>
                <p:cNvSpPr txBox="1"/>
                <p:nvPr/>
              </p:nvSpPr>
              <p:spPr>
                <a:xfrm>
                  <a:off x="2799830" y="198804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0.96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FA032F0-D257-8247-9B46-2EC8126B57BF}"/>
                    </a:ext>
                  </a:extLst>
                </p:cNvPr>
                <p:cNvSpPr txBox="1"/>
                <p:nvPr/>
              </p:nvSpPr>
              <p:spPr>
                <a:xfrm>
                  <a:off x="2789405" y="23949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0.92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8C5713D-1DAE-624E-8D3F-2B9E166467E3}"/>
                    </a:ext>
                  </a:extLst>
                </p:cNvPr>
                <p:cNvSpPr txBox="1"/>
                <p:nvPr/>
              </p:nvSpPr>
              <p:spPr>
                <a:xfrm>
                  <a:off x="2791153" y="2767616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0.92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A6FA135-F148-1D4A-9F5B-EF7A205E2D65}"/>
                    </a:ext>
                  </a:extLst>
                </p:cNvPr>
                <p:cNvSpPr txBox="1"/>
                <p:nvPr/>
              </p:nvSpPr>
              <p:spPr>
                <a:xfrm>
                  <a:off x="2789405" y="3125463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0.94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A748855-E4A3-664E-8499-33490719873E}"/>
                    </a:ext>
                  </a:extLst>
                </p:cNvPr>
                <p:cNvSpPr txBox="1"/>
                <p:nvPr/>
              </p:nvSpPr>
              <p:spPr>
                <a:xfrm>
                  <a:off x="2789405" y="34938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0.91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BE3DA32-33BD-4A48-8AF8-0DE1356684D4}"/>
                    </a:ext>
                  </a:extLst>
                </p:cNvPr>
                <p:cNvSpPr txBox="1"/>
                <p:nvPr/>
              </p:nvSpPr>
              <p:spPr>
                <a:xfrm>
                  <a:off x="2789405" y="386571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0.90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04DA580-7763-664E-8FC1-783EB34068D5}"/>
                  </a:ext>
                </a:extLst>
              </p:cNvPr>
              <p:cNvGrpSpPr/>
              <p:nvPr/>
            </p:nvGrpSpPr>
            <p:grpSpPr>
              <a:xfrm>
                <a:off x="3899906" y="1394298"/>
                <a:ext cx="1358090" cy="3342797"/>
                <a:chOff x="2406637" y="1392257"/>
                <a:chExt cx="1358090" cy="3342797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EB557A-C269-7543-A8DC-26F0FAFEEE59}"/>
                    </a:ext>
                  </a:extLst>
                </p:cNvPr>
                <p:cNvSpPr/>
                <p:nvPr/>
              </p:nvSpPr>
              <p:spPr>
                <a:xfrm>
                  <a:off x="2406637" y="1402578"/>
                  <a:ext cx="1296144" cy="33324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2F5B713-5656-AF4A-961E-345B8EB03BBE}"/>
                    </a:ext>
                  </a:extLst>
                </p:cNvPr>
                <p:cNvSpPr txBox="1"/>
                <p:nvPr/>
              </p:nvSpPr>
              <p:spPr>
                <a:xfrm>
                  <a:off x="2467577" y="1392257"/>
                  <a:ext cx="12971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Naïve</a:t>
                  </a:r>
                  <a:r>
                    <a:rPr lang="zh-CN" alt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Bayes</a:t>
                  </a:r>
                </a:p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(Multinomial)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242D385-C7A2-7848-BF96-25FB59F190FE}"/>
                    </a:ext>
                  </a:extLst>
                </p:cNvPr>
                <p:cNvSpPr txBox="1"/>
                <p:nvPr/>
              </p:nvSpPr>
              <p:spPr>
                <a:xfrm>
                  <a:off x="2799830" y="198804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0.96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8947A00-B937-024D-9C3C-1F48CBF66193}"/>
                    </a:ext>
                  </a:extLst>
                </p:cNvPr>
                <p:cNvSpPr txBox="1"/>
                <p:nvPr/>
              </p:nvSpPr>
              <p:spPr>
                <a:xfrm>
                  <a:off x="2789405" y="23949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0.94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BE6AF8-9FC7-A24B-91EC-43E813DCE9B9}"/>
                    </a:ext>
                  </a:extLst>
                </p:cNvPr>
                <p:cNvSpPr txBox="1"/>
                <p:nvPr/>
              </p:nvSpPr>
              <p:spPr>
                <a:xfrm>
                  <a:off x="2791153" y="2767616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0.94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F491B1A-E686-1142-9D8A-C5016372E154}"/>
                    </a:ext>
                  </a:extLst>
                </p:cNvPr>
                <p:cNvSpPr txBox="1"/>
                <p:nvPr/>
              </p:nvSpPr>
              <p:spPr>
                <a:xfrm>
                  <a:off x="2789405" y="3125463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0.96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D184931-2FA5-6744-9274-10FAE35D2B68}"/>
                    </a:ext>
                  </a:extLst>
                </p:cNvPr>
                <p:cNvSpPr txBox="1"/>
                <p:nvPr/>
              </p:nvSpPr>
              <p:spPr>
                <a:xfrm>
                  <a:off x="2789405" y="34938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0.93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C5FA8A6-C785-6240-B050-5B23F6B8F377}"/>
                    </a:ext>
                  </a:extLst>
                </p:cNvPr>
                <p:cNvSpPr txBox="1"/>
                <p:nvPr/>
              </p:nvSpPr>
              <p:spPr>
                <a:xfrm>
                  <a:off x="2789405" y="386571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0.93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966EF2E-3AE4-464D-81FE-68C88DB545FB}"/>
                  </a:ext>
                </a:extLst>
              </p:cNvPr>
              <p:cNvGrpSpPr/>
              <p:nvPr/>
            </p:nvGrpSpPr>
            <p:grpSpPr>
              <a:xfrm>
                <a:off x="5387119" y="1402578"/>
                <a:ext cx="1296144" cy="3332476"/>
                <a:chOff x="2406637" y="1402578"/>
                <a:chExt cx="1296144" cy="3332476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63FAB26-44C9-1B43-B31C-BCA787BFB94A}"/>
                    </a:ext>
                  </a:extLst>
                </p:cNvPr>
                <p:cNvSpPr/>
                <p:nvPr/>
              </p:nvSpPr>
              <p:spPr>
                <a:xfrm>
                  <a:off x="2406637" y="1402578"/>
                  <a:ext cx="1296144" cy="33324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CDE94AE-36C0-A44E-998D-C4F320742ADE}"/>
                    </a:ext>
                  </a:extLst>
                </p:cNvPr>
                <p:cNvSpPr txBox="1"/>
                <p:nvPr/>
              </p:nvSpPr>
              <p:spPr>
                <a:xfrm>
                  <a:off x="2712927" y="1482821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KNN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A49A74A-5E3E-B947-8581-0E7B6684F66A}"/>
                    </a:ext>
                  </a:extLst>
                </p:cNvPr>
                <p:cNvSpPr txBox="1"/>
                <p:nvPr/>
              </p:nvSpPr>
              <p:spPr>
                <a:xfrm>
                  <a:off x="2799830" y="198804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0.93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4F28374-D4F5-B146-B425-E557F012870E}"/>
                    </a:ext>
                  </a:extLst>
                </p:cNvPr>
                <p:cNvSpPr txBox="1"/>
                <p:nvPr/>
              </p:nvSpPr>
              <p:spPr>
                <a:xfrm>
                  <a:off x="2789405" y="23949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0.88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2BEB248-2155-ED4B-8023-CF267214A368}"/>
                    </a:ext>
                  </a:extLst>
                </p:cNvPr>
                <p:cNvSpPr txBox="1"/>
                <p:nvPr/>
              </p:nvSpPr>
              <p:spPr>
                <a:xfrm>
                  <a:off x="2791153" y="2767616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0.87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DCE86CD-7B04-3042-BF58-83ED5F597EDB}"/>
                    </a:ext>
                  </a:extLst>
                </p:cNvPr>
                <p:cNvSpPr txBox="1"/>
                <p:nvPr/>
              </p:nvSpPr>
              <p:spPr>
                <a:xfrm>
                  <a:off x="2789405" y="3125463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0.90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3FC0E53-CD27-4C43-9136-5968A6D8129F}"/>
                    </a:ext>
                  </a:extLst>
                </p:cNvPr>
                <p:cNvSpPr txBox="1"/>
                <p:nvPr/>
              </p:nvSpPr>
              <p:spPr>
                <a:xfrm>
                  <a:off x="2789405" y="34938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0.84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9011DF6-F175-E047-8EC9-0790EC0AE532}"/>
                    </a:ext>
                  </a:extLst>
                </p:cNvPr>
                <p:cNvSpPr txBox="1"/>
                <p:nvPr/>
              </p:nvSpPr>
              <p:spPr>
                <a:xfrm>
                  <a:off x="2789405" y="386571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0.81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31FC59-2D42-7B47-B398-09DF116C4AB0}"/>
                  </a:ext>
                </a:extLst>
              </p:cNvPr>
              <p:cNvGrpSpPr/>
              <p:nvPr/>
            </p:nvGrpSpPr>
            <p:grpSpPr>
              <a:xfrm>
                <a:off x="6839401" y="1403994"/>
                <a:ext cx="1296144" cy="3342797"/>
                <a:chOff x="2406637" y="1392257"/>
                <a:chExt cx="1296144" cy="334279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DEC98C3-FA86-DB4D-9153-2B8E1E8C7443}"/>
                    </a:ext>
                  </a:extLst>
                </p:cNvPr>
                <p:cNvSpPr/>
                <p:nvPr/>
              </p:nvSpPr>
              <p:spPr>
                <a:xfrm>
                  <a:off x="2406637" y="1402578"/>
                  <a:ext cx="1296144" cy="33324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247A616-BC1A-6F43-84AB-1078140A603F}"/>
                    </a:ext>
                  </a:extLst>
                </p:cNvPr>
                <p:cNvSpPr txBox="1"/>
                <p:nvPr/>
              </p:nvSpPr>
              <p:spPr>
                <a:xfrm>
                  <a:off x="2467577" y="1392257"/>
                  <a:ext cx="9012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Random</a:t>
                  </a:r>
                </a:p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Forest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694A8E3-D54D-674B-B2AB-68F5B641B565}"/>
                    </a:ext>
                  </a:extLst>
                </p:cNvPr>
                <p:cNvSpPr txBox="1"/>
                <p:nvPr/>
              </p:nvSpPr>
              <p:spPr>
                <a:xfrm>
                  <a:off x="2799830" y="198804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0.99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16314AC-4227-9C49-9A7D-4FE0B2B5F366}"/>
                    </a:ext>
                  </a:extLst>
                </p:cNvPr>
                <p:cNvSpPr txBox="1"/>
                <p:nvPr/>
              </p:nvSpPr>
              <p:spPr>
                <a:xfrm>
                  <a:off x="2789405" y="23949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0.93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05CAE83-14EB-3544-9450-073CAAE799FE}"/>
                    </a:ext>
                  </a:extLst>
                </p:cNvPr>
                <p:cNvSpPr txBox="1"/>
                <p:nvPr/>
              </p:nvSpPr>
              <p:spPr>
                <a:xfrm>
                  <a:off x="2791153" y="2767616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0.91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CC156B4-E69C-F543-A1C2-B03B16581D3B}"/>
                    </a:ext>
                  </a:extLst>
                </p:cNvPr>
                <p:cNvSpPr txBox="1"/>
                <p:nvPr/>
              </p:nvSpPr>
              <p:spPr>
                <a:xfrm>
                  <a:off x="2789405" y="3125463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0.99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0C3585E-D31E-1E46-B3DA-497320D13480}"/>
                    </a:ext>
                  </a:extLst>
                </p:cNvPr>
                <p:cNvSpPr txBox="1"/>
                <p:nvPr/>
              </p:nvSpPr>
              <p:spPr>
                <a:xfrm>
                  <a:off x="2789405" y="3493880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0.93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C8B1FE3-780A-E04C-B374-F1005362B5C8}"/>
                    </a:ext>
                  </a:extLst>
                </p:cNvPr>
                <p:cNvSpPr txBox="1"/>
                <p:nvPr/>
              </p:nvSpPr>
              <p:spPr>
                <a:xfrm>
                  <a:off x="2789405" y="3865718"/>
                  <a:ext cx="71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0.90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5" name="Rounded Rectangle 6">
              <a:extLst>
                <a:ext uri="{FF2B5EF4-FFF2-40B4-BE49-F238E27FC236}">
                  <a16:creationId xmlns:a16="http://schemas.microsoft.com/office/drawing/2014/main" id="{00EA3426-4723-7043-A884-F17474D8C77F}"/>
                </a:ext>
              </a:extLst>
            </p:cNvPr>
            <p:cNvSpPr/>
            <p:nvPr/>
          </p:nvSpPr>
          <p:spPr>
            <a:xfrm>
              <a:off x="4458546" y="4491019"/>
              <a:ext cx="432827" cy="208478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240385" y="234376"/>
                  </a:moveTo>
                  <a:lnTo>
                    <a:pt x="2744441" y="234376"/>
                  </a:lnTo>
                  <a:lnTo>
                    <a:pt x="2744441" y="1314376"/>
                  </a:lnTo>
                  <a:lnTo>
                    <a:pt x="2240385" y="1314376"/>
                  </a:lnTo>
                  <a:close/>
                  <a:moveTo>
                    <a:pt x="1584648" y="234376"/>
                  </a:moveTo>
                  <a:lnTo>
                    <a:pt x="2088704" y="234376"/>
                  </a:lnTo>
                  <a:lnTo>
                    <a:pt x="2088704" y="1314376"/>
                  </a:lnTo>
                  <a:lnTo>
                    <a:pt x="1584648" y="1314376"/>
                  </a:lnTo>
                  <a:close/>
                  <a:moveTo>
                    <a:pt x="928911" y="234376"/>
                  </a:moveTo>
                  <a:lnTo>
                    <a:pt x="1432967" y="234376"/>
                  </a:lnTo>
                  <a:lnTo>
                    <a:pt x="1432967" y="1314376"/>
                  </a:lnTo>
                  <a:lnTo>
                    <a:pt x="928911" y="1314376"/>
                  </a:ln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6" name="Rounded Rectangle 6">
              <a:extLst>
                <a:ext uri="{FF2B5EF4-FFF2-40B4-BE49-F238E27FC236}">
                  <a16:creationId xmlns:a16="http://schemas.microsoft.com/office/drawing/2014/main" id="{C6C3C142-AF08-DC4B-A814-25EFBA4EA68D}"/>
                </a:ext>
              </a:extLst>
            </p:cNvPr>
            <p:cNvSpPr/>
            <p:nvPr/>
          </p:nvSpPr>
          <p:spPr>
            <a:xfrm>
              <a:off x="2940325" y="4491019"/>
              <a:ext cx="432827" cy="208478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1584648" y="234376"/>
                  </a:moveTo>
                  <a:lnTo>
                    <a:pt x="2088704" y="234376"/>
                  </a:lnTo>
                  <a:lnTo>
                    <a:pt x="2088704" y="1314376"/>
                  </a:lnTo>
                  <a:lnTo>
                    <a:pt x="1584648" y="1314376"/>
                  </a:lnTo>
                  <a:close/>
                  <a:moveTo>
                    <a:pt x="928911" y="234376"/>
                  </a:moveTo>
                  <a:lnTo>
                    <a:pt x="1432967" y="234376"/>
                  </a:lnTo>
                  <a:lnTo>
                    <a:pt x="1432967" y="1314376"/>
                  </a:lnTo>
                  <a:lnTo>
                    <a:pt x="928911" y="1314376"/>
                  </a:ln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7" name="Rounded Rectangle 6">
              <a:extLst>
                <a:ext uri="{FF2B5EF4-FFF2-40B4-BE49-F238E27FC236}">
                  <a16:creationId xmlns:a16="http://schemas.microsoft.com/office/drawing/2014/main" id="{72EC0B82-8337-0F41-9B80-2273159A29B9}"/>
                </a:ext>
              </a:extLst>
            </p:cNvPr>
            <p:cNvSpPr/>
            <p:nvPr/>
          </p:nvSpPr>
          <p:spPr>
            <a:xfrm>
              <a:off x="7342110" y="4514568"/>
              <a:ext cx="432827" cy="208478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928911" y="234376"/>
                  </a:moveTo>
                  <a:lnTo>
                    <a:pt x="1432967" y="234376"/>
                  </a:lnTo>
                  <a:lnTo>
                    <a:pt x="1432967" y="1314376"/>
                  </a:lnTo>
                  <a:lnTo>
                    <a:pt x="928911" y="1314376"/>
                  </a:ln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8" name="Rounded Rectangle 6">
              <a:extLst>
                <a:ext uri="{FF2B5EF4-FFF2-40B4-BE49-F238E27FC236}">
                  <a16:creationId xmlns:a16="http://schemas.microsoft.com/office/drawing/2014/main" id="{62E3F2C6-E9A3-4F4D-B8AA-4DC36BC3ADC8}"/>
                </a:ext>
              </a:extLst>
            </p:cNvPr>
            <p:cNvSpPr/>
            <p:nvPr/>
          </p:nvSpPr>
          <p:spPr>
            <a:xfrm>
              <a:off x="5910828" y="4507071"/>
              <a:ext cx="432827" cy="208478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2237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647</Words>
  <Application>Microsoft Macintosh PowerPoint</Application>
  <PresentationFormat>On-screen Show (16:9)</PresentationFormat>
  <Paragraphs>167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my6779</cp:lastModifiedBy>
  <cp:revision>151</cp:revision>
  <dcterms:created xsi:type="dcterms:W3CDTF">2016-12-05T23:26:54Z</dcterms:created>
  <dcterms:modified xsi:type="dcterms:W3CDTF">2019-07-12T22:31:27Z</dcterms:modified>
</cp:coreProperties>
</file>