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3" r:id="rId2"/>
    <p:sldId id="264" r:id="rId3"/>
    <p:sldId id="266" r:id="rId4"/>
    <p:sldId id="287" r:id="rId5"/>
    <p:sldId id="267" r:id="rId6"/>
    <p:sldId id="268" r:id="rId7"/>
    <p:sldId id="276" r:id="rId8"/>
    <p:sldId id="288" r:id="rId9"/>
    <p:sldId id="279" r:id="rId10"/>
    <p:sldId id="260" r:id="rId11"/>
    <p:sldId id="262" r:id="rId12"/>
    <p:sldId id="257" r:id="rId13"/>
    <p:sldId id="261" r:id="rId14"/>
    <p:sldId id="273" r:id="rId15"/>
    <p:sldId id="285" r:id="rId16"/>
    <p:sldId id="265" r:id="rId17"/>
    <p:sldId id="272" r:id="rId18"/>
    <p:sldId id="270" r:id="rId19"/>
    <p:sldId id="271" r:id="rId20"/>
    <p:sldId id="269" r:id="rId21"/>
    <p:sldId id="274" r:id="rId22"/>
    <p:sldId id="283" r:id="rId23"/>
    <p:sldId id="282" r:id="rId24"/>
    <p:sldId id="277" r:id="rId25"/>
    <p:sldId id="275" r:id="rId26"/>
    <p:sldId id="278" r:id="rId27"/>
    <p:sldId id="289" r:id="rId28"/>
    <p:sldId id="29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0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B215D-0E93-CC42-A682-C337B6298F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368B6-238F-534E-A3C6-E6DC8B16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368B6-238F-534E-A3C6-E6DC8B1686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72C1-D41F-1547-ACCF-480BCC676B4E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A827-0645-234E-8514-0FEFCA15D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57" y="2612169"/>
            <a:ext cx="832019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Discrete-time noise filtering for </a:t>
            </a:r>
            <a:br>
              <a:rPr lang="en-US" sz="3600" dirty="0" smtClean="0"/>
            </a:br>
            <a:r>
              <a:rPr lang="en-US" sz="3600" dirty="0" smtClean="0"/>
              <a:t>Pulse-Processing in particle physics experiments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Ávila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77" y="6317406"/>
            <a:ext cx="8878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work was supported by the National Commission for Scientific and Technological Research (CONICYT) of </a:t>
            </a:r>
            <a:r>
              <a:rPr lang="en-US" sz="1100" dirty="0" smtClean="0"/>
              <a:t>Chile under </a:t>
            </a:r>
            <a:r>
              <a:rPr lang="en-US" sz="1100" dirty="0"/>
              <a:t>grant FONDECYT 11110165 and scholarship CONICYT-PCHA/</a:t>
            </a:r>
            <a:r>
              <a:rPr lang="en-US" sz="1100" dirty="0" err="1" smtClean="0"/>
              <a:t>Magíster</a:t>
            </a:r>
            <a:r>
              <a:rPr lang="en-US" sz="1100" dirty="0" smtClean="0"/>
              <a:t> </a:t>
            </a:r>
            <a:r>
              <a:rPr lang="en-US" sz="1100" dirty="0" err="1"/>
              <a:t>Nacional</a:t>
            </a:r>
            <a:r>
              <a:rPr lang="en-US" sz="1100" dirty="0"/>
              <a:t>/2013 - folio 221320673.</a:t>
            </a:r>
          </a:p>
        </p:txBody>
      </p:sp>
    </p:spTree>
    <p:extLst>
      <p:ext uri="{BB962C8B-B14F-4D97-AF65-F5344CB8AC3E}">
        <p14:creationId xmlns:p14="http://schemas.microsoft.com/office/powerpoint/2010/main" val="187711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5268" y="3397037"/>
            <a:ext cx="536780" cy="660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2048" y="2968796"/>
            <a:ext cx="536780" cy="1088786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68828" y="2698069"/>
            <a:ext cx="536780" cy="1359514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5608" y="2525788"/>
            <a:ext cx="536780" cy="1531795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42388" y="2407653"/>
            <a:ext cx="536780" cy="1649930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79168" y="2343663"/>
            <a:ext cx="536780" cy="1713920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flipH="1">
            <a:off x="2595267" y="2302888"/>
            <a:ext cx="7229868" cy="3516265"/>
          </a:xfrm>
          <a:prstGeom prst="arc">
            <a:avLst>
              <a:gd name="adj1" fmla="val 16423347"/>
              <a:gd name="adj2" fmla="val 0"/>
            </a:avLst>
          </a:prstGeom>
          <a:ln w="190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43262" y="3373373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72332" y="2944625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2926" y="267730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41234" y="250684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91828" y="2384816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15517" y="2316595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>
            <a:off x="2595268" y="2306578"/>
            <a:ext cx="7229868" cy="3516265"/>
          </a:xfrm>
          <a:prstGeom prst="arc">
            <a:avLst>
              <a:gd name="adj1" fmla="val 16423347"/>
              <a:gd name="adj2" fmla="val 0"/>
            </a:avLst>
          </a:prstGeom>
          <a:ln w="1905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31" idx="2"/>
          </p:cNvCxnSpPr>
          <p:nvPr/>
        </p:nvCxnSpPr>
        <p:spPr>
          <a:xfrm flipV="1">
            <a:off x="2595268" y="2091441"/>
            <a:ext cx="0" cy="19732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95267" y="4057582"/>
            <a:ext cx="389934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576" y="1910645"/>
            <a:ext cx="677985" cy="361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56" y="4743666"/>
            <a:ext cx="859116" cy="424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77" y="4154910"/>
            <a:ext cx="104014" cy="208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683" y="4154910"/>
            <a:ext cx="138315" cy="207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256" y="4154910"/>
            <a:ext cx="132782" cy="2074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648" y="4148025"/>
            <a:ext cx="290391" cy="2341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159" y="4238924"/>
            <a:ext cx="469900" cy="50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039155" y="5001846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2816" y="4553565"/>
            <a:ext cx="870446" cy="3718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0410" y="4743666"/>
            <a:ext cx="859116" cy="424255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>
          <a:xfrm>
            <a:off x="4908059" y="4148025"/>
            <a:ext cx="1495311" cy="1495311"/>
          </a:xfrm>
          <a:prstGeom prst="mathMultiply">
            <a:avLst>
              <a:gd name="adj1" fmla="val 346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437330" y="5550221"/>
            <a:ext cx="2510692" cy="783904"/>
          </a:xfrm>
          <a:custGeom>
            <a:avLst/>
            <a:gdLst>
              <a:gd name="connsiteX0" fmla="*/ 0 w 2510692"/>
              <a:gd name="connsiteY0" fmla="*/ 783904 h 783904"/>
              <a:gd name="connsiteX1" fmla="*/ 263769 w 2510692"/>
              <a:gd name="connsiteY1" fmla="*/ 158673 h 783904"/>
              <a:gd name="connsiteX2" fmla="*/ 595923 w 2510692"/>
              <a:gd name="connsiteY2" fmla="*/ 12135 h 783904"/>
              <a:gd name="connsiteX3" fmla="*/ 830384 w 2510692"/>
              <a:gd name="connsiteY3" fmla="*/ 393135 h 783904"/>
              <a:gd name="connsiteX4" fmla="*/ 1191846 w 2510692"/>
              <a:gd name="connsiteY4" fmla="*/ 578750 h 783904"/>
              <a:gd name="connsiteX5" fmla="*/ 1807307 w 2510692"/>
              <a:gd name="connsiteY5" fmla="*/ 705750 h 783904"/>
              <a:gd name="connsiteX6" fmla="*/ 2510692 w 2510692"/>
              <a:gd name="connsiteY6" fmla="*/ 754596 h 7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692" h="783904">
                <a:moveTo>
                  <a:pt x="0" y="783904"/>
                </a:moveTo>
                <a:cubicBezTo>
                  <a:pt x="82224" y="535602"/>
                  <a:pt x="164449" y="287301"/>
                  <a:pt x="263769" y="158673"/>
                </a:cubicBezTo>
                <a:cubicBezTo>
                  <a:pt x="363089" y="30045"/>
                  <a:pt x="501487" y="-26942"/>
                  <a:pt x="595923" y="12135"/>
                </a:cubicBezTo>
                <a:cubicBezTo>
                  <a:pt x="690359" y="51212"/>
                  <a:pt x="731063" y="298699"/>
                  <a:pt x="830384" y="393135"/>
                </a:cubicBezTo>
                <a:cubicBezTo>
                  <a:pt x="929705" y="487571"/>
                  <a:pt x="1029026" y="526647"/>
                  <a:pt x="1191846" y="578750"/>
                </a:cubicBezTo>
                <a:cubicBezTo>
                  <a:pt x="1354667" y="630852"/>
                  <a:pt x="1587499" y="676442"/>
                  <a:pt x="1807307" y="705750"/>
                </a:cubicBezTo>
                <a:cubicBezTo>
                  <a:pt x="2027115" y="735058"/>
                  <a:pt x="2510692" y="754596"/>
                  <a:pt x="2510692" y="754596"/>
                </a:cubicBezTo>
              </a:path>
            </a:pathLst>
          </a:cu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37330" y="5550221"/>
            <a:ext cx="0" cy="783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437330" y="6334125"/>
            <a:ext cx="277669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6842" y="6393654"/>
            <a:ext cx="213190" cy="2002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0445" y="6390988"/>
            <a:ext cx="327314" cy="20293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76123" y="6384189"/>
            <a:ext cx="334085" cy="207132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1962048" y="5550221"/>
            <a:ext cx="0" cy="78390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583372" y="6110347"/>
            <a:ext cx="0" cy="22377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228140" y="6241010"/>
            <a:ext cx="0" cy="93116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2385" y="5898647"/>
            <a:ext cx="4480983" cy="211700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7478287" y="5706311"/>
            <a:ext cx="1253774" cy="59767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3" grpId="0" animBg="1"/>
      <p:bldP spid="18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1" grpId="1" animBg="1"/>
      <p:bldP spid="24" grpId="0" animBg="1"/>
      <p:bldP spid="3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quenc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157"/>
            <a:ext cx="3781103" cy="2889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2423" y="3397139"/>
            <a:ext cx="536780" cy="660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9203" y="3397139"/>
            <a:ext cx="536780" cy="660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9203" y="2968898"/>
            <a:ext cx="536780" cy="42824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5983" y="3397139"/>
            <a:ext cx="536780" cy="660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5983" y="2968898"/>
            <a:ext cx="536780" cy="42824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65983" y="2698171"/>
            <a:ext cx="536780" cy="270727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2763" y="3397139"/>
            <a:ext cx="536780" cy="660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02763" y="2968898"/>
            <a:ext cx="536780" cy="42824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02763" y="2698171"/>
            <a:ext cx="536780" cy="270727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763" y="2525890"/>
            <a:ext cx="536780" cy="17228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39543" y="3397139"/>
            <a:ext cx="536780" cy="660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9543" y="2968898"/>
            <a:ext cx="536780" cy="428241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39543" y="2698171"/>
            <a:ext cx="536780" cy="270727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39543" y="2525890"/>
            <a:ext cx="536780" cy="17228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39543" y="2407755"/>
            <a:ext cx="536780" cy="118135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76323" y="3397139"/>
            <a:ext cx="536780" cy="66054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76323" y="2968898"/>
            <a:ext cx="536780" cy="428241"/>
          </a:xfrm>
          <a:prstGeom prst="rect">
            <a:avLst/>
          </a:prstGeom>
          <a:solidFill>
            <a:srgbClr val="D99694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76323" y="2698171"/>
            <a:ext cx="536780" cy="270727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76323" y="2525890"/>
            <a:ext cx="536780" cy="17228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76323" y="2412693"/>
            <a:ext cx="536780" cy="113198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76323" y="2343765"/>
            <a:ext cx="536780" cy="63990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flipH="1">
            <a:off x="2592422" y="2309309"/>
            <a:ext cx="7229868" cy="3516265"/>
          </a:xfrm>
          <a:prstGeom prst="arc">
            <a:avLst>
              <a:gd name="adj1" fmla="val 16423347"/>
              <a:gd name="adj2" fmla="val 0"/>
            </a:avLst>
          </a:prstGeom>
          <a:ln w="190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40417" y="3373475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69487" y="294472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0081" y="2677409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8389" y="2506949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88983" y="2384918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12672" y="231669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2423" y="3397139"/>
            <a:ext cx="536780" cy="660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9203" y="3397139"/>
            <a:ext cx="536780" cy="660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9203" y="2968898"/>
            <a:ext cx="536780" cy="42824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5983" y="3397139"/>
            <a:ext cx="536780" cy="660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5983" y="2968898"/>
            <a:ext cx="536780" cy="42824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65983" y="2698171"/>
            <a:ext cx="536780" cy="270727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2763" y="3397139"/>
            <a:ext cx="536780" cy="660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02763" y="2968898"/>
            <a:ext cx="536780" cy="42824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02763" y="2698171"/>
            <a:ext cx="536780" cy="270727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763" y="2525890"/>
            <a:ext cx="536780" cy="17228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39543" y="3397139"/>
            <a:ext cx="536780" cy="660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9543" y="2968898"/>
            <a:ext cx="536780" cy="428241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39543" y="2698171"/>
            <a:ext cx="536780" cy="270727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39543" y="2525890"/>
            <a:ext cx="536780" cy="17228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39543" y="2407755"/>
            <a:ext cx="536780" cy="118135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76323" y="3397139"/>
            <a:ext cx="536780" cy="66054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76323" y="2968898"/>
            <a:ext cx="536780" cy="428241"/>
          </a:xfrm>
          <a:prstGeom prst="rect">
            <a:avLst/>
          </a:prstGeom>
          <a:solidFill>
            <a:srgbClr val="D99694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76323" y="2698171"/>
            <a:ext cx="536780" cy="270727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76323" y="2525890"/>
            <a:ext cx="536780" cy="17228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76323" y="2412693"/>
            <a:ext cx="536780" cy="113198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76323" y="2343765"/>
            <a:ext cx="536780" cy="63990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flipH="1">
            <a:off x="2592422" y="2309309"/>
            <a:ext cx="7229868" cy="3516265"/>
          </a:xfrm>
          <a:prstGeom prst="arc">
            <a:avLst>
              <a:gd name="adj1" fmla="val 16423347"/>
              <a:gd name="adj2" fmla="val 0"/>
            </a:avLst>
          </a:prstGeom>
          <a:ln w="190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40417" y="3373475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69487" y="294472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20081" y="2677409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38389" y="2506949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88983" y="2384918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12672" y="2316697"/>
            <a:ext cx="47327" cy="4732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xmlns:p14="http://schemas.microsoft.com/office/powerpoint/2010/main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208 -0.24074 " pathEditMode="relative" ptsTypes="AA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868" y="1743477"/>
            <a:ext cx="536780" cy="660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0648" y="1743478"/>
            <a:ext cx="536780" cy="660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0648" y="1315236"/>
            <a:ext cx="536780" cy="42824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7428" y="1743477"/>
            <a:ext cx="536780" cy="660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428" y="1315236"/>
            <a:ext cx="536780" cy="42824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17428" y="1044509"/>
            <a:ext cx="536780" cy="270727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4208" y="1743478"/>
            <a:ext cx="536780" cy="660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4208" y="1315236"/>
            <a:ext cx="536780" cy="42824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54208" y="1044509"/>
            <a:ext cx="536780" cy="270727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4208" y="872228"/>
            <a:ext cx="536780" cy="172281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0988" y="1743477"/>
            <a:ext cx="536780" cy="660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0988" y="1315237"/>
            <a:ext cx="536780" cy="428241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0988" y="1044509"/>
            <a:ext cx="536780" cy="270727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0988" y="872229"/>
            <a:ext cx="536780" cy="172281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0988" y="754093"/>
            <a:ext cx="536780" cy="118135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27768" y="1743477"/>
            <a:ext cx="536780" cy="66054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7768" y="1315236"/>
            <a:ext cx="536780" cy="428241"/>
          </a:xfrm>
          <a:prstGeom prst="rect">
            <a:avLst/>
          </a:prstGeom>
          <a:solidFill>
            <a:srgbClr val="D99694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7768" y="1044509"/>
            <a:ext cx="536780" cy="270727"/>
          </a:xfrm>
          <a:prstGeom prst="rect">
            <a:avLst/>
          </a:prstGeom>
          <a:solidFill>
            <a:srgbClr val="B3A2C7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27768" y="872228"/>
            <a:ext cx="536780" cy="172281"/>
          </a:xfrm>
          <a:prstGeom prst="rect">
            <a:avLst/>
          </a:prstGeom>
          <a:solidFill>
            <a:srgbClr val="D7E4BD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27768" y="759031"/>
            <a:ext cx="536780" cy="113198"/>
          </a:xfrm>
          <a:prstGeom prst="rect">
            <a:avLst/>
          </a:prstGeom>
          <a:solidFill>
            <a:srgbClr val="FCD5B5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7768" y="695041"/>
            <a:ext cx="536780" cy="63990"/>
          </a:xfrm>
          <a:prstGeom prst="rect">
            <a:avLst/>
          </a:prstGeom>
          <a:solidFill>
            <a:srgbClr val="C6D9F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flipH="1">
            <a:off x="743867" y="655647"/>
            <a:ext cx="7229868" cy="3516265"/>
          </a:xfrm>
          <a:prstGeom prst="arc">
            <a:avLst>
              <a:gd name="adj1" fmla="val 16423347"/>
              <a:gd name="adj2" fmla="val 0"/>
            </a:avLst>
          </a:prstGeom>
          <a:ln w="190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7022120"/>
            <a:ext cx="8748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39155" y="3282901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6" y="2834620"/>
            <a:ext cx="870446" cy="37184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5039155" y="4027411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6" y="3579130"/>
            <a:ext cx="870446" cy="371841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5039155" y="4791903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6" y="4343622"/>
            <a:ext cx="870446" cy="371841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5039155" y="5560225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6" y="5111944"/>
            <a:ext cx="870446" cy="371841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5039155" y="6293109"/>
            <a:ext cx="145545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16" y="5844828"/>
            <a:ext cx="870446" cy="371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62687" y="4237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17" y="3100130"/>
            <a:ext cx="651534" cy="3217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621" y="3842343"/>
            <a:ext cx="661661" cy="3267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907" y="6089900"/>
            <a:ext cx="757144" cy="3411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276" y="4902394"/>
            <a:ext cx="63500" cy="4191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645206" y="2999947"/>
            <a:ext cx="502147" cy="343108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6680" y="4633153"/>
            <a:ext cx="317500" cy="31750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7293437" y="4791903"/>
            <a:ext cx="49032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73" y="4580244"/>
            <a:ext cx="859116" cy="4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1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6239E-6 -4.91902E-6 L -4.66239E-6 0.13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0018 0.290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4.44444E-6 0.32963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00017 0.35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371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4.90155E-6 L 0.00018 0.2406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3.33333E-6 L 5E-6 0.336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2843E-6 -9.37283E-7 L 4.22843E-6 0.399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02985E-6 L 0.00017 0.438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258E-6 -4.8113E-6 L 4.18258E-6 0.351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454E-6 -3.15119E-6 L 3.2454E-6 0.44802 " pathEditMode="relative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5.6263E-7 L 0.00034 0.51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1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34823E-6 L 0.00017 0.5496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23 L 0.00034 0.463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871E-6 -4.91902E-6 L 4.98871E-6 0.462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871E-6 4.92247E-6 L 3.85871E-6 0.55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9.37283E-7 L 0.00017 0.6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871E-6 -4.85073E-6 L 3.85871E-6 0.57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1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92247E-6 L 0.00017 0.667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898E-6 -4.85073E-6 L 3.48898E-6 0.679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9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236" y="1635025"/>
            <a:ext cx="12194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2755900"/>
            <a:ext cx="7156824" cy="103734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47882" y="2883647"/>
            <a:ext cx="3884706" cy="909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69857" y="3927717"/>
            <a:ext cx="236496" cy="83210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7332" y="4996331"/>
            <a:ext cx="7435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Low entropy expression: input noise can </a:t>
            </a:r>
            <a:r>
              <a:rPr lang="en-US" sz="3200" dirty="0"/>
              <a:t>be easily </a:t>
            </a:r>
            <a:r>
              <a:rPr lang="en-US" sz="3200" dirty="0" smtClean="0"/>
              <a:t>identified </a:t>
            </a:r>
            <a:r>
              <a:rPr lang="en-US" sz="3200" dirty="0"/>
              <a:t>and separate from filter influence </a:t>
            </a:r>
          </a:p>
        </p:txBody>
      </p:sp>
    </p:spTree>
    <p:extLst>
      <p:ext uri="{BB962C8B-B14F-4D97-AF65-F5344CB8AC3E}">
        <p14:creationId xmlns:p14="http://schemas.microsoft.com/office/powerpoint/2010/main" val="16925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784" y="2038388"/>
            <a:ext cx="1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Weighting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43" y="5710745"/>
            <a:ext cx="3670855" cy="70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916" y="3876430"/>
            <a:ext cx="14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7355" y="888224"/>
            <a:ext cx="48337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Comparison (thermal noise)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4" y="2521483"/>
            <a:ext cx="8230776" cy="1096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94" y="4245762"/>
            <a:ext cx="7885868" cy="11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SNR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configuration</a:t>
            </a:r>
            <a:endParaRPr lang="en-US" dirty="0"/>
          </a:p>
        </p:txBody>
      </p:sp>
      <p:pic>
        <p:nvPicPr>
          <p:cNvPr id="4" name="Picture 3" descr="front-e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4" y="2540000"/>
            <a:ext cx="7126941" cy="2591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659368"/>
            <a:ext cx="8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84" y="5689251"/>
            <a:ext cx="1367118" cy="3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3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177" y="1141965"/>
            <a:ext cx="36774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e want to minimize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42" y="2126129"/>
            <a:ext cx="6096000" cy="1027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177" y="3570941"/>
            <a:ext cx="3914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Independent variables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42" y="4554818"/>
            <a:ext cx="228600" cy="21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42" y="4441265"/>
            <a:ext cx="4000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timum_tau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32" y="1598704"/>
            <a:ext cx="4656418" cy="4049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3765" y="821765"/>
            <a:ext cx="14897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Results: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908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timum_w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26" y="1075765"/>
            <a:ext cx="5290298" cy="47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Basic concepts: noise analysis for pulse-processing in particle physics experiments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Noise </a:t>
            </a:r>
            <a:r>
              <a:rPr lang="en-US" sz="2800" dirty="0" smtClean="0"/>
              <a:t>analysis </a:t>
            </a:r>
            <a:r>
              <a:rPr lang="en-US" sz="2800" dirty="0"/>
              <a:t>in </a:t>
            </a:r>
            <a:r>
              <a:rPr lang="en-US" sz="2800" dirty="0" smtClean="0"/>
              <a:t>pulse-processing discrete-time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 SC filter for arbitrary weighting function synthesis (if we have time)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95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ptimum_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30" y="1225176"/>
            <a:ext cx="4533900" cy="38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SC filter for arbitrary weighting function synthesis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UMC180nm (through </a:t>
            </a:r>
            <a:r>
              <a:rPr lang="en-US" dirty="0" err="1" smtClean="0"/>
              <a:t>Europractice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Mentor graphics tools </a:t>
            </a:r>
            <a:r>
              <a:rPr lang="en-US" sz="2400" dirty="0" smtClean="0"/>
              <a:t>(ICUC new analog </a:t>
            </a:r>
            <a:r>
              <a:rPr lang="en-US" sz="2400" dirty="0" err="1" smtClean="0"/>
              <a:t>toolchain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 descr="fil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52" y="3003521"/>
            <a:ext cx="7194322" cy="31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7" y="276771"/>
            <a:ext cx="3219729" cy="62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1" y="1539343"/>
            <a:ext cx="6692773" cy="43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4-20 at 8.01.14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36" y="387161"/>
            <a:ext cx="5935540" cy="58894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0706" y="2285999"/>
            <a:ext cx="1419412" cy="104588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8236" y="6309374"/>
            <a:ext cx="244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~1.5 mm x 1.5mm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9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ter_lay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1190638"/>
            <a:ext cx="7948706" cy="445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321" y="5707251"/>
            <a:ext cx="280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~ 185um x 332um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72353" y="1509057"/>
            <a:ext cx="1852706" cy="136515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353" y="4044110"/>
            <a:ext cx="1852706" cy="136515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5882" y="2652564"/>
            <a:ext cx="2386798" cy="1758692"/>
          </a:xfrm>
          <a:prstGeom prst="rect">
            <a:avLst/>
          </a:prstGeom>
          <a:noFill/>
          <a:ln w="76200" cmpd="sng">
            <a:solidFill>
              <a:srgbClr val="DBDB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353" y="3001933"/>
            <a:ext cx="1852706" cy="912946"/>
          </a:xfrm>
          <a:prstGeom prst="rect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9182" y="1509056"/>
            <a:ext cx="718050" cy="1052033"/>
          </a:xfrm>
          <a:prstGeom prst="rect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9181" y="4505946"/>
            <a:ext cx="938451" cy="511272"/>
          </a:xfrm>
          <a:prstGeom prst="rect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4668" y="1408960"/>
            <a:ext cx="2937581" cy="4122574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0182" y="1509057"/>
            <a:ext cx="1349410" cy="1046732"/>
          </a:xfrm>
          <a:prstGeom prst="rect">
            <a:avLst/>
          </a:prstGeom>
          <a:noFill/>
          <a:ln w="762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835" y="4506098"/>
            <a:ext cx="1349410" cy="1046732"/>
          </a:xfrm>
          <a:prstGeom prst="rect">
            <a:avLst/>
          </a:prstGeom>
          <a:noFill/>
          <a:ln w="762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2574" y="5843703"/>
            <a:ext cx="3544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Cs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</a:rPr>
              <a:t>Cf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DBDB00"/>
                </a:solidFill>
              </a:rPr>
              <a:t>OTA </a:t>
            </a:r>
            <a:r>
              <a:rPr lang="en-US" sz="2800" dirty="0" smtClean="0">
                <a:solidFill>
                  <a:srgbClr val="0000FF"/>
                </a:solidFill>
              </a:rPr>
              <a:t>Buffers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Logic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4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in_curv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71" y="1531470"/>
            <a:ext cx="5906745" cy="4430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5294" y="926353"/>
            <a:ext cx="359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Post-layout simulations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93079" y="3665311"/>
            <a:ext cx="2238749" cy="176324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31828" y="3662591"/>
            <a:ext cx="167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Due to the binary cap arrangement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70674" y="5961529"/>
            <a:ext cx="317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 step response (64 available gains)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439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fil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4" y="533117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830" y="2880155"/>
            <a:ext cx="177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31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3089" y="2917963"/>
            <a:ext cx="212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88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ILC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0539"/>
            <a:ext cx="7995611" cy="2587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280539"/>
            <a:ext cx="7995611" cy="2587618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Bean</a:t>
            </a:r>
          </a:p>
          <a:p>
            <a:endParaRPr lang="en-US" dirty="0"/>
          </a:p>
        </p:txBody>
      </p:sp>
      <p:pic>
        <p:nvPicPr>
          <p:cNvPr id="4" name="Picture 3" descr="detector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5" y="2666081"/>
            <a:ext cx="7675871" cy="12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Basic concepts: noise analysis for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pulse</a:t>
            </a:r>
            <a:r>
              <a:rPr lang="en-US" sz="3200" dirty="0"/>
              <a:t>-processing in particle physics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642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electrical engineers we </a:t>
            </a:r>
            <a:r>
              <a:rPr lang="en-US" dirty="0"/>
              <a:t>are </a:t>
            </a:r>
            <a:r>
              <a:rPr lang="en-US" dirty="0" smtClean="0"/>
              <a:t>used </a:t>
            </a:r>
            <a:r>
              <a:rPr lang="en-US" dirty="0"/>
              <a:t>to model the noise in the frequency </a:t>
            </a:r>
            <a:r>
              <a:rPr lang="en-US" dirty="0" smtClean="0"/>
              <a:t>domain.</a:t>
            </a:r>
          </a:p>
          <a:p>
            <a:endParaRPr lang="en-US" dirty="0"/>
          </a:p>
          <a:p>
            <a:r>
              <a:rPr lang="en-US" dirty="0" smtClean="0"/>
              <a:t>Most of the times we deal with continuous processes: we assume that the noise process started at </a:t>
            </a:r>
            <a:r>
              <a:rPr lang="en-US" dirty="0"/>
              <a:t>- ∞ (</a:t>
            </a:r>
            <a:r>
              <a:rPr lang="en-US" dirty="0" smtClean="0"/>
              <a:t>stationary noise process).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ont-e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6" y="831007"/>
            <a:ext cx="5031208" cy="1829530"/>
          </a:xfrm>
          <a:prstGeom prst="rect">
            <a:avLst/>
          </a:prstGeom>
        </p:spPr>
      </p:pic>
      <p:pic>
        <p:nvPicPr>
          <p:cNvPr id="7" name="Picture 6" descr="vout_cs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54" y="3274888"/>
            <a:ext cx="2849379" cy="17315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202178" y="2343025"/>
            <a:ext cx="251795" cy="83210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520" y="5006434"/>
            <a:ext cx="1" cy="30246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5654" y="344381"/>
            <a:ext cx="5728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but in pulse-processing for particle physics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9800" y="5244433"/>
            <a:ext cx="2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after restarting C</a:t>
            </a:r>
            <a:r>
              <a:rPr lang="en-US" baseline="-25000" dirty="0" smtClean="0"/>
              <a:t>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55033" y="5007600"/>
            <a:ext cx="0" cy="30246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3973" y="5309186"/>
            <a:ext cx="285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after taking the sample</a:t>
            </a:r>
          </a:p>
        </p:txBody>
      </p:sp>
      <p:pic>
        <p:nvPicPr>
          <p:cNvPr id="18" name="Picture 17" descr="filterou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33" y="2937500"/>
            <a:ext cx="3302000" cy="20701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895031" y="2280578"/>
            <a:ext cx="519343" cy="65692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16200000">
            <a:off x="2288008" y="4423383"/>
            <a:ext cx="183538" cy="2750512"/>
          </a:xfrm>
          <a:prstGeom prst="leftBrace">
            <a:avLst>
              <a:gd name="adj1" fmla="val 96261"/>
              <a:gd name="adj2" fmla="val 49204"/>
            </a:avLst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0139" y="5861802"/>
            <a:ext cx="257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Finite-time process 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974638" y="3436470"/>
            <a:ext cx="2750513" cy="0"/>
          </a:xfrm>
          <a:prstGeom prst="line">
            <a:avLst/>
          </a:prstGeom>
          <a:ln w="3175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66" y="3192929"/>
            <a:ext cx="420228" cy="4870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32" y="831007"/>
            <a:ext cx="685800" cy="4191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819588" y="1435473"/>
            <a:ext cx="259672" cy="40229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55033" y="6172233"/>
            <a:ext cx="518143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24360" y="5756734"/>
            <a:ext cx="4151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continuous-time noise analysis is </a:t>
            </a:r>
            <a:r>
              <a:rPr lang="en-US" sz="2400" dirty="0"/>
              <a:t>more intuitive </a:t>
            </a:r>
          </a:p>
        </p:txBody>
      </p:sp>
    </p:spTree>
    <p:extLst>
      <p:ext uri="{BB962C8B-B14F-4D97-AF65-F5344CB8AC3E}">
        <p14:creationId xmlns:p14="http://schemas.microsoft.com/office/powerpoint/2010/main" val="356744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noise can </a:t>
            </a:r>
            <a:r>
              <a:rPr lang="en-US" dirty="0"/>
              <a:t>be modeled </a:t>
            </a:r>
            <a:r>
              <a:rPr lang="en-US" dirty="0" smtClean="0"/>
              <a:t>as a Poisson sequence </a:t>
            </a:r>
            <a:r>
              <a:rPr lang="en-US" dirty="0"/>
              <a:t>of </a:t>
            </a:r>
            <a:r>
              <a:rPr lang="en-US" dirty="0" smtClean="0"/>
              <a:t>Dirac impulses.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Colored noise can be modeled as a Poisson sequence of shaped pulses.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2311" y="2937673"/>
            <a:ext cx="1876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animation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874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ont-e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9" y="1381552"/>
            <a:ext cx="7126941" cy="259161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4986374" y="3329674"/>
            <a:ext cx="251795" cy="832102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7001374" y="3446577"/>
            <a:ext cx="418779" cy="615479"/>
          </a:xfrm>
          <a:prstGeom prst="straightConnector1">
            <a:avLst/>
          </a:prstGeom>
          <a:ln w="63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1" y="4251313"/>
            <a:ext cx="677985" cy="361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024" y="4173626"/>
            <a:ext cx="536581" cy="30182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97632" y="3973167"/>
            <a:ext cx="977484" cy="909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approach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1078" y="5691806"/>
            <a:ext cx="536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[Avila</a:t>
            </a:r>
            <a:r>
              <a:rPr lang="en-US" sz="2400" dirty="0"/>
              <a:t>, </a:t>
            </a:r>
            <a:r>
              <a:rPr lang="en-US" sz="2400" dirty="0" smtClean="0"/>
              <a:t>Alvarez, </a:t>
            </a:r>
            <a:r>
              <a:rPr lang="en-US" sz="2400" dirty="0" err="1" smtClean="0"/>
              <a:t>Abusleme</a:t>
            </a:r>
            <a:r>
              <a:rPr lang="en-US" sz="2400" dirty="0"/>
              <a:t>, IEEE TNS 2013]</a:t>
            </a:r>
          </a:p>
        </p:txBody>
      </p:sp>
    </p:spTree>
    <p:extLst>
      <p:ext uri="{BB962C8B-B14F-4D97-AF65-F5344CB8AC3E}">
        <p14:creationId xmlns:p14="http://schemas.microsoft.com/office/powerpoint/2010/main" val="46456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307</Words>
  <Application>Microsoft Macintosh PowerPoint</Application>
  <PresentationFormat>On-screen Show (4:3)</PresentationFormat>
  <Paragraphs>57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Discrete-time noise filtering for  Pulse-Processing in particle physics experiments</vt:lpstr>
      <vt:lpstr>Outline</vt:lpstr>
      <vt:lpstr>Motivations</vt:lpstr>
      <vt:lpstr>PowerPoint Presentation</vt:lpstr>
      <vt:lpstr>Basic concepts: noise analysis for  pulse-processing in particle physics experiments</vt:lpstr>
      <vt:lpstr>PowerPoint Presentation</vt:lpstr>
      <vt:lpstr>Weighting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SNR maximization</vt:lpstr>
      <vt:lpstr>PowerPoint Presentation</vt:lpstr>
      <vt:lpstr>PowerPoint Presentation</vt:lpstr>
      <vt:lpstr>PowerPoint Presentation</vt:lpstr>
      <vt:lpstr>PowerPoint Presentation</vt:lpstr>
      <vt:lpstr>A SC filter for arbitrary weighting function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Avila</dc:creator>
  <cp:lastModifiedBy>Diego Avila</cp:lastModifiedBy>
  <cp:revision>52</cp:revision>
  <dcterms:created xsi:type="dcterms:W3CDTF">2013-09-27T12:44:10Z</dcterms:created>
  <dcterms:modified xsi:type="dcterms:W3CDTF">2014-04-25T19:51:20Z</dcterms:modified>
</cp:coreProperties>
</file>