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94363"/>
  </p:normalViewPr>
  <p:slideViewPr>
    <p:cSldViewPr snapToGrid="0" snapToObjects="1">
      <p:cViewPr varScale="1">
        <p:scale>
          <a:sx n="76" d="100"/>
          <a:sy n="76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B4B7-2518-F44C-AB85-11278A1CB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42680-C768-C74E-9A23-8C0C564E5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F74B6-5001-8B49-B2D9-9D0DC6AD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F6B7-0215-E846-8A4C-056135476A64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B0322-45A4-CE43-B17F-00A9DA74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9C631-64C0-4648-BDDD-7DE62A07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9597-F851-EB46-B8A1-D21931D8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2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1716-579E-C04D-AAFF-3AA34A94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C44BC-168F-AF42-8DD9-15C35556E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8A723-2027-9A41-B07E-E1BFE3DD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F6B7-0215-E846-8A4C-056135476A64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D22E8-2692-9E44-99ED-B7B2C28A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64175-764F-944E-83B6-A5C0D451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9597-F851-EB46-B8A1-D21931D8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2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D9B20-D9A5-6544-B514-ABCF72B87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45BA0-5383-8A49-8711-90DFDF158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585A4-C0E8-8343-B7AC-EF09A54D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F6B7-0215-E846-8A4C-056135476A64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0488B-8CE5-D249-9C2F-2BC38608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2FDEA-768B-BA4D-93DE-4D98C300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9597-F851-EB46-B8A1-D21931D8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0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6409-552C-F745-B5A0-71CB7265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A001-55AF-5649-B457-D24C08CB5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C02ED-88B9-8843-BB3D-31DF5572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F6B7-0215-E846-8A4C-056135476A64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12041-A3B7-F648-8654-D4B497A0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A861C-CB26-284B-82FB-58340442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9597-F851-EB46-B8A1-D21931D8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6E4D-FA6C-1A41-A863-2E7384F04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7E5E8-A367-EE49-B820-256C172B5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57DBD-E9E7-3E42-A42C-1B412984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F6B7-0215-E846-8A4C-056135476A64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513A9-49DB-BD41-A211-E9382774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0E215-2F2D-384C-AA4E-4DF4BD6F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9597-F851-EB46-B8A1-D21931D8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D321-0D0A-4644-AAC8-20B95907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9CF6-7F99-D048-B995-840F1951E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41773-63C4-164C-B0C4-2BD0B11E3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7FA29-223B-6A4C-91A4-A04BCD02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F6B7-0215-E846-8A4C-056135476A64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F7404-CB8F-904A-A7BD-A79F02DF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75CF0-FDBD-CC48-85B0-B70C9632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9597-F851-EB46-B8A1-D21931D8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0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F34A-0206-E940-AA3B-C3E4B338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F6E56-0040-A445-B64D-52CEED89A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8E7EF-4EA4-BA43-BEA8-9CD3CC59A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F12C3-E114-5443-9116-1E16FC380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101D4-40FA-2E40-99E0-3D3D3F919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4F5A1-6D17-374C-A5AE-FB2687C0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F6B7-0215-E846-8A4C-056135476A64}" type="datetimeFigureOut">
              <a:rPr lang="en-US" smtClean="0"/>
              <a:t>1/7/19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57D6B-0801-164C-97F9-C95463D4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1C2B2-EDC2-9242-910B-F5B3892D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9597-F851-EB46-B8A1-D21931D8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3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3379-6A5E-6342-B496-58DD19E1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5391B-374C-9942-B5CB-0F468076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F6B7-0215-E846-8A4C-056135476A64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BA993-9139-4740-B2B5-9D1FE2F9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40DCD-08D3-1B4C-9BF0-1503F75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9597-F851-EB46-B8A1-D21931D8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3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52677-0E28-E94E-B51C-F994DC9B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F6B7-0215-E846-8A4C-056135476A64}" type="datetimeFigureOut">
              <a:rPr lang="en-US" smtClean="0"/>
              <a:t>1/7/19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FA46B-2686-E745-92D9-04A87A47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72E9-77FC-3F44-ACD6-0DC13756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9597-F851-EB46-B8A1-D21931D8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2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7AB5-0071-AD47-9041-4EA5A05D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5EEE4-2CDC-A64A-B0D8-CCF103FFB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7C8E4-3384-DB4C-8F89-EE3D1FD20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5C58E-ED9B-A24B-A684-A51C5F7A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F6B7-0215-E846-8A4C-056135476A64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889F-3B64-5D42-BB48-C11E2D5F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F5606-A857-174E-9961-0C678640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9597-F851-EB46-B8A1-D21931D8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7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9213-4AF8-2640-98FE-44DD1A22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E880C-ACD5-8D41-8E56-4B3C330BC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39F0A-B890-7D4A-90A4-EE1F6CC9E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A478A-2D22-1943-BCBB-3843A2BC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F6B7-0215-E846-8A4C-056135476A64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F0110-BFAD-7346-8915-B5DA8ADE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451C0-835D-1849-9A60-B2C0D4F3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9597-F851-EB46-B8A1-D21931D8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1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547990-E6B2-314B-ADF9-91923682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A15E0-C34A-AD4C-B6CC-EF09C3C3A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80C71-46E3-DF43-B203-ED057DC69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4F6B7-0215-E846-8A4C-056135476A64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B6198-38F7-0C4A-BA5B-214AE68C4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CD635-94CD-C54C-BBBC-B94C3CE26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9597-F851-EB46-B8A1-D21931D8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6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5E68-1EA3-1249-B814-58949A83E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Projection neuron optical physiology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E3A5C-4D89-4A42-BF9A-4387EA4CD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12-18-2018</a:t>
            </a:r>
          </a:p>
          <a:p>
            <a:r>
              <a:rPr lang="en-US" dirty="0"/>
              <a:t>MAC</a:t>
            </a:r>
          </a:p>
        </p:txBody>
      </p:sp>
    </p:spTree>
    <p:extLst>
      <p:ext uri="{BB962C8B-B14F-4D97-AF65-F5344CB8AC3E}">
        <p14:creationId xmlns:p14="http://schemas.microsoft.com/office/powerpoint/2010/main" val="35589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1026-9DD1-6044-A163-DE99692C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MCH vs. OCT behavior preference from GH146—gcamp6m activity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555137-55BF-5B47-9E3B-F47EF973F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6643" y="2352845"/>
            <a:ext cx="4958062" cy="35577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2C3215-A1CA-8A46-A300-DAB942D2DE82}"/>
              </a:ext>
            </a:extLst>
          </p:cNvPr>
          <p:cNvSpPr txBox="1"/>
          <p:nvPr/>
        </p:nvSpPr>
        <p:spPr>
          <a:xfrm>
            <a:off x="423332" y="2929467"/>
            <a:ext cx="26406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Cross-validation with 1000 iterations of random 80/20 train/test split</a:t>
            </a:r>
          </a:p>
          <a:p>
            <a:endParaRPr lang="en-US" dirty="0"/>
          </a:p>
          <a:p>
            <a:r>
              <a:rPr lang="en-US" dirty="0"/>
              <a:t>N=47 flies</a:t>
            </a:r>
          </a:p>
          <a:p>
            <a:endParaRPr lang="en-US" dirty="0"/>
          </a:p>
          <a:p>
            <a:r>
              <a:rPr lang="en-US" b="1" dirty="0"/>
              <a:t>PC2 and PC5 are consistent predictors of behavior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2DBBA2-E6BA-224D-BB72-0FA802699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705" y="2252133"/>
            <a:ext cx="4247295" cy="35729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5C3734-A70A-0D4F-820C-CA10C3C37291}"/>
              </a:ext>
            </a:extLst>
          </p:cNvPr>
          <p:cNvSpPr txBox="1"/>
          <p:nvPr/>
        </p:nvSpPr>
        <p:spPr>
          <a:xfrm>
            <a:off x="9635066" y="2794000"/>
            <a:ext cx="1718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Kink at PC7. Didn’t use PCs higher than 7</a:t>
            </a:r>
          </a:p>
        </p:txBody>
      </p:sp>
    </p:spTree>
    <p:extLst>
      <p:ext uri="{BB962C8B-B14F-4D97-AF65-F5344CB8AC3E}">
        <p14:creationId xmlns:p14="http://schemas.microsoft.com/office/powerpoint/2010/main" val="100571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92E5-0222-7840-B024-AF133B91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16B49-B83D-6942-8A83-8C2CADECE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57" y="2393005"/>
            <a:ext cx="3913579" cy="3165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5C9C22-559F-534F-8BB7-705240536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336" y="2393005"/>
            <a:ext cx="3894648" cy="32272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318256-32BD-A44C-A41B-50979BECDBE2}"/>
              </a:ext>
            </a:extLst>
          </p:cNvPr>
          <p:cNvSpPr txBox="1"/>
          <p:nvPr/>
        </p:nvSpPr>
        <p:spPr>
          <a:xfrm>
            <a:off x="1229078" y="1915951"/>
            <a:ext cx="2631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PC 2 prediction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147DA8-5152-194C-82E2-299044B468A7}"/>
              </a:ext>
            </a:extLst>
          </p:cNvPr>
          <p:cNvSpPr txBox="1"/>
          <p:nvPr/>
        </p:nvSpPr>
        <p:spPr>
          <a:xfrm>
            <a:off x="5089870" y="1852557"/>
            <a:ext cx="2631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PC 5 prediction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C2A87D-CAB7-D945-AA81-EC995236F269}"/>
              </a:ext>
            </a:extLst>
          </p:cNvPr>
          <p:cNvSpPr txBox="1"/>
          <p:nvPr/>
        </p:nvSpPr>
        <p:spPr>
          <a:xfrm>
            <a:off x="8417278" y="1904168"/>
            <a:ext cx="4282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PC 2 and 5 prediction</a:t>
            </a:r>
          </a:p>
        </p:txBody>
      </p:sp>
    </p:spTree>
    <p:extLst>
      <p:ext uri="{BB962C8B-B14F-4D97-AF65-F5344CB8AC3E}">
        <p14:creationId xmlns:p14="http://schemas.microsoft.com/office/powerpoint/2010/main" val="120407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A867-DDA3-6E43-AE16-C5A2A5A1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4333" cy="1325563"/>
          </a:xfrm>
        </p:spPr>
        <p:txBody>
          <a:bodyPr/>
          <a:lstStyle/>
          <a:p>
            <a:r>
              <a:rPr lang="en-US" dirty="0"/>
              <a:t>Addressing PC shuffling during cross-validation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20CB3-63F8-B546-BA24-35F948C9F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2" t="3750" r="7102" b="7354"/>
          <a:stretch/>
        </p:blipFill>
        <p:spPr>
          <a:xfrm>
            <a:off x="592666" y="1337733"/>
            <a:ext cx="10320868" cy="54017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598C82-6EE8-4D46-B6AB-5F5E1D13402A}"/>
              </a:ext>
            </a:extLst>
          </p:cNvPr>
          <p:cNvSpPr txBox="1"/>
          <p:nvPr/>
        </p:nvSpPr>
        <p:spPr>
          <a:xfrm>
            <a:off x="5554133" y="4301067"/>
            <a:ext cx="61129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Save each PC during each cross-validation iteration (1000 iterations)</a:t>
            </a:r>
          </a:p>
          <a:p>
            <a:r>
              <a:rPr lang="en-US" dirty="0"/>
              <a:t>2) Perform k-means (k=20) on each saved PC matrix to identify the common motifs within each PC</a:t>
            </a:r>
          </a:p>
          <a:p>
            <a:endParaRPr lang="en-US" b="1" dirty="0"/>
          </a:p>
          <a:p>
            <a:r>
              <a:rPr lang="en-US" b="1" dirty="0"/>
              <a:t>Plotted here: Measured-Predicted behavior correlation for each PC and each k-means-identified clusters within each PC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809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A0CC-CA77-AE4E-AD43-81308C42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PC 2 represent?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CE820-02E1-0248-8378-117E9A7756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2" r="9361"/>
          <a:stretch/>
        </p:blipFill>
        <p:spPr>
          <a:xfrm>
            <a:off x="369651" y="1623950"/>
            <a:ext cx="10680970" cy="36100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19D67-6F49-9C42-BF19-B151992EAE23}"/>
              </a:ext>
            </a:extLst>
          </p:cNvPr>
          <p:cNvSpPr txBox="1"/>
          <p:nvPr/>
        </p:nvSpPr>
        <p:spPr>
          <a:xfrm>
            <a:off x="2647724" y="5685277"/>
            <a:ext cx="80202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Basically represents average DC1 – DM2 response</a:t>
            </a:r>
          </a:p>
        </p:txBody>
      </p:sp>
    </p:spTree>
    <p:extLst>
      <p:ext uri="{BB962C8B-B14F-4D97-AF65-F5344CB8AC3E}">
        <p14:creationId xmlns:p14="http://schemas.microsoft.com/office/powerpoint/2010/main" val="99817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7A7B-EDC5-2542-B715-825594A5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PC 5 represent?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B398C5-AB69-644D-A1EC-1CAD20C1D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4005" r="8611" b="3464"/>
          <a:stretch/>
        </p:blipFill>
        <p:spPr>
          <a:xfrm>
            <a:off x="1079500" y="1262328"/>
            <a:ext cx="9525000" cy="536906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08C11D-F0CF-3F47-B292-98C218508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06533" y="3693774"/>
            <a:ext cx="3810000" cy="293761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969A3B-A11F-0D4C-A711-24F7C1371B7B}"/>
              </a:ext>
            </a:extLst>
          </p:cNvPr>
          <p:cNvSpPr txBox="1"/>
          <p:nvPr/>
        </p:nvSpPr>
        <p:spPr>
          <a:xfrm>
            <a:off x="9478433" y="4725792"/>
            <a:ext cx="2252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PC 5 represents average  (OCT minus MCH) activation across all glomeruli</a:t>
            </a:r>
          </a:p>
        </p:txBody>
      </p:sp>
    </p:spTree>
    <p:extLst>
      <p:ext uri="{BB962C8B-B14F-4D97-AF65-F5344CB8AC3E}">
        <p14:creationId xmlns:p14="http://schemas.microsoft.com/office/powerpoint/2010/main" val="426172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F1E-31EB-474F-BF70-5A45332B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on held out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BF918-0226-F844-94CB-0827F4A43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340" y="2554074"/>
            <a:ext cx="3575262" cy="2895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ACD116-8647-1F4C-8044-D04607442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1" y="2554074"/>
            <a:ext cx="3623195" cy="28515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AAEFD1-8CA0-3046-8C9C-9D4BDF179687}"/>
              </a:ext>
            </a:extLst>
          </p:cNvPr>
          <p:cNvSpPr txBox="1"/>
          <p:nvPr/>
        </p:nvSpPr>
        <p:spPr>
          <a:xfrm>
            <a:off x="1212717" y="2077020"/>
            <a:ext cx="24821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PC 2 prediction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639F4D-0DA6-AE4C-BCFF-B61DC657F0EA}"/>
              </a:ext>
            </a:extLst>
          </p:cNvPr>
          <p:cNvSpPr txBox="1"/>
          <p:nvPr/>
        </p:nvSpPr>
        <p:spPr>
          <a:xfrm>
            <a:off x="5035857" y="2077020"/>
            <a:ext cx="23767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PC 5 prediction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E93901-AA2F-6C4F-BF8E-8372F4886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063" y="2355342"/>
            <a:ext cx="4110133" cy="32926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7E2453-9577-534D-BCEE-93CFE95B2DC6}"/>
              </a:ext>
            </a:extLst>
          </p:cNvPr>
          <p:cNvSpPr txBox="1"/>
          <p:nvPr/>
        </p:nvSpPr>
        <p:spPr>
          <a:xfrm>
            <a:off x="8560342" y="2039358"/>
            <a:ext cx="30240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PC 2 and 5 prediction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9415A-DF46-2543-BF58-90AE9CE37867}"/>
              </a:ext>
            </a:extLst>
          </p:cNvPr>
          <p:cNvSpPr txBox="1"/>
          <p:nvPr/>
        </p:nvSpPr>
        <p:spPr>
          <a:xfrm>
            <a:off x="10636115" y="5963974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9 flies</a:t>
            </a:r>
          </a:p>
        </p:txBody>
      </p:sp>
    </p:spTree>
    <p:extLst>
      <p:ext uri="{BB962C8B-B14F-4D97-AF65-F5344CB8AC3E}">
        <p14:creationId xmlns:p14="http://schemas.microsoft.com/office/powerpoint/2010/main" val="179255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40CB-57FC-B648-9C6D-FCED809B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 on held out data using 1) relative DC1/DM2 activation and 2) relative OCT/MCH activation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51C20-EBEA-F549-9DBB-66495A049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426" y="1882677"/>
            <a:ext cx="5671374" cy="47118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6EFF1E-E06A-E045-B653-6F20F74138CE}"/>
              </a:ext>
            </a:extLst>
          </p:cNvPr>
          <p:cNvSpPr txBox="1"/>
          <p:nvPr/>
        </p:nvSpPr>
        <p:spPr>
          <a:xfrm>
            <a:off x="573963" y="2461200"/>
            <a:ext cx="494759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2 hypotheses generated from PC cross-validation analysis.  </a:t>
            </a:r>
          </a:p>
          <a:p>
            <a:r>
              <a:rPr lang="en-US" sz="2500" dirty="0"/>
              <a:t>Directly compute </a:t>
            </a:r>
          </a:p>
          <a:p>
            <a:pPr marL="457200" indent="-457200">
              <a:buAutoNum type="arabicParenR"/>
            </a:pPr>
            <a:r>
              <a:rPr lang="en-US" sz="2500" dirty="0"/>
              <a:t>Average DC1 - DM2 activation (hypothesis came from PC2)</a:t>
            </a:r>
          </a:p>
          <a:p>
            <a:pPr marL="457200" indent="-457200">
              <a:buAutoNum type="arabicParenR"/>
            </a:pPr>
            <a:r>
              <a:rPr lang="en-US" sz="2500"/>
              <a:t>Average </a:t>
            </a:r>
            <a:r>
              <a:rPr lang="en-US" sz="2500" dirty="0"/>
              <a:t>OCT - MCH activation (hypothesis came from PC5)</a:t>
            </a:r>
          </a:p>
          <a:p>
            <a:pPr marL="457200" indent="-457200">
              <a:buAutoNum type="arabicParenR"/>
            </a:pPr>
            <a:r>
              <a:rPr lang="en-US" sz="2500" dirty="0"/>
              <a:t>Use these quantities for behavior prediction (right)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8C7CC5-29F0-F845-97FD-7DA852A9908D}"/>
              </a:ext>
            </a:extLst>
          </p:cNvPr>
          <p:cNvSpPr txBox="1"/>
          <p:nvPr/>
        </p:nvSpPr>
        <p:spPr>
          <a:xfrm>
            <a:off x="9296400" y="5339386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9 flies</a:t>
            </a:r>
          </a:p>
        </p:txBody>
      </p:sp>
    </p:spTree>
    <p:extLst>
      <p:ext uri="{BB962C8B-B14F-4D97-AF65-F5344CB8AC3E}">
        <p14:creationId xmlns:p14="http://schemas.microsoft.com/office/powerpoint/2010/main" val="393501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A56E08-E5AA-1242-814A-5E9D23894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66" y="711200"/>
            <a:ext cx="7721600" cy="579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6F0EDA-262F-A94C-A4DB-149EFEBA2548}"/>
              </a:ext>
            </a:extLst>
          </p:cNvPr>
          <p:cNvSpPr txBox="1"/>
          <p:nvPr/>
        </p:nvSpPr>
        <p:spPr>
          <a:xfrm>
            <a:off x="8517466" y="1828800"/>
            <a:ext cx="34544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Lobe response used for behavior prediction</a:t>
            </a:r>
          </a:p>
          <a:p>
            <a:endParaRPr lang="en-US" sz="2200" dirty="0"/>
          </a:p>
          <a:p>
            <a:r>
              <a:rPr lang="en-US" sz="2200" dirty="0"/>
              <a:t>Left lobe only R</a:t>
            </a:r>
            <a:r>
              <a:rPr lang="en-US" sz="2200" baseline="30000" dirty="0"/>
              <a:t>2</a:t>
            </a:r>
            <a:r>
              <a:rPr lang="en-US" sz="2200" dirty="0"/>
              <a:t>:  </a:t>
            </a:r>
            <a:r>
              <a:rPr lang="en-US" sz="2200" b="1" dirty="0"/>
              <a:t>0.109</a:t>
            </a:r>
          </a:p>
          <a:p>
            <a:endParaRPr lang="en-US" sz="2200" dirty="0"/>
          </a:p>
          <a:p>
            <a:r>
              <a:rPr lang="en-US" sz="2200" dirty="0"/>
              <a:t>Right lobe only R</a:t>
            </a:r>
            <a:r>
              <a:rPr lang="en-US" sz="2200" baseline="30000" dirty="0"/>
              <a:t>2</a:t>
            </a:r>
            <a:r>
              <a:rPr lang="en-US" sz="2200" dirty="0"/>
              <a:t>:  </a:t>
            </a:r>
            <a:r>
              <a:rPr lang="en-US" sz="2200" b="1" dirty="0"/>
              <a:t>0.141</a:t>
            </a:r>
          </a:p>
          <a:p>
            <a:endParaRPr lang="en-US" sz="2200"/>
          </a:p>
          <a:p>
            <a:r>
              <a:rPr lang="en-US" sz="2200"/>
              <a:t>Both </a:t>
            </a:r>
            <a:r>
              <a:rPr lang="en-US" sz="2200" dirty="0"/>
              <a:t>lobes R</a:t>
            </a:r>
            <a:r>
              <a:rPr lang="en-US" sz="2200" baseline="30000" dirty="0"/>
              <a:t>2</a:t>
            </a:r>
            <a:r>
              <a:rPr lang="en-US" sz="2200" dirty="0"/>
              <a:t>: </a:t>
            </a:r>
            <a:r>
              <a:rPr lang="en-US" sz="2200" b="1" dirty="0"/>
              <a:t>0.189</a:t>
            </a:r>
          </a:p>
          <a:p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ADADC-E971-D343-B347-666E57F283AF}"/>
              </a:ext>
            </a:extLst>
          </p:cNvPr>
          <p:cNvSpPr txBox="1"/>
          <p:nvPr/>
        </p:nvSpPr>
        <p:spPr>
          <a:xfrm>
            <a:off x="795865" y="118533"/>
            <a:ext cx="102616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Behavior preference is better predicted from the average of both lobe responses than either lobe response alone </a:t>
            </a:r>
          </a:p>
        </p:txBody>
      </p:sp>
    </p:spTree>
    <p:extLst>
      <p:ext uri="{BB962C8B-B14F-4D97-AF65-F5344CB8AC3E}">
        <p14:creationId xmlns:p14="http://schemas.microsoft.com/office/powerpoint/2010/main" val="187942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279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Projection neuron optical physiology analysis</vt:lpstr>
      <vt:lpstr>Predicting MCH vs. OCT behavior preference from GH146—gcamp6m activity</vt:lpstr>
      <vt:lpstr>Training data</vt:lpstr>
      <vt:lpstr>Addressing PC shuffling during cross-validation</vt:lpstr>
      <vt:lpstr>What does PC 2 represent?</vt:lpstr>
      <vt:lpstr>What does PC 5 represent?</vt:lpstr>
      <vt:lpstr>Predictions on held out data</vt:lpstr>
      <vt:lpstr>Prediction on held out data using 1) relative DC1/DM2 activation and 2) relative OCT/MCH activation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 activity analysis</dc:title>
  <dc:creator>Matthew Churgin</dc:creator>
  <cp:lastModifiedBy>Matthew Churgin</cp:lastModifiedBy>
  <cp:revision>54</cp:revision>
  <dcterms:created xsi:type="dcterms:W3CDTF">2018-12-18T16:38:51Z</dcterms:created>
  <dcterms:modified xsi:type="dcterms:W3CDTF">2019-01-07T19:12:47Z</dcterms:modified>
</cp:coreProperties>
</file>