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75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6"/>
    <p:restoredTop sz="94634"/>
  </p:normalViewPr>
  <p:slideViewPr>
    <p:cSldViewPr snapToGrid="0">
      <p:cViewPr varScale="1">
        <p:scale>
          <a:sx n="100" d="100"/>
          <a:sy n="100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A83FE9-6B85-FC4A-B245-6D57840B1192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8F2B6-18BA-FC49-927F-F4DB11333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0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4346-63E4-D397-2E81-25840E39C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22E78-29BF-D36C-437F-6A8A53B46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DB091-C103-8D06-DC29-5D1622D4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07B0-D939-22D4-0B96-4E03659C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9A3DD-5D34-0A75-544E-20A4C180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6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C51C-7940-B51E-AA8E-5572DA6D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58FD3-C4DE-0ABF-8105-E43632314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D5F7-A3F6-A7E8-B2A0-23A35DCF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E6E0B-D863-9035-EB20-37021FDB3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F5FA-3D75-351D-DEBE-84D9DBD3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6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D56847-A06F-736E-D07F-46E3BDE47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419B2-8E3C-B6C2-4371-440352BED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6682-05E6-6553-D66B-B0D81BF0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AF771-3E1F-7EFE-CB7A-054BBE21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D97F3-B1D5-999B-E3E1-1CC1757A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4938-AA0F-EA8D-B4E0-DF9B1AE8E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FBEE-18FC-C19F-AC5D-E458115A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F778D-93CC-0F7C-5B30-C014A0CE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21C9F-0CA5-6364-2476-09E8690E5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91871-E9C3-38F1-DDF1-1C01D4E9C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9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23D32-1663-12CC-4B6B-C83A9A39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55E9-10F0-D130-7BA4-18083B30F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078-EADA-2CAC-DF0E-441B7E3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9CEEA-5BF5-E099-27D9-2800D026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FD1E-D94A-E693-369F-EB25C36C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16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F24-EFD7-235F-2063-730EC3F0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4AB7F-4B22-1568-0694-E254ED989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5C10-4C8C-4116-9769-E3F25525A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FE0F-2B5B-8F20-DF03-0ADE8A746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FA68F-3390-DC71-8D90-4271FE3E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3A7F-D137-DA3A-5C9A-459710CA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3CEA-8511-81D9-0E17-D9DE50C9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FBC0-4B43-6E92-08D2-ED3E79D9D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06A13-A0CC-BBCF-5CD2-A3CD6BE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47A17-4FCE-D529-16A1-41AA94361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E3D6FA-6A38-C277-4C36-34EA513F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8AA6-C967-C3F6-D0D6-CDF23D88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1DEAD-87FC-EE4A-0717-4D030B7C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5162D-5477-589B-562E-02A59C49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9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C667-0A01-13BF-EF4A-DD233F0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F6B9D-2AF4-211E-471F-4930AE3C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5B08D-82FE-6AA5-C1AE-49D121D0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A96B70-6A36-ECE5-096B-0BD8B08A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9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3432C-D27C-7056-07F2-4CE9B98DD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97802-FB5C-3BFE-CBC2-3057C0E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6835-3D86-A4E0-6A9E-C90E4C3A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0E6E-8B5E-4C3D-7913-CD12245B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FE81-560D-0CDD-D396-1878BAFCE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48207-C5D2-F9AC-ABCA-D426F774C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7EDE0-3FCF-93A8-D8DD-7C33F65B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3ACD-A188-6B02-FE9B-0EAC7C36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DBAB2-C11F-C370-A8F2-61F934BC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E77-DB0C-89A9-297F-37915418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6F4394-69AD-DA83-F8A6-0FD765676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D2DAC-4C28-A02B-EDAF-99FAD7215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2F5C3-F20E-322E-488C-AA573B5A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CF5D9-F3D5-8071-74F4-D8435A9A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0A74-161B-8E4B-4879-709FD745F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020C5-1DD8-54B9-CE06-22AA44B5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DD34C-0AEF-1F99-8371-861C86EDA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13450-974C-791B-B06E-5138284C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5BED25-CAB6-C245-85FE-54D32EFAD5CA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D298E-3B42-3907-6F52-55C501A6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1F39E-CD8A-D3E9-C57E-C9119B04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F0FD-AA31-704D-8C29-FA89EEDD8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5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c62/TS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D116-69F1-F010-2D4C-28C4B9213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Exploring Potential Energy Surfaces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EAE36-EEC6-5F62-65E5-73D2734C9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29490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Deborah Crittenden</a:t>
            </a:r>
          </a:p>
          <a:p>
            <a:r>
              <a:rPr lang="en-US" dirty="0"/>
              <a:t>School of Physical and Chemical Sciences</a:t>
            </a:r>
          </a:p>
          <a:p>
            <a:r>
              <a:rPr lang="en-US" dirty="0"/>
              <a:t>University of Canterbury</a:t>
            </a:r>
          </a:p>
          <a:p>
            <a:r>
              <a:rPr lang="en-US" dirty="0"/>
              <a:t>Christchurch, New Zealand</a:t>
            </a:r>
          </a:p>
        </p:txBody>
      </p:sp>
    </p:spTree>
    <p:extLst>
      <p:ext uri="{BB962C8B-B14F-4D97-AF65-F5344CB8AC3E}">
        <p14:creationId xmlns:p14="http://schemas.microsoft.com/office/powerpoint/2010/main" val="218310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C844D-6974-C69E-441F-F92C945DB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A52D7C-CB44-C642-F169-46660CA6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Explore the potential energy surface for the isomerization reaction: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dirty="0"/>
              <a:t>HCN ⟷ HNC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Compute frequencies for reactants, product and transition state.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Save these files to use in tomorrow’s transition state theory workshop.</a:t>
            </a:r>
          </a:p>
        </p:txBody>
      </p:sp>
    </p:spTree>
    <p:extLst>
      <p:ext uri="{BB962C8B-B14F-4D97-AF65-F5344CB8AC3E}">
        <p14:creationId xmlns:p14="http://schemas.microsoft.com/office/powerpoint/2010/main" val="18628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43B03-9E17-55EC-4A86-DBF9BFA9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B7B2-FCA6-3A9B-8489-6E7736A7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even more cheating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F0FD3A-81F7-9BBE-C8F1-2D8F1A30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Download the pre-computed PES scan input and output files from: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hlinkClick r:id="rId2"/>
              </a:rPr>
              <a:t>https://github.com/dlc62/TST</a:t>
            </a:r>
            <a:r>
              <a:rPr lang="en-US" dirty="0"/>
              <a:t> (</a:t>
            </a:r>
            <a:r>
              <a:rPr lang="en-US" dirty="0" err="1"/>
              <a:t>QM_Data_Complete</a:t>
            </a:r>
            <a:r>
              <a:rPr lang="en-US" dirty="0"/>
              <a:t> folder)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Plot potential energy as a function of “reaction coordinate” (from </a:t>
            </a:r>
            <a:r>
              <a:rPr lang="en-US" dirty="0" err="1"/>
              <a:t>hcn_hnc.out</a:t>
            </a:r>
            <a:r>
              <a:rPr lang="en-US" dirty="0"/>
              <a:t> or your own calculations)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 err="1"/>
              <a:t>Visualise</a:t>
            </a:r>
            <a:r>
              <a:rPr lang="en-US" dirty="0"/>
              <a:t> normal modes of vibration (from frequency output files)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dirty="0"/>
              <a:t>Look at SN2 reaction as well</a:t>
            </a:r>
          </a:p>
        </p:txBody>
      </p:sp>
    </p:spTree>
    <p:extLst>
      <p:ext uri="{BB962C8B-B14F-4D97-AF65-F5344CB8AC3E}">
        <p14:creationId xmlns:p14="http://schemas.microsoft.com/office/powerpoint/2010/main" val="184470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D98F-D20D-944E-043F-4219F9E6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</a:t>
            </a:r>
            <a:r>
              <a:rPr lang="en-US" dirty="0"/>
              <a:t>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964A-EE2E-3B47-69D1-EE8828FF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23S3belSt@ff#@!</a:t>
            </a:r>
          </a:p>
        </p:txBody>
      </p:sp>
    </p:spTree>
    <p:extLst>
      <p:ext uri="{BB962C8B-B14F-4D97-AF65-F5344CB8AC3E}">
        <p14:creationId xmlns:p14="http://schemas.microsoft.com/office/powerpoint/2010/main" val="240743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D79EE-00C0-17A7-56C3-E6D9E6D8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7B9F-6461-6A7C-5F26-292A4D6D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someone who shares at least one initial with you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Find out the following information from them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Name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Educational Institution + Location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Educational Stage – Hons, MSc, PhD, postdoc, ancient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One other piece of information of any type</a:t>
            </a:r>
          </a:p>
        </p:txBody>
      </p:sp>
    </p:spTree>
    <p:extLst>
      <p:ext uri="{BB962C8B-B14F-4D97-AF65-F5344CB8AC3E}">
        <p14:creationId xmlns:p14="http://schemas.microsoft.com/office/powerpoint/2010/main" val="76182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1B9E-F7E8-23B0-E24F-232D850B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Exercise –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02F9-5DBF-4670-8B59-CA60543B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spcAft>
                <a:spcPts val="1600"/>
              </a:spcAft>
              <a:buFont typeface="+mj-lt"/>
              <a:buAutoNum type="arabicPeriod" startAt="3"/>
            </a:pPr>
            <a:r>
              <a:rPr lang="en-US" dirty="0"/>
              <a:t>Now find another pair/group with a member who shares one of these things in common with one of you (e.g. another PhD student, or a student who attends the same institution as you, or someone with a different initial in common)</a:t>
            </a:r>
          </a:p>
          <a:p>
            <a:pPr marL="514350" indent="-514350">
              <a:lnSpc>
                <a:spcPct val="110000"/>
              </a:lnSpc>
              <a:spcAft>
                <a:spcPts val="1600"/>
              </a:spcAft>
              <a:buFont typeface="+mj-lt"/>
              <a:buAutoNum type="arabicPeriod" startAt="3"/>
            </a:pPr>
            <a:r>
              <a:rPr lang="en-US" dirty="0"/>
              <a:t>Introduce the person you have just met to the new larger group you have just formed, repeating all the information you have just learned about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0D6E-E22A-82ED-229D-707C43AC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Potential Energy Surface?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1137-2B70-A698-A66A-8F3808C7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A function that describes how the electronic energy of a system changes as you move the atoms</a:t>
            </a:r>
          </a:p>
          <a:p>
            <a:pPr>
              <a:lnSpc>
                <a:spcPct val="110000"/>
              </a:lnSpc>
            </a:pPr>
            <a:r>
              <a:rPr lang="en-US" dirty="0"/>
              <a:t>Easy to visualize in 1D, and 2D</a:t>
            </a:r>
          </a:p>
        </p:txBody>
      </p:sp>
      <p:sp>
        <p:nvSpPr>
          <p:cNvPr id="5" name="AutoShape 4" descr="Output image">
            <a:extLst>
              <a:ext uri="{FF2B5EF4-FFF2-40B4-BE49-F238E27FC236}">
                <a16:creationId xmlns:a16="http://schemas.microsoft.com/office/drawing/2014/main" id="{698EB690-6A2F-D8C3-7D2C-38FCF6F4F1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738" y="0"/>
            <a:ext cx="11056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Content Placeholder 6" descr="A graph of energy curves&#10;&#10;Description automatically generated">
            <a:extLst>
              <a:ext uri="{FF2B5EF4-FFF2-40B4-BE49-F238E27FC236}">
                <a16:creationId xmlns:a16="http://schemas.microsoft.com/office/drawing/2014/main" id="{F64BAEAF-F5CB-4744-355E-3673C80B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48"/>
          <a:stretch/>
        </p:blipFill>
        <p:spPr>
          <a:xfrm>
            <a:off x="1035186" y="3825607"/>
            <a:ext cx="4688840" cy="2721302"/>
          </a:xfrm>
          <a:prstGeom prst="rect">
            <a:avLst/>
          </a:prstGeom>
        </p:spPr>
      </p:pic>
      <p:pic>
        <p:nvPicPr>
          <p:cNvPr id="7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395E34EA-E715-2579-7085-214E016B7D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7"/>
          <a:stretch/>
        </p:blipFill>
        <p:spPr>
          <a:xfrm>
            <a:off x="7025641" y="2625200"/>
            <a:ext cx="4379976" cy="425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0AC52-89FC-591B-C2FD-5A2F7BAE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PES data?</a:t>
            </a:r>
          </a:p>
        </p:txBody>
      </p:sp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CA862ABB-7F30-BB77-71CB-3D27E5AB5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6738" y="0"/>
            <a:ext cx="11056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7CED97-0BD4-829F-1111-8AC5DB75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be (approximately) fitted in 1D/2D slices ➙ “Force Fields”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be fitted using interpolation between data points in multidimensional space – includes neural network models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be </a:t>
            </a:r>
            <a:r>
              <a:rPr lang="en-US" dirty="0" err="1"/>
              <a:t>analysed</a:t>
            </a:r>
            <a:r>
              <a:rPr lang="en-US" dirty="0"/>
              <a:t> to find properties such as bond lengths (equilibrium + vibrationally-averaged), bond dissociation energies, bond force constants, etc.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Can be explored to find minimum energy paths, activation energies, free energies of reaction</a:t>
            </a:r>
          </a:p>
        </p:txBody>
      </p:sp>
    </p:spTree>
    <p:extLst>
      <p:ext uri="{BB962C8B-B14F-4D97-AF65-F5344CB8AC3E}">
        <p14:creationId xmlns:p14="http://schemas.microsoft.com/office/powerpoint/2010/main" val="19723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4F6C-7B79-BBA3-8E1B-370F085E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Reduced-dimensional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91173-9DC9-82A0-7110-531935EF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That all sounds like a lot of hard work – how can I cheat?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Most of the time, we only care about one or two “active” degrees of freedom, e.g.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dirty="0"/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SN2 substitution reaction: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/>
              <a:t>Cl</a:t>
            </a:r>
            <a:r>
              <a:rPr lang="en-US" sz="3200" baseline="30000" dirty="0"/>
              <a:t>-</a:t>
            </a:r>
            <a:r>
              <a:rPr lang="en-US" dirty="0"/>
              <a:t> + CH</a:t>
            </a:r>
            <a:r>
              <a:rPr lang="en-US" baseline="-25000" dirty="0"/>
              <a:t>3</a:t>
            </a:r>
            <a:r>
              <a:rPr lang="en-US" dirty="0"/>
              <a:t>F ➝ ClCH</a:t>
            </a:r>
            <a:r>
              <a:rPr lang="en-US" baseline="-25000" dirty="0"/>
              <a:t>3</a:t>
            </a:r>
            <a:r>
              <a:rPr lang="en-US" dirty="0"/>
              <a:t> + F</a:t>
            </a:r>
            <a:r>
              <a:rPr lang="en-US" sz="2800" baseline="30000" dirty="0"/>
              <a:t>-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A1A89-61EC-4AE7-60D2-D90F070CB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45" t="14279" r="16589" b="12566"/>
          <a:stretch/>
        </p:blipFill>
        <p:spPr>
          <a:xfrm>
            <a:off x="6096000" y="3264827"/>
            <a:ext cx="4633760" cy="35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7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5B54-1540-9429-4CD7-101A437D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Reduced-dimensional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A7E9-B751-241A-E901-47868931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Perform “relaxed scan” – constrain C-Cl distance, minimize energy with respect to positions of all other atoms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Perform frequency calculation at point of highest energy to confirm you have identified a “transition state”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1 (collective) direction of negative curvature = 1 “imaginary” frequency</a:t>
            </a:r>
          </a:p>
        </p:txBody>
      </p:sp>
    </p:spTree>
    <p:extLst>
      <p:ext uri="{BB962C8B-B14F-4D97-AF65-F5344CB8AC3E}">
        <p14:creationId xmlns:p14="http://schemas.microsoft.com/office/powerpoint/2010/main" val="234235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6674-1E25-83F6-346E-142C3791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D246F-D817-ED7D-3E3B-EFE9D7410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But what if I want to model concerted reactions involving the rearrangement of multiple bonds?</a:t>
            </a:r>
          </a:p>
        </p:txBody>
      </p:sp>
      <p:pic>
        <p:nvPicPr>
          <p:cNvPr id="3076" name="Picture 4" descr="Aromatic Claisen with ortho-position substituted">
            <a:extLst>
              <a:ext uri="{FF2B5EF4-FFF2-40B4-BE49-F238E27FC236}">
                <a16:creationId xmlns:a16="http://schemas.microsoft.com/office/drawing/2014/main" id="{DD4F1B8D-9DD8-5D16-59D2-43F3DF414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5210175"/>
            <a:ext cx="6972300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5D2AF75-A2B5-E49B-AC71-DFF66B87343C}"/>
              </a:ext>
            </a:extLst>
          </p:cNvPr>
          <p:cNvGrpSpPr/>
          <p:nvPr/>
        </p:nvGrpSpPr>
        <p:grpSpPr>
          <a:xfrm>
            <a:off x="4049522" y="3359944"/>
            <a:ext cx="3873500" cy="1282700"/>
            <a:chOff x="4049522" y="3359944"/>
            <a:chExt cx="3873500" cy="1282700"/>
          </a:xfrm>
        </p:grpSpPr>
        <p:pic>
          <p:nvPicPr>
            <p:cNvPr id="3074" name="Picture 2" descr="The Claisen rearrangement">
              <a:extLst>
                <a:ext uri="{FF2B5EF4-FFF2-40B4-BE49-F238E27FC236}">
                  <a16:creationId xmlns:a16="http://schemas.microsoft.com/office/drawing/2014/main" id="{E98ACD9C-D9BE-472B-0AF7-B63255371D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9522" y="3359944"/>
              <a:ext cx="3873500" cy="1282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30DDAD1-3B63-8796-3884-86068D3C0CC3}"/>
                </a:ext>
              </a:extLst>
            </p:cNvPr>
            <p:cNvSpPr/>
            <p:nvPr/>
          </p:nvSpPr>
          <p:spPr>
            <a:xfrm>
              <a:off x="5864352" y="4486656"/>
              <a:ext cx="231648" cy="1559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61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3BFB5-53B4-C743-34A7-70AC6797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4641-3C45-9F47-3D72-12873AFC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C46-5A6D-FFCC-0C79-53655300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dirty="0"/>
              <a:t>Automatically construct (multidimensional) pathway linking reactants and products, e.g.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Nudged elastic band method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Freezing/growing string method</a:t>
            </a:r>
          </a:p>
          <a:p>
            <a:pPr lvl="1">
              <a:lnSpc>
                <a:spcPct val="100000"/>
              </a:lnSpc>
              <a:spcAft>
                <a:spcPts val="1000"/>
              </a:spcAft>
            </a:pPr>
            <a:r>
              <a:rPr lang="en-US" dirty="0"/>
              <a:t>Quadratic synchronous transit</a:t>
            </a:r>
          </a:p>
        </p:txBody>
      </p:sp>
    </p:spTree>
    <p:extLst>
      <p:ext uri="{BB962C8B-B14F-4D97-AF65-F5344CB8AC3E}">
        <p14:creationId xmlns:p14="http://schemas.microsoft.com/office/powerpoint/2010/main" val="215228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4474</TotalTime>
  <Words>527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Exploring Potential Energy Surfaces</vt:lpstr>
      <vt:lpstr>Interactive Exercise</vt:lpstr>
      <vt:lpstr>Interactive Exercise – Part 2</vt:lpstr>
      <vt:lpstr>What is a Potential Energy Surface?</vt:lpstr>
      <vt:lpstr>What can we do with PES data?</vt:lpstr>
      <vt:lpstr>Reduced-dimensional models</vt:lpstr>
      <vt:lpstr>Reduced-dimensional models</vt:lpstr>
      <vt:lpstr>Collective coordinates</vt:lpstr>
      <vt:lpstr>Collective coordinates</vt:lpstr>
      <vt:lpstr>Exercise</vt:lpstr>
      <vt:lpstr>Even even more cheating</vt:lpstr>
      <vt:lpstr>Sebel Staff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Deborah Crittenden</dc:creator>
  <cp:lastModifiedBy>Deborah Crittenden</cp:lastModifiedBy>
  <cp:revision>71</cp:revision>
  <dcterms:created xsi:type="dcterms:W3CDTF">2025-06-11T01:41:39Z</dcterms:created>
  <dcterms:modified xsi:type="dcterms:W3CDTF">2025-07-07T22:57:44Z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801dcd-6d30-42ad-94af-d0db374b47da_Enabled">
    <vt:lpwstr>true</vt:lpwstr>
  </property>
  <property fmtid="{D5CDD505-2E9C-101B-9397-08002B2CF9AE}" pid="3" name="MSIP_Label_f7801dcd-6d30-42ad-94af-d0db374b47da_SetDate">
    <vt:lpwstr>2025-06-11T01:54:34Z</vt:lpwstr>
  </property>
  <property fmtid="{D5CDD505-2E9C-101B-9397-08002B2CF9AE}" pid="4" name="MSIP_Label_f7801dcd-6d30-42ad-94af-d0db374b47da_Method">
    <vt:lpwstr>Privileged</vt:lpwstr>
  </property>
  <property fmtid="{D5CDD505-2E9C-101B-9397-08002B2CF9AE}" pid="5" name="MSIP_Label_f7801dcd-6d30-42ad-94af-d0db374b47da_Name">
    <vt:lpwstr>Public</vt:lpwstr>
  </property>
  <property fmtid="{D5CDD505-2E9C-101B-9397-08002B2CF9AE}" pid="6" name="MSIP_Label_f7801dcd-6d30-42ad-94af-d0db374b47da_SiteId">
    <vt:lpwstr>dc781727-710e-4855-bc4c-690266a1b551</vt:lpwstr>
  </property>
  <property fmtid="{D5CDD505-2E9C-101B-9397-08002B2CF9AE}" pid="7" name="MSIP_Label_f7801dcd-6d30-42ad-94af-d0db374b47da_ActionId">
    <vt:lpwstr>7c91b7b6-3eea-48b3-9e9e-8b4c2edac2f1</vt:lpwstr>
  </property>
  <property fmtid="{D5CDD505-2E9C-101B-9397-08002B2CF9AE}" pid="8" name="MSIP_Label_f7801dcd-6d30-42ad-94af-d0db374b47da_ContentBits">
    <vt:lpwstr>0</vt:lpwstr>
  </property>
</Properties>
</file>