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3" r:id="rId5"/>
    <p:sldId id="262" r:id="rId6"/>
    <p:sldId id="268" r:id="rId7"/>
    <p:sldId id="264" r:id="rId8"/>
    <p:sldId id="265" r:id="rId9"/>
    <p:sldId id="267" r:id="rId10"/>
    <p:sldId id="269" r:id="rId11"/>
    <p:sldId id="271" r:id="rId12"/>
    <p:sldId id="270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728"/>
  </p:normalViewPr>
  <p:slideViewPr>
    <p:cSldViewPr snapToGrid="0">
      <p:cViewPr varScale="1">
        <p:scale>
          <a:sx n="96" d="100"/>
          <a:sy n="96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Sheet1!$A$1:$A$301</c:f>
              <c:numCache>
                <c:formatCode>General</c:formatCode>
                <c:ptCount val="301"/>
                <c:pt idx="0">
                  <c:v>-10</c:v>
                </c:pt>
                <c:pt idx="1">
                  <c:v>-9.9</c:v>
                </c:pt>
                <c:pt idx="2">
                  <c:v>-9.8000000000000007</c:v>
                </c:pt>
                <c:pt idx="3">
                  <c:v>-9.6999999999999993</c:v>
                </c:pt>
                <c:pt idx="4">
                  <c:v>-9.6</c:v>
                </c:pt>
                <c:pt idx="5">
                  <c:v>-9.5</c:v>
                </c:pt>
                <c:pt idx="6">
                  <c:v>-9.4</c:v>
                </c:pt>
                <c:pt idx="7">
                  <c:v>-9.3000000000000007</c:v>
                </c:pt>
                <c:pt idx="8">
                  <c:v>-9.1999999999999993</c:v>
                </c:pt>
                <c:pt idx="9">
                  <c:v>-9.1</c:v>
                </c:pt>
                <c:pt idx="10">
                  <c:v>-9</c:v>
                </c:pt>
                <c:pt idx="11">
                  <c:v>-8.9</c:v>
                </c:pt>
                <c:pt idx="12">
                  <c:v>-8.8000000000000007</c:v>
                </c:pt>
                <c:pt idx="13">
                  <c:v>-8.6999999999999993</c:v>
                </c:pt>
                <c:pt idx="14">
                  <c:v>-8.6</c:v>
                </c:pt>
                <c:pt idx="15">
                  <c:v>-8.5000000000000107</c:v>
                </c:pt>
                <c:pt idx="16">
                  <c:v>-8.4000000000000092</c:v>
                </c:pt>
                <c:pt idx="17">
                  <c:v>-8.3000000000000096</c:v>
                </c:pt>
                <c:pt idx="18">
                  <c:v>-8.2000000000000099</c:v>
                </c:pt>
                <c:pt idx="19">
                  <c:v>-8.1000000000000103</c:v>
                </c:pt>
                <c:pt idx="20">
                  <c:v>-8.0000000000000107</c:v>
                </c:pt>
                <c:pt idx="21">
                  <c:v>-7.9000000000000101</c:v>
                </c:pt>
                <c:pt idx="22">
                  <c:v>-7.8000000000000096</c:v>
                </c:pt>
                <c:pt idx="23">
                  <c:v>-7.7000000000000099</c:v>
                </c:pt>
                <c:pt idx="24">
                  <c:v>-7.6000000000000103</c:v>
                </c:pt>
                <c:pt idx="25">
                  <c:v>-7.5000000000000098</c:v>
                </c:pt>
                <c:pt idx="26">
                  <c:v>-7.4000000000000101</c:v>
                </c:pt>
                <c:pt idx="27">
                  <c:v>-7.3000000000000096</c:v>
                </c:pt>
                <c:pt idx="28">
                  <c:v>-7.2000000000000099</c:v>
                </c:pt>
                <c:pt idx="29">
                  <c:v>-7.1000000000000103</c:v>
                </c:pt>
                <c:pt idx="30">
                  <c:v>-7.0000000000000098</c:v>
                </c:pt>
                <c:pt idx="31">
                  <c:v>-6.9000000000000101</c:v>
                </c:pt>
                <c:pt idx="32">
                  <c:v>-6.8000000000000096</c:v>
                </c:pt>
                <c:pt idx="33">
                  <c:v>-6.7000000000000099</c:v>
                </c:pt>
                <c:pt idx="34">
                  <c:v>-6.6000000000000103</c:v>
                </c:pt>
                <c:pt idx="35">
                  <c:v>-6.5000000000000098</c:v>
                </c:pt>
                <c:pt idx="36">
                  <c:v>-6.4000000000000101</c:v>
                </c:pt>
                <c:pt idx="37">
                  <c:v>-6.3000000000000096</c:v>
                </c:pt>
                <c:pt idx="38">
                  <c:v>-6.2000000000000099</c:v>
                </c:pt>
                <c:pt idx="39">
                  <c:v>-6.1000000000000103</c:v>
                </c:pt>
                <c:pt idx="40">
                  <c:v>-6.0000000000000098</c:v>
                </c:pt>
                <c:pt idx="41">
                  <c:v>-5.9000000000000101</c:v>
                </c:pt>
                <c:pt idx="42">
                  <c:v>-5.8000000000000096</c:v>
                </c:pt>
                <c:pt idx="43">
                  <c:v>-5.7000000000000197</c:v>
                </c:pt>
                <c:pt idx="44">
                  <c:v>-5.6000000000000201</c:v>
                </c:pt>
                <c:pt idx="45">
                  <c:v>-5.5000000000000204</c:v>
                </c:pt>
                <c:pt idx="46">
                  <c:v>-5.4000000000000199</c:v>
                </c:pt>
                <c:pt idx="47">
                  <c:v>-5.3000000000000203</c:v>
                </c:pt>
                <c:pt idx="48">
                  <c:v>-5.2000000000000197</c:v>
                </c:pt>
                <c:pt idx="49">
                  <c:v>-5.1000000000000201</c:v>
                </c:pt>
                <c:pt idx="50">
                  <c:v>-5.0000000000000204</c:v>
                </c:pt>
                <c:pt idx="51">
                  <c:v>-4.9000000000000199</c:v>
                </c:pt>
                <c:pt idx="52">
                  <c:v>-4.8000000000000203</c:v>
                </c:pt>
                <c:pt idx="53">
                  <c:v>-4.7000000000000197</c:v>
                </c:pt>
                <c:pt idx="54">
                  <c:v>-4.6000000000000201</c:v>
                </c:pt>
                <c:pt idx="55">
                  <c:v>-4.5000000000000204</c:v>
                </c:pt>
                <c:pt idx="56">
                  <c:v>-4.4000000000000199</c:v>
                </c:pt>
                <c:pt idx="57">
                  <c:v>-4.3000000000000203</c:v>
                </c:pt>
                <c:pt idx="58">
                  <c:v>-4.2000000000000197</c:v>
                </c:pt>
                <c:pt idx="59">
                  <c:v>-4.1000000000000201</c:v>
                </c:pt>
                <c:pt idx="60">
                  <c:v>-4.0000000000000204</c:v>
                </c:pt>
                <c:pt idx="61">
                  <c:v>-3.9000000000000199</c:v>
                </c:pt>
                <c:pt idx="62">
                  <c:v>-3.8000000000000198</c:v>
                </c:pt>
                <c:pt idx="63">
                  <c:v>-3.7000000000000202</c:v>
                </c:pt>
                <c:pt idx="64">
                  <c:v>-3.6000000000000201</c:v>
                </c:pt>
                <c:pt idx="65">
                  <c:v>-3.50000000000002</c:v>
                </c:pt>
                <c:pt idx="66">
                  <c:v>-3.4000000000000199</c:v>
                </c:pt>
                <c:pt idx="67">
                  <c:v>-3.3000000000000198</c:v>
                </c:pt>
                <c:pt idx="68">
                  <c:v>-3.2000000000000202</c:v>
                </c:pt>
                <c:pt idx="69">
                  <c:v>-3.1000000000000201</c:v>
                </c:pt>
                <c:pt idx="70">
                  <c:v>-3.00000000000002</c:v>
                </c:pt>
                <c:pt idx="71">
                  <c:v>-2.9000000000000301</c:v>
                </c:pt>
                <c:pt idx="72">
                  <c:v>-2.80000000000003</c:v>
                </c:pt>
                <c:pt idx="73">
                  <c:v>-2.7000000000000299</c:v>
                </c:pt>
                <c:pt idx="74">
                  <c:v>-2.6000000000000298</c:v>
                </c:pt>
                <c:pt idx="75">
                  <c:v>-2.5000000000000302</c:v>
                </c:pt>
                <c:pt idx="76">
                  <c:v>-2.4000000000000301</c:v>
                </c:pt>
                <c:pt idx="77">
                  <c:v>-2.30000000000003</c:v>
                </c:pt>
                <c:pt idx="78">
                  <c:v>-2.2000000000000299</c:v>
                </c:pt>
                <c:pt idx="79">
                  <c:v>-2.1000000000000298</c:v>
                </c:pt>
                <c:pt idx="80">
                  <c:v>-2.0000000000000302</c:v>
                </c:pt>
                <c:pt idx="81">
                  <c:v>-1.9000000000000301</c:v>
                </c:pt>
                <c:pt idx="82">
                  <c:v>-1.80000000000003</c:v>
                </c:pt>
                <c:pt idx="83">
                  <c:v>-1.7000000000000299</c:v>
                </c:pt>
                <c:pt idx="84">
                  <c:v>-1.6000000000000301</c:v>
                </c:pt>
                <c:pt idx="85">
                  <c:v>-1.50000000000003</c:v>
                </c:pt>
                <c:pt idx="86">
                  <c:v>-1.4000000000000301</c:v>
                </c:pt>
                <c:pt idx="87">
                  <c:v>-1.30000000000003</c:v>
                </c:pt>
                <c:pt idx="88">
                  <c:v>-1.2000000000000299</c:v>
                </c:pt>
                <c:pt idx="89">
                  <c:v>-1.1000000000000301</c:v>
                </c:pt>
                <c:pt idx="90">
                  <c:v>-1.00000000000003</c:v>
                </c:pt>
                <c:pt idx="91">
                  <c:v>-0.900000000000031</c:v>
                </c:pt>
                <c:pt idx="92">
                  <c:v>-0.80000000000002902</c:v>
                </c:pt>
                <c:pt idx="93">
                  <c:v>-0.70000000000002904</c:v>
                </c:pt>
                <c:pt idx="94">
                  <c:v>-0.60000000000002995</c:v>
                </c:pt>
                <c:pt idx="95">
                  <c:v>-0.50000000000002998</c:v>
                </c:pt>
                <c:pt idx="96">
                  <c:v>-0.400000000000031</c:v>
                </c:pt>
                <c:pt idx="97">
                  <c:v>-0.30000000000002902</c:v>
                </c:pt>
                <c:pt idx="98">
                  <c:v>-0.20000000000002899</c:v>
                </c:pt>
                <c:pt idx="99">
                  <c:v>-0.100000000000041</c:v>
                </c:pt>
                <c:pt idx="100">
                  <c:v>-4.0856207306205799E-14</c:v>
                </c:pt>
                <c:pt idx="101">
                  <c:v>9.9999999999999603E-2</c:v>
                </c:pt>
                <c:pt idx="102">
                  <c:v>0.19999999999999901</c:v>
                </c:pt>
                <c:pt idx="103">
                  <c:v>0.30000000000000099</c:v>
                </c:pt>
                <c:pt idx="104">
                  <c:v>0.4</c:v>
                </c:pt>
                <c:pt idx="105">
                  <c:v>0.5</c:v>
                </c:pt>
                <c:pt idx="106">
                  <c:v>0.6</c:v>
                </c:pt>
                <c:pt idx="107">
                  <c:v>0.69999999999999896</c:v>
                </c:pt>
                <c:pt idx="108">
                  <c:v>0.80000000000000104</c:v>
                </c:pt>
                <c:pt idx="109">
                  <c:v>0.9</c:v>
                </c:pt>
                <c:pt idx="110">
                  <c:v>1</c:v>
                </c:pt>
                <c:pt idx="111">
                  <c:v>1.1000000000000001</c:v>
                </c:pt>
                <c:pt idx="112">
                  <c:v>1.2</c:v>
                </c:pt>
                <c:pt idx="113">
                  <c:v>1.3</c:v>
                </c:pt>
                <c:pt idx="114">
                  <c:v>1.4</c:v>
                </c:pt>
                <c:pt idx="115">
                  <c:v>1.5</c:v>
                </c:pt>
                <c:pt idx="116">
                  <c:v>1.6</c:v>
                </c:pt>
                <c:pt idx="117">
                  <c:v>1.7</c:v>
                </c:pt>
                <c:pt idx="118">
                  <c:v>1.8</c:v>
                </c:pt>
                <c:pt idx="119">
                  <c:v>1.9</c:v>
                </c:pt>
                <c:pt idx="120">
                  <c:v>2</c:v>
                </c:pt>
                <c:pt idx="121">
                  <c:v>2.1</c:v>
                </c:pt>
                <c:pt idx="122">
                  <c:v>2.2000000000000002</c:v>
                </c:pt>
                <c:pt idx="123">
                  <c:v>2.2999999999999998</c:v>
                </c:pt>
                <c:pt idx="124">
                  <c:v>2.4</c:v>
                </c:pt>
                <c:pt idx="125">
                  <c:v>2.5</c:v>
                </c:pt>
                <c:pt idx="126">
                  <c:v>2.6</c:v>
                </c:pt>
                <c:pt idx="127">
                  <c:v>2.7</c:v>
                </c:pt>
                <c:pt idx="128">
                  <c:v>2.8</c:v>
                </c:pt>
                <c:pt idx="129">
                  <c:v>2.9</c:v>
                </c:pt>
                <c:pt idx="130">
                  <c:v>3</c:v>
                </c:pt>
                <c:pt idx="131">
                  <c:v>3.1</c:v>
                </c:pt>
                <c:pt idx="132">
                  <c:v>3.2</c:v>
                </c:pt>
                <c:pt idx="133">
                  <c:v>3.3</c:v>
                </c:pt>
                <c:pt idx="134">
                  <c:v>3.4</c:v>
                </c:pt>
                <c:pt idx="135">
                  <c:v>3.5</c:v>
                </c:pt>
                <c:pt idx="136">
                  <c:v>3.6</c:v>
                </c:pt>
                <c:pt idx="137">
                  <c:v>3.7</c:v>
                </c:pt>
                <c:pt idx="138">
                  <c:v>3.8</c:v>
                </c:pt>
                <c:pt idx="139">
                  <c:v>3.9</c:v>
                </c:pt>
                <c:pt idx="140">
                  <c:v>4</c:v>
                </c:pt>
                <c:pt idx="141">
                  <c:v>4.0999999999999002</c:v>
                </c:pt>
                <c:pt idx="142">
                  <c:v>4.1999999999998998</c:v>
                </c:pt>
                <c:pt idx="143">
                  <c:v>4.2999999999999003</c:v>
                </c:pt>
                <c:pt idx="144">
                  <c:v>4.3999999999999</c:v>
                </c:pt>
                <c:pt idx="145">
                  <c:v>4.4999999999998996</c:v>
                </c:pt>
                <c:pt idx="146">
                  <c:v>4.5999999999999002</c:v>
                </c:pt>
                <c:pt idx="147">
                  <c:v>4.6999999999998998</c:v>
                </c:pt>
                <c:pt idx="148">
                  <c:v>4.7999999999999003</c:v>
                </c:pt>
                <c:pt idx="149">
                  <c:v>4.8999999999999</c:v>
                </c:pt>
                <c:pt idx="150">
                  <c:v>4.9999999999998996</c:v>
                </c:pt>
                <c:pt idx="151">
                  <c:v>5.0999999999999002</c:v>
                </c:pt>
                <c:pt idx="152">
                  <c:v>5.1999999999998998</c:v>
                </c:pt>
                <c:pt idx="153">
                  <c:v>5.2999999999999003</c:v>
                </c:pt>
                <c:pt idx="154">
                  <c:v>5.3999999999999</c:v>
                </c:pt>
                <c:pt idx="155">
                  <c:v>5.4999999999998996</c:v>
                </c:pt>
                <c:pt idx="156">
                  <c:v>5.5999999999999002</c:v>
                </c:pt>
                <c:pt idx="157">
                  <c:v>5.6999999999998998</c:v>
                </c:pt>
                <c:pt idx="158">
                  <c:v>5.7999999999999003</c:v>
                </c:pt>
                <c:pt idx="159">
                  <c:v>5.8999999999999</c:v>
                </c:pt>
                <c:pt idx="160">
                  <c:v>5.9999999999998996</c:v>
                </c:pt>
                <c:pt idx="161">
                  <c:v>6.0999999999999002</c:v>
                </c:pt>
                <c:pt idx="162">
                  <c:v>6.1999999999998998</c:v>
                </c:pt>
                <c:pt idx="163">
                  <c:v>6.2999999999999003</c:v>
                </c:pt>
                <c:pt idx="164">
                  <c:v>6.3999999999999</c:v>
                </c:pt>
                <c:pt idx="165">
                  <c:v>6.4999999999998996</c:v>
                </c:pt>
                <c:pt idx="166">
                  <c:v>6.5999999999999002</c:v>
                </c:pt>
                <c:pt idx="167">
                  <c:v>6.6999999999998998</c:v>
                </c:pt>
                <c:pt idx="168">
                  <c:v>6.7999999999999003</c:v>
                </c:pt>
                <c:pt idx="169">
                  <c:v>6.8999999999999</c:v>
                </c:pt>
                <c:pt idx="170">
                  <c:v>6.9999999999998996</c:v>
                </c:pt>
                <c:pt idx="171">
                  <c:v>7.0999999999999002</c:v>
                </c:pt>
                <c:pt idx="172">
                  <c:v>7.1999999999998998</c:v>
                </c:pt>
                <c:pt idx="173">
                  <c:v>7.2999999999999003</c:v>
                </c:pt>
                <c:pt idx="174">
                  <c:v>7.3999999999999</c:v>
                </c:pt>
                <c:pt idx="175">
                  <c:v>7.4999999999998996</c:v>
                </c:pt>
                <c:pt idx="176">
                  <c:v>7.5999999999999002</c:v>
                </c:pt>
                <c:pt idx="177">
                  <c:v>7.6999999999998998</c:v>
                </c:pt>
                <c:pt idx="178">
                  <c:v>7.7999999999999003</c:v>
                </c:pt>
                <c:pt idx="179">
                  <c:v>7.8999999999999</c:v>
                </c:pt>
                <c:pt idx="180">
                  <c:v>7.9999999999998996</c:v>
                </c:pt>
                <c:pt idx="181">
                  <c:v>8.0999999999999002</c:v>
                </c:pt>
                <c:pt idx="182">
                  <c:v>8.1999999999998998</c:v>
                </c:pt>
                <c:pt idx="183">
                  <c:v>8.2999999999998995</c:v>
                </c:pt>
                <c:pt idx="184">
                  <c:v>8.3999999999999009</c:v>
                </c:pt>
                <c:pt idx="185">
                  <c:v>8.4999999999999005</c:v>
                </c:pt>
                <c:pt idx="186">
                  <c:v>8.5999999999999002</c:v>
                </c:pt>
                <c:pt idx="187">
                  <c:v>8.6999999999998998</c:v>
                </c:pt>
                <c:pt idx="188">
                  <c:v>8.7999999999998995</c:v>
                </c:pt>
                <c:pt idx="189">
                  <c:v>8.8999999999999009</c:v>
                </c:pt>
                <c:pt idx="190">
                  <c:v>8.9999999999999005</c:v>
                </c:pt>
                <c:pt idx="191">
                  <c:v>9.0999999999999002</c:v>
                </c:pt>
                <c:pt idx="192">
                  <c:v>9.1999999999998998</c:v>
                </c:pt>
                <c:pt idx="193">
                  <c:v>9.2999999999998995</c:v>
                </c:pt>
                <c:pt idx="194">
                  <c:v>9.3999999999999009</c:v>
                </c:pt>
                <c:pt idx="195">
                  <c:v>9.4999999999999005</c:v>
                </c:pt>
                <c:pt idx="196">
                  <c:v>9.5999999999999002</c:v>
                </c:pt>
                <c:pt idx="197">
                  <c:v>9.6999999999998998</c:v>
                </c:pt>
                <c:pt idx="198">
                  <c:v>9.7999999999998995</c:v>
                </c:pt>
                <c:pt idx="199">
                  <c:v>9.8999999999999009</c:v>
                </c:pt>
                <c:pt idx="200">
                  <c:v>9.9999999999999005</c:v>
                </c:pt>
                <c:pt idx="201">
                  <c:v>10.0999999999999</c:v>
                </c:pt>
                <c:pt idx="202">
                  <c:v>10.1999999999999</c:v>
                </c:pt>
                <c:pt idx="203">
                  <c:v>10.299999999999899</c:v>
                </c:pt>
                <c:pt idx="204">
                  <c:v>10.399999999999901</c:v>
                </c:pt>
                <c:pt idx="205">
                  <c:v>10.499999999999901</c:v>
                </c:pt>
                <c:pt idx="206">
                  <c:v>10.5999999999999</c:v>
                </c:pt>
                <c:pt idx="207">
                  <c:v>10.6999999999999</c:v>
                </c:pt>
                <c:pt idx="208">
                  <c:v>10.799999999999899</c:v>
                </c:pt>
                <c:pt idx="209">
                  <c:v>10.899999999999901</c:v>
                </c:pt>
                <c:pt idx="210">
                  <c:v>10.999999999999901</c:v>
                </c:pt>
                <c:pt idx="211">
                  <c:v>11.0999999999999</c:v>
                </c:pt>
                <c:pt idx="212">
                  <c:v>11.1999999999999</c:v>
                </c:pt>
                <c:pt idx="213">
                  <c:v>11.299999999999899</c:v>
                </c:pt>
                <c:pt idx="214">
                  <c:v>11.399999999999901</c:v>
                </c:pt>
                <c:pt idx="215">
                  <c:v>11.499999999999901</c:v>
                </c:pt>
                <c:pt idx="216">
                  <c:v>11.5999999999999</c:v>
                </c:pt>
                <c:pt idx="217">
                  <c:v>11.6999999999999</c:v>
                </c:pt>
                <c:pt idx="218">
                  <c:v>11.799999999999899</c:v>
                </c:pt>
                <c:pt idx="219">
                  <c:v>11.899999999999901</c:v>
                </c:pt>
                <c:pt idx="220">
                  <c:v>11.999999999999901</c:v>
                </c:pt>
                <c:pt idx="221">
                  <c:v>12.0999999999999</c:v>
                </c:pt>
                <c:pt idx="222">
                  <c:v>12.1999999999999</c:v>
                </c:pt>
                <c:pt idx="223">
                  <c:v>12.299999999999899</c:v>
                </c:pt>
                <c:pt idx="224">
                  <c:v>12.399999999999901</c:v>
                </c:pt>
                <c:pt idx="225">
                  <c:v>12.499999999999901</c:v>
                </c:pt>
                <c:pt idx="226">
                  <c:v>12.5999999999999</c:v>
                </c:pt>
                <c:pt idx="227">
                  <c:v>12.6999999999999</c:v>
                </c:pt>
                <c:pt idx="228">
                  <c:v>12.799999999999899</c:v>
                </c:pt>
                <c:pt idx="229">
                  <c:v>12.899999999999901</c:v>
                </c:pt>
                <c:pt idx="230">
                  <c:v>12.999999999999901</c:v>
                </c:pt>
                <c:pt idx="231">
                  <c:v>13.0999999999999</c:v>
                </c:pt>
                <c:pt idx="232">
                  <c:v>13.1999999999999</c:v>
                </c:pt>
                <c:pt idx="233">
                  <c:v>13.299999999999899</c:v>
                </c:pt>
                <c:pt idx="234">
                  <c:v>13.399999999999901</c:v>
                </c:pt>
                <c:pt idx="235">
                  <c:v>13.499999999999901</c:v>
                </c:pt>
                <c:pt idx="236">
                  <c:v>13.5999999999999</c:v>
                </c:pt>
                <c:pt idx="237">
                  <c:v>13.6999999999999</c:v>
                </c:pt>
                <c:pt idx="238">
                  <c:v>13.799999999999899</c:v>
                </c:pt>
                <c:pt idx="239">
                  <c:v>13.899999999999901</c:v>
                </c:pt>
                <c:pt idx="240">
                  <c:v>13.999999999999901</c:v>
                </c:pt>
                <c:pt idx="241">
                  <c:v>14.0999999999999</c:v>
                </c:pt>
                <c:pt idx="242">
                  <c:v>14.1999999999999</c:v>
                </c:pt>
                <c:pt idx="243">
                  <c:v>14.299999999999899</c:v>
                </c:pt>
                <c:pt idx="244">
                  <c:v>14.399999999999901</c:v>
                </c:pt>
                <c:pt idx="245">
                  <c:v>14.499999999999901</c:v>
                </c:pt>
                <c:pt idx="246">
                  <c:v>14.5999999999999</c:v>
                </c:pt>
                <c:pt idx="247">
                  <c:v>14.6999999999999</c:v>
                </c:pt>
                <c:pt idx="248">
                  <c:v>14.799999999999899</c:v>
                </c:pt>
                <c:pt idx="249">
                  <c:v>14.899999999999901</c:v>
                </c:pt>
                <c:pt idx="250">
                  <c:v>14.999999999999901</c:v>
                </c:pt>
                <c:pt idx="251">
                  <c:v>15.0999999999999</c:v>
                </c:pt>
                <c:pt idx="252">
                  <c:v>15.1999999999999</c:v>
                </c:pt>
                <c:pt idx="253">
                  <c:v>15.299999999999899</c:v>
                </c:pt>
                <c:pt idx="254">
                  <c:v>15.399999999999901</c:v>
                </c:pt>
                <c:pt idx="255">
                  <c:v>15.499999999999901</c:v>
                </c:pt>
                <c:pt idx="256">
                  <c:v>15.5999999999999</c:v>
                </c:pt>
                <c:pt idx="257">
                  <c:v>15.6999999999999</c:v>
                </c:pt>
                <c:pt idx="258">
                  <c:v>15.799999999999899</c:v>
                </c:pt>
                <c:pt idx="259">
                  <c:v>15.899999999999901</c:v>
                </c:pt>
                <c:pt idx="260">
                  <c:v>15.999999999999901</c:v>
                </c:pt>
                <c:pt idx="261">
                  <c:v>16.099999999999898</c:v>
                </c:pt>
                <c:pt idx="262">
                  <c:v>16.1999999999999</c:v>
                </c:pt>
                <c:pt idx="263">
                  <c:v>16.299999999999901</c:v>
                </c:pt>
                <c:pt idx="264">
                  <c:v>16.399999999999899</c:v>
                </c:pt>
                <c:pt idx="265">
                  <c:v>16.499999999999901</c:v>
                </c:pt>
                <c:pt idx="266">
                  <c:v>16.599999999999898</c:v>
                </c:pt>
                <c:pt idx="267">
                  <c:v>16.6999999999999</c:v>
                </c:pt>
                <c:pt idx="268">
                  <c:v>16.799999999999901</c:v>
                </c:pt>
                <c:pt idx="269">
                  <c:v>16.899999999999899</c:v>
                </c:pt>
                <c:pt idx="270">
                  <c:v>16.999999999999901</c:v>
                </c:pt>
                <c:pt idx="271">
                  <c:v>17.099999999999898</c:v>
                </c:pt>
                <c:pt idx="272">
                  <c:v>17.1999999999999</c:v>
                </c:pt>
                <c:pt idx="273">
                  <c:v>17.299999999999901</c:v>
                </c:pt>
                <c:pt idx="274">
                  <c:v>17.399999999999899</c:v>
                </c:pt>
                <c:pt idx="275">
                  <c:v>17.499999999999901</c:v>
                </c:pt>
                <c:pt idx="276">
                  <c:v>17.599999999999898</c:v>
                </c:pt>
                <c:pt idx="277">
                  <c:v>17.6999999999999</c:v>
                </c:pt>
                <c:pt idx="278">
                  <c:v>17.799999999999901</c:v>
                </c:pt>
                <c:pt idx="279">
                  <c:v>17.899999999999899</c:v>
                </c:pt>
                <c:pt idx="280">
                  <c:v>17.999999999999901</c:v>
                </c:pt>
                <c:pt idx="281">
                  <c:v>18.099999999999898</c:v>
                </c:pt>
                <c:pt idx="282">
                  <c:v>18.1999999999999</c:v>
                </c:pt>
                <c:pt idx="283">
                  <c:v>18.299999999999901</c:v>
                </c:pt>
                <c:pt idx="284">
                  <c:v>18.399999999999899</c:v>
                </c:pt>
                <c:pt idx="285">
                  <c:v>18.499999999999901</c:v>
                </c:pt>
                <c:pt idx="286">
                  <c:v>18.599999999999898</c:v>
                </c:pt>
                <c:pt idx="287">
                  <c:v>18.6999999999999</c:v>
                </c:pt>
                <c:pt idx="288">
                  <c:v>18.799999999999901</c:v>
                </c:pt>
                <c:pt idx="289">
                  <c:v>18.899999999999899</c:v>
                </c:pt>
                <c:pt idx="290">
                  <c:v>18.999999999999901</c:v>
                </c:pt>
                <c:pt idx="291">
                  <c:v>19.099999999999898</c:v>
                </c:pt>
                <c:pt idx="292">
                  <c:v>19.1999999999999</c:v>
                </c:pt>
                <c:pt idx="293">
                  <c:v>19.299999999999901</c:v>
                </c:pt>
                <c:pt idx="294">
                  <c:v>19.399999999999899</c:v>
                </c:pt>
                <c:pt idx="295">
                  <c:v>19.499999999999901</c:v>
                </c:pt>
                <c:pt idx="296">
                  <c:v>19.599999999999898</c:v>
                </c:pt>
                <c:pt idx="297">
                  <c:v>19.6999999999999</c:v>
                </c:pt>
                <c:pt idx="298">
                  <c:v>19.799999999999901</c:v>
                </c:pt>
                <c:pt idx="299">
                  <c:v>19.899999999999899</c:v>
                </c:pt>
                <c:pt idx="300">
                  <c:v>19.999999999999901</c:v>
                </c:pt>
              </c:numCache>
            </c:numRef>
          </c:xVal>
          <c:yVal>
            <c:numRef>
              <c:f>Sheet1!$C$1:$C$301</c:f>
              <c:numCache>
                <c:formatCode>General</c:formatCode>
                <c:ptCount val="301"/>
                <c:pt idx="0">
                  <c:v>4.5397868702434395E-5</c:v>
                </c:pt>
                <c:pt idx="1">
                  <c:v>5.0172164683764205E-5</c:v>
                </c:pt>
                <c:pt idx="2">
                  <c:v>5.5448524722794907E-5</c:v>
                </c:pt>
                <c:pt idx="3">
                  <c:v>6.1279739616602481E-5</c:v>
                </c:pt>
                <c:pt idx="4">
                  <c:v>6.7724149619770231E-5</c:v>
                </c:pt>
                <c:pt idx="5">
                  <c:v>7.4846227510611229E-5</c:v>
                </c:pt>
                <c:pt idx="6">
                  <c:v>8.2717222851666389E-5</c:v>
                </c:pt>
                <c:pt idx="7">
                  <c:v>9.141587385216144E-5</c:v>
                </c:pt>
                <c:pt idx="8">
                  <c:v>1.0102919390777289E-4</c:v>
                </c:pt>
                <c:pt idx="9">
                  <c:v>1.1165334062956276E-4</c:v>
                </c:pt>
                <c:pt idx="10">
                  <c:v>1.2339457598623172E-4</c:v>
                </c:pt>
                <c:pt idx="11">
                  <c:v>1.3637032707949703E-4</c:v>
                </c:pt>
                <c:pt idx="12">
                  <c:v>1.5071035805975741E-4</c:v>
                </c:pt>
                <c:pt idx="13">
                  <c:v>1.6655806477733606E-4</c:v>
                </c:pt>
                <c:pt idx="14">
                  <c:v>1.84071904963424E-4</c:v>
                </c:pt>
                <c:pt idx="15">
                  <c:v>2.0342697805520433E-4</c:v>
                </c:pt>
                <c:pt idx="16">
                  <c:v>2.2481677023329332E-4</c:v>
                </c:pt>
                <c:pt idx="17">
                  <c:v>2.484550818393321E-4</c:v>
                </c:pt>
                <c:pt idx="18">
                  <c:v>2.7457815610132998E-4</c:v>
                </c:pt>
                <c:pt idx="19">
                  <c:v>3.0344703002891597E-4</c:v>
                </c:pt>
                <c:pt idx="20">
                  <c:v>3.3535013046647453E-4</c:v>
                </c:pt>
                <c:pt idx="21">
                  <c:v>3.706061406263929E-4</c:v>
                </c:pt>
                <c:pt idx="22">
                  <c:v>4.0956716498604642E-4</c:v>
                </c:pt>
                <c:pt idx="23">
                  <c:v>4.5262222324053063E-4</c:v>
                </c:pt>
                <c:pt idx="24">
                  <c:v>5.0020110707955901E-4</c:v>
                </c:pt>
                <c:pt idx="25">
                  <c:v>5.5277863692359413E-4</c:v>
                </c:pt>
                <c:pt idx="26">
                  <c:v>6.1087935943439505E-4</c:v>
                </c:pt>
                <c:pt idx="27">
                  <c:v>6.7508273063283161E-4</c:v>
                </c:pt>
                <c:pt idx="28">
                  <c:v>7.4602883383668962E-4</c:v>
                </c:pt>
                <c:pt idx="29">
                  <c:v>8.2442468639828655E-4</c:v>
                </c:pt>
                <c:pt idx="30">
                  <c:v>9.1105119440063639E-4</c:v>
                </c:pt>
                <c:pt idx="31">
                  <c:v>1.0067708200856272E-3</c:v>
                </c:pt>
                <c:pt idx="32">
                  <c:v>1.1125360328603107E-3</c:v>
                </c:pt>
                <c:pt idx="33">
                  <c:v>1.2293986212774082E-3</c:v>
                </c:pt>
                <c:pt idx="34">
                  <c:v>1.3585199504289446E-3</c:v>
                </c:pt>
                <c:pt idx="35">
                  <c:v>1.5011822567369769E-3</c:v>
                </c:pt>
                <c:pt idx="36">
                  <c:v>1.6588010801744052E-3</c:v>
                </c:pt>
                <c:pt idx="37">
                  <c:v>1.8329389424927875E-3</c:v>
                </c:pt>
                <c:pt idx="38">
                  <c:v>2.0253203890498619E-3</c:v>
                </c:pt>
                <c:pt idx="39">
                  <c:v>2.2378485212763096E-3</c:v>
                </c:pt>
                <c:pt idx="40">
                  <c:v>2.4726231566347501E-3</c:v>
                </c:pt>
                <c:pt idx="41">
                  <c:v>2.7319607630110327E-3</c:v>
                </c:pt>
                <c:pt idx="42">
                  <c:v>3.018416324708395E-3</c:v>
                </c:pt>
                <c:pt idx="43">
                  <c:v>3.3348073074132793E-3</c:v>
                </c:pt>
                <c:pt idx="44">
                  <c:v>3.6842398994359139E-3</c:v>
                </c:pt>
                <c:pt idx="45">
                  <c:v>4.0701377158960444E-3</c:v>
                </c:pt>
                <c:pt idx="46">
                  <c:v>4.4962731609410915E-3</c:v>
                </c:pt>
                <c:pt idx="47">
                  <c:v>4.9668016500568598E-3</c:v>
                </c:pt>
                <c:pt idx="48">
                  <c:v>5.4862988994502978E-3</c:v>
                </c:pt>
                <c:pt idx="49">
                  <c:v>6.0598014915839941E-3</c:v>
                </c:pt>
                <c:pt idx="50">
                  <c:v>6.6247541212310678E-3</c:v>
                </c:pt>
                <c:pt idx="51">
                  <c:v>7.3162830972561804E-3</c:v>
                </c:pt>
                <c:pt idx="52">
                  <c:v>8.0793983660755395E-3</c:v>
                </c:pt>
                <c:pt idx="53">
                  <c:v>8.9213790434227447E-3</c:v>
                </c:pt>
                <c:pt idx="54">
                  <c:v>9.8502156424744667E-3</c:v>
                </c:pt>
                <c:pt idx="55">
                  <c:v>1.0874673289327041E-2</c:v>
                </c:pt>
                <c:pt idx="56">
                  <c:v>1.2004359149996504E-2</c:v>
                </c:pt>
                <c:pt idx="57">
                  <c:v>1.3249794016886267E-2</c:v>
                </c:pt>
                <c:pt idx="58">
                  <c:v>1.4622487902411109E-2</c:v>
                </c:pt>
                <c:pt idx="59">
                  <c:v>1.6135019360496276E-2</c:v>
                </c:pt>
                <c:pt idx="60">
                  <c:v>1.780111809811185E-2</c:v>
                </c:pt>
                <c:pt idx="61">
                  <c:v>1.9635750243457876E-2</c:v>
                </c:pt>
                <c:pt idx="62">
                  <c:v>2.1655205399040412E-2</c:v>
                </c:pt>
                <c:pt idx="63">
                  <c:v>2.3877184320502721E-2</c:v>
                </c:pt>
                <c:pt idx="64">
                  <c:v>2.6320885719420199E-2</c:v>
                </c:pt>
                <c:pt idx="65">
                  <c:v>2.9007090284272948E-2</c:v>
                </c:pt>
                <c:pt idx="66">
                  <c:v>3.1958239543099953E-2</c:v>
                </c:pt>
                <c:pt idx="67">
                  <c:v>3.5198506649876497E-2</c:v>
                </c:pt>
                <c:pt idx="68">
                  <c:v>3.8753855562611607E-2</c:v>
                </c:pt>
                <c:pt idx="69">
                  <c:v>4.2652084396041914E-2</c:v>
                </c:pt>
                <c:pt idx="70">
                  <c:v>4.6922847981866168E-2</c:v>
                </c:pt>
                <c:pt idx="71">
                  <c:v>5.1597653867476653E-2</c:v>
                </c:pt>
                <c:pt idx="72">
                  <c:v>5.670982515138806E-2</c:v>
                </c:pt>
                <c:pt idx="73">
                  <c:v>6.2294422722133924E-2</c:v>
                </c:pt>
                <c:pt idx="74">
                  <c:v>6.8388118682725568E-2</c:v>
                </c:pt>
                <c:pt idx="75">
                  <c:v>7.5029012065856049E-2</c:v>
                </c:pt>
                <c:pt idx="76">
                  <c:v>8.2256377454768478E-2</c:v>
                </c:pt>
                <c:pt idx="77">
                  <c:v>9.0110336918904396E-2</c:v>
                </c:pt>
                <c:pt idx="78">
                  <c:v>9.8631445868927442E-2</c:v>
                </c:pt>
                <c:pt idx="79">
                  <c:v>0.1078601841660126</c:v>
                </c:pt>
                <c:pt idx="80">
                  <c:v>0.11783634523051344</c:v>
                </c:pt>
                <c:pt idx="81">
                  <c:v>0.12859831813286601</c:v>
                </c:pt>
                <c:pt idx="82">
                  <c:v>0.14018226085119367</c:v>
                </c:pt>
                <c:pt idx="83">
                  <c:v>0.1526211671516147</c:v>
                </c:pt>
                <c:pt idx="84">
                  <c:v>0.16594383494042789</c:v>
                </c:pt>
                <c:pt idx="85">
                  <c:v>0.18017375042124639</c:v>
                </c:pt>
                <c:pt idx="86">
                  <c:v>0.19532790982115183</c:v>
                </c:pt>
                <c:pt idx="87">
                  <c:v>0.21141560854369715</c:v>
                </c:pt>
                <c:pt idx="88">
                  <c:v>0.22843723591740225</c:v>
                </c:pt>
                <c:pt idx="89">
                  <c:v>0.2463831216229623</c:v>
                </c:pt>
                <c:pt idx="90">
                  <c:v>0.26523248663503707</c:v>
                </c:pt>
                <c:pt idx="91">
                  <c:v>0.28495255623047311</c:v>
                </c:pt>
                <c:pt idx="92">
                  <c:v>0.30549789438531871</c:v>
                </c:pt>
                <c:pt idx="93">
                  <c:v>0.32681001687070754</c:v>
                </c:pt>
                <c:pt idx="94">
                  <c:v>0.34881733392504383</c:v>
                </c:pt>
                <c:pt idx="95">
                  <c:v>0.37143546222429435</c:v>
                </c:pt>
                <c:pt idx="96">
                  <c:v>0.3945679301461289</c:v>
                </c:pt>
                <c:pt idx="97">
                  <c:v>0.41810728071324865</c:v>
                </c:pt>
                <c:pt idx="98">
                  <c:v>0.4419365543383395</c:v>
                </c:pt>
                <c:pt idx="99">
                  <c:v>0.46593111028367379</c:v>
                </c:pt>
                <c:pt idx="100">
                  <c:v>0.48996072361356269</c:v>
                </c:pt>
                <c:pt idx="101">
                  <c:v>0.51389187546251713</c:v>
                </c:pt>
                <c:pt idx="102">
                  <c:v>0.53759014058273813</c:v>
                </c:pt>
                <c:pt idx="103">
                  <c:v>0.56092256883238778</c:v>
                </c:pt>
                <c:pt idx="104">
                  <c:v>0.58375995731209585</c:v>
                </c:pt>
                <c:pt idx="105">
                  <c:v>0.6059789172559652</c:v>
                </c:pt>
                <c:pt idx="106">
                  <c:v>0.6274636537493844</c:v>
                </c:pt>
                <c:pt idx="107">
                  <c:v>0.64810739542666906</c:v>
                </c:pt>
                <c:pt idx="108">
                  <c:v>0.66781343358770351</c:v>
                </c:pt>
                <c:pt idx="109">
                  <c:v>0.68649575356784298</c:v>
                </c:pt>
                <c:pt idx="110">
                  <c:v>0.70407926368686813</c:v>
                </c:pt>
                <c:pt idx="111">
                  <c:v>0.72049964699400204</c:v>
                </c:pt>
                <c:pt idx="112">
                  <c:v>0.73570287709482241</c:v>
                </c:pt>
                <c:pt idx="113">
                  <c:v>0.74964445091605558</c:v>
                </c:pt>
                <c:pt idx="114">
                  <c:v>0.76228839819328365</c:v>
                </c:pt>
                <c:pt idx="115">
                  <c:v>0.77360613006661005</c:v>
                </c:pt>
                <c:pt idx="116">
                  <c:v>0.7835751880862496</c:v>
                </c:pt>
                <c:pt idx="117">
                  <c:v>0.79217795100751198</c:v>
                </c:pt>
                <c:pt idx="118">
                  <c:v>0.7994003509043669</c:v>
                </c:pt>
                <c:pt idx="119">
                  <c:v>0.80523064322537419</c:v>
                </c:pt>
                <c:pt idx="120">
                  <c:v>0.80965826821153353</c:v>
                </c:pt>
                <c:pt idx="121">
                  <c:v>0.81267283418676273</c:v>
                </c:pt>
                <c:pt idx="122">
                  <c:v>0.81426324703201414</c:v>
                </c:pt>
                <c:pt idx="123">
                  <c:v>0.81441700489965174</c:v>
                </c:pt>
                <c:pt idx="124">
                  <c:v>0.81311967299106036</c:v>
                </c:pt>
                <c:pt idx="125">
                  <c:v>0.81035454994689438</c:v>
                </c:pt>
                <c:pt idx="126">
                  <c:v>0.80610253491577311</c:v>
                </c:pt>
                <c:pt idx="127">
                  <c:v>0.80034220242072296</c:v>
                </c:pt>
                <c:pt idx="128">
                  <c:v>0.79305009042160757</c:v>
                </c:pt>
                <c:pt idx="129">
                  <c:v>0.78420120512816727</c:v>
                </c:pt>
                <c:pt idx="130">
                  <c:v>0.77376974378926178</c:v>
                </c:pt>
                <c:pt idx="131">
                  <c:v>0.76173003351442214</c:v>
                </c:pt>
                <c:pt idx="132">
                  <c:v>0.74805767985250948</c:v>
                </c:pt>
                <c:pt idx="133">
                  <c:v>0.73273091310206762</c:v>
                </c:pt>
                <c:pt idx="134">
                  <c:v>0.71573211300244255</c:v>
                </c:pt>
                <c:pt idx="135">
                  <c:v>0.69704948353911589</c:v>
                </c:pt>
                <c:pt idx="136">
                  <c:v>0.67667883926101391</c:v>
                </c:pt>
                <c:pt idx="137">
                  <c:v>0.65462545314617626</c:v>
                </c:pt>
                <c:pt idx="138">
                  <c:v>0.6309059043124039</c:v>
                </c:pt>
                <c:pt idx="139">
                  <c:v>0.60554985265860739</c:v>
                </c:pt>
                <c:pt idx="140">
                  <c:v>0.57860165798292462</c:v>
                </c:pt>
                <c:pt idx="141">
                  <c:v>0.55012175456607282</c:v>
                </c:pt>
                <c:pt idx="142">
                  <c:v>0.52018768999815346</c:v>
                </c:pt>
                <c:pt idx="143">
                  <c:v>0.48889474042459269</c:v>
                </c:pt>
                <c:pt idx="144">
                  <c:v>0.45635602435442812</c:v>
                </c:pt>
                <c:pt idx="145">
                  <c:v>0.42270205417219819</c:v>
                </c:pt>
                <c:pt idx="146">
                  <c:v>0.38807968830178385</c:v>
                </c:pt>
                <c:pt idx="147">
                  <c:v>0.35265047656465043</c:v>
                </c:pt>
                <c:pt idx="148">
                  <c:v>0.31658842481556682</c:v>
                </c:pt>
                <c:pt idx="149">
                  <c:v>0.28007723987414257</c:v>
                </c:pt>
                <c:pt idx="150">
                  <c:v>0.2433071490757297</c:v>
                </c:pt>
                <c:pt idx="151">
                  <c:v>0.20647141729000551</c:v>
                </c:pt>
                <c:pt idx="152">
                  <c:v>0.16976270513183245</c:v>
                </c:pt>
                <c:pt idx="153">
                  <c:v>0.13336942313245359</c:v>
                </c:pt>
                <c:pt idx="154">
                  <c:v>9.7472236670380408E-2</c:v>
                </c:pt>
                <c:pt idx="155">
                  <c:v>6.2240865481321572E-2</c:v>
                </c:pt>
                <c:pt idx="156">
                  <c:v>2.783130076187057E-2</c:v>
                </c:pt>
                <c:pt idx="157">
                  <c:v>-5.6164655596624424E-3</c:v>
                </c:pt>
                <c:pt idx="158">
                  <c:v>-3.7980138016127651E-2</c:v>
                </c:pt>
                <c:pt idx="159">
                  <c:v>-6.9156214700516916E-2</c:v>
                </c:pt>
                <c:pt idx="160">
                  <c:v>-9.90604911016425E-2</c:v>
                </c:pt>
                <c:pt idx="161">
                  <c:v>-0.12762800691395326</c:v>
                </c:pt>
                <c:pt idx="162">
                  <c:v>-0.15481249563757649</c:v>
                </c:pt>
                <c:pt idx="163">
                  <c:v>-0.18058541350633084</c:v>
                </c:pt>
                <c:pt idx="164">
                  <c:v>-0.20493463391804723</c:v>
                </c:pt>
                <c:pt idx="165">
                  <c:v>-0.22786289654720271</c:v>
                </c:pt>
                <c:pt idx="166">
                  <c:v>-0.24938609765131581</c:v>
                </c:pt>
                <c:pt idx="167">
                  <c:v>-0.26953150099597545</c:v>
                </c:pt>
                <c:pt idx="168">
                  <c:v>-0.28833593868212881</c:v>
                </c:pt>
                <c:pt idx="169">
                  <c:v>-0.30584405927558889</c:v>
                </c:pt>
                <c:pt idx="170">
                  <c:v>-0.32210666816122435</c:v>
                </c:pt>
                <c:pt idx="171">
                  <c:v>-0.33717919289297893</c:v>
                </c:pt>
                <c:pt idx="172">
                  <c:v>-0.3511202951543092</c:v>
                </c:pt>
                <c:pt idx="173">
                  <c:v>-0.36399064120834868</c:v>
                </c:pt>
                <c:pt idx="174">
                  <c:v>-0.37585183461855109</c:v>
                </c:pt>
                <c:pt idx="175">
                  <c:v>-0.38676550860505843</c:v>
                </c:pt>
                <c:pt idx="176">
                  <c:v>-0.3967925705920593</c:v>
                </c:pt>
                <c:pt idx="177">
                  <c:v>-0.40599258813774586</c:v>
                </c:pt>
                <c:pt idx="178">
                  <c:v>-0.41442330331668298</c:v>
                </c:pt>
                <c:pt idx="179">
                  <c:v>-0.42214026152299999</c:v>
                </c:pt>
                <c:pt idx="180">
                  <c:v>-0.4291965403641167</c:v>
                </c:pt>
                <c:pt idx="181">
                  <c:v>-0.43564256461839956</c:v>
                </c:pt>
                <c:pt idx="182">
                  <c:v>-0.44152599396095493</c:v>
                </c:pt>
                <c:pt idx="183">
                  <c:v>-0.44689167117288531</c:v>
                </c:pt>
                <c:pt idx="184">
                  <c:v>-0.45178161972255759</c:v>
                </c:pt>
                <c:pt idx="185">
                  <c:v>-0.4562350808510206</c:v>
                </c:pt>
                <c:pt idx="186">
                  <c:v>-0.46028858153966434</c:v>
                </c:pt>
                <c:pt idx="187">
                  <c:v>-0.46397602593827358</c:v>
                </c:pt>
                <c:pt idx="188">
                  <c:v>-0.46732880395386378</c:v>
                </c:pt>
                <c:pt idx="189">
                  <c:v>-0.47037591172596338</c:v>
                </c:pt>
                <c:pt idx="190">
                  <c:v>-0.4731440796328491</c:v>
                </c:pt>
                <c:pt idx="191">
                  <c:v>-0.47565790428346544</c:v>
                </c:pt>
                <c:pt idx="192">
                  <c:v>-0.47793998165399609</c:v>
                </c:pt>
                <c:pt idx="193">
                  <c:v>-0.48001103913235299</c:v>
                </c:pt>
                <c:pt idx="194">
                  <c:v>-0.4818900647464387</c:v>
                </c:pt>
                <c:pt idx="195">
                  <c:v>-0.48359443228161914</c:v>
                </c:pt>
                <c:pt idx="196">
                  <c:v>-0.48514002134926182</c:v>
                </c:pt>
                <c:pt idx="197">
                  <c:v>-0.48654133176034353</c:v>
                </c:pt>
                <c:pt idx="198">
                  <c:v>-0.48781159179498168</c:v>
                </c:pt>
                <c:pt idx="199">
                  <c:v>-0.48896286014825974</c:v>
                </c:pt>
                <c:pt idx="200">
                  <c:v>-0.49000612148227407</c:v>
                </c:pt>
                <c:pt idx="201">
                  <c:v>-0.49095137563038771</c:v>
                </c:pt>
                <c:pt idx="202">
                  <c:v>-0.49180772058792643</c:v>
                </c:pt>
                <c:pt idx="203">
                  <c:v>-0.49258342948895251</c:v>
                </c:pt>
                <c:pt idx="204">
                  <c:v>-0.4932860218154882</c:v>
                </c:pt>
                <c:pt idx="205">
                  <c:v>-0.49392232911726996</c:v>
                </c:pt>
                <c:pt idx="206">
                  <c:v>-0.49449855553978472</c:v>
                </c:pt>
                <c:pt idx="207">
                  <c:v>-0.49502033346852969</c:v>
                </c:pt>
                <c:pt idx="208">
                  <c:v>-0.49549277460021679</c:v>
                </c:pt>
                <c:pt idx="209">
                  <c:v>-0.49592051674877879</c:v>
                </c:pt>
                <c:pt idx="210">
                  <c:v>-0.49630776668689536</c:v>
                </c:pt>
                <c:pt idx="211">
                  <c:v>-0.49665833931352599</c:v>
                </c:pt>
                <c:pt idx="212">
                  <c:v>-0.4969756934255094</c:v>
                </c:pt>
                <c:pt idx="213">
                  <c:v>-0.49726296435743489</c:v>
                </c:pt>
                <c:pt idx="214">
                  <c:v>-0.49752299373924291</c:v>
                </c:pt>
                <c:pt idx="215">
                  <c:v>-0.49775835660587486</c:v>
                </c:pt>
                <c:pt idx="216">
                  <c:v>-0.49797138607807612</c:v>
                </c:pt>
                <c:pt idx="217">
                  <c:v>-0.49816419581845761</c:v>
                </c:pt>
                <c:pt idx="218">
                  <c:v>-0.49833870045230644</c:v>
                </c:pt>
                <c:pt idx="219">
                  <c:v>-0.49849663412856926</c:v>
                </c:pt>
                <c:pt idx="220">
                  <c:v>-0.49863956738300108</c:v>
                </c:pt>
                <c:pt idx="221">
                  <c:v>-0.49876892245273596</c:v>
                </c:pt>
                <c:pt idx="222">
                  <c:v>-0.49888598717954658</c:v>
                </c:pt>
                <c:pt idx="223">
                  <c:v>-0.49899192762779543</c:v>
                </c:pt>
                <c:pt idx="224">
                  <c:v>-0.49908779953259308</c:v>
                </c:pt>
                <c:pt idx="225">
                  <c:v>-0.49917455868389882</c:v>
                </c:pt>
                <c:pt idx="226">
                  <c:v>-0.49925307034324451</c:v>
                </c:pt>
                <c:pt idx="227">
                  <c:v>-0.49932411778138797</c:v>
                </c:pt>
                <c:pt idx="228">
                  <c:v>-0.49938841001747114</c:v>
                </c:pt>
                <c:pt idx="229">
                  <c:v>-0.49944658883314597</c:v>
                </c:pt>
                <c:pt idx="230">
                  <c:v>-0.49949923512859806</c:v>
                </c:pt>
                <c:pt idx="231">
                  <c:v>-0.49954687468139813</c:v>
                </c:pt>
                <c:pt idx="232">
                  <c:v>-0.4995899833636207</c:v>
                </c:pt>
                <c:pt idx="233">
                  <c:v>-0.49962899186764631</c:v>
                </c:pt>
                <c:pt idx="234">
                  <c:v>-0.49966428998646661</c:v>
                </c:pt>
                <c:pt idx="235">
                  <c:v>-0.49969623049012413</c:v>
                </c:pt>
                <c:pt idx="236">
                  <c:v>-0.49972513263609597</c:v>
                </c:pt>
                <c:pt idx="237">
                  <c:v>-0.49975128534793933</c:v>
                </c:pt>
                <c:pt idx="238">
                  <c:v>-0.49977495009334982</c:v>
                </c:pt>
                <c:pt idx="239">
                  <c:v>-0.49979636348989398</c:v>
                </c:pt>
                <c:pt idx="240">
                  <c:v>-0.49981573966404835</c:v>
                </c:pt>
                <c:pt idx="241">
                  <c:v>-0.49983327238678876</c:v>
                </c:pt>
                <c:pt idx="242">
                  <c:v>-0.49984913700680911</c:v>
                </c:pt>
                <c:pt idx="243">
                  <c:v>-0.49986349220046833</c:v>
                </c:pt>
                <c:pt idx="244">
                  <c:v>-0.49987648155578124</c:v>
                </c:pt>
                <c:pt idx="245">
                  <c:v>-0.49988823500614232</c:v>
                </c:pt>
                <c:pt idx="246">
                  <c:v>-0.49989887012799872</c:v>
                </c:pt>
                <c:pt idx="247">
                  <c:v>-0.49990849331534615</c:v>
                </c:pt>
                <c:pt idx="248">
                  <c:v>-0.49991720084271407</c:v>
                </c:pt>
                <c:pt idx="249">
                  <c:v>-0.49992507982720824</c:v>
                </c:pt>
                <c:pt idx="250">
                  <c:v>-0.49993220909917346</c:v>
                </c:pt>
                <c:pt idx="251">
                  <c:v>-0.49993865999014209</c:v>
                </c:pt>
                <c:pt idx="252">
                  <c:v>-0.49994449704592003</c:v>
                </c:pt>
                <c:pt idx="253">
                  <c:v>-0.49994977867190327</c:v>
                </c:pt>
                <c:pt idx="254">
                  <c:v>-0.49995455771706443</c:v>
                </c:pt>
                <c:pt idx="255">
                  <c:v>-0.49995888200242988</c:v>
                </c:pt>
                <c:pt idx="256">
                  <c:v>-0.49996279479931593</c:v>
                </c:pt>
                <c:pt idx="257">
                  <c:v>-0.49996633526209799</c:v>
                </c:pt>
                <c:pt idx="258">
                  <c:v>-0.49996953881983397</c:v>
                </c:pt>
                <c:pt idx="259">
                  <c:v>-0.49997243753064347</c:v>
                </c:pt>
                <c:pt idx="260">
                  <c:v>-0.49997506040239026</c:v>
                </c:pt>
                <c:pt idx="261">
                  <c:v>-0.49997743368286496</c:v>
                </c:pt>
                <c:pt idx="262">
                  <c:v>-0.49997958112237306</c:v>
                </c:pt>
                <c:pt idx="263">
                  <c:v>-0.49998152421133935</c:v>
                </c:pt>
                <c:pt idx="264">
                  <c:v>-0.49998328239532042</c:v>
                </c:pt>
                <c:pt idx="265">
                  <c:v>-0.49998487326955776</c:v>
                </c:pt>
                <c:pt idx="266">
                  <c:v>-0.49998631275502969</c:v>
                </c:pt>
                <c:pt idx="267">
                  <c:v>-0.49998761525775004</c:v>
                </c:pt>
                <c:pt idx="268">
                  <c:v>-0.49998879381291517</c:v>
                </c:pt>
                <c:pt idx="269">
                  <c:v>-0.49998986021533864</c:v>
                </c:pt>
                <c:pt idx="270">
                  <c:v>-0.49999082513747217</c:v>
                </c:pt>
                <c:pt idx="271">
                  <c:v>-0.49999169823620393</c:v>
                </c:pt>
                <c:pt idx="272">
                  <c:v>-0.49999248824948928</c:v>
                </c:pt>
                <c:pt idx="273">
                  <c:v>-0.4999932030837948</c:v>
                </c:pt>
                <c:pt idx="274">
                  <c:v>-0.49999384989321427</c:v>
                </c:pt>
                <c:pt idx="275">
                  <c:v>-0.49999443515106479</c:v>
                </c:pt>
                <c:pt idx="276">
                  <c:v>-0.49999496471466387</c:v>
                </c:pt>
                <c:pt idx="277">
                  <c:v>-0.4999954438839489</c:v>
                </c:pt>
                <c:pt idx="278">
                  <c:v>-0.49999587745451357</c:v>
                </c:pt>
                <c:pt idx="279">
                  <c:v>-0.49999626976560185</c:v>
                </c:pt>
                <c:pt idx="280">
                  <c:v>-0.49999662474353257</c:v>
                </c:pt>
                <c:pt idx="281">
                  <c:v>-0.4999969459409932</c:v>
                </c:pt>
                <c:pt idx="282">
                  <c:v>-0.49999723657259321</c:v>
                </c:pt>
                <c:pt idx="283">
                  <c:v>-0.49999749954703809</c:v>
                </c:pt>
                <c:pt idx="284">
                  <c:v>-0.49999773749623577</c:v>
                </c:pt>
                <c:pt idx="285">
                  <c:v>-0.49999795280163906</c:v>
                </c:pt>
                <c:pt idx="286">
                  <c:v>-0.49999814761807848</c:v>
                </c:pt>
                <c:pt idx="287">
                  <c:v>-0.49999832389532595</c:v>
                </c:pt>
                <c:pt idx="288">
                  <c:v>-0.49999848339761188</c:v>
                </c:pt>
                <c:pt idx="289">
                  <c:v>-0.49999862772127779</c:v>
                </c:pt>
                <c:pt idx="290">
                  <c:v>-0.4999987583107548</c:v>
                </c:pt>
                <c:pt idx="291">
                  <c:v>-0.4999988764730201</c:v>
                </c:pt>
                <c:pt idx="292">
                  <c:v>-0.4999989833906755</c:v>
                </c:pt>
                <c:pt idx="293">
                  <c:v>-0.49999908013378347</c:v>
                </c:pt>
                <c:pt idx="294">
                  <c:v>-0.49999916767057884</c:v>
                </c:pt>
                <c:pt idx="295">
                  <c:v>-0.49999924687715569</c:v>
                </c:pt>
                <c:pt idx="296">
                  <c:v>-0.49999931854623725</c:v>
                </c:pt>
                <c:pt idx="297">
                  <c:v>-0.49999938339510974</c:v>
                </c:pt>
                <c:pt idx="298">
                  <c:v>-0.49999944207280111</c:v>
                </c:pt>
                <c:pt idx="299">
                  <c:v>-0.49999949516657582</c:v>
                </c:pt>
                <c:pt idx="300">
                  <c:v>-0.49999954320781326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790-3F42-8D5D-E52489E24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7869439"/>
        <c:axId val="827794767"/>
      </c:scatterChart>
      <c:valAx>
        <c:axId val="827869439"/>
        <c:scaling>
          <c:orientation val="minMax"/>
          <c:max val="15"/>
          <c:min val="-10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tx1"/>
                    </a:solidFill>
                  </a:rPr>
                  <a:t>Reaction Coordinate</a:t>
                </a:r>
              </a:p>
            </c:rich>
          </c:tx>
          <c:layout>
            <c:manualLayout>
              <c:xMode val="edge"/>
              <c:yMode val="edge"/>
              <c:x val="0.30287510936132983"/>
              <c:y val="0.859189632545931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827794767"/>
        <c:crossesAt val="-1"/>
        <c:crossBetween val="midCat"/>
      </c:valAx>
      <c:valAx>
        <c:axId val="827794767"/>
        <c:scaling>
          <c:orientation val="minMax"/>
          <c:max val="1.8"/>
          <c:min val="-1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tx1"/>
                    </a:solidFill>
                  </a:rPr>
                  <a:t>Energy</a:t>
                </a:r>
              </a:p>
            </c:rich>
          </c:tx>
          <c:layout>
            <c:manualLayout>
              <c:xMode val="edge"/>
              <c:yMode val="edge"/>
              <c:x val="2.7777777777777779E-3"/>
              <c:y val="0.285501603966170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827869439"/>
        <c:crossesAt val="-10"/>
        <c:crossBetween val="midCat"/>
      </c:valAx>
      <c:spPr>
        <a:noFill/>
        <a:ln w="254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83FE9-6B85-FC4A-B245-6D57840B1192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8F2B6-18BA-FC49-927F-F4DB1133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4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8F2B6-18BA-FC49-927F-F4DB113334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87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Make handout of key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8F2B6-18BA-FC49-927F-F4DB113334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03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42DC5-08AC-EA27-0697-C39D013A7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BEE201-51AD-AAB5-48FE-B78080C3C8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5E6F71-602F-F37C-655E-21C4D68A4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554B-268A-9B28-A7A9-A65A7E875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8F2B6-18BA-FC49-927F-F4DB113334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6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4346-63E4-D397-2E81-25840E39C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22E78-29BF-D36C-437F-6A8A53B46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DB091-C103-8D06-DC29-5D1622D4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25-CAB6-C245-85FE-54D32EFAD5CA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07B0-D939-22D4-0B96-4E03659C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9A3DD-5D34-0A75-544E-20A4C180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6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C51C-7940-B51E-AA8E-5572DA6D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58FD3-C4DE-0ABF-8105-E43632314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CD5F7-A3F6-A7E8-B2A0-23A35DCF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25-CAB6-C245-85FE-54D32EFAD5CA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E6E0B-D863-9035-EB20-37021FDB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1F5FA-3D75-351D-DEBE-84D9DBD3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6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56847-A06F-736E-D07F-46E3BDE47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419B2-8E3C-B6C2-4371-440352BED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D6682-05E6-6553-D66B-B0D81BF0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25-CAB6-C245-85FE-54D32EFAD5CA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F771-3E1F-7EFE-CB7A-054BBE21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D97F3-B1D5-999B-E3E1-1CC1757A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9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4938-AA0F-EA8D-B4E0-DF9B1AE8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FBEE-18FC-C19F-AC5D-E458115A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F778D-93CC-0F7C-5B30-C014A0CE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25-CAB6-C245-85FE-54D32EFAD5CA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21C9F-0CA5-6364-2476-09E8690E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91871-E9C3-38F1-DDF1-1C01D4E9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3D32-1663-12CC-4B6B-C83A9A39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55E9-10F0-D130-7BA4-18083B30F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F078-EADA-2CAC-DF0E-441B7E32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25-CAB6-C245-85FE-54D32EFAD5CA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9CEEA-5BF5-E099-27D9-2800D026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FD1E-D94A-E693-369F-EB25C36C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1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EF24-EFD7-235F-2063-730EC3F0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4AB7F-4B22-1568-0694-E254ED989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5C10-4C8C-4116-9769-E3F25525A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FE0F-2B5B-8F20-DF03-0ADE8A74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25-CAB6-C245-85FE-54D32EFAD5CA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FA68F-3390-DC71-8D90-4271FE3E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43A7F-D137-DA3A-5C9A-459710CA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7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3CEA-8511-81D9-0E17-D9DE50C9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1FBC0-4B43-6E92-08D2-ED3E79D9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06A13-A0CC-BBCF-5CD2-A3CD6BE04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47A17-4FCE-D529-16A1-41AA94361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D6FA-6A38-C277-4C36-34EA513F1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A8AA6-C967-C3F6-D0D6-CDF23D88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25-CAB6-C245-85FE-54D32EFAD5CA}" type="datetimeFigureOut">
              <a:rPr lang="en-US" smtClean="0"/>
              <a:t>7/8/25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1DEAD-87FC-EE4A-0717-4D030B7C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5162D-5477-589B-562E-02A59C49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9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C667-0A01-13BF-EF4A-DD233F03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F6B9D-2AF4-211E-471F-4930AE3C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25-CAB6-C245-85FE-54D32EFAD5CA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5B08D-82FE-6AA5-C1AE-49D121D0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96B70-6A36-ECE5-096B-0BD8B08A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9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3432C-D27C-7056-07F2-4CE9B98D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25-CAB6-C245-85FE-54D32EFAD5CA}" type="datetimeFigureOut">
              <a:rPr lang="en-US" smtClean="0"/>
              <a:t>7/8/25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97802-FB5C-3BFE-CBC2-3057C0EB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D6835-3D86-A4E0-6A9E-C90E4C3A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0E6E-8B5E-4C3D-7913-CD12245B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FE81-560D-0CDD-D396-1878BAFCE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48207-C5D2-F9AC-ABCA-D426F774C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7EDE0-3FCF-93A8-D8DD-7C33F65B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25-CAB6-C245-85FE-54D32EFAD5CA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03ACD-A188-6B02-FE9B-0EAC7C36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DBAB2-C11F-C370-A8F2-61F934BC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9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DE77-DB0C-89A9-297F-37915418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F4394-69AD-DA83-F8A6-0FD765676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D2DAC-4C28-A02B-EDAF-99FAD7215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2F5C3-F20E-322E-488C-AA573B5A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25-CAB6-C245-85FE-54D32EFAD5CA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F5D9-F3D5-8071-74F4-D8435A9A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20A74-161B-8E4B-4879-709FD745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7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020C5-1DD8-54B9-CE06-22AA44B5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D34C-0AEF-1F99-8371-861C86EDA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13450-974C-791B-B06E-5138284C9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5BED25-CAB6-C245-85FE-54D32EFAD5CA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298E-3B42-3907-6F52-55C501A6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1F39E-CD8A-D3E9-C57E-C9119B04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lc62/TS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D116-69F1-F010-2D4C-28C4B9213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Reaction rate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EAE36-EEC6-5F62-65E5-73D2734C9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2949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Presenter: Deborah Crittenden</a:t>
            </a:r>
          </a:p>
          <a:p>
            <a:r>
              <a:rPr lang="en-US" dirty="0"/>
              <a:t>School of Physical and Chemical Sciences</a:t>
            </a:r>
          </a:p>
          <a:p>
            <a:r>
              <a:rPr lang="en-US" dirty="0"/>
              <a:t>University of Canterbury</a:t>
            </a:r>
          </a:p>
          <a:p>
            <a:r>
              <a:rPr lang="en-US" dirty="0"/>
              <a:t>Christchurch, New Zealand</a:t>
            </a:r>
          </a:p>
        </p:txBody>
      </p:sp>
    </p:spTree>
    <p:extLst>
      <p:ext uri="{BB962C8B-B14F-4D97-AF65-F5344CB8AC3E}">
        <p14:creationId xmlns:p14="http://schemas.microsoft.com/office/powerpoint/2010/main" val="218310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FCA04-EE51-EC78-1DAB-B83FC47B5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EFE5-0389-8909-EE2E-91843D30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example to start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5A1B1-9EAA-9676-1D21-C5BC719F78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75258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For the unimolecular rearrangement reaction A ➝ A</a:t>
                </a:r>
                <a:r>
                  <a:rPr lang="en-US" baseline="30000" dirty="0"/>
                  <a:t>‡</a:t>
                </a:r>
                <a:r>
                  <a:rPr lang="en-US" dirty="0"/>
                  <a:t> ➝ product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ts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‡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Separating into contributions from each mode of motion: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ts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rot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ts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‡,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vib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rot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vib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ts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)/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Note: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includes electronic energy and zero-point vibrational energy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5A1B1-9EAA-9676-1D21-C5BC719F7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75258" cy="5032375"/>
              </a:xfrm>
              <a:blipFill>
                <a:blip r:embed="rId3"/>
                <a:stretch>
                  <a:fillRect l="-1156" t="-1511" b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910824-748F-ED03-280F-BF9F46825C46}"/>
              </a:ext>
            </a:extLst>
          </p:cNvPr>
          <p:cNvSpPr/>
          <p:nvPr/>
        </p:nvSpPr>
        <p:spPr>
          <a:xfrm>
            <a:off x="3598605" y="4750322"/>
            <a:ext cx="5456905" cy="132601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7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6A5F-09B5-C253-F924-1471787F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0132-2A1C-13E9-14D8-33DE75975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4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Download </a:t>
            </a:r>
            <a:r>
              <a:rPr lang="en-US" dirty="0" err="1"/>
              <a:t>TST_Working_Spreadsheet.xlsx</a:t>
            </a:r>
            <a:r>
              <a:rPr lang="en-US" dirty="0"/>
              <a:t> </a:t>
            </a:r>
            <a:r>
              <a:rPr lang="en-US"/>
              <a:t>and handout from</a:t>
            </a:r>
            <a:r>
              <a:rPr lang="en-US" dirty="0"/>
              <a:t>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https://github.com/dlc62/TST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Download </a:t>
            </a:r>
            <a:r>
              <a:rPr lang="en-US" dirty="0" err="1"/>
              <a:t>QM_Data</a:t>
            </a:r>
            <a:r>
              <a:rPr lang="en-US" dirty="0"/>
              <a:t> folder (if you don’t have </a:t>
            </a:r>
            <a:r>
              <a:rPr lang="en-US" dirty="0" err="1"/>
              <a:t>QM_Data_Complete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Copy frequencies, rotational constants and electronic energy into spreadsheet from “frequency” output files into spreadsheet</a:t>
            </a:r>
          </a:p>
          <a:p>
            <a:pPr>
              <a:lnSpc>
                <a:spcPct val="100000"/>
              </a:lnSpc>
            </a:pPr>
            <a:r>
              <a:rPr lang="en-US" dirty="0"/>
              <a:t>Convert these from reported units into SI units (conversion factors in spreadsheet)</a:t>
            </a:r>
          </a:p>
          <a:p>
            <a:pPr>
              <a:lnSpc>
                <a:spcPct val="100000"/>
              </a:lnSpc>
            </a:pPr>
            <a:r>
              <a:rPr lang="en-US" dirty="0"/>
              <a:t>Compute partition functions using formulae from handout</a:t>
            </a:r>
          </a:p>
          <a:p>
            <a:pPr>
              <a:lnSpc>
                <a:spcPct val="100000"/>
              </a:lnSpc>
            </a:pPr>
            <a:r>
              <a:rPr lang="en-US" dirty="0"/>
              <a:t>Compute rate constants</a:t>
            </a:r>
          </a:p>
        </p:txBody>
      </p:sp>
    </p:spTree>
    <p:extLst>
      <p:ext uri="{BB962C8B-B14F-4D97-AF65-F5344CB8AC3E}">
        <p14:creationId xmlns:p14="http://schemas.microsoft.com/office/powerpoint/2010/main" val="315796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EE29-2F4F-F7AE-D519-EFFBDC0B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6FC82-1E17-1668-79E1-696D2194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2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0028-8B57-25C5-4872-E138234A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rate constant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496F6-AE9F-6319-6A55-97B8E40A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Analytical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/>
              <a:t>Brute Force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269C87-8E4E-2032-DE43-F23247B47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4826"/>
              </p:ext>
            </p:extLst>
          </p:nvPr>
        </p:nvGraphicFramePr>
        <p:xfrm>
          <a:off x="838200" y="2424146"/>
          <a:ext cx="10766345" cy="189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86345">
                  <a:extLst>
                    <a:ext uri="{9D8B030D-6E8A-4147-A177-3AD203B41FA5}">
                      <a16:colId xmlns:a16="http://schemas.microsoft.com/office/drawing/2014/main" val="1020132655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97639559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675215311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1749927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Rate constants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Molecular rearrangement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+ Quantum nuclear tunnelling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+ Electron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transfer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75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k</a:t>
                      </a:r>
                      <a:r>
                        <a:rPr lang="en-US" sz="2400" dirty="0"/>
                        <a:t>(</a:t>
                      </a:r>
                      <a:r>
                        <a:rPr lang="en-US" sz="2400" i="1" dirty="0"/>
                        <a:t>T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TST, V-TST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Q-TST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Marcus-Hush theory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72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k</a:t>
                      </a:r>
                      <a:r>
                        <a:rPr lang="en-US" sz="2400" dirty="0"/>
                        <a:t>(</a:t>
                      </a:r>
                      <a:r>
                        <a:rPr lang="en-US" sz="2400" i="1" dirty="0"/>
                        <a:t>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Symbol" pitchFamily="2" charset="2"/>
                        </a:rPr>
                        <a:t>m</a:t>
                      </a:r>
                      <a:r>
                        <a:rPr lang="en-US" sz="2400" dirty="0" err="1"/>
                        <a:t>TST</a:t>
                      </a:r>
                      <a:r>
                        <a:rPr lang="en-US" sz="2400" dirty="0"/>
                        <a:t>, RRKM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WKB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4951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4EDD91-0602-0CC0-36D5-E70F647AF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95109"/>
              </p:ext>
            </p:extLst>
          </p:nvPr>
        </p:nvGraphicFramePr>
        <p:xfrm>
          <a:off x="838200" y="5334174"/>
          <a:ext cx="10766345" cy="138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86345">
                  <a:extLst>
                    <a:ext uri="{9D8B030D-6E8A-4147-A177-3AD203B41FA5}">
                      <a16:colId xmlns:a16="http://schemas.microsoft.com/office/drawing/2014/main" val="1020132655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97639559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675215311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1749927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Rate constants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Molecular rearrangement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+ Quantum nuclear tunnelling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+ Electron 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transfer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75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k</a:t>
                      </a:r>
                      <a:r>
                        <a:rPr lang="en-US" sz="2400" dirty="0"/>
                        <a:t>(</a:t>
                      </a:r>
                      <a:r>
                        <a:rPr lang="en-US" sz="2400" i="1" dirty="0"/>
                        <a:t>T</a:t>
                      </a:r>
                      <a:r>
                        <a:rPr lang="en-US" sz="2400" dirty="0"/>
                        <a:t>) or </a:t>
                      </a:r>
                      <a:r>
                        <a:rPr lang="en-US" sz="2400" i="1" dirty="0"/>
                        <a:t>k</a:t>
                      </a:r>
                      <a:r>
                        <a:rPr lang="en-US" sz="2400" dirty="0"/>
                        <a:t>(</a:t>
                      </a:r>
                      <a:r>
                        <a:rPr lang="en-US" sz="2400" i="1" dirty="0"/>
                        <a:t>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“reactive” MD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PIMD, RPMD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Surface-hopping MD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728638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D0C2BE61-991C-453C-8771-2E0D13999A45}"/>
              </a:ext>
            </a:extLst>
          </p:cNvPr>
          <p:cNvGrpSpPr/>
          <p:nvPr/>
        </p:nvGrpSpPr>
        <p:grpSpPr>
          <a:xfrm>
            <a:off x="3186546" y="1710929"/>
            <a:ext cx="3034826" cy="2067528"/>
            <a:chOff x="3186546" y="1710929"/>
            <a:chExt cx="3034826" cy="20675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6415C8-5B90-DBC9-36E9-8B8A4DF8471D}"/>
                </a:ext>
              </a:extLst>
            </p:cNvPr>
            <p:cNvSpPr/>
            <p:nvPr/>
          </p:nvSpPr>
          <p:spPr>
            <a:xfrm>
              <a:off x="3186546" y="3307402"/>
              <a:ext cx="706582" cy="471055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B9298DB-4DAF-EE2B-D4D8-FFFE660D0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4582" y="2133600"/>
              <a:ext cx="1191491" cy="12217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273FD4-C9E0-F731-2E3E-ADA1714A555E}"/>
                </a:ext>
              </a:extLst>
            </p:cNvPr>
            <p:cNvSpPr txBox="1"/>
            <p:nvPr/>
          </p:nvSpPr>
          <p:spPr>
            <a:xfrm>
              <a:off x="4136378" y="1710929"/>
              <a:ext cx="2084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This workshop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FC9EDEE-E755-05CE-C5AD-B1E702DDFF7C}"/>
              </a:ext>
            </a:extLst>
          </p:cNvPr>
          <p:cNvSpPr txBox="1"/>
          <p:nvPr/>
        </p:nvSpPr>
        <p:spPr>
          <a:xfrm>
            <a:off x="5673513" y="4318812"/>
            <a:ext cx="264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0" i="0" u="none" strike="noStrike" dirty="0">
                <a:solidFill>
                  <a:srgbClr val="001D35"/>
                </a:solidFill>
                <a:effectLst/>
                <a:latin typeface="Aptos" panose="020B0004020202020204" pitchFamily="34" charset="0"/>
              </a:rPr>
              <a:t>Wentzel-</a:t>
            </a:r>
            <a:r>
              <a:rPr lang="en-NZ" b="0" i="0" u="none" strike="noStrike" dirty="0" err="1">
                <a:solidFill>
                  <a:srgbClr val="001D35"/>
                </a:solidFill>
                <a:effectLst/>
                <a:latin typeface="Aptos" panose="020B0004020202020204" pitchFamily="34" charset="0"/>
              </a:rPr>
              <a:t>Kramers</a:t>
            </a:r>
            <a:r>
              <a:rPr lang="en-NZ" b="0" i="0" u="none" strike="noStrike" dirty="0">
                <a:solidFill>
                  <a:srgbClr val="001D35"/>
                </a:solidFill>
                <a:effectLst/>
                <a:latin typeface="Aptos" panose="020B0004020202020204" pitchFamily="34" charset="0"/>
              </a:rPr>
              <a:t>-Brillouin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D19D5-A36B-5B13-796F-55A196984E45}"/>
              </a:ext>
            </a:extLst>
          </p:cNvPr>
          <p:cNvSpPr txBox="1"/>
          <p:nvPr/>
        </p:nvSpPr>
        <p:spPr>
          <a:xfrm>
            <a:off x="3027141" y="4338547"/>
            <a:ext cx="264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0" i="0" u="none" strike="noStrike" dirty="0">
                <a:solidFill>
                  <a:srgbClr val="474747"/>
                </a:solidFill>
                <a:effectLst/>
                <a:latin typeface="Aptos" panose="020B0004020202020204" pitchFamily="34" charset="0"/>
              </a:rPr>
              <a:t>Rice–</a:t>
            </a:r>
            <a:r>
              <a:rPr lang="en-NZ" b="0" i="0" u="none" strike="noStrike" dirty="0" err="1">
                <a:solidFill>
                  <a:srgbClr val="474747"/>
                </a:solidFill>
                <a:effectLst/>
                <a:latin typeface="Aptos" panose="020B0004020202020204" pitchFamily="34" charset="0"/>
              </a:rPr>
              <a:t>Ramsperger</a:t>
            </a:r>
            <a:r>
              <a:rPr lang="en-NZ" b="0" i="0" u="none" strike="noStrike" dirty="0">
                <a:solidFill>
                  <a:srgbClr val="474747"/>
                </a:solidFill>
                <a:effectLst/>
                <a:latin typeface="Aptos" panose="020B0004020202020204" pitchFamily="34" charset="0"/>
              </a:rPr>
              <a:t>–Kassel–Marcus</a:t>
            </a:r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4476-66C0-2780-CB58-7E6679E2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reaction process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271E-3E53-D734-1B0B-613F416CC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8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Takes rates for a series of processes, models changes in concentration of reaction components over time by solving a set of coupled differential equations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dirty="0"/>
              <a:t>Analytic version: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Master Equation Modelling, requires </a:t>
            </a:r>
            <a:r>
              <a:rPr lang="en-US" i="1" dirty="0"/>
              <a:t>k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dirty="0"/>
              <a:t>Brute-force version: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Kinetic Monte Carlo, requires </a:t>
            </a:r>
            <a:r>
              <a:rPr lang="en-US" i="1" dirty="0"/>
              <a:t>k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131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6417-418A-AA3F-2B9C-C2D2633A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“modelling/reality” gap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11BB9-B604-B4C9-2283-5CED87E01A6B}"/>
              </a:ext>
            </a:extLst>
          </p:cNvPr>
          <p:cNvSpPr txBox="1"/>
          <p:nvPr/>
        </p:nvSpPr>
        <p:spPr>
          <a:xfrm>
            <a:off x="1038726" y="2688852"/>
            <a:ext cx="34825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“Microscopic” quantities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Bond dissociation energies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Activation energy barriers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Vibrational frequencies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Rotational constants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Molecular velocities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400" dirty="0"/>
              <a:t>        Easy to calculate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23194-4A12-9A28-08AC-6F18FE701FD3}"/>
              </a:ext>
            </a:extLst>
          </p:cNvPr>
          <p:cNvSpPr txBox="1"/>
          <p:nvPr/>
        </p:nvSpPr>
        <p:spPr>
          <a:xfrm>
            <a:off x="6976858" y="2708904"/>
            <a:ext cx="43769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“Macroscopic” observables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Reaction rates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Enthalpies, entropies and free energies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Pressure and temperature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Volume, viscosity, density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Heat capacity, melting point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400" dirty="0"/>
              <a:t>              Easy to measure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75E0E1-48BC-9341-8CC9-EBD7B9335930}"/>
              </a:ext>
            </a:extLst>
          </p:cNvPr>
          <p:cNvSpPr/>
          <p:nvPr/>
        </p:nvSpPr>
        <p:spPr>
          <a:xfrm>
            <a:off x="838200" y="2458453"/>
            <a:ext cx="3838073" cy="255069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3D1DA78-491A-96E5-30FD-2E7D12B8F491}"/>
              </a:ext>
            </a:extLst>
          </p:cNvPr>
          <p:cNvSpPr/>
          <p:nvPr/>
        </p:nvSpPr>
        <p:spPr>
          <a:xfrm>
            <a:off x="6811984" y="2478506"/>
            <a:ext cx="4541816" cy="255069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45CB33-6858-03A4-F059-DC08DE609B29}"/>
              </a:ext>
            </a:extLst>
          </p:cNvPr>
          <p:cNvCxnSpPr/>
          <p:nvPr/>
        </p:nvCxnSpPr>
        <p:spPr>
          <a:xfrm>
            <a:off x="4882712" y="3740729"/>
            <a:ext cx="1670489" cy="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584886-9F87-68C3-EB5E-DCB1F64C8B9A}"/>
              </a:ext>
            </a:extLst>
          </p:cNvPr>
          <p:cNvSpPr txBox="1"/>
          <p:nvPr/>
        </p:nvSpPr>
        <p:spPr>
          <a:xfrm>
            <a:off x="5569527" y="3158838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176EC-A3CD-F03C-AFBC-8F4F9651EEA8}"/>
              </a:ext>
            </a:extLst>
          </p:cNvPr>
          <p:cNvSpPr txBox="1"/>
          <p:nvPr/>
        </p:nvSpPr>
        <p:spPr>
          <a:xfrm>
            <a:off x="4935056" y="2849619"/>
            <a:ext cx="157818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Statistical </a:t>
            </a:r>
          </a:p>
          <a:p>
            <a:pPr algn="ctr"/>
            <a:r>
              <a:rPr lang="en-US" sz="2400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94889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DC47-022E-1AEA-9477-7124FC99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state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7B14-604E-76EB-C124-A3A1626EB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487929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Assumes: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400" dirty="0"/>
              <a:t>Reaction proceeds along a single well-defined coordinate defined by a first-order saddle point on the potential energy surface and associated vibrational mode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400" dirty="0"/>
              <a:t>Any time the system reaches this transition state, the reaction will proceed to completion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025FDC1-D6D8-67CD-9607-86EDA09CD772}"/>
              </a:ext>
            </a:extLst>
          </p:cNvPr>
          <p:cNvSpPr/>
          <p:nvPr/>
        </p:nvSpPr>
        <p:spPr>
          <a:xfrm>
            <a:off x="6119743" y="5565965"/>
            <a:ext cx="2332016" cy="1192949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9E517F-F1AA-0747-642E-C5F12AE38467}"/>
              </a:ext>
            </a:extLst>
          </p:cNvPr>
          <p:cNvSpPr/>
          <p:nvPr/>
        </p:nvSpPr>
        <p:spPr>
          <a:xfrm>
            <a:off x="7601465" y="5828013"/>
            <a:ext cx="706582" cy="668852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1640E7-9C03-7F5D-F895-D5BA26183C31}"/>
              </a:ext>
            </a:extLst>
          </p:cNvPr>
          <p:cNvCxnSpPr>
            <a:cxnSpLocks/>
          </p:cNvCxnSpPr>
          <p:nvPr/>
        </p:nvCxnSpPr>
        <p:spPr>
          <a:xfrm flipV="1">
            <a:off x="8308047" y="5768277"/>
            <a:ext cx="664609" cy="32933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536EF4-E5C7-CA3D-CBD6-841042E4D94B}"/>
              </a:ext>
            </a:extLst>
          </p:cNvPr>
          <p:cNvSpPr txBox="1"/>
          <p:nvPr/>
        </p:nvSpPr>
        <p:spPr>
          <a:xfrm>
            <a:off x="8972656" y="5138196"/>
            <a:ext cx="3415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Pseudo-equilibrium constant for formation of “activated complex”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08E11A-1FE6-EC5D-4C8B-45C41BC76B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528346"/>
              </p:ext>
            </p:extLst>
          </p:nvPr>
        </p:nvGraphicFramePr>
        <p:xfrm>
          <a:off x="5684795" y="1690688"/>
          <a:ext cx="6113915" cy="3282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648EE8-8F2F-44AD-483F-D218331D16E8}"/>
                  </a:ext>
                </a:extLst>
              </p:cNvPr>
              <p:cNvSpPr txBox="1"/>
              <p:nvPr/>
            </p:nvSpPr>
            <p:spPr>
              <a:xfrm>
                <a:off x="6349405" y="5738361"/>
                <a:ext cx="1872692" cy="793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ts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‡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648EE8-8F2F-44AD-483F-D218331D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405" y="5738361"/>
                <a:ext cx="1872692" cy="793743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green ball with a white background&#10;&#10;Description automatically generated">
            <a:extLst>
              <a:ext uri="{FF2B5EF4-FFF2-40B4-BE49-F238E27FC236}">
                <a16:creationId xmlns:a16="http://schemas.microsoft.com/office/drawing/2014/main" id="{2776073C-350D-8540-57CF-511A09DCD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420" y="3955398"/>
            <a:ext cx="360045" cy="320040"/>
          </a:xfrm>
          <a:prstGeom prst="rect">
            <a:avLst/>
          </a:prstGeom>
        </p:spPr>
      </p:pic>
      <p:pic>
        <p:nvPicPr>
          <p:cNvPr id="16" name="Picture 15" descr="A grey and purple molecule&#10;&#10;Description automatically generated">
            <a:extLst>
              <a:ext uri="{FF2B5EF4-FFF2-40B4-BE49-F238E27FC236}">
                <a16:creationId xmlns:a16="http://schemas.microsoft.com/office/drawing/2014/main" id="{C6E868B9-E19F-6A72-7FD3-20B682677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543" y="1863504"/>
            <a:ext cx="1628775" cy="840105"/>
          </a:xfrm>
          <a:prstGeom prst="rect">
            <a:avLst/>
          </a:prstGeom>
        </p:spPr>
      </p:pic>
      <p:pic>
        <p:nvPicPr>
          <p:cNvPr id="18" name="Picture 17" descr="A molecule model with a green ball&#10;&#10;Description automatically generated">
            <a:extLst>
              <a:ext uri="{FF2B5EF4-FFF2-40B4-BE49-F238E27FC236}">
                <a16:creationId xmlns:a16="http://schemas.microsoft.com/office/drawing/2014/main" id="{C56250F6-1CD6-0E4B-699A-3C73A90198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80" t="12280" b="3816"/>
          <a:stretch/>
        </p:blipFill>
        <p:spPr>
          <a:xfrm>
            <a:off x="9881421" y="3141408"/>
            <a:ext cx="1046847" cy="676114"/>
          </a:xfrm>
          <a:prstGeom prst="rect">
            <a:avLst/>
          </a:prstGeom>
        </p:spPr>
      </p:pic>
      <p:pic>
        <p:nvPicPr>
          <p:cNvPr id="20" name="Picture 19" descr="A blue ball with a white background&#10;&#10;Description automatically generated">
            <a:extLst>
              <a:ext uri="{FF2B5EF4-FFF2-40B4-BE49-F238E27FC236}">
                <a16:creationId xmlns:a16="http://schemas.microsoft.com/office/drawing/2014/main" id="{B0F88BDD-4002-F7DC-F678-2143D33EE2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3889" y="3332143"/>
            <a:ext cx="337185" cy="325755"/>
          </a:xfrm>
          <a:prstGeom prst="rect">
            <a:avLst/>
          </a:prstGeom>
        </p:spPr>
      </p:pic>
      <p:pic>
        <p:nvPicPr>
          <p:cNvPr id="22" name="Picture 21" descr="A molecule model with spheres and a blue ball&#10;&#10;Description automatically generated with medium confidence">
            <a:extLst>
              <a:ext uri="{FF2B5EF4-FFF2-40B4-BE49-F238E27FC236}">
                <a16:creationId xmlns:a16="http://schemas.microsoft.com/office/drawing/2014/main" id="{CCC441AF-DF6A-8898-D078-8DBB987342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637" y="3657898"/>
            <a:ext cx="920115" cy="7429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044DF3C-8370-2641-4EE8-90C255352647}"/>
              </a:ext>
            </a:extLst>
          </p:cNvPr>
          <p:cNvSpPr txBox="1"/>
          <p:nvPr/>
        </p:nvSpPr>
        <p:spPr>
          <a:xfrm>
            <a:off x="6295380" y="3178366"/>
            <a:ext cx="12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reactants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69BD8-872D-D327-83D1-18B70EDF29E8}"/>
              </a:ext>
            </a:extLst>
          </p:cNvPr>
          <p:cNvSpPr txBox="1"/>
          <p:nvPr/>
        </p:nvSpPr>
        <p:spPr>
          <a:xfrm>
            <a:off x="8655099" y="2801572"/>
            <a:ext cx="46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D27B9E-1611-C72A-33C5-731EE17F0B7E}"/>
              </a:ext>
            </a:extLst>
          </p:cNvPr>
          <p:cNvSpPr txBox="1"/>
          <p:nvPr/>
        </p:nvSpPr>
        <p:spPr>
          <a:xfrm>
            <a:off x="10364777" y="4010623"/>
            <a:ext cx="12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379768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AEA51-7574-31E5-68C8-B13F60533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F530FA-2BF9-E0DA-27EF-9866EDB297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predict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ts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b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F530FA-2BF9-E0DA-27EF-9866EDB29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1B783-AC16-6E9D-6F68-514A5F202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Need relative populations of “activated complex” and reactants, e.g. for a bimolecular reaction, A + B ➝ AB</a:t>
                </a:r>
                <a:r>
                  <a:rPr lang="en-US" baseline="30000" dirty="0"/>
                  <a:t>‡</a:t>
                </a:r>
                <a:r>
                  <a:rPr lang="en-US" dirty="0"/>
                  <a:t> ➝ products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ts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AB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01B783-AC16-6E9D-6F68-514A5F202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06" t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98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713F-A962-242F-3818-3F16F3DC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thermodynamics – key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598DD96-F132-2054-BAD8-6F993CAA8E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50780"/>
                  </p:ext>
                </p:extLst>
              </p:nvPr>
            </p:nvGraphicFramePr>
            <p:xfrm>
              <a:off x="838199" y="1981200"/>
              <a:ext cx="10314710" cy="43177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57355">
                      <a:extLst>
                        <a:ext uri="{9D8B030D-6E8A-4147-A177-3AD203B41FA5}">
                          <a16:colId xmlns:a16="http://schemas.microsoft.com/office/drawing/2014/main" val="2973570442"/>
                        </a:ext>
                      </a:extLst>
                    </a:gridCol>
                    <a:gridCol w="5157355">
                      <a:extLst>
                        <a:ext uri="{9D8B030D-6E8A-4147-A177-3AD203B41FA5}">
                          <a16:colId xmlns:a16="http://schemas.microsoft.com/office/drawing/2014/main" val="1529225852"/>
                        </a:ext>
                      </a:extLst>
                    </a:gridCol>
                  </a:tblGrid>
                  <a:tr h="13188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Boltzmann distribution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)/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B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)/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B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0287107"/>
                      </a:ext>
                    </a:extLst>
                  </a:tr>
                  <a:tr h="15337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Partition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)/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B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3794421"/>
                      </a:ext>
                    </a:extLst>
                  </a:tr>
                  <a:tr h="7747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Energy separability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trans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rot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vib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elec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7971147"/>
                      </a:ext>
                    </a:extLst>
                  </a:tr>
                  <a:tr h="6903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Overall molecular partition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mol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trans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rot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vib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elec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3743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598DD96-F132-2054-BAD8-6F993CAA8E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50780"/>
                  </p:ext>
                </p:extLst>
              </p:nvPr>
            </p:nvGraphicFramePr>
            <p:xfrm>
              <a:off x="838199" y="1981200"/>
              <a:ext cx="10314710" cy="43177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57355">
                      <a:extLst>
                        <a:ext uri="{9D8B030D-6E8A-4147-A177-3AD203B41FA5}">
                          <a16:colId xmlns:a16="http://schemas.microsoft.com/office/drawing/2014/main" val="2973570442"/>
                        </a:ext>
                      </a:extLst>
                    </a:gridCol>
                    <a:gridCol w="5157355">
                      <a:extLst>
                        <a:ext uri="{9D8B030D-6E8A-4147-A177-3AD203B41FA5}">
                          <a16:colId xmlns:a16="http://schemas.microsoft.com/office/drawing/2014/main" val="1529225852"/>
                        </a:ext>
                      </a:extLst>
                    </a:gridCol>
                  </a:tblGrid>
                  <a:tr h="13188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Boltzmann distribution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962" r="-246" b="-2298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0287107"/>
                      </a:ext>
                    </a:extLst>
                  </a:tr>
                  <a:tr h="15337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Partition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86777" r="-246" b="-975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3794421"/>
                      </a:ext>
                    </a:extLst>
                  </a:tr>
                  <a:tr h="77471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Energy separability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70492" r="-246" b="-934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7971147"/>
                      </a:ext>
                    </a:extLst>
                  </a:tr>
                  <a:tr h="6903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Overall molecular partition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531481" r="-246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37432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0378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A25C9-21CC-BE5E-E1E7-F7B0B6711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04C3C5-7C7F-055C-B1F3-4624C451E80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predict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ts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b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F530FA-2BF9-E0DA-27EF-9866EDB29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177DFB-1ABD-69AB-330E-8C326AE0F6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Need relative populations of “activated complex” and reactants, e.g. for a bimolecular reaction, A + B ➝ AB</a:t>
                </a:r>
                <a:r>
                  <a:rPr lang="en-US" baseline="30000" dirty="0"/>
                  <a:t>‡</a:t>
                </a:r>
                <a:r>
                  <a:rPr lang="en-US" dirty="0"/>
                  <a:t> ➝ products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ts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AB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ts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ts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‡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177DFB-1ABD-69AB-330E-8C326AE0F6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06" t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71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312A9-C47B-7470-524E-0AB8675A3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26AF-9312-7FA3-6850-A79EADC7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TST expression for </a:t>
            </a:r>
            <a:r>
              <a:rPr lang="en-US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EAFFE-2F25-68E6-D772-A084A53B5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75258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For the bimolecular reaction A + B ➝ AB</a:t>
                </a:r>
                <a:r>
                  <a:rPr lang="en-US" baseline="30000" dirty="0"/>
                  <a:t>‡</a:t>
                </a:r>
                <a:r>
                  <a:rPr lang="en-US" dirty="0"/>
                  <a:t> ➝ products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ts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‡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Separating into contributions from each mode of motion: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ts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trans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ts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rot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ts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‡,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vib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trans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rot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vib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trans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rot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vib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ts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)/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b="1" dirty="0"/>
                  <a:t>Note: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includes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electronic energy </a:t>
                </a:r>
                <a:r>
                  <a:rPr lang="en-US" sz="2400" dirty="0"/>
                  <a:t>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zero-point vibrational energy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EAFFE-2F25-68E6-D772-A084A53B5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75258" cy="5032375"/>
              </a:xfrm>
              <a:blipFill>
                <a:blip r:embed="rId3"/>
                <a:stretch>
                  <a:fillRect l="-1156" t="-1511" b="-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AE87D97-0A15-8C4D-B87A-833CBF1A9730}"/>
              </a:ext>
            </a:extLst>
          </p:cNvPr>
          <p:cNvSpPr/>
          <p:nvPr/>
        </p:nvSpPr>
        <p:spPr>
          <a:xfrm>
            <a:off x="838200" y="4632335"/>
            <a:ext cx="10842523" cy="132601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3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ADD1-96E8-9A31-C9F3-F20FBD22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compute molecular partition functions?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2A90E30-2E64-EDDD-AC1C-E11932AC59B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5117277"/>
                  </p:ext>
                </p:extLst>
              </p:nvPr>
            </p:nvGraphicFramePr>
            <p:xfrm>
              <a:off x="1110592" y="2220525"/>
              <a:ext cx="9720323" cy="28630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9937">
                      <a:extLst>
                        <a:ext uri="{9D8B030D-6E8A-4147-A177-3AD203B41FA5}">
                          <a16:colId xmlns:a16="http://schemas.microsoft.com/office/drawing/2014/main" val="794695587"/>
                        </a:ext>
                      </a:extLst>
                    </a:gridCol>
                    <a:gridCol w="3034620">
                      <a:extLst>
                        <a:ext uri="{9D8B030D-6E8A-4147-A177-3AD203B41FA5}">
                          <a16:colId xmlns:a16="http://schemas.microsoft.com/office/drawing/2014/main" val="2714200578"/>
                        </a:ext>
                      </a:extLst>
                    </a:gridCol>
                    <a:gridCol w="2627573">
                      <a:extLst>
                        <a:ext uri="{9D8B030D-6E8A-4147-A177-3AD203B41FA5}">
                          <a16:colId xmlns:a16="http://schemas.microsoft.com/office/drawing/2014/main" val="596041884"/>
                        </a:ext>
                      </a:extLst>
                    </a:gridCol>
                    <a:gridCol w="3148193">
                      <a:extLst>
                        <a:ext uri="{9D8B030D-6E8A-4147-A177-3AD203B41FA5}">
                          <a16:colId xmlns:a16="http://schemas.microsoft.com/office/drawing/2014/main" val="31798494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aseline="30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Formula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Intermediates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Constants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05900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/>
                            <a:t>q</a:t>
                          </a:r>
                          <a:r>
                            <a:rPr lang="en-US" baseline="30000" dirty="0" err="1"/>
                            <a:t>trans</a:t>
                          </a:r>
                          <a:endParaRPr lang="en-US" baseline="30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B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r>
                            <a:rPr lang="en-US" dirty="0"/>
                            <a:t> = </a:t>
                          </a:r>
                          <a:r>
                            <a:rPr lang="en-NZ" sz="1800" dirty="0">
                              <a:effectLst/>
                              <a:latin typeface="CMR10"/>
                            </a:rPr>
                            <a:t>6</a:t>
                          </a:r>
                          <a:r>
                            <a:rPr lang="en-NZ" sz="1800" dirty="0">
                              <a:effectLst/>
                              <a:latin typeface="CMMI10"/>
                            </a:rPr>
                            <a:t>.</a:t>
                          </a:r>
                          <a:r>
                            <a:rPr lang="en-NZ" sz="1800" dirty="0">
                              <a:effectLst/>
                              <a:latin typeface="CMR10"/>
                            </a:rPr>
                            <a:t>62605 x 10</a:t>
                          </a:r>
                          <a:r>
                            <a:rPr lang="en-NZ" sz="1800" baseline="30000" dirty="0">
                              <a:effectLst/>
                              <a:latin typeface="CMR10"/>
                            </a:rPr>
                            <a:t>-34</a:t>
                          </a:r>
                          <a:r>
                            <a:rPr lang="en-NZ" sz="1800" dirty="0">
                              <a:effectLst/>
                              <a:latin typeface="CMR10"/>
                            </a:rPr>
                            <a:t> J 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95923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/>
                            <a:t>q</a:t>
                          </a:r>
                          <a:r>
                            <a:rPr lang="en-US" baseline="30000" dirty="0" err="1"/>
                            <a:t>rot</a:t>
                          </a:r>
                          <a:endParaRPr lang="en-US" baseline="30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ad>
                                  <m:radPr>
                                    <m:degHide m:val="o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A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B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C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linear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i="0" dirty="0">
                            <a:latin typeface="Aptos" panose="020B00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ℏ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ℏ=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/>
                            <a:t> = </a:t>
                          </a:r>
                          <a:r>
                            <a:rPr lang="en-NZ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1.05457</a:t>
                          </a:r>
                          <a:r>
                            <a:rPr lang="en-NZ" sz="1800" b="0" i="0" u="none" strike="noStrike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x</a:t>
                          </a:r>
                          <a:r>
                            <a:rPr lang="en-NZ" sz="1800" dirty="0">
                              <a:effectLst/>
                              <a:latin typeface="CMR10"/>
                            </a:rPr>
                            <a:t> 10</a:t>
                          </a:r>
                          <a:r>
                            <a:rPr lang="en-NZ" sz="1800" baseline="30000" dirty="0">
                              <a:effectLst/>
                              <a:latin typeface="CMR10"/>
                            </a:rPr>
                            <a:t>-34</a:t>
                          </a:r>
                          <a:r>
                            <a:rPr lang="en-NZ" sz="1800" dirty="0">
                              <a:effectLst/>
                              <a:latin typeface="CMR10"/>
                            </a:rPr>
                            <a:t> J s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87948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/>
                            <a:t>q</a:t>
                          </a:r>
                          <a:r>
                            <a:rPr lang="en-US" baseline="30000" dirty="0" err="1"/>
                            <a:t>vib</a:t>
                          </a:r>
                          <a:endParaRPr lang="en-US" baseline="30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∏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vib</m:t>
                                        </m:r>
                                      </m:sub>
                                    </m:sSub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𝜈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/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b="0" i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B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/>
                            <a:t> 1.38065 </a:t>
                          </a:r>
                          <a:r>
                            <a:rPr lang="en-NZ" sz="1800" b="0" i="0" u="none" strike="noStrike" kern="1200" baseline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lang="en-NZ" sz="1800" dirty="0">
                              <a:effectLst/>
                              <a:latin typeface="CMR10"/>
                            </a:rPr>
                            <a:t> 10</a:t>
                          </a:r>
                          <a:r>
                            <a:rPr lang="en-NZ" sz="1800" baseline="30000" dirty="0">
                              <a:effectLst/>
                              <a:latin typeface="CMR10"/>
                            </a:rPr>
                            <a:t>-23</a:t>
                          </a:r>
                          <a:r>
                            <a:rPr lang="en-NZ" sz="1800" dirty="0">
                              <a:effectLst/>
                              <a:latin typeface="CMR10"/>
                            </a:rPr>
                            <a:t> </a:t>
                          </a:r>
                          <a:r>
                            <a:rPr lang="en-US" dirty="0"/>
                            <a:t>J K</a:t>
                          </a:r>
                          <a:r>
                            <a:rPr lang="en-US" baseline="30000" dirty="0"/>
                            <a:t>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28578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2A90E30-2E64-EDDD-AC1C-E11932AC59B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5117277"/>
                  </p:ext>
                </p:extLst>
              </p:nvPr>
            </p:nvGraphicFramePr>
            <p:xfrm>
              <a:off x="1110592" y="2220525"/>
              <a:ext cx="9720323" cy="28630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9937">
                      <a:extLst>
                        <a:ext uri="{9D8B030D-6E8A-4147-A177-3AD203B41FA5}">
                          <a16:colId xmlns:a16="http://schemas.microsoft.com/office/drawing/2014/main" val="794695587"/>
                        </a:ext>
                      </a:extLst>
                    </a:gridCol>
                    <a:gridCol w="3034620">
                      <a:extLst>
                        <a:ext uri="{9D8B030D-6E8A-4147-A177-3AD203B41FA5}">
                          <a16:colId xmlns:a16="http://schemas.microsoft.com/office/drawing/2014/main" val="2714200578"/>
                        </a:ext>
                      </a:extLst>
                    </a:gridCol>
                    <a:gridCol w="2627573">
                      <a:extLst>
                        <a:ext uri="{9D8B030D-6E8A-4147-A177-3AD203B41FA5}">
                          <a16:colId xmlns:a16="http://schemas.microsoft.com/office/drawing/2014/main" val="596041884"/>
                        </a:ext>
                      </a:extLst>
                    </a:gridCol>
                    <a:gridCol w="3148193">
                      <a:extLst>
                        <a:ext uri="{9D8B030D-6E8A-4147-A177-3AD203B41FA5}">
                          <a16:colId xmlns:a16="http://schemas.microsoft.com/office/drawing/2014/main" val="31798494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aseline="30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Formula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Intermediates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Constants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05900041"/>
                      </a:ext>
                    </a:extLst>
                  </a:tr>
                  <a:tr h="727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/>
                            <a:t>q</a:t>
                          </a:r>
                          <a:r>
                            <a:rPr lang="en-US" baseline="30000" dirty="0" err="1"/>
                            <a:t>trans</a:t>
                          </a:r>
                          <a:endParaRPr lang="en-US" baseline="30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126" t="-53448" r="-190795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0242" t="-53448" r="-120290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8871" t="-53448" r="-403" b="-4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5923986"/>
                      </a:ext>
                    </a:extLst>
                  </a:tr>
                  <a:tr h="9018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/>
                            <a:t>q</a:t>
                          </a:r>
                          <a:r>
                            <a:rPr lang="en-US" baseline="30000" dirty="0" err="1"/>
                            <a:t>rot</a:t>
                          </a:r>
                          <a:endParaRPr lang="en-US" baseline="30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126" t="-123611" r="-190795" b="-2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0242" t="-123611" r="-120290" b="-2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8871" t="-123611" r="-403" b="-23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7948232"/>
                      </a:ext>
                    </a:extLst>
                  </a:tr>
                  <a:tr h="8628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/>
                            <a:t>q</a:t>
                          </a:r>
                          <a:r>
                            <a:rPr lang="en-US" baseline="30000" dirty="0" err="1"/>
                            <a:t>vib</a:t>
                          </a:r>
                          <a:endParaRPr lang="en-US" baseline="30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126" t="-236765" r="-190795" b="-1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8871" t="-236765" r="-403" b="-15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85789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1674CF-F180-66AB-D657-AEFF25FD6E6F}"/>
                  </a:ext>
                </a:extLst>
              </p:cNvPr>
              <p:cNvSpPr txBox="1"/>
              <p:nvPr/>
            </p:nvSpPr>
            <p:spPr>
              <a:xfrm>
                <a:off x="7732767" y="5142542"/>
                <a:ext cx="3245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= temperature in Kelvin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1674CF-F180-66AB-D657-AEFF25FD6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767" y="5142542"/>
                <a:ext cx="3245632" cy="369332"/>
              </a:xfrm>
              <a:prstGeom prst="rect">
                <a:avLst/>
              </a:prstGeom>
              <a:blipFill>
                <a:blip r:embed="rId4"/>
                <a:stretch>
                  <a:fillRect l="-1556" t="-10345" r="-389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7AF30C6-0D67-3E52-05A7-0151709CC16A}"/>
              </a:ext>
            </a:extLst>
          </p:cNvPr>
          <p:cNvGrpSpPr/>
          <p:nvPr/>
        </p:nvGrpSpPr>
        <p:grpSpPr>
          <a:xfrm>
            <a:off x="3652806" y="2985442"/>
            <a:ext cx="3057711" cy="3454658"/>
            <a:chOff x="3652806" y="2985442"/>
            <a:chExt cx="3057711" cy="345465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E93C8A6-92D4-431C-DF82-35A87626DE8F}"/>
                </a:ext>
              </a:extLst>
            </p:cNvPr>
            <p:cNvSpPr/>
            <p:nvPr/>
          </p:nvSpPr>
          <p:spPr>
            <a:xfrm>
              <a:off x="6440130" y="2985442"/>
              <a:ext cx="270387" cy="3155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EAD6B82-10BE-AA4D-C569-66A7F9B334A1}"/>
                </a:ext>
              </a:extLst>
            </p:cNvPr>
            <p:cNvSpPr/>
            <p:nvPr/>
          </p:nvSpPr>
          <p:spPr>
            <a:xfrm>
              <a:off x="6430298" y="3780418"/>
              <a:ext cx="162234" cy="3155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FA8EFF-AD19-B8F1-A4F1-B7E9CF924677}"/>
                </a:ext>
              </a:extLst>
            </p:cNvPr>
            <p:cNvSpPr/>
            <p:nvPr/>
          </p:nvSpPr>
          <p:spPr>
            <a:xfrm>
              <a:off x="3775589" y="4643070"/>
              <a:ext cx="265472" cy="27038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3B1CB8-9CF0-D1DF-29CA-640E263C1EFD}"/>
                </a:ext>
              </a:extLst>
            </p:cNvPr>
            <p:cNvSpPr txBox="1"/>
            <p:nvPr/>
          </p:nvSpPr>
          <p:spPr>
            <a:xfrm>
              <a:off x="3652806" y="5239771"/>
              <a:ext cx="277749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Need: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rgbClr val="FF0000"/>
                  </a:solidFill>
                </a:rPr>
                <a:t>Mass of molecule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rgbClr val="FF0000"/>
                  </a:solidFill>
                </a:rPr>
                <a:t>Moments of inertia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rgbClr val="FF0000"/>
                  </a:solidFill>
                </a:rPr>
                <a:t>Vibrational frequencies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004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B412-C7CE-F680-5749-5FD65470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848"/>
            <a:ext cx="10515600" cy="1325563"/>
          </a:xfrm>
        </p:spPr>
        <p:txBody>
          <a:bodyPr/>
          <a:lstStyle/>
          <a:p>
            <a:r>
              <a:rPr lang="en-US" dirty="0"/>
              <a:t>Quantities and units conversions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C29972D-665A-C1A9-E5DF-A8EAEA2DE86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9125118"/>
                  </p:ext>
                </p:extLst>
              </p:nvPr>
            </p:nvGraphicFramePr>
            <p:xfrm>
              <a:off x="838200" y="1486411"/>
              <a:ext cx="10515600" cy="524331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3035">
                      <a:extLst>
                        <a:ext uri="{9D8B030D-6E8A-4147-A177-3AD203B41FA5}">
                          <a16:colId xmlns:a16="http://schemas.microsoft.com/office/drawing/2014/main" val="1358800293"/>
                        </a:ext>
                      </a:extLst>
                    </a:gridCol>
                    <a:gridCol w="1354238">
                      <a:extLst>
                        <a:ext uri="{9D8B030D-6E8A-4147-A177-3AD203B41FA5}">
                          <a16:colId xmlns:a16="http://schemas.microsoft.com/office/drawing/2014/main" val="3044926091"/>
                        </a:ext>
                      </a:extLst>
                    </a:gridCol>
                    <a:gridCol w="1319514">
                      <a:extLst>
                        <a:ext uri="{9D8B030D-6E8A-4147-A177-3AD203B41FA5}">
                          <a16:colId xmlns:a16="http://schemas.microsoft.com/office/drawing/2014/main" val="829536947"/>
                        </a:ext>
                      </a:extLst>
                    </a:gridCol>
                    <a:gridCol w="6318813">
                      <a:extLst>
                        <a:ext uri="{9D8B030D-6E8A-4147-A177-3AD203B41FA5}">
                          <a16:colId xmlns:a16="http://schemas.microsoft.com/office/drawing/2014/main" val="3683322749"/>
                        </a:ext>
                      </a:extLst>
                    </a:gridCol>
                  </a:tblGrid>
                  <a:tr h="815627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Quantity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Reported units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Required units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Conversion process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38860939"/>
                      </a:ext>
                    </a:extLst>
                  </a:tr>
                  <a:tr h="8156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Electronic energy,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a14:m>
                          <a:endParaRPr 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Hartree</a:t>
                          </a:r>
                          <a:endParaRPr lang="en-US" baseline="30000" dirty="0"/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</a:t>
                          </a:r>
                          <a:r>
                            <a:rPr lang="en-US" i="1" dirty="0"/>
                            <a:t>E</a:t>
                          </a:r>
                          <a:r>
                            <a:rPr lang="en-US" baseline="-25000" dirty="0"/>
                            <a:t>h</a:t>
                          </a:r>
                          <a:r>
                            <a:rPr lang="en-US" dirty="0"/>
                            <a:t> = </a:t>
                          </a:r>
                          <a:r>
                            <a:rPr lang="en-NZ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4.359744 x 10</a:t>
                          </a:r>
                          <a:r>
                            <a:rPr lang="en-NZ" sz="1800" b="0" i="0" u="none" strike="noStrike" kern="1200" baseline="30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-18</a:t>
                          </a:r>
                          <a:r>
                            <a:rPr lang="en-NZ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</a:t>
                          </a:r>
                          <a:endParaRPr lang="en-US" dirty="0"/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43995931"/>
                      </a:ext>
                    </a:extLst>
                  </a:tr>
                  <a:tr h="8156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ZPVE</a:t>
                          </a:r>
                          <a:endPara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kcal/mol</a:t>
                          </a:r>
                          <a:endParaRPr lang="en-US" baseline="30000" dirty="0"/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Multiply by 4.184 x 1000 ➝ J per mole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Divide by </a:t>
                          </a:r>
                          <a:r>
                            <a:rPr lang="en-US" i="1" dirty="0"/>
                            <a:t>N</a:t>
                          </a:r>
                          <a:r>
                            <a:rPr lang="en-US" baseline="-25000" dirty="0"/>
                            <a:t>A</a:t>
                          </a:r>
                          <a:r>
                            <a:rPr lang="en-US" dirty="0"/>
                            <a:t> (6.022 x 10</a:t>
                          </a:r>
                          <a:r>
                            <a:rPr lang="en-US" baseline="30000" dirty="0"/>
                            <a:t>23 </a:t>
                          </a:r>
                          <a:r>
                            <a:rPr lang="en-US" baseline="0" dirty="0"/>
                            <a:t>molecules/mole</a:t>
                          </a:r>
                          <a:r>
                            <a:rPr lang="en-US" dirty="0"/>
                            <a:t>) ➝ J per molecule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9535292"/>
                      </a:ext>
                    </a:extLst>
                  </a:tr>
                  <a:tr h="11651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amu = </a:t>
                          </a:r>
                        </a:p>
                        <a:p>
                          <a:pPr algn="ctr"/>
                          <a:r>
                            <a:rPr lang="en-US" dirty="0"/>
                            <a:t>g mol</a:t>
                          </a:r>
                          <a:r>
                            <a:rPr lang="en-US" baseline="30000" dirty="0"/>
                            <a:t>-1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kg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Divide by </a:t>
                          </a:r>
                          <a:r>
                            <a:rPr lang="en-US" i="1" dirty="0"/>
                            <a:t>N</a:t>
                          </a:r>
                          <a:r>
                            <a:rPr lang="en-US" baseline="-25000" dirty="0"/>
                            <a:t>A</a:t>
                          </a:r>
                          <a:r>
                            <a:rPr lang="en-US" dirty="0"/>
                            <a:t> (6.022 x 10</a:t>
                          </a:r>
                          <a:r>
                            <a:rPr lang="en-US" baseline="30000" dirty="0"/>
                            <a:t>23 </a:t>
                          </a:r>
                          <a:r>
                            <a:rPr lang="en-US" baseline="0" dirty="0"/>
                            <a:t>molecules/mole</a:t>
                          </a:r>
                          <a:r>
                            <a:rPr lang="en-US" dirty="0"/>
                            <a:t>) ➝ g per molecule</a:t>
                          </a:r>
                        </a:p>
                        <a:p>
                          <a:r>
                            <a:rPr lang="en-US" dirty="0"/>
                            <a:t>Divide by 1000 ➝ kg per molecule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Sanity check: </a:t>
                          </a:r>
                          <a:r>
                            <a:rPr lang="en-US" dirty="0"/>
                            <a:t>1 amu = </a:t>
                          </a:r>
                          <a:r>
                            <a:rPr lang="en-NZ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1.66053886 </a:t>
                          </a: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 10</a:t>
                          </a:r>
                          <a:r>
                            <a:rPr lang="en-US" sz="1800" kern="1200" baseline="30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-27</a:t>
                          </a: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kg</a:t>
                          </a:r>
                          <a:endParaRPr lang="en-NZ" dirty="0"/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9579334"/>
                      </a:ext>
                    </a:extLst>
                  </a:tr>
                  <a:tr h="8156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Moment of inertia,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endPara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amu Bohr</a:t>
                          </a:r>
                          <a:r>
                            <a:rPr lang="en-US" baseline="30000" dirty="0"/>
                            <a:t>2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kg m</a:t>
                          </a:r>
                          <a:r>
                            <a:rPr lang="en-US" baseline="30000" dirty="0"/>
                            <a:t>2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Convert amu to kg as above</a:t>
                          </a:r>
                        </a:p>
                        <a:p>
                          <a:r>
                            <a:rPr lang="en-US" dirty="0"/>
                            <a:t>Convert </a:t>
                          </a:r>
                          <a:r>
                            <a:rPr lang="en-US" dirty="0" err="1"/>
                            <a:t>bohr</a:t>
                          </a:r>
                          <a:r>
                            <a:rPr lang="en-US" dirty="0"/>
                            <a:t> to m, 1 Bohr = 0.529177249 x 10</a:t>
                          </a:r>
                          <a:r>
                            <a:rPr lang="en-US" baseline="30000" dirty="0"/>
                            <a:t>-10</a:t>
                          </a:r>
                          <a:r>
                            <a:rPr lang="en-US" dirty="0"/>
                            <a:t> m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19555711"/>
                      </a:ext>
                    </a:extLst>
                  </a:tr>
                  <a:tr h="8156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Vibrational frequency,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cm</a:t>
                          </a:r>
                          <a:r>
                            <a:rPr lang="en-US" baseline="30000" dirty="0"/>
                            <a:t>-1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30000" dirty="0"/>
                            <a:t>-1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Multiply by speed of light in cm s</a:t>
                          </a:r>
                          <a:r>
                            <a:rPr lang="en-US" baseline="30000" dirty="0"/>
                            <a:t>-1</a:t>
                          </a:r>
                          <a:r>
                            <a:rPr lang="en-US" baseline="0" dirty="0"/>
                            <a:t>, c = </a:t>
                          </a:r>
                          <a:r>
                            <a:rPr lang="en-NZ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29979245800 </a:t>
                          </a:r>
                          <a:endParaRPr lang="en-NZ" dirty="0"/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85316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6C29972D-665A-C1A9-E5DF-A8EAEA2DE86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49125118"/>
                  </p:ext>
                </p:extLst>
              </p:nvPr>
            </p:nvGraphicFramePr>
            <p:xfrm>
              <a:off x="838200" y="1486411"/>
              <a:ext cx="10515600" cy="524331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3035">
                      <a:extLst>
                        <a:ext uri="{9D8B030D-6E8A-4147-A177-3AD203B41FA5}">
                          <a16:colId xmlns:a16="http://schemas.microsoft.com/office/drawing/2014/main" val="1358800293"/>
                        </a:ext>
                      </a:extLst>
                    </a:gridCol>
                    <a:gridCol w="1354238">
                      <a:extLst>
                        <a:ext uri="{9D8B030D-6E8A-4147-A177-3AD203B41FA5}">
                          <a16:colId xmlns:a16="http://schemas.microsoft.com/office/drawing/2014/main" val="3044926091"/>
                        </a:ext>
                      </a:extLst>
                    </a:gridCol>
                    <a:gridCol w="1319514">
                      <a:extLst>
                        <a:ext uri="{9D8B030D-6E8A-4147-A177-3AD203B41FA5}">
                          <a16:colId xmlns:a16="http://schemas.microsoft.com/office/drawing/2014/main" val="829536947"/>
                        </a:ext>
                      </a:extLst>
                    </a:gridCol>
                    <a:gridCol w="6318813">
                      <a:extLst>
                        <a:ext uri="{9D8B030D-6E8A-4147-A177-3AD203B41FA5}">
                          <a16:colId xmlns:a16="http://schemas.microsoft.com/office/drawing/2014/main" val="3683322749"/>
                        </a:ext>
                      </a:extLst>
                    </a:gridCol>
                  </a:tblGrid>
                  <a:tr h="815627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Quantity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Reported units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Required units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Conversion process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38860939"/>
                      </a:ext>
                    </a:extLst>
                  </a:tr>
                  <a:tr h="815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3" t="-101563" r="-590833" b="-4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Hartree</a:t>
                          </a:r>
                          <a:endParaRPr lang="en-US" baseline="30000" dirty="0"/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 </a:t>
                          </a:r>
                          <a:r>
                            <a:rPr lang="en-US" i="1" dirty="0"/>
                            <a:t>E</a:t>
                          </a:r>
                          <a:r>
                            <a:rPr lang="en-US" baseline="-25000" dirty="0"/>
                            <a:t>h</a:t>
                          </a:r>
                          <a:r>
                            <a:rPr lang="en-US" dirty="0"/>
                            <a:t> = </a:t>
                          </a:r>
                          <a:r>
                            <a:rPr lang="en-NZ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4.359744 x 10</a:t>
                          </a:r>
                          <a:r>
                            <a:rPr lang="en-NZ" sz="1800" b="0" i="0" u="none" strike="noStrike" kern="1200" baseline="30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-18</a:t>
                          </a:r>
                          <a:r>
                            <a:rPr lang="en-NZ" sz="18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J</a:t>
                          </a:r>
                          <a:endParaRPr lang="en-US" dirty="0"/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43995931"/>
                      </a:ext>
                    </a:extLst>
                  </a:tr>
                  <a:tr h="8156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ZPVE</a:t>
                          </a:r>
                          <a:endParaRPr lang="en-US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kcal/mol</a:t>
                          </a:r>
                          <a:endParaRPr lang="en-US" baseline="30000" dirty="0"/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J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Multiply by 4.184 x 1000 ➝ J per mole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Divide by </a:t>
                          </a:r>
                          <a:r>
                            <a:rPr lang="en-US" i="1" dirty="0"/>
                            <a:t>N</a:t>
                          </a:r>
                          <a:r>
                            <a:rPr lang="en-US" baseline="-25000" dirty="0"/>
                            <a:t>A</a:t>
                          </a:r>
                          <a:r>
                            <a:rPr lang="en-US" dirty="0"/>
                            <a:t> (6.022 x 10</a:t>
                          </a:r>
                          <a:r>
                            <a:rPr lang="en-US" baseline="30000" dirty="0"/>
                            <a:t>23 </a:t>
                          </a:r>
                          <a:r>
                            <a:rPr lang="en-US" baseline="0" dirty="0"/>
                            <a:t>molecules/mole</a:t>
                          </a:r>
                          <a:r>
                            <a:rPr lang="en-US" dirty="0"/>
                            <a:t>) ➝ J per molecule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79535292"/>
                      </a:ext>
                    </a:extLst>
                  </a:tr>
                  <a:tr h="11651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3" t="-210870" r="-590833" b="-140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amu = </a:t>
                          </a:r>
                        </a:p>
                        <a:p>
                          <a:pPr algn="ctr"/>
                          <a:r>
                            <a:rPr lang="en-US" dirty="0"/>
                            <a:t>g mol</a:t>
                          </a:r>
                          <a:r>
                            <a:rPr lang="en-US" baseline="30000" dirty="0"/>
                            <a:t>-1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kg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Divide by </a:t>
                          </a:r>
                          <a:r>
                            <a:rPr lang="en-US" i="1" dirty="0"/>
                            <a:t>N</a:t>
                          </a:r>
                          <a:r>
                            <a:rPr lang="en-US" baseline="-25000" dirty="0"/>
                            <a:t>A</a:t>
                          </a:r>
                          <a:r>
                            <a:rPr lang="en-US" dirty="0"/>
                            <a:t> (6.022 x 10</a:t>
                          </a:r>
                          <a:r>
                            <a:rPr lang="en-US" baseline="30000" dirty="0"/>
                            <a:t>23 </a:t>
                          </a:r>
                          <a:r>
                            <a:rPr lang="en-US" baseline="0" dirty="0"/>
                            <a:t>molecules/mole</a:t>
                          </a:r>
                          <a:r>
                            <a:rPr lang="en-US" dirty="0"/>
                            <a:t>) ➝ g per molecule</a:t>
                          </a:r>
                        </a:p>
                        <a:p>
                          <a:r>
                            <a:rPr lang="en-US" dirty="0"/>
                            <a:t>Divide by 1000 ➝ kg per molecule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Sanity check: </a:t>
                          </a:r>
                          <a:r>
                            <a:rPr lang="en-US" dirty="0"/>
                            <a:t>1 amu = </a:t>
                          </a:r>
                          <a:r>
                            <a:rPr lang="en-NZ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1.66053886 </a:t>
                          </a: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 10</a:t>
                          </a:r>
                          <a:r>
                            <a:rPr lang="en-US" sz="1800" kern="1200" baseline="30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-27</a:t>
                          </a: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kg</a:t>
                          </a:r>
                          <a:endParaRPr lang="en-NZ" dirty="0"/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79579334"/>
                      </a:ext>
                    </a:extLst>
                  </a:tr>
                  <a:tr h="815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3" t="-446875" r="-590833" b="-10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amu Bohr</a:t>
                          </a:r>
                          <a:r>
                            <a:rPr lang="en-US" baseline="30000" dirty="0"/>
                            <a:t>2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kg m</a:t>
                          </a:r>
                          <a:r>
                            <a:rPr lang="en-US" baseline="30000" dirty="0"/>
                            <a:t>2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Convert amu to kg as above</a:t>
                          </a:r>
                        </a:p>
                        <a:p>
                          <a:r>
                            <a:rPr lang="en-US" dirty="0"/>
                            <a:t>Convert </a:t>
                          </a:r>
                          <a:r>
                            <a:rPr lang="en-US" dirty="0" err="1"/>
                            <a:t>bohr</a:t>
                          </a:r>
                          <a:r>
                            <a:rPr lang="en-US" dirty="0"/>
                            <a:t> to m, 1 Bohr = 0.529177249 x 10</a:t>
                          </a:r>
                          <a:r>
                            <a:rPr lang="en-US" baseline="30000" dirty="0"/>
                            <a:t>-10</a:t>
                          </a:r>
                          <a:r>
                            <a:rPr lang="en-US" dirty="0"/>
                            <a:t> m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19555711"/>
                      </a:ext>
                    </a:extLst>
                  </a:tr>
                  <a:tr h="8156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33" t="-546875" r="-590833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cm</a:t>
                          </a:r>
                          <a:r>
                            <a:rPr lang="en-US" baseline="30000" dirty="0"/>
                            <a:t>-1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30000" dirty="0"/>
                            <a:t>-1</a:t>
                          </a:r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Multiply by speed of light in cm s</a:t>
                          </a:r>
                          <a:r>
                            <a:rPr lang="en-US" baseline="30000" dirty="0"/>
                            <a:t>-1</a:t>
                          </a:r>
                          <a:r>
                            <a:rPr lang="en-US" baseline="0" dirty="0"/>
                            <a:t>, c = </a:t>
                          </a:r>
                          <a:r>
                            <a:rPr lang="en-NZ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29979245800 </a:t>
                          </a:r>
                          <a:endParaRPr lang="en-NZ" dirty="0"/>
                        </a:p>
                      </a:txBody>
                      <a:tcPr marT="4680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853167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752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765</Words>
  <Application>Microsoft Macintosh PowerPoint</Application>
  <PresentationFormat>Widescreen</PresentationFormat>
  <Paragraphs>183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CMMI10</vt:lpstr>
      <vt:lpstr>CMR10</vt:lpstr>
      <vt:lpstr>Symbol</vt:lpstr>
      <vt:lpstr>Times New Roman</vt:lpstr>
      <vt:lpstr>Office Theme</vt:lpstr>
      <vt:lpstr>Reaction rate modelling</vt:lpstr>
      <vt:lpstr>The “modelling/reality” gap</vt:lpstr>
      <vt:lpstr>Transition state theory</vt:lpstr>
      <vt:lpstr>How to predict K_ts^‡?</vt:lpstr>
      <vt:lpstr>Statistical thermodynamics – key concepts</vt:lpstr>
      <vt:lpstr>How to predict K_ts^‡?</vt:lpstr>
      <vt:lpstr>Final TST expression for k</vt:lpstr>
      <vt:lpstr>How to compute molecular partition functions?</vt:lpstr>
      <vt:lpstr>Quantities and units conversions</vt:lpstr>
      <vt:lpstr>A simpler example to start</vt:lpstr>
      <vt:lpstr>To do</vt:lpstr>
      <vt:lpstr>PowerPoint Presentation</vt:lpstr>
      <vt:lpstr>Statistical rate constant modelling</vt:lpstr>
      <vt:lpstr>Statistical reaction process 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Deborah Crittenden</dc:creator>
  <cp:lastModifiedBy>Deborah Crittenden</cp:lastModifiedBy>
  <cp:revision>61</cp:revision>
  <dcterms:created xsi:type="dcterms:W3CDTF">2025-06-11T01:41:39Z</dcterms:created>
  <dcterms:modified xsi:type="dcterms:W3CDTF">2025-07-08T01:02:10Z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801dcd-6d30-42ad-94af-d0db374b47da_Enabled">
    <vt:lpwstr>true</vt:lpwstr>
  </property>
  <property fmtid="{D5CDD505-2E9C-101B-9397-08002B2CF9AE}" pid="3" name="MSIP_Label_f7801dcd-6d30-42ad-94af-d0db374b47da_SetDate">
    <vt:lpwstr>2025-06-11T01:54:34Z</vt:lpwstr>
  </property>
  <property fmtid="{D5CDD505-2E9C-101B-9397-08002B2CF9AE}" pid="4" name="MSIP_Label_f7801dcd-6d30-42ad-94af-d0db374b47da_Method">
    <vt:lpwstr>Privileged</vt:lpwstr>
  </property>
  <property fmtid="{D5CDD505-2E9C-101B-9397-08002B2CF9AE}" pid="5" name="MSIP_Label_f7801dcd-6d30-42ad-94af-d0db374b47da_Name">
    <vt:lpwstr>Public</vt:lpwstr>
  </property>
  <property fmtid="{D5CDD505-2E9C-101B-9397-08002B2CF9AE}" pid="6" name="MSIP_Label_f7801dcd-6d30-42ad-94af-d0db374b47da_SiteId">
    <vt:lpwstr>dc781727-710e-4855-bc4c-690266a1b551</vt:lpwstr>
  </property>
  <property fmtid="{D5CDD505-2E9C-101B-9397-08002B2CF9AE}" pid="7" name="MSIP_Label_f7801dcd-6d30-42ad-94af-d0db374b47da_ActionId">
    <vt:lpwstr>7c91b7b6-3eea-48b3-9e9e-8b4c2edac2f1</vt:lpwstr>
  </property>
  <property fmtid="{D5CDD505-2E9C-101B-9397-08002B2CF9AE}" pid="8" name="MSIP_Label_f7801dcd-6d30-42ad-94af-d0db374b47da_ContentBits">
    <vt:lpwstr>0</vt:lpwstr>
  </property>
</Properties>
</file>