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76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9" r:id="rId24"/>
    <p:sldId id="280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900" b="1" dirty="0"/>
              <a:t>Attention is all you need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a.k.a. Transformer</a:t>
            </a:r>
            <a:endParaRPr lang="ko-KR" altLang="en-US" sz="4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50006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19.03.30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김현우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altLang="ko-KR" dirty="0">
                <a:latin typeface="+mj-lt"/>
                <a:ea typeface="+mj-ea"/>
                <a:cs typeface="+mj-cs"/>
              </a:rPr>
              <a:t>https://hwkim94.github.io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Attention in Transformer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6929454" y="2428868"/>
            <a:ext cx="64294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7290" y="50004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034" y="4643446"/>
            <a:ext cx="500066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6929454" y="2428868"/>
            <a:ext cx="64294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7290" y="50004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034" y="4643446"/>
            <a:ext cx="500066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2132" y="4643446"/>
            <a:ext cx="3143272" cy="3571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28926" y="500042"/>
            <a:ext cx="1214446" cy="3571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00760" y="2357430"/>
            <a:ext cx="1857388" cy="785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6929454" y="2428868"/>
            <a:ext cx="64294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7290" y="50004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034" y="4643446"/>
            <a:ext cx="500066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2132" y="4643446"/>
            <a:ext cx="3143272" cy="3571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28926" y="500042"/>
            <a:ext cx="1214446" cy="3571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00760" y="2357430"/>
            <a:ext cx="1857388" cy="785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662" y="5572140"/>
            <a:ext cx="7286676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29454" y="2857496"/>
            <a:ext cx="642942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0034" y="500042"/>
            <a:ext cx="857256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071670" y="4929198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29454" y="4929198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000364" y="4143380"/>
            <a:ext cx="2071702" cy="500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5072066" y="4143380"/>
            <a:ext cx="2571768" cy="571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8619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같은 벡터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64343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Scaled Dot-Product Attention</a:t>
            </a:r>
            <a:endParaRPr lang="ko-KR" alt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357430"/>
            <a:ext cx="4121367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특정 단어</a:t>
            </a:r>
            <a:r>
              <a:rPr lang="en-US" altLang="ko-KR" sz="1400" dirty="0"/>
              <a:t>(query)</a:t>
            </a:r>
            <a:r>
              <a:rPr lang="ko-KR" altLang="en-US" sz="1400" dirty="0"/>
              <a:t>가 어떤 단어</a:t>
            </a:r>
            <a:r>
              <a:rPr lang="en-US" altLang="ko-KR" sz="1400" dirty="0"/>
              <a:t>(key)</a:t>
            </a:r>
            <a:r>
              <a:rPr lang="ko-KR" altLang="en-US" sz="1400" dirty="0"/>
              <a:t>와 관련되어 있는지 찾은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중요도를 다시 그 단어</a:t>
            </a:r>
            <a:r>
              <a:rPr lang="en-US" altLang="ko-KR" sz="1400" dirty="0"/>
              <a:t>(value)</a:t>
            </a:r>
            <a:r>
              <a:rPr lang="ko-KR" altLang="en-US" sz="1400" dirty="0"/>
              <a:t>에 곱함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query</a:t>
            </a:r>
            <a:r>
              <a:rPr lang="ko-KR" altLang="en-US" sz="1400" dirty="0"/>
              <a:t>가 어떤 </a:t>
            </a:r>
            <a:r>
              <a:rPr lang="en-US" altLang="ko-KR" sz="1400" dirty="0"/>
              <a:t>key</a:t>
            </a:r>
            <a:r>
              <a:rPr lang="ko-KR" altLang="en-US" sz="1400" dirty="0"/>
              <a:t>와 얼마나 높은 확률로 연관성이 있는지 계산하여 다시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곱해주는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커질수록 내적 값이 커지므로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의 값이 편중될 위험이 있으므로 </a:t>
            </a:r>
            <a:r>
              <a:rPr lang="en-US" altLang="ko-KR" sz="1400" dirty="0"/>
              <a:t>scaling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진행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464843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4810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  key   value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71774" y="2314846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5464975" y="21073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214686"/>
            <a:ext cx="385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baseline="-25000" dirty="0" err="1"/>
              <a:t>k</a:t>
            </a:r>
            <a:r>
              <a:rPr lang="en-US" sz="1100" dirty="0"/>
              <a:t> = key / value</a:t>
            </a:r>
            <a:r>
              <a:rPr lang="ko-KR" altLang="en-US" sz="1100" dirty="0"/>
              <a:t> </a:t>
            </a:r>
            <a:r>
              <a:rPr lang="en-US" altLang="ko-KR" sz="1100" dirty="0"/>
              <a:t>vector</a:t>
            </a:r>
            <a:r>
              <a:rPr lang="ko-KR" altLang="en-US" sz="1100" dirty="0"/>
              <a:t>의 </a:t>
            </a:r>
            <a:r>
              <a:rPr lang="en-US" altLang="ko-KR" sz="1100" dirty="0"/>
              <a:t>dimension</a:t>
            </a:r>
          </a:p>
          <a:p>
            <a:endParaRPr lang="en-US" altLang="ko-KR" sz="11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071670" y="4929198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29454" y="4929198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000364" y="4143380"/>
            <a:ext cx="2071702" cy="500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5072066" y="4143380"/>
            <a:ext cx="2571768" cy="571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8619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같은 벡터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stCxn id="38" idx="3"/>
          </p:cNvCxnSpPr>
          <p:nvPr/>
        </p:nvCxnSpPr>
        <p:spPr>
          <a:xfrm flipV="1">
            <a:off x="5715008" y="3929066"/>
            <a:ext cx="928694" cy="11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5140" y="378619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No!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화살표 연결선 21"/>
          <p:cNvCxnSpPr/>
          <p:nvPr/>
        </p:nvCxnSpPr>
        <p:spPr>
          <a:xfrm flipV="1">
            <a:off x="5715008" y="4214818"/>
            <a:ext cx="928694" cy="11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15140" y="4071942"/>
            <a:ext cx="242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Weight</a:t>
            </a:r>
            <a:r>
              <a:rPr lang="ko-KR" altLang="en-US" sz="1400" dirty="0">
                <a:solidFill>
                  <a:srgbClr val="FF0000"/>
                </a:solidFill>
              </a:rPr>
              <a:t>가 곱해지기 때문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64330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Multi-head Attention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2190754" cy="2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572007"/>
            <a:ext cx="871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query, key, value</a:t>
            </a:r>
            <a:r>
              <a:rPr lang="ko-KR" altLang="en-US" sz="1400" dirty="0"/>
              <a:t>를 그냥 사용하는 것이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각각 </a:t>
            </a:r>
            <a:r>
              <a:rPr lang="en-US" altLang="ko-KR" sz="1400" dirty="0"/>
              <a:t>h=8</a:t>
            </a:r>
            <a:r>
              <a:rPr lang="ko-KR" altLang="en-US" sz="1400" dirty="0"/>
              <a:t>번 </a:t>
            </a:r>
            <a:r>
              <a:rPr lang="en-US" altLang="ko-KR" sz="1400" dirty="0"/>
              <a:t>linear projection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</a:t>
            </a:r>
            <a:r>
              <a:rPr lang="en-US" altLang="ko-KR" sz="1400" dirty="0"/>
              <a:t>representation</a:t>
            </a:r>
            <a:r>
              <a:rPr lang="ko-KR" altLang="en-US" sz="1400" dirty="0"/>
              <a:t>으로부터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을 계산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linear projection</a:t>
            </a:r>
            <a:r>
              <a:rPr lang="ko-KR" altLang="en-US" sz="1400" dirty="0"/>
              <a:t>을 </a:t>
            </a:r>
            <a:r>
              <a:rPr lang="en-US" altLang="ko-KR" sz="1400" dirty="0"/>
              <a:t>h=8</a:t>
            </a:r>
            <a:r>
              <a:rPr lang="ko-KR" altLang="en-US" sz="1400" dirty="0"/>
              <a:t>번 해주기 때문에 연산비용이 더 요구될 것 같지만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linear projection</a:t>
            </a:r>
            <a:r>
              <a:rPr lang="ko-KR" altLang="en-US" sz="1400" dirty="0"/>
              <a:t>을 통해 차원을 줄여주므로 비슷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474" y="2428868"/>
            <a:ext cx="5905526" cy="87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429000"/>
            <a:ext cx="17145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3643314"/>
            <a:ext cx="3514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3929066"/>
            <a:ext cx="131803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3429000"/>
            <a:ext cx="5524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1357298"/>
            <a:ext cx="2357454" cy="287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Detailed Architecture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786050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Self-Attention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4572007"/>
            <a:ext cx="87154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query, key, value</a:t>
            </a:r>
            <a:r>
              <a:rPr lang="ko-KR" altLang="en-US" sz="1400" dirty="0"/>
              <a:t>를 처음에는 </a:t>
            </a:r>
            <a:r>
              <a:rPr lang="en-US" altLang="ko-KR" sz="1400" dirty="0"/>
              <a:t>input</a:t>
            </a:r>
            <a:r>
              <a:rPr lang="ko-KR" altLang="en-US" sz="1400" dirty="0"/>
              <a:t>에서</a:t>
            </a:r>
            <a:r>
              <a:rPr lang="en-US" altLang="ko-KR" sz="1400" dirty="0"/>
              <a:t>, </a:t>
            </a:r>
            <a:r>
              <a:rPr lang="ko-KR" altLang="en-US" sz="1400" dirty="0"/>
              <a:t>이후에는 </a:t>
            </a:r>
            <a:r>
              <a:rPr lang="en-US" altLang="ko-KR" sz="1400" dirty="0"/>
              <a:t>previous layer</a:t>
            </a:r>
            <a:r>
              <a:rPr lang="ko-KR" altLang="en-US" sz="1400" dirty="0"/>
              <a:t>에서 가져옴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Q=K=V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071538" y="2928934"/>
            <a:ext cx="85725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071546"/>
            <a:ext cx="8286808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Transformer </a:t>
            </a:r>
            <a:r>
              <a:rPr lang="ko-KR" altLang="en-US" sz="1600" dirty="0">
                <a:latin typeface="+mj-lt"/>
                <a:ea typeface="+mj-ea"/>
                <a:cs typeface="+mj-cs"/>
              </a:rPr>
              <a:t>이전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의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SOTA   :   RNN + Encoder-Decoder</a:t>
            </a:r>
            <a:r>
              <a:rPr kumimoji="0" lang="en-US" altLang="ko-KR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Attention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714744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Masked Self-Attention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4572007"/>
            <a:ext cx="87154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auto-regressive</a:t>
            </a:r>
            <a:r>
              <a:rPr lang="ko-KR" altLang="en-US" sz="1400" dirty="0"/>
              <a:t>한 모델이기 때문에 현재 </a:t>
            </a:r>
            <a:r>
              <a:rPr lang="en-US" altLang="ko-KR" sz="1400" dirty="0"/>
              <a:t>decoding</a:t>
            </a:r>
            <a:r>
              <a:rPr lang="ko-KR" altLang="en-US" sz="1400" dirty="0"/>
              <a:t>하는 </a:t>
            </a:r>
            <a:r>
              <a:rPr lang="en-US" altLang="ko-KR" sz="1400" dirty="0"/>
              <a:t>position </a:t>
            </a:r>
            <a:r>
              <a:rPr lang="ko-KR" altLang="en-US" sz="1400" dirty="0"/>
              <a:t>이전의 생성된 단어들만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에 들어가는 </a:t>
            </a:r>
            <a:r>
              <a:rPr lang="en-US" altLang="ko-KR" sz="1400" dirty="0"/>
              <a:t>matrix</a:t>
            </a:r>
            <a:r>
              <a:rPr lang="ko-KR" altLang="en-US" sz="1400" dirty="0"/>
              <a:t>에서 </a:t>
            </a:r>
            <a:r>
              <a:rPr lang="en-US" altLang="ko-KR" sz="1400" dirty="0"/>
              <a:t>masking</a:t>
            </a:r>
            <a:r>
              <a:rPr lang="ko-KR" altLang="en-US" sz="1400" dirty="0"/>
              <a:t>해야 하는 </a:t>
            </a:r>
            <a:r>
              <a:rPr lang="en-US" altLang="ko-KR" sz="1400" dirty="0"/>
              <a:t>position</a:t>
            </a:r>
            <a:r>
              <a:rPr lang="ko-KR" altLang="en-US" sz="1400" dirty="0"/>
              <a:t>들을 모두</a:t>
            </a:r>
            <a:r>
              <a:rPr lang="en-US" altLang="ko-KR" sz="1400" dirty="0"/>
              <a:t> –</a:t>
            </a:r>
            <a:r>
              <a:rPr lang="en-US" altLang="ko-KR" sz="1400" dirty="0" err="1"/>
              <a:t>inf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000232" y="2928934"/>
            <a:ext cx="85725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214810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</a:t>
            </a:r>
            <a:r>
              <a:rPr lang="en-US" sz="2000" b="1" dirty="0"/>
              <a:t>ncoder-Decoder Attention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4572007"/>
            <a:ext cx="87154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query Q</a:t>
            </a:r>
            <a:r>
              <a:rPr lang="ko-KR" altLang="en-US" sz="1400" dirty="0"/>
              <a:t>가 </a:t>
            </a:r>
            <a:r>
              <a:rPr lang="en-US" altLang="ko-KR" sz="1400" dirty="0"/>
              <a:t>decoder</a:t>
            </a:r>
            <a:r>
              <a:rPr lang="ko-KR" altLang="en-US" sz="1400" dirty="0"/>
              <a:t>에서 오고</a:t>
            </a:r>
            <a:r>
              <a:rPr lang="en-US" altLang="ko-KR" sz="1400" dirty="0"/>
              <a:t>, key K</a:t>
            </a:r>
            <a:r>
              <a:rPr lang="ko-KR" altLang="en-US" sz="1400" dirty="0"/>
              <a:t>와 </a:t>
            </a:r>
            <a:r>
              <a:rPr lang="en-US" altLang="ko-KR" sz="1400" dirty="0"/>
              <a:t>value V</a:t>
            </a:r>
            <a:r>
              <a:rPr lang="ko-KR" altLang="en-US" sz="1400" dirty="0"/>
              <a:t>는 </a:t>
            </a:r>
            <a:r>
              <a:rPr lang="en-US" altLang="ko-KR" sz="1400" dirty="0"/>
              <a:t>encoder</a:t>
            </a:r>
            <a:r>
              <a:rPr lang="ko-KR" altLang="en-US" sz="1400" dirty="0"/>
              <a:t>에서 오기 때문에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decoder</a:t>
            </a:r>
            <a:r>
              <a:rPr lang="ko-KR" altLang="en-US" sz="1400" dirty="0"/>
              <a:t>의 모든 단어가 </a:t>
            </a:r>
            <a:r>
              <a:rPr lang="en-US" altLang="ko-KR" sz="1400" dirty="0"/>
              <a:t>encoder</a:t>
            </a:r>
            <a:r>
              <a:rPr lang="ko-KR" altLang="en-US" sz="1400" dirty="0"/>
              <a:t>의 모든 단어에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을 계산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000232" y="2357430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4572007"/>
            <a:ext cx="8715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position</a:t>
            </a:r>
            <a:r>
              <a:rPr lang="ko-KR" altLang="en-US" sz="1400" dirty="0"/>
              <a:t>마다 다른 </a:t>
            </a:r>
            <a:r>
              <a:rPr lang="en-US" altLang="ko-KR" sz="1400" dirty="0"/>
              <a:t>network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1x1 convolution</a:t>
            </a:r>
            <a:r>
              <a:rPr lang="ko-KR" altLang="en-US" sz="1400" dirty="0"/>
              <a:t>이랑 비슷한 느낌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“</a:t>
            </a:r>
            <a:r>
              <a:rPr lang="ko-KR" altLang="en-US" sz="1400" dirty="0"/>
              <a:t>나는 개발자가 될래요</a:t>
            </a:r>
            <a:r>
              <a:rPr lang="en-US" altLang="ko-KR" sz="1400" dirty="0"/>
              <a:t>” </a:t>
            </a:r>
            <a:r>
              <a:rPr lang="ko-KR" altLang="en-US" sz="1400" dirty="0"/>
              <a:t>라는 문장에서 </a:t>
            </a:r>
            <a:r>
              <a:rPr lang="en-US" altLang="ko-KR" sz="1400" dirty="0"/>
              <a:t>[“</a:t>
            </a:r>
            <a:r>
              <a:rPr lang="ko-KR" altLang="en-US" sz="1400" dirty="0"/>
              <a:t>나는</a:t>
            </a:r>
            <a:r>
              <a:rPr lang="en-US" altLang="ko-KR" sz="1400" dirty="0"/>
              <a:t>”, “</a:t>
            </a:r>
            <a:r>
              <a:rPr lang="ko-KR" altLang="en-US" sz="1400" dirty="0"/>
              <a:t>개발자가</a:t>
            </a:r>
            <a:r>
              <a:rPr lang="en-US" altLang="ko-KR" sz="1400" dirty="0"/>
              <a:t>”, “</a:t>
            </a:r>
            <a:r>
              <a:rPr lang="ko-KR" altLang="en-US" sz="1400" dirty="0"/>
              <a:t>될래요</a:t>
            </a:r>
            <a:r>
              <a:rPr lang="en-US" altLang="ko-KR" sz="1400" dirty="0"/>
              <a:t>”] </a:t>
            </a:r>
            <a:r>
              <a:rPr lang="ko-KR" altLang="en-US" sz="1400" dirty="0"/>
              <a:t>가 각각 다른 </a:t>
            </a:r>
            <a:r>
              <a:rPr lang="en-US" altLang="ko-KR" sz="1400" dirty="0"/>
              <a:t>network</a:t>
            </a:r>
            <a:r>
              <a:rPr lang="ko-KR" altLang="en-US" sz="1400" dirty="0"/>
              <a:t>에 의해 계산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같은 </a:t>
            </a:r>
            <a:r>
              <a:rPr lang="en-US" altLang="ko-KR" sz="1400" dirty="0"/>
              <a:t>position</a:t>
            </a:r>
            <a:r>
              <a:rPr lang="ko-KR" altLang="en-US" sz="1400" dirty="0"/>
              <a:t>의 </a:t>
            </a:r>
            <a:r>
              <a:rPr lang="en-US" altLang="ko-KR" sz="1400" dirty="0"/>
              <a:t>weight</a:t>
            </a:r>
            <a:r>
              <a:rPr lang="ko-KR" altLang="en-US" sz="1400" dirty="0"/>
              <a:t>는 공유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071538" y="2357430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0232" y="1857364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357818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Position-wise Feed Forward Network</a:t>
            </a:r>
            <a:endParaRPr lang="ko-KR" alt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3086909" cy="25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4572007"/>
            <a:ext cx="87154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고정된 </a:t>
            </a:r>
            <a:r>
              <a:rPr lang="en-US" altLang="ko-KR" sz="1400" dirty="0"/>
              <a:t>embedding</a:t>
            </a:r>
            <a:r>
              <a:rPr lang="ko-KR" altLang="en-US" sz="1400" dirty="0"/>
              <a:t>을 사용하는 것이 아니라</a:t>
            </a:r>
            <a:r>
              <a:rPr lang="en-US" altLang="ko-KR" sz="1400" dirty="0"/>
              <a:t>, embedding weight</a:t>
            </a:r>
            <a:r>
              <a:rPr lang="ko-KR" altLang="en-US" sz="1400" dirty="0"/>
              <a:t>도 계속 학습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모두 공유됨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214414" y="3786190"/>
            <a:ext cx="71438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28992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Learned Embedding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2000232" y="3786190"/>
            <a:ext cx="71438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00232" y="1142984"/>
            <a:ext cx="71438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4572007"/>
            <a:ext cx="87154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Transformer</a:t>
            </a:r>
            <a:r>
              <a:rPr lang="ko-KR" altLang="en-US" sz="1400" dirty="0"/>
              <a:t>는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만 사용하기 때문에 위치정보가 결여되어 있다는 문제가 발생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따라서</a:t>
            </a:r>
            <a:r>
              <a:rPr lang="en-US" altLang="ko-KR" sz="1400" dirty="0"/>
              <a:t>, embedding vector</a:t>
            </a:r>
            <a:r>
              <a:rPr lang="ko-KR" altLang="en-US" sz="1400" dirty="0"/>
              <a:t>에 </a:t>
            </a:r>
            <a:r>
              <a:rPr lang="en-US" altLang="ko-KR" sz="1400" dirty="0"/>
              <a:t>positional vector</a:t>
            </a:r>
            <a:r>
              <a:rPr lang="ko-KR" altLang="en-US" sz="1400" dirty="0"/>
              <a:t>를 더해주는 방식으로 위치정보를 반영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d</a:t>
            </a:r>
            <a:r>
              <a:rPr lang="en-US" altLang="ko-KR" sz="1400" baseline="-25000" dirty="0" err="1"/>
              <a:t>model</a:t>
            </a:r>
            <a:r>
              <a:rPr lang="ko-KR" altLang="en-US" sz="1400" dirty="0"/>
              <a:t>차원의 </a:t>
            </a:r>
            <a:r>
              <a:rPr lang="en-US" altLang="ko-KR" sz="1400" dirty="0"/>
              <a:t>vector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i-th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elt</a:t>
            </a:r>
            <a:r>
              <a:rPr lang="ko-KR" altLang="en-US" sz="1400" dirty="0"/>
              <a:t>의 </a:t>
            </a:r>
            <a:r>
              <a:rPr lang="en-US" altLang="ko-KR" sz="1400" dirty="0"/>
              <a:t>pos-</a:t>
            </a:r>
            <a:r>
              <a:rPr lang="en-US" altLang="ko-KR" sz="1400" dirty="0" err="1"/>
              <a:t>vec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position (</a:t>
            </a:r>
            <a:r>
              <a:rPr lang="ko-KR" altLang="en-US" sz="1400" dirty="0"/>
              <a:t>단어의 위치</a:t>
            </a:r>
            <a:r>
              <a:rPr lang="en-US" altLang="ko-KR" sz="1400" dirty="0"/>
              <a:t>)</a:t>
            </a:r>
            <a:r>
              <a:rPr lang="ko-KR" altLang="en-US" sz="1400" dirty="0"/>
              <a:t>마다 달라짐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27942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28992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Positional Encoding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2285984" y="3571876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4348" y="3571876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857364"/>
            <a:ext cx="3774638" cy="90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286124"/>
            <a:ext cx="5153013" cy="47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16200000" flipH="1">
            <a:off x="5738821" y="3047998"/>
            <a:ext cx="66675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Training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000232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Training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643050"/>
            <a:ext cx="8286808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 Adam Optimizer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 Layer Normalization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 Dropout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- Label Smoothing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5381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Result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SOTA 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SOTA </a:t>
            </a:r>
            <a:r>
              <a:rPr lang="ko-KR" altLang="en-US" sz="2400" b="1" dirty="0"/>
              <a:t>였다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071546"/>
            <a:ext cx="8286808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Transformer </a:t>
            </a:r>
            <a:r>
              <a:rPr lang="ko-KR" altLang="en-US" sz="1600" dirty="0">
                <a:latin typeface="+mj-lt"/>
                <a:ea typeface="+mj-ea"/>
                <a:cs typeface="+mj-cs"/>
              </a:rPr>
              <a:t>이전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의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SOTA   :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RNN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Encoder-Decoder</a:t>
            </a:r>
            <a:r>
              <a:rPr kumimoji="0" lang="en-US" altLang="ko-KR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Attention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571736" y="221455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314324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“This inherently sequential nature precludes parallelization”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previous hidden state</a:t>
            </a:r>
            <a:r>
              <a:rPr lang="ko-KR" altLang="en-US" sz="1400" dirty="0"/>
              <a:t>를 사용하기 때문에 병렬처리 할 수 없어서 학습에 오랜 소요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SOTA </a:t>
            </a:r>
            <a:r>
              <a:rPr lang="ko-KR" altLang="en-US" sz="2400" b="1" dirty="0"/>
              <a:t>였었다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SOTA </a:t>
            </a:r>
            <a:r>
              <a:rPr lang="ko-KR" altLang="en-US" sz="2400" b="1" dirty="0" err="1"/>
              <a:t>였었었었었다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Reference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2643182"/>
            <a:ext cx="8501122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- https://arxiv.org/abs/1706.03762 </a:t>
            </a:r>
            <a:br>
              <a:rPr lang="en-US" altLang="ko-KR" sz="2000" dirty="0"/>
            </a:br>
            <a:r>
              <a:rPr lang="en-US" altLang="ko-KR" sz="2000" dirty="0"/>
              <a:t>- https://pozalabs.github.io/transformer/</a:t>
            </a:r>
            <a:br>
              <a:rPr lang="en-US" altLang="ko-KR" sz="2000" dirty="0"/>
            </a:br>
            <a:r>
              <a:rPr lang="en-US" altLang="ko-KR" sz="2000" dirty="0"/>
              <a:t>- https://reniew.github.io/43/ </a:t>
            </a:r>
            <a:br>
              <a:rPr lang="en-US" altLang="ko-KR" sz="2000" dirty="0"/>
            </a:br>
            <a:r>
              <a:rPr lang="en-US" altLang="ko-KR" sz="2000" dirty="0"/>
              <a:t>- https://hwkim94.github.io/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071546"/>
            <a:ext cx="8286808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Transformer </a:t>
            </a:r>
            <a:r>
              <a:rPr lang="ko-KR" altLang="en-US" sz="1600" dirty="0">
                <a:latin typeface="+mj-lt"/>
                <a:ea typeface="+mj-ea"/>
                <a:cs typeface="+mj-cs"/>
              </a:rPr>
              <a:t>이전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의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SOTA   :   RNN + Encoder-Decoder</a:t>
            </a:r>
            <a:r>
              <a:rPr kumimoji="0" lang="en-US" altLang="ko-KR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en-US" altLang="ko-KR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Attention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857488" y="1928802"/>
            <a:ext cx="335758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3143248"/>
            <a:ext cx="871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“allowing modeling of dependencies without regard to their distance in the input or output sequences”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문장의 길이</a:t>
            </a:r>
            <a:r>
              <a:rPr lang="en-US" altLang="ko-KR" sz="1400" dirty="0"/>
              <a:t>(</a:t>
            </a:r>
            <a:r>
              <a:rPr lang="ko-KR" altLang="en-US" sz="1400" dirty="0"/>
              <a:t>단어들 사이의 거리</a:t>
            </a:r>
            <a:r>
              <a:rPr lang="en-US" altLang="ko-KR" sz="1400" dirty="0"/>
              <a:t>)</a:t>
            </a:r>
            <a:r>
              <a:rPr lang="ko-KR" altLang="en-US" sz="1400" dirty="0"/>
              <a:t>에 상관없이 고려해야 하는 단어의 중요도를 파악할 수 있게 도와줌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071546"/>
            <a:ext cx="8286808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Transformer </a:t>
            </a:r>
            <a:r>
              <a:rPr lang="ko-KR" altLang="en-US" sz="1600" dirty="0">
                <a:latin typeface="+mj-lt"/>
                <a:ea typeface="+mj-ea"/>
                <a:cs typeface="+mj-cs"/>
              </a:rPr>
              <a:t>이전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의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SOTA   :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RNN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Encoder-Decoder</a:t>
            </a:r>
            <a:r>
              <a:rPr kumimoji="0" lang="en-US" altLang="ko-KR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Attention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곱셈 기호 6"/>
          <p:cNvSpPr/>
          <p:nvPr/>
        </p:nvSpPr>
        <p:spPr>
          <a:xfrm>
            <a:off x="2786050" y="1500174"/>
            <a:ext cx="1428760" cy="5000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8596" y="1071546"/>
            <a:ext cx="8286808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+mj-lt"/>
                <a:ea typeface="+mj-ea"/>
                <a:cs typeface="+mj-cs"/>
              </a:rPr>
              <a:t>Transformer </a:t>
            </a:r>
            <a:r>
              <a:rPr lang="ko-KR" altLang="en-US" sz="1600" dirty="0">
                <a:latin typeface="+mj-lt"/>
                <a:ea typeface="+mj-ea"/>
                <a:cs typeface="+mj-cs"/>
              </a:rPr>
              <a:t>이전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의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SOTA   :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RNN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Encoder-Decoder</a:t>
            </a:r>
            <a:r>
              <a:rPr kumimoji="0" lang="en-US" altLang="ko-KR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en-US" altLang="ko-KR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Attention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곱셈 기호 6"/>
          <p:cNvSpPr/>
          <p:nvPr/>
        </p:nvSpPr>
        <p:spPr>
          <a:xfrm>
            <a:off x="2786050" y="1500174"/>
            <a:ext cx="1428760" cy="5000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596" y="3143248"/>
            <a:ext cx="871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“more parallelization and can reach a new state of the art”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857488" y="2071678"/>
            <a:ext cx="292895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Overall Architecture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Architecture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857232"/>
            <a:ext cx="43719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571736" cy="13572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Architecture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908720"/>
            <a:ext cx="43719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785926"/>
            <a:ext cx="4575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Encoder(x6) - Decoder(x6)</a:t>
            </a:r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Sublayer</a:t>
            </a:r>
            <a:r>
              <a:rPr lang="en-US" altLang="ko-KR" sz="1600" dirty="0"/>
              <a:t> + Residual Connection</a:t>
            </a:r>
          </a:p>
          <a:p>
            <a:r>
              <a:rPr lang="en-US" altLang="ko-KR" sz="1600" dirty="0"/>
              <a:t>3. Multi-head Attention + FFN</a:t>
            </a:r>
          </a:p>
          <a:p>
            <a:r>
              <a:rPr lang="en-US" altLang="ko-KR" sz="1600" dirty="0"/>
              <a:t>4. Layer Norm + Dropout + </a:t>
            </a:r>
            <a:r>
              <a:rPr lang="en-US" altLang="ko-KR" sz="1600"/>
              <a:t>Label Smoothing</a:t>
            </a:r>
            <a:endParaRPr lang="en-US" altLang="ko-KR" sz="1600" dirty="0"/>
          </a:p>
          <a:p>
            <a:r>
              <a:rPr lang="en-US" altLang="ko-KR" sz="1600" dirty="0"/>
              <a:t>5. Positional Encoding</a:t>
            </a:r>
          </a:p>
          <a:p>
            <a:r>
              <a:rPr lang="en-US" altLang="ko-KR" sz="1600" dirty="0"/>
              <a:t>6. Embedding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931</Words>
  <Application>Microsoft Office PowerPoint</Application>
  <PresentationFormat>화면 슬라이드 쇼(4:3)</PresentationFormat>
  <Paragraphs>126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Attention is all you need  a.k.a. Transformer</vt:lpstr>
      <vt:lpstr>Introduction</vt:lpstr>
      <vt:lpstr>Introduction</vt:lpstr>
      <vt:lpstr>Introduction</vt:lpstr>
      <vt:lpstr>Introduction</vt:lpstr>
      <vt:lpstr>Introduction</vt:lpstr>
      <vt:lpstr>Overall Architecture</vt:lpstr>
      <vt:lpstr>Architecture</vt:lpstr>
      <vt:lpstr>Architecture</vt:lpstr>
      <vt:lpstr>Attention in Transformer</vt:lpstr>
      <vt:lpstr>Scaled Dot-Product Attention</vt:lpstr>
      <vt:lpstr>Scaled Dot-Product Attention</vt:lpstr>
      <vt:lpstr>Scaled Dot-Product Attention</vt:lpstr>
      <vt:lpstr>Scaled Dot-Product Attention</vt:lpstr>
      <vt:lpstr>Scaled Dot-Product Attention</vt:lpstr>
      <vt:lpstr>Scaled Dot-Product Attention</vt:lpstr>
      <vt:lpstr>Multi-head Attention</vt:lpstr>
      <vt:lpstr>Detailed Architecture</vt:lpstr>
      <vt:lpstr>Self-Attention</vt:lpstr>
      <vt:lpstr>Masked Self-Attention</vt:lpstr>
      <vt:lpstr>Encoder-Decoder Attention</vt:lpstr>
      <vt:lpstr>Position-wise Feed Forward Network</vt:lpstr>
      <vt:lpstr>Learned Embedding</vt:lpstr>
      <vt:lpstr>Positional Encoding</vt:lpstr>
      <vt:lpstr>Training</vt:lpstr>
      <vt:lpstr>Training</vt:lpstr>
      <vt:lpstr>Result</vt:lpstr>
      <vt:lpstr>SOTA 다.</vt:lpstr>
      <vt:lpstr>SOTA 였다.</vt:lpstr>
      <vt:lpstr>SOTA 였었다.</vt:lpstr>
      <vt:lpstr>SOTA 였었었었었다.</vt:lpstr>
      <vt:lpstr>Reference</vt:lpstr>
      <vt:lpstr>- https://arxiv.org/abs/1706.03762  - https://pozalabs.github.io/transformer/ - https://reniew.github.io/43/  - https://hwkim94.github.io/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LG_</cp:lastModifiedBy>
  <cp:revision>123</cp:revision>
  <dcterms:created xsi:type="dcterms:W3CDTF">2006-10-05T04:04:58Z</dcterms:created>
  <dcterms:modified xsi:type="dcterms:W3CDTF">2019-03-29T04:04:04Z</dcterms:modified>
</cp:coreProperties>
</file>