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1"/>
  </p:sldMasterIdLst>
  <p:notesMasterIdLst>
    <p:notesMasterId r:id="rId17"/>
  </p:notesMasterIdLst>
  <p:sldIdLst>
    <p:sldId id="256" r:id="rId2"/>
    <p:sldId id="277" r:id="rId3"/>
    <p:sldId id="278" r:id="rId4"/>
    <p:sldId id="276" r:id="rId5"/>
    <p:sldId id="265" r:id="rId6"/>
    <p:sldId id="271" r:id="rId7"/>
    <p:sldId id="272" r:id="rId8"/>
    <p:sldId id="270" r:id="rId9"/>
    <p:sldId id="261" r:id="rId10"/>
    <p:sldId id="262" r:id="rId11"/>
    <p:sldId id="266" r:id="rId12"/>
    <p:sldId id="263" r:id="rId13"/>
    <p:sldId id="268" r:id="rId14"/>
    <p:sldId id="269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85E227-CE29-FAB5-04D5-48E7A77A6721}" v="198" dt="2024-08-11T23:03:40.780"/>
    <p1510:client id="{7E633902-9E4E-3240-B341-BDCEB0EFACD4}" v="1417" dt="2024-08-12T15:33:17.926"/>
    <p1510:client id="{836BB367-4B96-BB4F-972D-9B16EA678865}" v="282" dt="2024-08-11T22:24:53.730"/>
    <p1510:client id="{9BF24124-9C9E-75D8-9D33-D03637EE3BFE}" v="9" dt="2024-08-12T05:25:23.201"/>
    <p1510:client id="{C6B763AB-8320-AD97-6232-3EAC0F5BFB50}" v="96" dt="2024-08-11T21:06:37.369"/>
    <p1510:client id="{E1C7A035-3266-6A5A-0BFC-E53893FD8FE6}" v="1722" dt="2024-08-11T23:17:38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5"/>
    <p:restoredTop sz="94626"/>
  </p:normalViewPr>
  <p:slideViewPr>
    <p:cSldViewPr snapToGrid="0">
      <p:cViewPr>
        <p:scale>
          <a:sx n="63" d="100"/>
          <a:sy n="63" d="100"/>
        </p:scale>
        <p:origin x="1704" y="6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9195BF-3687-4D18-A160-DF61EF3A48C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E89B143-36CE-48C7-AA38-B7303F5FB57A}">
      <dgm:prSet phldrT="[Text]" phldr="0"/>
      <dgm:spPr/>
      <dgm:t>
        <a:bodyPr/>
        <a:lstStyle/>
        <a:p>
          <a:pPr rtl="0"/>
          <a:r>
            <a:rPr lang="en-US">
              <a:latin typeface="Georgia Pro Semibold"/>
            </a:rPr>
            <a:t>High Cost</a:t>
          </a:r>
          <a:endParaRPr lang="en-US"/>
        </a:p>
      </dgm:t>
    </dgm:pt>
    <dgm:pt modelId="{1960DAD8-1435-47EF-9FCC-CB7ECCB8C254}" type="parTrans" cxnId="{E1E6AA63-87F7-47FB-A161-FC8B3E95A8DE}">
      <dgm:prSet/>
      <dgm:spPr/>
    </dgm:pt>
    <dgm:pt modelId="{2294063D-E0DE-4372-ACF7-6688D4419EF1}" type="sibTrans" cxnId="{E1E6AA63-87F7-47FB-A161-FC8B3E95A8DE}">
      <dgm:prSet/>
      <dgm:spPr/>
    </dgm:pt>
    <dgm:pt modelId="{DDEC5B1B-81CE-49C2-B8CE-B06AB9230B5B}">
      <dgm:prSet phldrT="[Text]" phldr="0"/>
      <dgm:spPr/>
      <dgm:t>
        <a:bodyPr/>
        <a:lstStyle/>
        <a:p>
          <a:pPr rtl="0"/>
          <a:r>
            <a:rPr lang="en-US">
              <a:latin typeface="Georgia Pro Semibold"/>
            </a:rPr>
            <a:t>Productivity loss</a:t>
          </a:r>
          <a:endParaRPr lang="en-US"/>
        </a:p>
      </dgm:t>
    </dgm:pt>
    <dgm:pt modelId="{D2427632-50B2-45E4-9745-5175B6C419F4}" type="parTrans" cxnId="{280E95D5-8ADA-44DF-A3EF-BB591ECC0184}">
      <dgm:prSet/>
      <dgm:spPr/>
    </dgm:pt>
    <dgm:pt modelId="{997B6AEB-079A-4CED-A464-91DC5DA08E07}" type="sibTrans" cxnId="{280E95D5-8ADA-44DF-A3EF-BB591ECC0184}">
      <dgm:prSet/>
      <dgm:spPr/>
    </dgm:pt>
    <dgm:pt modelId="{0228A7F2-2601-4941-A343-E2B3E2A8B6BD}">
      <dgm:prSet phldrT="[Text]" phldr="0"/>
      <dgm:spPr/>
      <dgm:t>
        <a:bodyPr/>
        <a:lstStyle/>
        <a:p>
          <a:pPr rtl="0"/>
          <a:r>
            <a:rPr lang="en-US">
              <a:latin typeface="Georgia Pro Semibold"/>
            </a:rPr>
            <a:t>Company culture</a:t>
          </a:r>
          <a:endParaRPr lang="en-US"/>
        </a:p>
      </dgm:t>
    </dgm:pt>
    <dgm:pt modelId="{4E0CE7CF-B869-48E5-B79F-AA5D32E7A39C}" type="parTrans" cxnId="{D4E9CB66-1FE2-4573-A7F9-0B647B36E38D}">
      <dgm:prSet/>
      <dgm:spPr/>
    </dgm:pt>
    <dgm:pt modelId="{BE24C001-3A3D-40C8-A466-04FD4453F845}" type="sibTrans" cxnId="{D4E9CB66-1FE2-4573-A7F9-0B647B36E38D}">
      <dgm:prSet/>
      <dgm:spPr/>
    </dgm:pt>
    <dgm:pt modelId="{7B02260E-327A-4789-8C0D-A894690AAB33}" type="pres">
      <dgm:prSet presAssocID="{C29195BF-3687-4D18-A160-DF61EF3A48C5}" presName="CompostProcess" presStyleCnt="0">
        <dgm:presLayoutVars>
          <dgm:dir/>
          <dgm:resizeHandles val="exact"/>
        </dgm:presLayoutVars>
      </dgm:prSet>
      <dgm:spPr/>
    </dgm:pt>
    <dgm:pt modelId="{FCC8179F-4C58-4839-9935-A56DDD8916A2}" type="pres">
      <dgm:prSet presAssocID="{C29195BF-3687-4D18-A160-DF61EF3A48C5}" presName="arrow" presStyleLbl="bgShp" presStyleIdx="0" presStyleCnt="1"/>
      <dgm:spPr/>
    </dgm:pt>
    <dgm:pt modelId="{64103A4C-9D75-456F-B200-79B3E61C64AF}" type="pres">
      <dgm:prSet presAssocID="{C29195BF-3687-4D18-A160-DF61EF3A48C5}" presName="linearProcess" presStyleCnt="0"/>
      <dgm:spPr/>
    </dgm:pt>
    <dgm:pt modelId="{2D516E06-1A39-43B4-A3B5-8E9E29E057DF}" type="pres">
      <dgm:prSet presAssocID="{EE89B143-36CE-48C7-AA38-B7303F5FB57A}" presName="textNode" presStyleLbl="node1" presStyleIdx="0" presStyleCnt="3">
        <dgm:presLayoutVars>
          <dgm:bulletEnabled val="1"/>
        </dgm:presLayoutVars>
      </dgm:prSet>
      <dgm:spPr/>
    </dgm:pt>
    <dgm:pt modelId="{93A61267-74B3-4568-B8CC-901F22F35741}" type="pres">
      <dgm:prSet presAssocID="{2294063D-E0DE-4372-ACF7-6688D4419EF1}" presName="sibTrans" presStyleCnt="0"/>
      <dgm:spPr/>
    </dgm:pt>
    <dgm:pt modelId="{A80FF2FD-BAA1-4576-8430-3BEF2696B187}" type="pres">
      <dgm:prSet presAssocID="{DDEC5B1B-81CE-49C2-B8CE-B06AB9230B5B}" presName="textNode" presStyleLbl="node1" presStyleIdx="1" presStyleCnt="3">
        <dgm:presLayoutVars>
          <dgm:bulletEnabled val="1"/>
        </dgm:presLayoutVars>
      </dgm:prSet>
      <dgm:spPr/>
    </dgm:pt>
    <dgm:pt modelId="{4B4FDA87-F1AA-45BD-9590-40D5038F1CC6}" type="pres">
      <dgm:prSet presAssocID="{997B6AEB-079A-4CED-A464-91DC5DA08E07}" presName="sibTrans" presStyleCnt="0"/>
      <dgm:spPr/>
    </dgm:pt>
    <dgm:pt modelId="{B256301A-CE48-4F70-B9CE-89FA984F2D51}" type="pres">
      <dgm:prSet presAssocID="{0228A7F2-2601-4941-A343-E2B3E2A8B6BD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4033535D-6621-4BF1-AA86-22C496D2F3A1}" type="presOf" srcId="{DDEC5B1B-81CE-49C2-B8CE-B06AB9230B5B}" destId="{A80FF2FD-BAA1-4576-8430-3BEF2696B187}" srcOrd="0" destOrd="0" presId="urn:microsoft.com/office/officeart/2005/8/layout/hProcess9"/>
    <dgm:cxn modelId="{4221A360-BAA7-46CA-801A-4EE23C6F5DC1}" type="presOf" srcId="{C29195BF-3687-4D18-A160-DF61EF3A48C5}" destId="{7B02260E-327A-4789-8C0D-A894690AAB33}" srcOrd="0" destOrd="0" presId="urn:microsoft.com/office/officeart/2005/8/layout/hProcess9"/>
    <dgm:cxn modelId="{E1E6AA63-87F7-47FB-A161-FC8B3E95A8DE}" srcId="{C29195BF-3687-4D18-A160-DF61EF3A48C5}" destId="{EE89B143-36CE-48C7-AA38-B7303F5FB57A}" srcOrd="0" destOrd="0" parTransId="{1960DAD8-1435-47EF-9FCC-CB7ECCB8C254}" sibTransId="{2294063D-E0DE-4372-ACF7-6688D4419EF1}"/>
    <dgm:cxn modelId="{D4E9CB66-1FE2-4573-A7F9-0B647B36E38D}" srcId="{C29195BF-3687-4D18-A160-DF61EF3A48C5}" destId="{0228A7F2-2601-4941-A343-E2B3E2A8B6BD}" srcOrd="2" destOrd="0" parTransId="{4E0CE7CF-B869-48E5-B79F-AA5D32E7A39C}" sibTransId="{BE24C001-3A3D-40C8-A466-04FD4453F845}"/>
    <dgm:cxn modelId="{5BCFAD8E-D535-4C00-B730-14AB9AB95C67}" type="presOf" srcId="{0228A7F2-2601-4941-A343-E2B3E2A8B6BD}" destId="{B256301A-CE48-4F70-B9CE-89FA984F2D51}" srcOrd="0" destOrd="0" presId="urn:microsoft.com/office/officeart/2005/8/layout/hProcess9"/>
    <dgm:cxn modelId="{C1B36CC0-782D-4471-8CC6-91308C3BADCA}" type="presOf" srcId="{EE89B143-36CE-48C7-AA38-B7303F5FB57A}" destId="{2D516E06-1A39-43B4-A3B5-8E9E29E057DF}" srcOrd="0" destOrd="0" presId="urn:microsoft.com/office/officeart/2005/8/layout/hProcess9"/>
    <dgm:cxn modelId="{280E95D5-8ADA-44DF-A3EF-BB591ECC0184}" srcId="{C29195BF-3687-4D18-A160-DF61EF3A48C5}" destId="{DDEC5B1B-81CE-49C2-B8CE-B06AB9230B5B}" srcOrd="1" destOrd="0" parTransId="{D2427632-50B2-45E4-9745-5175B6C419F4}" sibTransId="{997B6AEB-079A-4CED-A464-91DC5DA08E07}"/>
    <dgm:cxn modelId="{C221ECCD-5036-47D6-B0B4-ADF9C795C6A1}" type="presParOf" srcId="{7B02260E-327A-4789-8C0D-A894690AAB33}" destId="{FCC8179F-4C58-4839-9935-A56DDD8916A2}" srcOrd="0" destOrd="0" presId="urn:microsoft.com/office/officeart/2005/8/layout/hProcess9"/>
    <dgm:cxn modelId="{A5798E7A-E64E-4EB7-BE9D-F90573BF6BC0}" type="presParOf" srcId="{7B02260E-327A-4789-8C0D-A894690AAB33}" destId="{64103A4C-9D75-456F-B200-79B3E61C64AF}" srcOrd="1" destOrd="0" presId="urn:microsoft.com/office/officeart/2005/8/layout/hProcess9"/>
    <dgm:cxn modelId="{5089B1C1-C194-4FF5-8F09-99DF4498D538}" type="presParOf" srcId="{64103A4C-9D75-456F-B200-79B3E61C64AF}" destId="{2D516E06-1A39-43B4-A3B5-8E9E29E057DF}" srcOrd="0" destOrd="0" presId="urn:microsoft.com/office/officeart/2005/8/layout/hProcess9"/>
    <dgm:cxn modelId="{13692BC4-5F04-4703-B31C-1AD2ED3CB2A3}" type="presParOf" srcId="{64103A4C-9D75-456F-B200-79B3E61C64AF}" destId="{93A61267-74B3-4568-B8CC-901F22F35741}" srcOrd="1" destOrd="0" presId="urn:microsoft.com/office/officeart/2005/8/layout/hProcess9"/>
    <dgm:cxn modelId="{0717F06B-AC18-4FC4-8847-6A8B12CD467C}" type="presParOf" srcId="{64103A4C-9D75-456F-B200-79B3E61C64AF}" destId="{A80FF2FD-BAA1-4576-8430-3BEF2696B187}" srcOrd="2" destOrd="0" presId="urn:microsoft.com/office/officeart/2005/8/layout/hProcess9"/>
    <dgm:cxn modelId="{D29171B7-1577-4D12-9768-32D9D091BBB9}" type="presParOf" srcId="{64103A4C-9D75-456F-B200-79B3E61C64AF}" destId="{4B4FDA87-F1AA-45BD-9590-40D5038F1CC6}" srcOrd="3" destOrd="0" presId="urn:microsoft.com/office/officeart/2005/8/layout/hProcess9"/>
    <dgm:cxn modelId="{704A8273-17DC-4EDC-9AD0-8DAB7B486E39}" type="presParOf" srcId="{64103A4C-9D75-456F-B200-79B3E61C64AF}" destId="{B256301A-CE48-4F70-B9CE-89FA984F2D5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B5BE82-C74E-4CDE-B315-C56736650F4F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7B984E-0B36-4119-95D6-35DE663A1570}">
      <dgm:prSet phldrT="[Text]" phldr="0"/>
      <dgm:spPr/>
      <dgm:t>
        <a:bodyPr/>
        <a:lstStyle/>
        <a:p>
          <a:pPr rtl="0"/>
          <a:r>
            <a:rPr lang="en-US">
              <a:latin typeface="Georgia Pro Semibold"/>
            </a:rPr>
            <a:t> Job Level</a:t>
          </a:r>
          <a:endParaRPr lang="en-US"/>
        </a:p>
      </dgm:t>
    </dgm:pt>
    <dgm:pt modelId="{DFC46040-54C1-4E7E-836F-DA734F65026E}" type="parTrans" cxnId="{3692C515-4EC5-4497-9D9C-3FA9E010D4C3}">
      <dgm:prSet/>
      <dgm:spPr/>
      <dgm:t>
        <a:bodyPr/>
        <a:lstStyle/>
        <a:p>
          <a:endParaRPr lang="en-US"/>
        </a:p>
      </dgm:t>
    </dgm:pt>
    <dgm:pt modelId="{F5E9CF3F-6B2E-4DA9-8E32-B37E512EBFDD}" type="sibTrans" cxnId="{3692C515-4EC5-4497-9D9C-3FA9E010D4C3}">
      <dgm:prSet/>
      <dgm:spPr/>
      <dgm:t>
        <a:bodyPr/>
        <a:lstStyle/>
        <a:p>
          <a:endParaRPr lang="en-US"/>
        </a:p>
      </dgm:t>
    </dgm:pt>
    <dgm:pt modelId="{DF8EFEDE-ED55-482B-9B1A-D29F6563D9B6}">
      <dgm:prSet phldrT="[Text]" phldr="0"/>
      <dgm:spPr/>
      <dgm:t>
        <a:bodyPr/>
        <a:lstStyle/>
        <a:p>
          <a:pPr rtl="0"/>
          <a:r>
            <a:rPr lang="en-US">
              <a:latin typeface="Georgia Pro Semibold"/>
            </a:rPr>
            <a:t>Marital Status</a:t>
          </a:r>
          <a:endParaRPr lang="en-US"/>
        </a:p>
      </dgm:t>
    </dgm:pt>
    <dgm:pt modelId="{730C81F5-DC29-4ADD-8917-63AF66547F00}" type="parTrans" cxnId="{2C1F8A90-8503-45DB-9ECD-A5F807DB2881}">
      <dgm:prSet/>
      <dgm:spPr/>
      <dgm:t>
        <a:bodyPr/>
        <a:lstStyle/>
        <a:p>
          <a:endParaRPr lang="en-US"/>
        </a:p>
      </dgm:t>
    </dgm:pt>
    <dgm:pt modelId="{18E49DA0-7FF4-4A52-BA2D-A1923DC4D98D}" type="sibTrans" cxnId="{2C1F8A90-8503-45DB-9ECD-A5F807DB2881}">
      <dgm:prSet/>
      <dgm:spPr/>
      <dgm:t>
        <a:bodyPr/>
        <a:lstStyle/>
        <a:p>
          <a:endParaRPr lang="en-US"/>
        </a:p>
      </dgm:t>
    </dgm:pt>
    <dgm:pt modelId="{84F1E22F-9A74-4C20-9EC2-6CC5C6BEE553}">
      <dgm:prSet phldrT="[Text]" phldr="0"/>
      <dgm:spPr/>
      <dgm:t>
        <a:bodyPr/>
        <a:lstStyle/>
        <a:p>
          <a:r>
            <a:rPr lang="en-US">
              <a:latin typeface="Georgia Pro Semibold"/>
            </a:rPr>
            <a:t>Age</a:t>
          </a:r>
          <a:endParaRPr lang="en-US"/>
        </a:p>
      </dgm:t>
    </dgm:pt>
    <dgm:pt modelId="{6B75A6F0-39EC-4E4F-B75F-26AD72587C8E}" type="parTrans" cxnId="{C0E7B630-3FE1-49F4-A514-719C8CFB36C7}">
      <dgm:prSet/>
      <dgm:spPr/>
      <dgm:t>
        <a:bodyPr/>
        <a:lstStyle/>
        <a:p>
          <a:endParaRPr lang="en-US"/>
        </a:p>
      </dgm:t>
    </dgm:pt>
    <dgm:pt modelId="{6AB91376-4A47-4226-9EF3-789C2C9D1DE1}" type="sibTrans" cxnId="{C0E7B630-3FE1-49F4-A514-719C8CFB36C7}">
      <dgm:prSet/>
      <dgm:spPr/>
      <dgm:t>
        <a:bodyPr/>
        <a:lstStyle/>
        <a:p>
          <a:endParaRPr lang="en-US"/>
        </a:p>
      </dgm:t>
    </dgm:pt>
    <dgm:pt modelId="{62C84FAA-A8CD-467D-AB9D-FC74F53C73BB}">
      <dgm:prSet phldr="0"/>
      <dgm:spPr/>
      <dgm:t>
        <a:bodyPr/>
        <a:lstStyle/>
        <a:p>
          <a:pPr rtl="0"/>
          <a:r>
            <a:rPr lang="en-US">
              <a:latin typeface="Georgia Pro Semibold"/>
            </a:rPr>
            <a:t>Years at Company</a:t>
          </a:r>
        </a:p>
      </dgm:t>
    </dgm:pt>
    <dgm:pt modelId="{2F8BA43D-38A1-408B-9264-206597A6F614}" type="parTrans" cxnId="{409F1A19-78EB-3D42-AFA1-AF4AF1B3C1E2}">
      <dgm:prSet/>
      <dgm:spPr/>
    </dgm:pt>
    <dgm:pt modelId="{7A4ED246-EFD8-4375-B722-CFF5CD69BC9E}" type="sibTrans" cxnId="{409F1A19-78EB-3D42-AFA1-AF4AF1B3C1E2}">
      <dgm:prSet/>
      <dgm:spPr/>
    </dgm:pt>
    <dgm:pt modelId="{FED79ED8-2DD0-4129-BF4E-1B500F53DC29}" type="pres">
      <dgm:prSet presAssocID="{D7B5BE82-C74E-4CDE-B315-C56736650F4F}" presName="Name0" presStyleCnt="0">
        <dgm:presLayoutVars>
          <dgm:dir/>
          <dgm:resizeHandles val="exact"/>
        </dgm:presLayoutVars>
      </dgm:prSet>
      <dgm:spPr/>
    </dgm:pt>
    <dgm:pt modelId="{55E12E00-DC98-4315-B8F8-3069A0B73464}" type="pres">
      <dgm:prSet presAssocID="{247B984E-0B36-4119-95D6-35DE663A1570}" presName="Name5" presStyleLbl="vennNode1" presStyleIdx="0" presStyleCnt="4">
        <dgm:presLayoutVars>
          <dgm:bulletEnabled val="1"/>
        </dgm:presLayoutVars>
      </dgm:prSet>
      <dgm:spPr/>
    </dgm:pt>
    <dgm:pt modelId="{25A6CF38-0051-4C71-915A-88DAD6BAEF89}" type="pres">
      <dgm:prSet presAssocID="{F5E9CF3F-6B2E-4DA9-8E32-B37E512EBFDD}" presName="space" presStyleCnt="0"/>
      <dgm:spPr/>
    </dgm:pt>
    <dgm:pt modelId="{93F62B6F-ECAA-43C5-B271-931AC00A60C1}" type="pres">
      <dgm:prSet presAssocID="{DF8EFEDE-ED55-482B-9B1A-D29F6563D9B6}" presName="Name5" presStyleLbl="vennNode1" presStyleIdx="1" presStyleCnt="4">
        <dgm:presLayoutVars>
          <dgm:bulletEnabled val="1"/>
        </dgm:presLayoutVars>
      </dgm:prSet>
      <dgm:spPr/>
    </dgm:pt>
    <dgm:pt modelId="{473EDB18-3746-42AA-826D-0C51B25FCB95}" type="pres">
      <dgm:prSet presAssocID="{18E49DA0-7FF4-4A52-BA2D-A1923DC4D98D}" presName="space" presStyleCnt="0"/>
      <dgm:spPr/>
    </dgm:pt>
    <dgm:pt modelId="{416C35B9-EAED-43CF-8895-962D0F490DF2}" type="pres">
      <dgm:prSet presAssocID="{84F1E22F-9A74-4C20-9EC2-6CC5C6BEE553}" presName="Name5" presStyleLbl="vennNode1" presStyleIdx="2" presStyleCnt="4">
        <dgm:presLayoutVars>
          <dgm:bulletEnabled val="1"/>
        </dgm:presLayoutVars>
      </dgm:prSet>
      <dgm:spPr/>
    </dgm:pt>
    <dgm:pt modelId="{40A81CAC-91A5-4658-B293-A7A17C10AC6D}" type="pres">
      <dgm:prSet presAssocID="{6AB91376-4A47-4226-9EF3-789C2C9D1DE1}" presName="space" presStyleCnt="0"/>
      <dgm:spPr/>
    </dgm:pt>
    <dgm:pt modelId="{8608CE7F-CCDA-4A6A-9BA2-9FD4E4424FA9}" type="pres">
      <dgm:prSet presAssocID="{62C84FAA-A8CD-467D-AB9D-FC74F53C73BB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3692C515-4EC5-4497-9D9C-3FA9E010D4C3}" srcId="{D7B5BE82-C74E-4CDE-B315-C56736650F4F}" destId="{247B984E-0B36-4119-95D6-35DE663A1570}" srcOrd="0" destOrd="0" parTransId="{DFC46040-54C1-4E7E-836F-DA734F65026E}" sibTransId="{F5E9CF3F-6B2E-4DA9-8E32-B37E512EBFDD}"/>
    <dgm:cxn modelId="{409F1A19-78EB-3D42-AFA1-AF4AF1B3C1E2}" srcId="{D7B5BE82-C74E-4CDE-B315-C56736650F4F}" destId="{62C84FAA-A8CD-467D-AB9D-FC74F53C73BB}" srcOrd="3" destOrd="0" parTransId="{2F8BA43D-38A1-408B-9264-206597A6F614}" sibTransId="{7A4ED246-EFD8-4375-B722-CFF5CD69BC9E}"/>
    <dgm:cxn modelId="{D8ED052F-68A3-43B9-AF64-8821785B8D5A}" type="presOf" srcId="{247B984E-0B36-4119-95D6-35DE663A1570}" destId="{55E12E00-DC98-4315-B8F8-3069A0B73464}" srcOrd="0" destOrd="0" presId="urn:microsoft.com/office/officeart/2005/8/layout/venn3"/>
    <dgm:cxn modelId="{C0E7B630-3FE1-49F4-A514-719C8CFB36C7}" srcId="{D7B5BE82-C74E-4CDE-B315-C56736650F4F}" destId="{84F1E22F-9A74-4C20-9EC2-6CC5C6BEE553}" srcOrd="2" destOrd="0" parTransId="{6B75A6F0-39EC-4E4F-B75F-26AD72587C8E}" sibTransId="{6AB91376-4A47-4226-9EF3-789C2C9D1DE1}"/>
    <dgm:cxn modelId="{BEA64146-1A3A-42DE-8AA1-91F021C5ECD0}" type="presOf" srcId="{D7B5BE82-C74E-4CDE-B315-C56736650F4F}" destId="{FED79ED8-2DD0-4129-BF4E-1B500F53DC29}" srcOrd="0" destOrd="0" presId="urn:microsoft.com/office/officeart/2005/8/layout/venn3"/>
    <dgm:cxn modelId="{1055CE53-B234-C044-9157-EEC8348736E4}" type="presOf" srcId="{62C84FAA-A8CD-467D-AB9D-FC74F53C73BB}" destId="{8608CE7F-CCDA-4A6A-9BA2-9FD4E4424FA9}" srcOrd="0" destOrd="0" presId="urn:microsoft.com/office/officeart/2005/8/layout/venn3"/>
    <dgm:cxn modelId="{1094358C-D4DC-49E5-99A1-7551E6BE1D84}" type="presOf" srcId="{DF8EFEDE-ED55-482B-9B1A-D29F6563D9B6}" destId="{93F62B6F-ECAA-43C5-B271-931AC00A60C1}" srcOrd="0" destOrd="0" presId="urn:microsoft.com/office/officeart/2005/8/layout/venn3"/>
    <dgm:cxn modelId="{2C1F8A90-8503-45DB-9ECD-A5F807DB2881}" srcId="{D7B5BE82-C74E-4CDE-B315-C56736650F4F}" destId="{DF8EFEDE-ED55-482B-9B1A-D29F6563D9B6}" srcOrd="1" destOrd="0" parTransId="{730C81F5-DC29-4ADD-8917-63AF66547F00}" sibTransId="{18E49DA0-7FF4-4A52-BA2D-A1923DC4D98D}"/>
    <dgm:cxn modelId="{67721BBC-F4A6-4FD0-9450-BA26CD60CEBE}" type="presOf" srcId="{84F1E22F-9A74-4C20-9EC2-6CC5C6BEE553}" destId="{416C35B9-EAED-43CF-8895-962D0F490DF2}" srcOrd="0" destOrd="0" presId="urn:microsoft.com/office/officeart/2005/8/layout/venn3"/>
    <dgm:cxn modelId="{D6C378A3-4727-43E2-BC3E-A5863F4FA33B}" type="presParOf" srcId="{FED79ED8-2DD0-4129-BF4E-1B500F53DC29}" destId="{55E12E00-DC98-4315-B8F8-3069A0B73464}" srcOrd="0" destOrd="0" presId="urn:microsoft.com/office/officeart/2005/8/layout/venn3"/>
    <dgm:cxn modelId="{DC74BA50-1245-4F86-B07F-A2EDABA4ABE3}" type="presParOf" srcId="{FED79ED8-2DD0-4129-BF4E-1B500F53DC29}" destId="{25A6CF38-0051-4C71-915A-88DAD6BAEF89}" srcOrd="1" destOrd="0" presId="urn:microsoft.com/office/officeart/2005/8/layout/venn3"/>
    <dgm:cxn modelId="{1AB76F71-5D5C-4AB2-9DC0-D267ADAD6A31}" type="presParOf" srcId="{FED79ED8-2DD0-4129-BF4E-1B500F53DC29}" destId="{93F62B6F-ECAA-43C5-B271-931AC00A60C1}" srcOrd="2" destOrd="0" presId="urn:microsoft.com/office/officeart/2005/8/layout/venn3"/>
    <dgm:cxn modelId="{86346652-B905-4B14-B5C3-79A01190DECC}" type="presParOf" srcId="{FED79ED8-2DD0-4129-BF4E-1B500F53DC29}" destId="{473EDB18-3746-42AA-826D-0C51B25FCB95}" srcOrd="3" destOrd="0" presId="urn:microsoft.com/office/officeart/2005/8/layout/venn3"/>
    <dgm:cxn modelId="{8C8294FC-29B3-482C-B143-8315F0A99152}" type="presParOf" srcId="{FED79ED8-2DD0-4129-BF4E-1B500F53DC29}" destId="{416C35B9-EAED-43CF-8895-962D0F490DF2}" srcOrd="4" destOrd="0" presId="urn:microsoft.com/office/officeart/2005/8/layout/venn3"/>
    <dgm:cxn modelId="{EEC1D977-3DA7-E149-A263-7B6FB8B7C097}" type="presParOf" srcId="{FED79ED8-2DD0-4129-BF4E-1B500F53DC29}" destId="{40A81CAC-91A5-4658-B293-A7A17C10AC6D}" srcOrd="5" destOrd="0" presId="urn:microsoft.com/office/officeart/2005/8/layout/venn3"/>
    <dgm:cxn modelId="{3D80B8E4-F217-0F41-8938-414A8EFE4E1D}" type="presParOf" srcId="{FED79ED8-2DD0-4129-BF4E-1B500F53DC29}" destId="{8608CE7F-CCDA-4A6A-9BA2-9FD4E4424FA9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8179F-4C58-4839-9935-A56DDD8916A2}">
      <dsp:nvSpPr>
        <dsp:cNvPr id="0" name=""/>
        <dsp:cNvSpPr/>
      </dsp:nvSpPr>
      <dsp:spPr>
        <a:xfrm>
          <a:off x="755808" y="0"/>
          <a:ext cx="8565832" cy="354806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516E06-1A39-43B4-A3B5-8E9E29E057DF}">
      <dsp:nvSpPr>
        <dsp:cNvPr id="0" name=""/>
        <dsp:cNvSpPr/>
      </dsp:nvSpPr>
      <dsp:spPr>
        <a:xfrm>
          <a:off x="3118" y="1064418"/>
          <a:ext cx="3200102" cy="14192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>
              <a:latin typeface="Georgia Pro Semibold"/>
            </a:rPr>
            <a:t>High Cost</a:t>
          </a:r>
          <a:endParaRPr lang="en-US" sz="3700" kern="1200"/>
        </a:p>
      </dsp:txBody>
      <dsp:txXfrm>
        <a:off x="72399" y="1133699"/>
        <a:ext cx="3061540" cy="1280662"/>
      </dsp:txXfrm>
    </dsp:sp>
    <dsp:sp modelId="{A80FF2FD-BAA1-4576-8430-3BEF2696B187}">
      <dsp:nvSpPr>
        <dsp:cNvPr id="0" name=""/>
        <dsp:cNvSpPr/>
      </dsp:nvSpPr>
      <dsp:spPr>
        <a:xfrm>
          <a:off x="3438673" y="1064418"/>
          <a:ext cx="3200102" cy="14192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>
              <a:latin typeface="Georgia Pro Semibold"/>
            </a:rPr>
            <a:t>Productivity loss</a:t>
          </a:r>
          <a:endParaRPr lang="en-US" sz="3700" kern="1200"/>
        </a:p>
      </dsp:txBody>
      <dsp:txXfrm>
        <a:off x="3507954" y="1133699"/>
        <a:ext cx="3061540" cy="1280662"/>
      </dsp:txXfrm>
    </dsp:sp>
    <dsp:sp modelId="{B256301A-CE48-4F70-B9CE-89FA984F2D51}">
      <dsp:nvSpPr>
        <dsp:cNvPr id="0" name=""/>
        <dsp:cNvSpPr/>
      </dsp:nvSpPr>
      <dsp:spPr>
        <a:xfrm>
          <a:off x="6874228" y="1064418"/>
          <a:ext cx="3200102" cy="14192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>
              <a:latin typeface="Georgia Pro Semibold"/>
            </a:rPr>
            <a:t>Company culture</a:t>
          </a:r>
          <a:endParaRPr lang="en-US" sz="3700" kern="1200"/>
        </a:p>
      </dsp:txBody>
      <dsp:txXfrm>
        <a:off x="6943509" y="1133699"/>
        <a:ext cx="3061540" cy="12806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E12E00-DC98-4315-B8F8-3069A0B73464}">
      <dsp:nvSpPr>
        <dsp:cNvPr id="0" name=""/>
        <dsp:cNvSpPr/>
      </dsp:nvSpPr>
      <dsp:spPr>
        <a:xfrm>
          <a:off x="2212" y="228670"/>
          <a:ext cx="2219864" cy="221986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2167" tIns="27940" rIns="122167" bIns="2794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Georgia Pro Semibold"/>
            </a:rPr>
            <a:t> Job Level</a:t>
          </a:r>
          <a:endParaRPr lang="en-US" sz="2200" kern="1200"/>
        </a:p>
      </dsp:txBody>
      <dsp:txXfrm>
        <a:off x="327304" y="553762"/>
        <a:ext cx="1569680" cy="1569680"/>
      </dsp:txXfrm>
    </dsp:sp>
    <dsp:sp modelId="{93F62B6F-ECAA-43C5-B271-931AC00A60C1}">
      <dsp:nvSpPr>
        <dsp:cNvPr id="0" name=""/>
        <dsp:cNvSpPr/>
      </dsp:nvSpPr>
      <dsp:spPr>
        <a:xfrm>
          <a:off x="1778104" y="228670"/>
          <a:ext cx="2219864" cy="221986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2167" tIns="27940" rIns="122167" bIns="2794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Georgia Pro Semibold"/>
            </a:rPr>
            <a:t>Marital Status</a:t>
          </a:r>
          <a:endParaRPr lang="en-US" sz="2200" kern="1200"/>
        </a:p>
      </dsp:txBody>
      <dsp:txXfrm>
        <a:off x="2103196" y="553762"/>
        <a:ext cx="1569680" cy="1569680"/>
      </dsp:txXfrm>
    </dsp:sp>
    <dsp:sp modelId="{416C35B9-EAED-43CF-8895-962D0F490DF2}">
      <dsp:nvSpPr>
        <dsp:cNvPr id="0" name=""/>
        <dsp:cNvSpPr/>
      </dsp:nvSpPr>
      <dsp:spPr>
        <a:xfrm>
          <a:off x="3553996" y="228670"/>
          <a:ext cx="2219864" cy="221986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2167" tIns="27940" rIns="122167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Georgia Pro Semibold"/>
            </a:rPr>
            <a:t>Age</a:t>
          </a:r>
          <a:endParaRPr lang="en-US" sz="2200" kern="1200"/>
        </a:p>
      </dsp:txBody>
      <dsp:txXfrm>
        <a:off x="3879088" y="553762"/>
        <a:ext cx="1569680" cy="1569680"/>
      </dsp:txXfrm>
    </dsp:sp>
    <dsp:sp modelId="{8608CE7F-CCDA-4A6A-9BA2-9FD4E4424FA9}">
      <dsp:nvSpPr>
        <dsp:cNvPr id="0" name=""/>
        <dsp:cNvSpPr/>
      </dsp:nvSpPr>
      <dsp:spPr>
        <a:xfrm>
          <a:off x="5329887" y="228670"/>
          <a:ext cx="2219864" cy="221986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2167" tIns="27940" rIns="122167" bIns="2794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Georgia Pro Semibold"/>
            </a:rPr>
            <a:t>Years at Company</a:t>
          </a:r>
        </a:p>
      </dsp:txBody>
      <dsp:txXfrm>
        <a:off x="5654979" y="553762"/>
        <a:ext cx="1569680" cy="1569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181E1-5A99-444F-9CB8-8AEC34DA2043}" type="datetimeFigureOut">
              <a:rPr lang="en-US" smtClean="0"/>
              <a:t>8/11/24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C3723-2BA1-F94B-B742-7846C5C7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86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C3723-2BA1-F94B-B742-7846C5C767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60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C3723-2BA1-F94B-B742-7846C5C767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50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C3723-2BA1-F94B-B742-7846C5C767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05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C3723-2BA1-F94B-B742-7846C5C767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31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C3723-2BA1-F94B-B742-7846C5C767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69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C3723-2BA1-F94B-B742-7846C5C767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18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C3723-2BA1-F94B-B742-7846C5C767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08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C3723-2BA1-F94B-B742-7846C5C767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90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C67977B8-5F56-4D47-9559-F1C516AB8E8F}" type="datetime1">
              <a:rPr lang="en-US" smtClean="0"/>
              <a:t>8/11/24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3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9428-477C-9247-AB8C-775731C6497E}" type="datetime1">
              <a:rPr lang="en-US" smtClean="0"/>
              <a:t>8/11/24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2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7C7D9-F472-014D-BF1D-6739F6499791}" type="datetime1">
              <a:rPr lang="en-US" smtClean="0"/>
              <a:t>8/11/24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5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5E4B2DAB-BABD-5B47-B74D-AC7C6CFF6F9A}" type="datetime1">
              <a:rPr lang="en-US" smtClean="0"/>
              <a:t>8/11/24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8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6DD3-D6A6-1B4A-B7E2-56835F962081}" type="datetime1">
              <a:rPr lang="en-US" smtClean="0"/>
              <a:t>8/11/24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3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D504-EE34-4045-BCF5-9CE9A47FA3B8}" type="datetime1">
              <a:rPr lang="en-US" smtClean="0"/>
              <a:t>8/11/24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4C3E-A2D7-7146-960A-385A2B47697D}" type="datetime1">
              <a:rPr lang="en-US" smtClean="0"/>
              <a:t>8/11/24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9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B4A1-83C6-574A-A78A-0C531A48DB94}" type="datetime1">
              <a:rPr lang="en-US" smtClean="0"/>
              <a:t>8/11/24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8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9689-F5B6-9547-8349-5D3CAE0F3004}" type="datetime1">
              <a:rPr lang="en-US" smtClean="0"/>
              <a:t>8/11/24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8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8C93-93B1-C147-8718-D910AB9E1180}" type="datetime1">
              <a:rPr lang="en-US" smtClean="0"/>
              <a:t>8/11/24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5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395C-D1A1-2B4E-83F6-0DFD59F9E392}" type="datetime1">
              <a:rPr lang="en-US" smtClean="0"/>
              <a:t>8/11/24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9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62DBF24-E754-4E4F-B319-721F6FC84B89}" type="datetime1">
              <a:rPr lang="en-US" smtClean="0"/>
              <a:t>8/11/24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0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32" name="Picture 31" descr="Vector background of vibrant colors splashing">
            <a:extLst>
              <a:ext uri="{FF2B5EF4-FFF2-40B4-BE49-F238E27FC236}">
                <a16:creationId xmlns:a16="http://schemas.microsoft.com/office/drawing/2014/main" id="{34514BE2-3EC9-D99C-5758-CF11A6665E2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rcRect t="1725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5CDCCE-7D12-5E6F-1A2D-B2A42FCEB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Predicting Employee Attrition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3803B-99B6-51F8-47A4-36F0A25DE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2158" y="3863222"/>
            <a:ext cx="5024559" cy="1633040"/>
          </a:xfrm>
        </p:spPr>
        <p:txBody>
          <a:bodyPr anchor="t">
            <a:normAutofit/>
          </a:bodyPr>
          <a:lstStyle/>
          <a:p>
            <a:pPr algn="ctr"/>
            <a:r>
              <a:rPr lang="en-US" sz="1800" b="1" i="0" dirty="0">
                <a:solidFill>
                  <a:schemeClr val="bg1"/>
                </a:solidFill>
                <a:effectLst/>
              </a:rPr>
              <a:t>Jyoti Kumari, Sarah Lee, </a:t>
            </a:r>
            <a:r>
              <a:rPr lang="en-US" sz="1800" b="1" i="0" dirty="0" err="1">
                <a:solidFill>
                  <a:schemeClr val="bg1"/>
                </a:solidFill>
                <a:effectLst/>
              </a:rPr>
              <a:t>Hrishi</a:t>
            </a:r>
            <a:r>
              <a:rPr lang="en-US" sz="1800" b="1" i="0" dirty="0">
                <a:solidFill>
                  <a:schemeClr val="bg1"/>
                </a:solidFill>
                <a:effectLst/>
              </a:rPr>
              <a:t> </a:t>
            </a:r>
            <a:r>
              <a:rPr lang="en-US" sz="1800" b="1" i="0" dirty="0" err="1">
                <a:solidFill>
                  <a:schemeClr val="bg1"/>
                </a:solidFill>
                <a:effectLst/>
              </a:rPr>
              <a:t>Salitri</a:t>
            </a:r>
            <a:r>
              <a:rPr lang="en-US" sz="1800" b="1" i="0" dirty="0">
                <a:solidFill>
                  <a:schemeClr val="bg1"/>
                </a:solidFill>
                <a:effectLst/>
              </a:rPr>
              <a:t>, </a:t>
            </a:r>
            <a:r>
              <a:rPr lang="en-US" sz="1800" b="1" i="0" dirty="0" err="1">
                <a:solidFill>
                  <a:schemeClr val="bg1"/>
                </a:solidFill>
                <a:effectLst/>
              </a:rPr>
              <a:t>Vannie</a:t>
            </a:r>
            <a:r>
              <a:rPr lang="en-US" sz="1800" b="1" i="0" dirty="0">
                <a:solidFill>
                  <a:schemeClr val="bg1"/>
                </a:solidFill>
                <a:effectLst/>
              </a:rPr>
              <a:t> Sung, Milan </a:t>
            </a:r>
            <a:r>
              <a:rPr lang="en-US" sz="1800" b="1" i="0" dirty="0" err="1">
                <a:solidFill>
                  <a:schemeClr val="bg1"/>
                </a:solidFill>
                <a:effectLst/>
              </a:rPr>
              <a:t>Vaghani</a:t>
            </a:r>
            <a:r>
              <a:rPr lang="en-US" sz="1800" b="1" i="0" dirty="0">
                <a:solidFill>
                  <a:schemeClr val="bg1"/>
                </a:solidFill>
                <a:effectLst/>
              </a:rPr>
              <a:t>  </a:t>
            </a:r>
            <a:r>
              <a:rPr lang="en-US" sz="1800" b="0" i="0" dirty="0">
                <a:solidFill>
                  <a:schemeClr val="bg1"/>
                </a:solidFill>
                <a:effectLst/>
              </a:rPr>
              <a:t>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0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51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53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98" name="Freeform: Shape 60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4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675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3DB4F-833B-61EF-BE2F-1D9BC50D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763" y="-662782"/>
            <a:ext cx="10077557" cy="1325563"/>
          </a:xfrm>
        </p:spPr>
        <p:txBody>
          <a:bodyPr/>
          <a:lstStyle/>
          <a:p>
            <a:r>
              <a:rPr lang="en-US" dirty="0"/>
              <a:t>Model </a:t>
            </a:r>
            <a:r>
              <a:rPr lang="en-US"/>
              <a:t>3</a:t>
            </a:r>
            <a:r>
              <a:rPr lang="en-US" dirty="0"/>
              <a:t>: Random Forests</a:t>
            </a:r>
          </a:p>
        </p:txBody>
      </p:sp>
      <p:pic>
        <p:nvPicPr>
          <p:cNvPr id="5" name="Google Shape;172;p20" descr="A graph showing a number of trees&#10;&#10;Description automatically generated">
            <a:extLst>
              <a:ext uri="{FF2B5EF4-FFF2-40B4-BE49-F238E27FC236}">
                <a16:creationId xmlns:a16="http://schemas.microsoft.com/office/drawing/2014/main" id="{4BDC3A25-0F71-A893-90B2-B79837D0D03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1268" y="940927"/>
            <a:ext cx="3676200" cy="24476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74;p20">
            <a:extLst>
              <a:ext uri="{FF2B5EF4-FFF2-40B4-BE49-F238E27FC236}">
                <a16:creationId xmlns:a16="http://schemas.microsoft.com/office/drawing/2014/main" id="{C4841433-FE04-9AE1-2CEB-99A7A170E710}"/>
              </a:ext>
            </a:extLst>
          </p:cNvPr>
          <p:cNvSpPr txBox="1"/>
          <p:nvPr/>
        </p:nvSpPr>
        <p:spPr>
          <a:xfrm>
            <a:off x="1511450" y="940927"/>
            <a:ext cx="5345401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Number of Trees Selection</a:t>
            </a:r>
            <a:r>
              <a:rPr lang="en"/>
              <a:t>​</a:t>
            </a:r>
            <a:endParaRPr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Used error vs number of trees plot to determine optimal tree count to​</a:t>
            </a:r>
            <a:endParaRPr/>
          </a:p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error stabilizes starting with 1000 trees​</a:t>
            </a:r>
            <a:endParaRPr/>
          </a:p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selected tree count is 1500, which balances accuracy and computational efficiency​</a:t>
            </a:r>
            <a:endParaRPr/>
          </a:p>
        </p:txBody>
      </p:sp>
      <p:pic>
        <p:nvPicPr>
          <p:cNvPr id="7" name="Google Shape;175;p20">
            <a:extLst>
              <a:ext uri="{FF2B5EF4-FFF2-40B4-BE49-F238E27FC236}">
                <a16:creationId xmlns:a16="http://schemas.microsoft.com/office/drawing/2014/main" id="{1F87FBD3-5FA3-AB2E-BF0B-FC79D591E10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8726" y="3636825"/>
            <a:ext cx="3767055" cy="250074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77;p20">
            <a:extLst>
              <a:ext uri="{FF2B5EF4-FFF2-40B4-BE49-F238E27FC236}">
                <a16:creationId xmlns:a16="http://schemas.microsoft.com/office/drawing/2014/main" id="{F25C6238-CBB2-4F7B-BA38-A0381708B558}"/>
              </a:ext>
            </a:extLst>
          </p:cNvPr>
          <p:cNvSpPr txBox="1"/>
          <p:nvPr/>
        </p:nvSpPr>
        <p:spPr>
          <a:xfrm>
            <a:off x="6856851" y="3764899"/>
            <a:ext cx="41961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Number of Features</a:t>
            </a:r>
            <a:endParaRPr sz="160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Used error vs number of features plot to determine optimal feature value</a:t>
            </a:r>
            <a:endParaRPr/>
          </a:p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Selected 8 features to be sampled in random forest calculation</a:t>
            </a:r>
            <a:endParaRPr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6DEB4B2-AFF6-850A-D09F-E323D17F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83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3DB4F-833B-61EF-BE2F-1D9BC50D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763" y="-662782"/>
            <a:ext cx="10077557" cy="1325563"/>
          </a:xfrm>
        </p:spPr>
        <p:txBody>
          <a:bodyPr/>
          <a:lstStyle/>
          <a:p>
            <a:r>
              <a:rPr lang="en-US" dirty="0"/>
              <a:t>Model 4: Random Forests</a:t>
            </a:r>
          </a:p>
        </p:txBody>
      </p:sp>
      <p:sp>
        <p:nvSpPr>
          <p:cNvPr id="4" name="Google Shape;189;p21">
            <a:extLst>
              <a:ext uri="{FF2B5EF4-FFF2-40B4-BE49-F238E27FC236}">
                <a16:creationId xmlns:a16="http://schemas.microsoft.com/office/drawing/2014/main" id="{9117C1B3-1CE3-0875-4E31-4F28CD963E3A}"/>
              </a:ext>
            </a:extLst>
          </p:cNvPr>
          <p:cNvSpPr txBox="1"/>
          <p:nvPr/>
        </p:nvSpPr>
        <p:spPr>
          <a:xfrm>
            <a:off x="1525829" y="829041"/>
            <a:ext cx="4196100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Feature Importance</a:t>
            </a:r>
            <a:r>
              <a:rPr lang="en"/>
              <a:t>​</a:t>
            </a:r>
            <a:endParaRPr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indent="-317500">
              <a:buSzPts val="1400"/>
              <a:buChar char="●"/>
            </a:pPr>
            <a:r>
              <a:rPr lang="en"/>
              <a:t>As per Random Forest variable importance plot the top features were as same as expected in EDA:</a:t>
            </a:r>
            <a:endParaRPr lang="en-US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Years at Company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Job Level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Marital Status</a:t>
            </a:r>
            <a:endParaRPr/>
          </a:p>
        </p:txBody>
      </p:sp>
      <p:pic>
        <p:nvPicPr>
          <p:cNvPr id="8" name="Google Shape;190;p21">
            <a:extLst>
              <a:ext uri="{FF2B5EF4-FFF2-40B4-BE49-F238E27FC236}">
                <a16:creationId xmlns:a16="http://schemas.microsoft.com/office/drawing/2014/main" id="{E28A9FB8-6AB4-DEFD-2FC0-FC1F4C4A10B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1205" b="65965"/>
          <a:stretch/>
        </p:blipFill>
        <p:spPr>
          <a:xfrm>
            <a:off x="6470072" y="666284"/>
            <a:ext cx="5237018" cy="32315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Google Shape;191;p21">
            <a:extLst>
              <a:ext uri="{FF2B5EF4-FFF2-40B4-BE49-F238E27FC236}">
                <a16:creationId xmlns:a16="http://schemas.microsoft.com/office/drawing/2014/main" id="{B48564D6-82CA-EC2F-655C-7F6DB2E669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0460571"/>
              </p:ext>
            </p:extLst>
          </p:nvPr>
        </p:nvGraphicFramePr>
        <p:xfrm>
          <a:off x="2476500" y="4332120"/>
          <a:ext cx="7239000" cy="1828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Baseline Accuracy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52.81%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Model Accuracy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75.2%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Precision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76%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Recall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76%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62FE2B-92C9-3B3D-BC49-D15386F3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66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0AF44-E410-DF48-F765-F8D050AA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73" y="1241399"/>
            <a:ext cx="2319672" cy="953424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5: Boosting​</a:t>
            </a:r>
            <a:endParaRPr lang="en-US" altLang="ko-KR" dirty="0"/>
          </a:p>
        </p:txBody>
      </p:sp>
      <p:pic>
        <p:nvPicPr>
          <p:cNvPr id="17" name="Content Placeholder 16" descr="A graph of a number of blue and white bars&#10;&#10;Description automatically generated">
            <a:extLst>
              <a:ext uri="{FF2B5EF4-FFF2-40B4-BE49-F238E27FC236}">
                <a16:creationId xmlns:a16="http://schemas.microsoft.com/office/drawing/2014/main" id="{6DBA75FF-C18A-98D9-4FFF-4254A4A23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6920" y="2453081"/>
            <a:ext cx="8574489" cy="4259997"/>
          </a:xfr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2877191-F92C-E96B-7393-38EAAEE3A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132230"/>
              </p:ext>
            </p:extLst>
          </p:nvPr>
        </p:nvGraphicFramePr>
        <p:xfrm>
          <a:off x="4455885" y="1240971"/>
          <a:ext cx="657406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7034">
                  <a:extLst>
                    <a:ext uri="{9D8B030D-6E8A-4147-A177-3AD203B41FA5}">
                      <a16:colId xmlns:a16="http://schemas.microsoft.com/office/drawing/2014/main" val="4223368396"/>
                    </a:ext>
                  </a:extLst>
                </a:gridCol>
                <a:gridCol w="3287034">
                  <a:extLst>
                    <a:ext uri="{9D8B030D-6E8A-4147-A177-3AD203B41FA5}">
                      <a16:colId xmlns:a16="http://schemas.microsoft.com/office/drawing/2014/main" val="84232170"/>
                    </a:ext>
                  </a:extLst>
                </a:gridCol>
              </a:tblGrid>
              <a:tr h="321118">
                <a:tc>
                  <a:txBody>
                    <a:bodyPr/>
                    <a:lstStyle/>
                    <a:p>
                      <a:r>
                        <a:rPr lang="en-US" b="1"/>
                        <a:t>Accuracy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75.7%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88607"/>
                  </a:ext>
                </a:extLst>
              </a:tr>
              <a:tr h="333962">
                <a:tc>
                  <a:txBody>
                    <a:bodyPr/>
                    <a:lstStyle/>
                    <a:p>
                      <a:r>
                        <a:rPr lang="en-US" b="1"/>
                        <a:t>Precision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76.5%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679668"/>
                  </a:ext>
                </a:extLst>
              </a:tr>
              <a:tr h="333962">
                <a:tc>
                  <a:txBody>
                    <a:bodyPr/>
                    <a:lstStyle/>
                    <a:p>
                      <a:r>
                        <a:rPr lang="en-US" b="1"/>
                        <a:t>Recall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76.8%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9047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42C5DF9-A12F-C007-392A-9002B27020D5}"/>
              </a:ext>
            </a:extLst>
          </p:cNvPr>
          <p:cNvSpPr txBox="1"/>
          <p:nvPr/>
        </p:nvSpPr>
        <p:spPr>
          <a:xfrm>
            <a:off x="368904" y="3007682"/>
            <a:ext cx="334433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Marital Status, Job Level, Work Environment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Important predictors not consistent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4FACD7-96C8-CC9E-8130-7899C478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24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40D72-E021-0C83-73AE-1039E3D0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Predictors of Attrition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1B9CC7-968A-7DA4-D7FA-AA037C914C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2512506"/>
              </p:ext>
            </p:extLst>
          </p:nvPr>
        </p:nvGraphicFramePr>
        <p:xfrm>
          <a:off x="1888543" y="2473947"/>
          <a:ext cx="7551965" cy="2677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6E8D24-E06E-7594-516D-5A20E0158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4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A6C10-29D2-767A-BE62-4AB31DAFB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531" y="122533"/>
            <a:ext cx="5611967" cy="829377"/>
          </a:xfrm>
        </p:spPr>
        <p:txBody>
          <a:bodyPr/>
          <a:lstStyle/>
          <a:p>
            <a:r>
              <a:rPr lang="en-US"/>
              <a:t>Partial Dependence</a:t>
            </a:r>
          </a:p>
        </p:txBody>
      </p:sp>
      <p:pic>
        <p:nvPicPr>
          <p:cNvPr id="8" name="Content Placeholder 7" descr="A graph with a line&#10;&#10;Description automatically generated">
            <a:extLst>
              <a:ext uri="{FF2B5EF4-FFF2-40B4-BE49-F238E27FC236}">
                <a16:creationId xmlns:a16="http://schemas.microsoft.com/office/drawing/2014/main" id="{B3F9634C-3500-0851-4E62-6A0087C78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93" y="1556937"/>
            <a:ext cx="5943781" cy="4679808"/>
          </a:xfrm>
        </p:spPr>
      </p:pic>
      <p:pic>
        <p:nvPicPr>
          <p:cNvPr id="10" name="Picture 9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DC583C70-127A-F7FB-224B-DA3D1258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912" y="1571072"/>
            <a:ext cx="5826199" cy="46905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43162E-C7C3-709E-C42A-C9AFFAE89B65}"/>
              </a:ext>
            </a:extLst>
          </p:cNvPr>
          <p:cNvSpPr txBox="1"/>
          <p:nvPr/>
        </p:nvSpPr>
        <p:spPr>
          <a:xfrm>
            <a:off x="2835965" y="6029738"/>
            <a:ext cx="1272208" cy="18552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08E74C-3648-114F-A4EF-6A90F4DDC704}"/>
              </a:ext>
            </a:extLst>
          </p:cNvPr>
          <p:cNvSpPr txBox="1"/>
          <p:nvPr/>
        </p:nvSpPr>
        <p:spPr>
          <a:xfrm>
            <a:off x="8435008" y="6009859"/>
            <a:ext cx="1895060" cy="212033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77D0A7-83F1-5ED3-06F0-F339779F9BA0}"/>
              </a:ext>
            </a:extLst>
          </p:cNvPr>
          <p:cNvSpPr txBox="1"/>
          <p:nvPr/>
        </p:nvSpPr>
        <p:spPr>
          <a:xfrm>
            <a:off x="8004312" y="1611400"/>
            <a:ext cx="2745407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Years at Company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EC91D2-9670-7302-99ED-AF9EC74F4065}"/>
              </a:ext>
            </a:extLst>
          </p:cNvPr>
          <p:cNvSpPr txBox="1"/>
          <p:nvPr/>
        </p:nvSpPr>
        <p:spPr>
          <a:xfrm>
            <a:off x="1972364" y="1595624"/>
            <a:ext cx="2701865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D7C616-F6E0-6AC1-F756-0971A18807F0}"/>
              </a:ext>
            </a:extLst>
          </p:cNvPr>
          <p:cNvCxnSpPr/>
          <p:nvPr/>
        </p:nvCxnSpPr>
        <p:spPr>
          <a:xfrm flipV="1">
            <a:off x="2428875" y="3354161"/>
            <a:ext cx="210458" cy="11248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4161A9-FB5B-28FE-85EF-1B9C9A9C9022}"/>
              </a:ext>
            </a:extLst>
          </p:cNvPr>
          <p:cNvCxnSpPr>
            <a:cxnSpLocks/>
          </p:cNvCxnSpPr>
          <p:nvPr/>
        </p:nvCxnSpPr>
        <p:spPr>
          <a:xfrm flipV="1">
            <a:off x="7849961" y="2722790"/>
            <a:ext cx="116114" cy="23875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1D2CA0-F0A1-A45F-8B24-C5B5BF42111C}"/>
              </a:ext>
            </a:extLst>
          </p:cNvPr>
          <p:cNvCxnSpPr>
            <a:cxnSpLocks/>
          </p:cNvCxnSpPr>
          <p:nvPr/>
        </p:nvCxnSpPr>
        <p:spPr>
          <a:xfrm flipV="1">
            <a:off x="5368016" y="2200274"/>
            <a:ext cx="210458" cy="6458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46BE0-7A39-248B-133F-1E808BA2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16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2F690-5E87-5A20-ACBD-1E60F6B9C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704" y="2603502"/>
            <a:ext cx="9889871" cy="954088"/>
          </a:xfrm>
        </p:spPr>
        <p:txBody>
          <a:bodyPr>
            <a:noAutofit/>
          </a:bodyPr>
          <a:lstStyle/>
          <a:p>
            <a:r>
              <a:rPr lang="en-US" sz="600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37990-BDCD-5A36-77A4-2B6296DC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1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56BBB8-6E29-84E2-63E9-81FFC64B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94BC11-7232-A1D7-9989-AB1674F3EA3F}"/>
              </a:ext>
            </a:extLst>
          </p:cNvPr>
          <p:cNvSpPr/>
          <p:nvPr/>
        </p:nvSpPr>
        <p:spPr>
          <a:xfrm>
            <a:off x="132521" y="2034208"/>
            <a:ext cx="7275443" cy="8878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Problem Introduction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368876-36D8-52DA-715F-B02F96821292}"/>
              </a:ext>
            </a:extLst>
          </p:cNvPr>
          <p:cNvSpPr/>
          <p:nvPr/>
        </p:nvSpPr>
        <p:spPr>
          <a:xfrm>
            <a:off x="914398" y="2922103"/>
            <a:ext cx="7275443" cy="8878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Exploratory Analysis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B8856A-761B-21E0-52E2-413EC6CAB997}"/>
              </a:ext>
            </a:extLst>
          </p:cNvPr>
          <p:cNvSpPr/>
          <p:nvPr/>
        </p:nvSpPr>
        <p:spPr>
          <a:xfrm>
            <a:off x="2239616" y="3809998"/>
            <a:ext cx="7275443" cy="8878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6510FFA-F7F3-0BC2-B4DF-E90E30942C41}"/>
              </a:ext>
            </a:extLst>
          </p:cNvPr>
          <p:cNvSpPr/>
          <p:nvPr/>
        </p:nvSpPr>
        <p:spPr>
          <a:xfrm>
            <a:off x="3346172" y="4697894"/>
            <a:ext cx="7275443" cy="8878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Attrition insight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B9E839-398B-7991-CE91-BDD2D179C4E6}"/>
              </a:ext>
            </a:extLst>
          </p:cNvPr>
          <p:cNvSpPr txBox="1"/>
          <p:nvPr/>
        </p:nvSpPr>
        <p:spPr>
          <a:xfrm>
            <a:off x="5015946" y="702824"/>
            <a:ext cx="1967947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i="1" dirty="0">
                <a:ea typeface="+mn-lt"/>
                <a:cs typeface="+mn-lt"/>
              </a:rPr>
              <a:t>Agenda</a:t>
            </a:r>
            <a:endParaRPr lang="en-US" sz="3600" b="1" dirty="0">
              <a:ea typeface="+mn-lt"/>
              <a:cs typeface="+mn-lt"/>
            </a:endParaRPr>
          </a:p>
          <a:p>
            <a:pPr algn="l"/>
            <a:endParaRPr lang="en-US" sz="3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158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BC9BC-A1CD-6262-0CCA-BC3D5EDD7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285" y="538111"/>
            <a:ext cx="8277265" cy="1407698"/>
          </a:xfrm>
        </p:spPr>
        <p:txBody>
          <a:bodyPr anchor="t">
            <a:normAutofit/>
          </a:bodyPr>
          <a:lstStyle/>
          <a:p>
            <a:pPr algn="ctr"/>
            <a:r>
              <a:rPr lang="en-US"/>
              <a:t>Companies need to understand employee attrition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07F4F1-79FE-4E99-AF42-242AC08A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864840" cy="6858001"/>
          </a:xfrm>
          <a:custGeom>
            <a:avLst/>
            <a:gdLst>
              <a:gd name="connsiteX0" fmla="*/ 0 w 888736"/>
              <a:gd name="connsiteY0" fmla="*/ 0 h 2458832"/>
              <a:gd name="connsiteX1" fmla="*/ 177394 w 888736"/>
              <a:gd name="connsiteY1" fmla="*/ 125361 h 2458832"/>
              <a:gd name="connsiteX2" fmla="*/ 881856 w 888736"/>
              <a:gd name="connsiteY2" fmla="*/ 1189003 h 2458832"/>
              <a:gd name="connsiteX3" fmla="*/ 691256 w 888736"/>
              <a:gd name="connsiteY3" fmla="*/ 1628147 h 2458832"/>
              <a:gd name="connsiteX4" fmla="*/ 118397 w 888736"/>
              <a:gd name="connsiteY4" fmla="*/ 2331723 h 2458832"/>
              <a:gd name="connsiteX5" fmla="*/ 0 w 888736"/>
              <a:gd name="connsiteY5" fmla="*/ 2458832 h 245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8736" h="2458832">
                <a:moveTo>
                  <a:pt x="0" y="0"/>
                </a:moveTo>
                <a:lnTo>
                  <a:pt x="177394" y="125361"/>
                </a:lnTo>
                <a:cubicBezTo>
                  <a:pt x="548898" y="378359"/>
                  <a:pt x="946091" y="744358"/>
                  <a:pt x="881856" y="1189003"/>
                </a:cubicBezTo>
                <a:cubicBezTo>
                  <a:pt x="858787" y="1347884"/>
                  <a:pt x="777253" y="1491554"/>
                  <a:pt x="691256" y="1628147"/>
                </a:cubicBezTo>
                <a:cubicBezTo>
                  <a:pt x="609261" y="1758448"/>
                  <a:pt x="399047" y="2022344"/>
                  <a:pt x="118397" y="2331723"/>
                </a:cubicBezTo>
                <a:lnTo>
                  <a:pt x="0" y="2458832"/>
                </a:lnTo>
                <a:close/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C5035748-E666-464D-B95F-ED8146346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42300" y="1618658"/>
            <a:ext cx="972165" cy="41353"/>
            <a:chOff x="4886325" y="3374517"/>
            <a:chExt cx="2418302" cy="102869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4D85EFE8-5037-4E99-8D29-64B5CE9D2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9FD653C8-CB16-40C0-BA61-6FA0587D7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95088" y="3374517"/>
              <a:ext cx="2400490" cy="102869"/>
              <a:chOff x="4895088" y="3374517"/>
              <a:chExt cx="2400490" cy="102869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ABA973BF-958C-4267-A9F2-CEA64D284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0DAD6C4-EBF1-4DBF-928B-3F52E02440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2BD6CA6-C90E-4CC3-B99B-93CE2622E7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5E51A3D-2FA6-4FB0-8E96-240CD790A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3046134" flipH="1">
            <a:off x="862428" y="4444127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9077F9C-631A-40ED-8DF2-6F7CE48C1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B5F57A0-CC7E-443D-8694-A244B50F8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C28A3D1-4D8C-4C0C-9C35-6A60D226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Graphic 12">
              <a:extLst>
                <a:ext uri="{FF2B5EF4-FFF2-40B4-BE49-F238E27FC236}">
                  <a16:creationId xmlns:a16="http://schemas.microsoft.com/office/drawing/2014/main" id="{F730EC4F-7921-4623-84EE-AD5E059F9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6C52E193-84A5-4949-8431-6CF8BED86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9E948C20-2509-497E-8A43-AC9A26FD6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719FF44-226D-4A47-A1C7-BB6FA4315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25CBD1C-2583-4689-9336-2E92126B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0428708" y="5094708"/>
            <a:ext cx="1446380" cy="2080204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0F414A5-F970-12A8-2943-818283BBFC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917897"/>
              </p:ext>
            </p:extLst>
          </p:nvPr>
        </p:nvGraphicFramePr>
        <p:xfrm>
          <a:off x="1301977" y="2058081"/>
          <a:ext cx="10077450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C76BC-CEE1-2901-8EEE-805C122B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5367" y="6356350"/>
            <a:ext cx="5298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1076ED0-0DB3-4879-AAE5-5C20D22C1DF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2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BC9BC-A1CD-6262-0CCA-BC3D5EDD7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285" y="538111"/>
            <a:ext cx="8277265" cy="761812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Employee </a:t>
            </a:r>
            <a:r>
              <a:rPr lang="en-US"/>
              <a:t>Attrition Dataset</a:t>
            </a:r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07F4F1-79FE-4E99-AF42-242AC08A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864840" cy="6858001"/>
          </a:xfrm>
          <a:custGeom>
            <a:avLst/>
            <a:gdLst>
              <a:gd name="connsiteX0" fmla="*/ 0 w 888736"/>
              <a:gd name="connsiteY0" fmla="*/ 0 h 2458832"/>
              <a:gd name="connsiteX1" fmla="*/ 177394 w 888736"/>
              <a:gd name="connsiteY1" fmla="*/ 125361 h 2458832"/>
              <a:gd name="connsiteX2" fmla="*/ 881856 w 888736"/>
              <a:gd name="connsiteY2" fmla="*/ 1189003 h 2458832"/>
              <a:gd name="connsiteX3" fmla="*/ 691256 w 888736"/>
              <a:gd name="connsiteY3" fmla="*/ 1628147 h 2458832"/>
              <a:gd name="connsiteX4" fmla="*/ 118397 w 888736"/>
              <a:gd name="connsiteY4" fmla="*/ 2331723 h 2458832"/>
              <a:gd name="connsiteX5" fmla="*/ 0 w 888736"/>
              <a:gd name="connsiteY5" fmla="*/ 2458832 h 245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8736" h="2458832">
                <a:moveTo>
                  <a:pt x="0" y="0"/>
                </a:moveTo>
                <a:lnTo>
                  <a:pt x="177394" y="125361"/>
                </a:lnTo>
                <a:cubicBezTo>
                  <a:pt x="548898" y="378359"/>
                  <a:pt x="946091" y="744358"/>
                  <a:pt x="881856" y="1189003"/>
                </a:cubicBezTo>
                <a:cubicBezTo>
                  <a:pt x="858787" y="1347884"/>
                  <a:pt x="777253" y="1491554"/>
                  <a:pt x="691256" y="1628147"/>
                </a:cubicBezTo>
                <a:cubicBezTo>
                  <a:pt x="609261" y="1758448"/>
                  <a:pt x="399047" y="2022344"/>
                  <a:pt x="118397" y="2331723"/>
                </a:cubicBezTo>
                <a:lnTo>
                  <a:pt x="0" y="2458832"/>
                </a:lnTo>
                <a:close/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C5035748-E666-464D-B95F-ED8146346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42300" y="1618659"/>
            <a:ext cx="972165" cy="41353"/>
            <a:chOff x="4886325" y="3374517"/>
            <a:chExt cx="2418302" cy="102869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4D85EFE8-5037-4E99-8D29-64B5CE9D2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9FD653C8-CB16-40C0-BA61-6FA0587D7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95088" y="3374517"/>
              <a:ext cx="2400490" cy="102869"/>
              <a:chOff x="4895088" y="3374517"/>
              <a:chExt cx="2400490" cy="102869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ABA973BF-958C-4267-A9F2-CEA64D284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0DAD6C4-EBF1-4DBF-928B-3F52E02440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2BD6CA6-C90E-4CC3-B99B-93CE2622E7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5E51A3D-2FA6-4FB0-8E96-240CD790A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3046134" flipH="1">
            <a:off x="862428" y="4444126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9077F9C-631A-40ED-8DF2-6F7CE48C1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B5F57A0-CC7E-443D-8694-A244B50F8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C28A3D1-4D8C-4C0C-9C35-6A60D226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Graphic 12">
              <a:extLst>
                <a:ext uri="{FF2B5EF4-FFF2-40B4-BE49-F238E27FC236}">
                  <a16:creationId xmlns:a16="http://schemas.microsoft.com/office/drawing/2014/main" id="{F730EC4F-7921-4623-84EE-AD5E059F9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6C52E193-84A5-4949-8431-6CF8BED86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9E948C20-2509-497E-8A43-AC9A26FD6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719FF44-226D-4A47-A1C7-BB6FA4315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25CBD1C-2583-4689-9336-2E92126B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0428708" y="5094708"/>
            <a:ext cx="1446380" cy="2080204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8F045-A437-5C8B-B27C-C0A5CFBD1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301" y="7543120"/>
            <a:ext cx="3076950" cy="167775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C76BC-CEE1-2901-8EEE-805C122B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5367" y="6356350"/>
            <a:ext cx="5298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1076ED0-0DB3-4879-AAE5-5C20D22C1DF4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7AA040-14A4-7ACC-0CB0-B2CD247CFA9F}"/>
              </a:ext>
            </a:extLst>
          </p:cNvPr>
          <p:cNvSpPr/>
          <p:nvPr/>
        </p:nvSpPr>
        <p:spPr>
          <a:xfrm>
            <a:off x="1970958" y="2691817"/>
            <a:ext cx="2327477" cy="20463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Demographic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890A9E-251F-D28D-9049-28705041AF8A}"/>
              </a:ext>
            </a:extLst>
          </p:cNvPr>
          <p:cNvSpPr/>
          <p:nvPr/>
        </p:nvSpPr>
        <p:spPr>
          <a:xfrm>
            <a:off x="5289037" y="2763357"/>
            <a:ext cx="2327477" cy="20463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</a:t>
            </a:r>
          </a:p>
          <a:p>
            <a:pPr algn="ctr"/>
            <a:r>
              <a:rPr lang="en-US" dirty="0"/>
              <a:t>Satisfaction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A113E69-88DF-E965-EBFE-01232905E534}"/>
              </a:ext>
            </a:extLst>
          </p:cNvPr>
          <p:cNvSpPr/>
          <p:nvPr/>
        </p:nvSpPr>
        <p:spPr>
          <a:xfrm>
            <a:off x="8587200" y="2776430"/>
            <a:ext cx="2327477" cy="20463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Work-Life Balance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31C6415-8CDD-33D6-6988-610AEB0CE352}"/>
              </a:ext>
            </a:extLst>
          </p:cNvPr>
          <p:cNvSpPr/>
          <p:nvPr/>
        </p:nvSpPr>
        <p:spPr>
          <a:xfrm>
            <a:off x="3505667" y="4637001"/>
            <a:ext cx="2327477" cy="20463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Flexibility 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C839455-F83A-C9C4-A91A-F8304C94E80A}"/>
              </a:ext>
            </a:extLst>
          </p:cNvPr>
          <p:cNvSpPr/>
          <p:nvPr/>
        </p:nvSpPr>
        <p:spPr>
          <a:xfrm>
            <a:off x="6803830" y="4615967"/>
            <a:ext cx="2327477" cy="20463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Performance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C9AB1B-EEEF-F514-2DE1-C413455E859E}"/>
              </a:ext>
            </a:extLst>
          </p:cNvPr>
          <p:cNvSpPr txBox="1"/>
          <p:nvPr/>
        </p:nvSpPr>
        <p:spPr>
          <a:xfrm>
            <a:off x="2290733" y="1392109"/>
            <a:ext cx="488689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~ 70,000 rows of data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23 predictor variables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Target variable: Attrition </a:t>
            </a:r>
          </a:p>
          <a:p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9A3DC2A-B0B1-C8EB-7A53-8D0E8E76AC17}"/>
              </a:ext>
            </a:extLst>
          </p:cNvPr>
          <p:cNvSpPr/>
          <p:nvPr/>
        </p:nvSpPr>
        <p:spPr>
          <a:xfrm>
            <a:off x="6803413" y="2132337"/>
            <a:ext cx="2252869" cy="10601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999588-FAAE-C467-203D-5879BB7257AC}"/>
              </a:ext>
            </a:extLst>
          </p:cNvPr>
          <p:cNvSpPr txBox="1"/>
          <p:nvPr/>
        </p:nvSpPr>
        <p:spPr>
          <a:xfrm>
            <a:off x="9210576" y="1996661"/>
            <a:ext cx="17890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52% Stayed</a:t>
            </a:r>
          </a:p>
        </p:txBody>
      </p:sp>
    </p:spTree>
    <p:extLst>
      <p:ext uri="{BB962C8B-B14F-4D97-AF65-F5344CB8AC3E}">
        <p14:creationId xmlns:p14="http://schemas.microsoft.com/office/powerpoint/2010/main" val="275114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;p19">
            <a:extLst>
              <a:ext uri="{FF2B5EF4-FFF2-40B4-BE49-F238E27FC236}">
                <a16:creationId xmlns:a16="http://schemas.microsoft.com/office/drawing/2014/main" id="{38FD316E-DDD5-D3D0-215B-C6A9504FC9AF}"/>
              </a:ext>
            </a:extLst>
          </p:cNvPr>
          <p:cNvSpPr/>
          <p:nvPr/>
        </p:nvSpPr>
        <p:spPr>
          <a:xfrm>
            <a:off x="1270124" y="873630"/>
            <a:ext cx="4287000" cy="237236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60;p19">
            <a:extLst>
              <a:ext uri="{FF2B5EF4-FFF2-40B4-BE49-F238E27FC236}">
                <a16:creationId xmlns:a16="http://schemas.microsoft.com/office/drawing/2014/main" id="{81057423-59B9-6817-86C0-888914EFE457}"/>
              </a:ext>
            </a:extLst>
          </p:cNvPr>
          <p:cNvSpPr txBox="1"/>
          <p:nvPr/>
        </p:nvSpPr>
        <p:spPr>
          <a:xfrm>
            <a:off x="1459310" y="873630"/>
            <a:ext cx="41961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      Age vs Attrition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Older employees stay longer compared to younger employees who leave.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Older workers seek stability, resulting in longer company tenure.</a:t>
            </a:r>
            <a:endParaRPr dirty="0"/>
          </a:p>
        </p:txBody>
      </p:sp>
      <p:sp>
        <p:nvSpPr>
          <p:cNvPr id="6" name="Google Shape;161;p19">
            <a:extLst>
              <a:ext uri="{FF2B5EF4-FFF2-40B4-BE49-F238E27FC236}">
                <a16:creationId xmlns:a16="http://schemas.microsoft.com/office/drawing/2014/main" id="{DE262773-A0A0-0430-8227-B22D6A2E0BFE}"/>
              </a:ext>
            </a:extLst>
          </p:cNvPr>
          <p:cNvSpPr/>
          <p:nvPr/>
        </p:nvSpPr>
        <p:spPr>
          <a:xfrm>
            <a:off x="6490611" y="3771616"/>
            <a:ext cx="4287000" cy="2212754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62;p19">
            <a:extLst>
              <a:ext uri="{FF2B5EF4-FFF2-40B4-BE49-F238E27FC236}">
                <a16:creationId xmlns:a16="http://schemas.microsoft.com/office/drawing/2014/main" id="{27B0A52B-69F1-5FF8-E039-B15392035355}"/>
              </a:ext>
            </a:extLst>
          </p:cNvPr>
          <p:cNvSpPr txBox="1"/>
          <p:nvPr/>
        </p:nvSpPr>
        <p:spPr>
          <a:xfrm>
            <a:off x="6536061" y="3831568"/>
            <a:ext cx="4196100" cy="209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   Years at Company vs Attrition</a:t>
            </a: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Employees with higher tenure tend to stay</a:t>
            </a:r>
            <a:endParaRPr dirty="0"/>
          </a:p>
          <a:p>
            <a:pPr marL="457200" indent="-317500">
              <a:buSzPts val="1400"/>
              <a:buChar char="●"/>
            </a:pPr>
            <a:r>
              <a:rPr lang="en" dirty="0"/>
              <a:t>As these employees are invested in the </a:t>
            </a:r>
            <a:r>
              <a:rPr lang="en" dirty="0" err="1"/>
              <a:t>compan</a:t>
            </a:r>
            <a:r>
              <a:rPr lang="en-US" dirty="0"/>
              <a:t>y's</a:t>
            </a:r>
            <a:r>
              <a:rPr lang="en" dirty="0"/>
              <a:t> growth and have ESOPs they tend to stay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A68CCA9-E514-AFBF-D5E4-70CC5E22E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9873" y="144967"/>
            <a:ext cx="6792254" cy="552116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Analysis(EDA)</a:t>
            </a:r>
          </a:p>
        </p:txBody>
      </p:sp>
      <p:pic>
        <p:nvPicPr>
          <p:cNvPr id="9" name="Google Shape;158;p19">
            <a:extLst>
              <a:ext uri="{FF2B5EF4-FFF2-40B4-BE49-F238E27FC236}">
                <a16:creationId xmlns:a16="http://schemas.microsoft.com/office/drawing/2014/main" id="{7C97C6D0-76D2-7CE5-6554-63FDDA00EDF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290" y="3433708"/>
            <a:ext cx="4196100" cy="2888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57;p19">
            <a:extLst>
              <a:ext uri="{FF2B5EF4-FFF2-40B4-BE49-F238E27FC236}">
                <a16:creationId xmlns:a16="http://schemas.microsoft.com/office/drawing/2014/main" id="{5A9B4458-90D5-D687-7723-B026B9826BB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0551" y="757034"/>
            <a:ext cx="3999412" cy="288856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96CA60-04B8-2A64-1178-23F78D01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44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;p19">
            <a:extLst>
              <a:ext uri="{FF2B5EF4-FFF2-40B4-BE49-F238E27FC236}">
                <a16:creationId xmlns:a16="http://schemas.microsoft.com/office/drawing/2014/main" id="{38FD316E-DDD5-D3D0-215B-C6A9504FC9AF}"/>
              </a:ext>
            </a:extLst>
          </p:cNvPr>
          <p:cNvSpPr/>
          <p:nvPr/>
        </p:nvSpPr>
        <p:spPr>
          <a:xfrm>
            <a:off x="1270124" y="873630"/>
            <a:ext cx="4287000" cy="237236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61;p19">
            <a:extLst>
              <a:ext uri="{FF2B5EF4-FFF2-40B4-BE49-F238E27FC236}">
                <a16:creationId xmlns:a16="http://schemas.microsoft.com/office/drawing/2014/main" id="{DE262773-A0A0-0430-8227-B22D6A2E0BFE}"/>
              </a:ext>
            </a:extLst>
          </p:cNvPr>
          <p:cNvSpPr/>
          <p:nvPr/>
        </p:nvSpPr>
        <p:spPr>
          <a:xfrm>
            <a:off x="6490611" y="3771616"/>
            <a:ext cx="4287000" cy="2212754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96CA60-04B8-2A64-1178-23F78D01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6</a:t>
            </a:fld>
            <a:endParaRPr lang="en-US"/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37B65E51-20D1-AFCE-9EF5-BD6B7CB71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682" y="570687"/>
            <a:ext cx="3650495" cy="358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A5F4F6F0-7E06-2B87-05E3-FE10DB76C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5794" y="570687"/>
            <a:ext cx="3786761" cy="358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>
            <a:extLst>
              <a:ext uri="{FF2B5EF4-FFF2-40B4-BE49-F238E27FC236}">
                <a16:creationId xmlns:a16="http://schemas.microsoft.com/office/drawing/2014/main" id="{D2107EFC-6123-5BE7-7C98-6EB108B8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0752" y="570688"/>
            <a:ext cx="3650496" cy="358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29CD1AB-D7D0-AFE6-FA10-3D22676E3B66}"/>
              </a:ext>
            </a:extLst>
          </p:cNvPr>
          <p:cNvSpPr txBox="1"/>
          <p:nvPr/>
        </p:nvSpPr>
        <p:spPr>
          <a:xfrm>
            <a:off x="4270752" y="4412840"/>
            <a:ext cx="365049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Marital Status vs. Attrition</a:t>
            </a:r>
          </a:p>
          <a:p>
            <a:endParaRPr lang="en-US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</a:rPr>
              <a:t>‘Single’ tends to leave company frequently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</a:rPr>
              <a:t>‘Married’ tends to look for more stability, hence more likely to stay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402D94-CFF2-772A-59D1-AC888FD4542E}"/>
              </a:ext>
            </a:extLst>
          </p:cNvPr>
          <p:cNvSpPr txBox="1"/>
          <p:nvPr/>
        </p:nvSpPr>
        <p:spPr>
          <a:xfrm>
            <a:off x="7921248" y="4402951"/>
            <a:ext cx="389130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Promotion vs. Attrition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No big impact until a certain threshold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75% of employees that stayed had at least 3 promotions.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73E35B-9FC2-FB59-A14D-B8ADD4E2762D}"/>
              </a:ext>
            </a:extLst>
          </p:cNvPr>
          <p:cNvSpPr txBox="1"/>
          <p:nvPr/>
        </p:nvSpPr>
        <p:spPr>
          <a:xfrm>
            <a:off x="536682" y="4402950"/>
            <a:ext cx="365049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Education Level vs. Attrition</a:t>
            </a:r>
          </a:p>
          <a:p>
            <a:endParaRPr lang="en-US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M</a:t>
            </a:r>
            <a:r>
              <a:rPr lang="en-US" b="0" i="0">
                <a:solidFill>
                  <a:srgbClr val="000000"/>
                </a:solidFill>
                <a:effectLst/>
              </a:rPr>
              <a:t>ore education led to more loyalty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</a:rPr>
              <a:t>Employees with a bachelor’s degree exhibit the highest attrition rate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192946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;p19">
            <a:extLst>
              <a:ext uri="{FF2B5EF4-FFF2-40B4-BE49-F238E27FC236}">
                <a16:creationId xmlns:a16="http://schemas.microsoft.com/office/drawing/2014/main" id="{38FD316E-DDD5-D3D0-215B-C6A9504FC9AF}"/>
              </a:ext>
            </a:extLst>
          </p:cNvPr>
          <p:cNvSpPr/>
          <p:nvPr/>
        </p:nvSpPr>
        <p:spPr>
          <a:xfrm>
            <a:off x="1270124" y="873630"/>
            <a:ext cx="4287000" cy="237236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61;p19">
            <a:extLst>
              <a:ext uri="{FF2B5EF4-FFF2-40B4-BE49-F238E27FC236}">
                <a16:creationId xmlns:a16="http://schemas.microsoft.com/office/drawing/2014/main" id="{DE262773-A0A0-0430-8227-B22D6A2E0BFE}"/>
              </a:ext>
            </a:extLst>
          </p:cNvPr>
          <p:cNvSpPr/>
          <p:nvPr/>
        </p:nvSpPr>
        <p:spPr>
          <a:xfrm>
            <a:off x="6490611" y="3771616"/>
            <a:ext cx="4287000" cy="2212754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96CA60-04B8-2A64-1178-23F78D01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7</a:t>
            </a:fld>
            <a:endParaRPr lang="en-US"/>
          </a:p>
        </p:txBody>
      </p:sp>
      <p:pic>
        <p:nvPicPr>
          <p:cNvPr id="2" name="Picture 12">
            <a:extLst>
              <a:ext uri="{FF2B5EF4-FFF2-40B4-BE49-F238E27FC236}">
                <a16:creationId xmlns:a16="http://schemas.microsoft.com/office/drawing/2014/main" id="{BAEB5F46-C57E-F19A-70CB-85B4B9B1A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921" y="660932"/>
            <a:ext cx="4714899" cy="380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D2322-3D1F-CEBA-F121-25C929543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90913"/>
            <a:ext cx="5521408" cy="1738333"/>
          </a:xfrm>
        </p:spPr>
        <p:txBody>
          <a:bodyPr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 Job Level vs. Attrition</a:t>
            </a:r>
            <a:endParaRPr lang="en-US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/>
              <a:t>Higher </a:t>
            </a:r>
            <a:r>
              <a:rPr lang="en-US" sz="1800" b="0" i="0">
                <a:solidFill>
                  <a:srgbClr val="000000"/>
                </a:solidFill>
                <a:effectLst/>
                <a:latin typeface="WordVisi_MSFontService"/>
              </a:rPr>
              <a:t>up an employee was at the company, the less likely he or she are to leave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214F0-F187-5A2D-B562-7E61D14C7A78}"/>
              </a:ext>
            </a:extLst>
          </p:cNvPr>
          <p:cNvSpPr txBox="1"/>
          <p:nvPr/>
        </p:nvSpPr>
        <p:spPr>
          <a:xfrm>
            <a:off x="654546" y="4844675"/>
            <a:ext cx="50147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 Work Environment vs. Attrition</a:t>
            </a:r>
            <a:endParaRPr lang="en-US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0" i="0">
                <a:solidFill>
                  <a:srgbClr val="000000"/>
                </a:solidFill>
                <a:effectLst/>
              </a:rPr>
              <a:t>Companies offering more flexible work-from-home arrangements have lower attrition rates</a:t>
            </a:r>
            <a:endParaRPr lang="en-US"/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9763BDC9-6A15-6DD7-2F46-5C1C682761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"/>
          <a:stretch/>
        </p:blipFill>
        <p:spPr bwMode="auto">
          <a:xfrm>
            <a:off x="6238680" y="660932"/>
            <a:ext cx="5378727" cy="382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54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D293-BC57-6A04-10EE-2132BFE3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Model#1: Naïve Bayes</a:t>
            </a:r>
          </a:p>
        </p:txBody>
      </p:sp>
      <p:pic>
        <p:nvPicPr>
          <p:cNvPr id="4" name="Content Placeholder 3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2B05C186-ACF9-8C21-08EF-3E59AB2CD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5513" y="2476317"/>
            <a:ext cx="5785887" cy="437605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119E2A-FF7F-FAA0-EED7-0047E12AF808}"/>
              </a:ext>
            </a:extLst>
          </p:cNvPr>
          <p:cNvSpPr txBox="1"/>
          <p:nvPr/>
        </p:nvSpPr>
        <p:spPr>
          <a:xfrm>
            <a:off x="522513" y="2656113"/>
            <a:ext cx="5587093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1600" b="1">
                <a:solidFill>
                  <a:schemeClr val="dk1"/>
                </a:solidFill>
                <a:ea typeface="+mn-lt"/>
                <a:cs typeface="+mn-lt"/>
              </a:rPr>
              <a:t>Variable Binning for Analysis:</a:t>
            </a:r>
          </a:p>
          <a:p>
            <a:pPr marL="285750" indent="-285750" algn="just">
              <a:buFont typeface="Arial"/>
              <a:buChar char="•"/>
            </a:pPr>
            <a:r>
              <a:rPr lang="en">
                <a:solidFill>
                  <a:schemeClr val="dk1"/>
                </a:solidFill>
                <a:ea typeface="+mn-lt"/>
                <a:cs typeface="+mn-lt"/>
              </a:rPr>
              <a:t>Continuous variables (Age, Monthly Income, Distance from Home, Company Tenure) were binned into 5 quantiles.</a:t>
            </a:r>
          </a:p>
          <a:p>
            <a:pPr marL="285750" indent="-285750" algn="just">
              <a:buFont typeface="Arial"/>
              <a:buChar char="•"/>
            </a:pPr>
            <a:r>
              <a:rPr lang="en">
                <a:solidFill>
                  <a:schemeClr val="dk1"/>
                </a:solidFill>
                <a:ea typeface="+mn-lt"/>
                <a:cs typeface="+mn-lt"/>
              </a:rPr>
              <a:t>Years at Company was binned into specific intervals to capture key career stages and tenure-related trends.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EB4A66-BF07-0352-C3D9-DED7F534BE29}"/>
              </a:ext>
            </a:extLst>
          </p:cNvPr>
          <p:cNvSpPr txBox="1"/>
          <p:nvPr/>
        </p:nvSpPr>
        <p:spPr>
          <a:xfrm>
            <a:off x="522513" y="4833256"/>
            <a:ext cx="5587093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1600" b="1">
                <a:solidFill>
                  <a:schemeClr val="dk1"/>
                </a:solidFill>
                <a:ea typeface="+mn-lt"/>
                <a:cs typeface="+mn-lt"/>
              </a:rPr>
              <a:t>Model Performance:</a:t>
            </a:r>
            <a:endParaRPr lang="en-US">
              <a:solidFill>
                <a:schemeClr val="dk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">
                <a:solidFill>
                  <a:schemeClr val="dk1"/>
                </a:solidFill>
                <a:ea typeface="+mn-lt"/>
                <a:cs typeface="+mn-lt"/>
              </a:rPr>
              <a:t>Accuracy: 75%</a:t>
            </a:r>
            <a:endParaRPr lang="en-US">
              <a:solidFill>
                <a:schemeClr val="dk1"/>
              </a:solidFill>
              <a:ea typeface="+mn-lt"/>
              <a:cs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FC32C7-810E-A9FD-DA96-56F973A1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0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graph with blue and white bars&#10;&#10;Description automatically generated">
            <a:extLst>
              <a:ext uri="{FF2B5EF4-FFF2-40B4-BE49-F238E27FC236}">
                <a16:creationId xmlns:a16="http://schemas.microsoft.com/office/drawing/2014/main" id="{CA698AD3-2278-F331-8A06-53B00E95A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79" y="2291729"/>
            <a:ext cx="7094558" cy="4014359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C8A51F8-BB2F-C277-98C9-D88FB1657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457257"/>
              </p:ext>
            </p:extLst>
          </p:nvPr>
        </p:nvGraphicFramePr>
        <p:xfrm>
          <a:off x="4342066" y="621178"/>
          <a:ext cx="378530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353">
                  <a:extLst>
                    <a:ext uri="{9D8B030D-6E8A-4147-A177-3AD203B41FA5}">
                      <a16:colId xmlns:a16="http://schemas.microsoft.com/office/drawing/2014/main" val="1833347916"/>
                    </a:ext>
                  </a:extLst>
                </a:gridCol>
                <a:gridCol w="1643949">
                  <a:extLst>
                    <a:ext uri="{9D8B030D-6E8A-4147-A177-3AD203B41FA5}">
                      <a16:colId xmlns:a16="http://schemas.microsoft.com/office/drawing/2014/main" val="3479886123"/>
                    </a:ext>
                  </a:extLst>
                </a:gridCol>
              </a:tblGrid>
              <a:tr h="3186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179301"/>
                  </a:ext>
                </a:extLst>
              </a:tr>
              <a:tr h="318659">
                <a:tc>
                  <a:txBody>
                    <a:bodyPr/>
                    <a:lstStyle/>
                    <a:p>
                      <a:r>
                        <a:rPr lang="en-US"/>
                        <a:t>Initial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67.3%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693382"/>
                  </a:ext>
                </a:extLst>
              </a:tr>
              <a:tr h="330471">
                <a:tc>
                  <a:txBody>
                    <a:bodyPr/>
                    <a:lstStyle/>
                    <a:p>
                      <a:r>
                        <a:rPr lang="en-US"/>
                        <a:t>Cross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71.4%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922640"/>
                  </a:ext>
                </a:extLst>
              </a:tr>
              <a:tr h="330471">
                <a:tc>
                  <a:txBody>
                    <a:bodyPr/>
                    <a:lstStyle/>
                    <a:p>
                      <a:r>
                        <a:rPr lang="en-US"/>
                        <a:t>Selected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39399"/>
                  </a:ext>
                </a:extLst>
              </a:tr>
            </a:tbl>
          </a:graphicData>
        </a:graphic>
      </p:graphicFrame>
      <p:pic>
        <p:nvPicPr>
          <p:cNvPr id="17" name="Picture 16" descr="A graph with a line&#10;&#10;Description automatically generated">
            <a:extLst>
              <a:ext uri="{FF2B5EF4-FFF2-40B4-BE49-F238E27FC236}">
                <a16:creationId xmlns:a16="http://schemas.microsoft.com/office/drawing/2014/main" id="{C53AA826-AA86-3877-5CA7-F006F6D2F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266" y="564977"/>
            <a:ext cx="3240155" cy="24466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BA3D72-0F35-D8B2-9E9A-2C250B4DB7C1}"/>
              </a:ext>
            </a:extLst>
          </p:cNvPr>
          <p:cNvSpPr txBox="1"/>
          <p:nvPr/>
        </p:nvSpPr>
        <p:spPr>
          <a:xfrm>
            <a:off x="7725335" y="3296637"/>
            <a:ext cx="37853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US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Important features</a:t>
            </a:r>
          </a:p>
          <a:p>
            <a:pPr marL="231458" indent="-231458" defTabSz="74066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 level</a:t>
            </a:r>
          </a:p>
          <a:p>
            <a:pPr marL="231458" indent="-231458" defTabSz="74066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 </a:t>
            </a:r>
          </a:p>
          <a:p>
            <a:pPr defTabSz="740664">
              <a:spcAft>
                <a:spcPts val="600"/>
              </a:spcAft>
            </a:pPr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40664">
              <a:spcAft>
                <a:spcPts val="600"/>
              </a:spcAft>
            </a:pPr>
            <a:r>
              <a:rPr lang="en-US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Optimal Number of Neighbors</a:t>
            </a:r>
          </a:p>
          <a:p>
            <a:pPr marL="231458" indent="-231458" defTabSz="74066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K=95 for initial cross validation </a:t>
            </a:r>
          </a:p>
          <a:p>
            <a:pPr marL="231458" indent="-231458" defTabSz="74066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K=50 for selected features </a:t>
            </a:r>
          </a:p>
          <a:p>
            <a:pPr defTabSz="740664">
              <a:spcAft>
                <a:spcPts val="600"/>
              </a:spcAft>
            </a:pPr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31503F8-E5CB-7C7F-B71F-81FF3D2F9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15" y="966506"/>
            <a:ext cx="3785302" cy="821794"/>
          </a:xfrm>
        </p:spPr>
        <p:txBody>
          <a:bodyPr>
            <a:normAutofit/>
          </a:bodyPr>
          <a:lstStyle/>
          <a:p>
            <a:r>
              <a:rPr lang="en-US" dirty="0"/>
              <a:t>Model #</a:t>
            </a:r>
            <a:r>
              <a:rPr lang="en-US"/>
              <a:t>2</a:t>
            </a:r>
            <a:r>
              <a:rPr lang="en-US" dirty="0"/>
              <a:t>: KNN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FA93BAE-C6C4-AC66-CD7C-AC463200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90692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5329</TotalTime>
  <Words>516</Words>
  <Application>Microsoft Macintosh PowerPoint</Application>
  <PresentationFormat>Widescreen</PresentationFormat>
  <Paragraphs>137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WordVisi_MSFontService</vt:lpstr>
      <vt:lpstr>Aptos</vt:lpstr>
      <vt:lpstr>Arial</vt:lpstr>
      <vt:lpstr>Avenir Next LT Pro</vt:lpstr>
      <vt:lpstr>Avenir Next LT Pro Light</vt:lpstr>
      <vt:lpstr>Georgia Pro Semibold</vt:lpstr>
      <vt:lpstr>RocaVTI</vt:lpstr>
      <vt:lpstr>Predicting Employee Attrition</vt:lpstr>
      <vt:lpstr>PowerPoint Presentation</vt:lpstr>
      <vt:lpstr>Companies need to understand employee attrition</vt:lpstr>
      <vt:lpstr>Employee Attrition Dataset</vt:lpstr>
      <vt:lpstr>Exploratory Data Analysis(EDA)</vt:lpstr>
      <vt:lpstr>PowerPoint Presentation</vt:lpstr>
      <vt:lpstr>PowerPoint Presentation</vt:lpstr>
      <vt:lpstr>Model#1: Naïve Bayes</vt:lpstr>
      <vt:lpstr>Model #2: KNN</vt:lpstr>
      <vt:lpstr>Model 3: Random Forests</vt:lpstr>
      <vt:lpstr>Model 4: Random Forests</vt:lpstr>
      <vt:lpstr>Model 5: Boosting​</vt:lpstr>
      <vt:lpstr>Best Predictors of Attrition</vt:lpstr>
      <vt:lpstr>Partial Dependence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Employee Attrition</dc:title>
  <dc:creator>Sarah Lee</dc:creator>
  <cp:lastModifiedBy>Sarah Lee</cp:lastModifiedBy>
  <cp:revision>2</cp:revision>
  <dcterms:created xsi:type="dcterms:W3CDTF">2024-08-08T22:38:50Z</dcterms:created>
  <dcterms:modified xsi:type="dcterms:W3CDTF">2024-08-12T15:33:58Z</dcterms:modified>
</cp:coreProperties>
</file>