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36" r:id="rId4"/>
    <p:sldId id="339" r:id="rId5"/>
    <p:sldId id="348" r:id="rId6"/>
    <p:sldId id="354" r:id="rId7"/>
    <p:sldId id="341" r:id="rId8"/>
    <p:sldId id="342" r:id="rId9"/>
    <p:sldId id="344" r:id="rId10"/>
    <p:sldId id="345" r:id="rId11"/>
    <p:sldId id="346" r:id="rId12"/>
    <p:sldId id="365" r:id="rId13"/>
    <p:sldId id="347" r:id="rId14"/>
    <p:sldId id="363" r:id="rId15"/>
    <p:sldId id="364" r:id="rId16"/>
    <p:sldId id="352" r:id="rId17"/>
    <p:sldId id="353" r:id="rId18"/>
    <p:sldId id="355" r:id="rId19"/>
    <p:sldId id="358" r:id="rId20"/>
    <p:sldId id="356" r:id="rId21"/>
    <p:sldId id="357" r:id="rId22"/>
    <p:sldId id="359" r:id="rId23"/>
    <p:sldId id="360" r:id="rId24"/>
    <p:sldId id="361" r:id="rId25"/>
    <p:sldId id="362" r:id="rId26"/>
    <p:sldId id="258" r:id="rId27"/>
    <p:sldId id="259" r:id="rId28"/>
    <p:sldId id="260" r:id="rId29"/>
    <p:sldId id="26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9F44E-674F-4754-B3D3-FBACA82B6840}" v="10" dt="2023-06-19T10:11:19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9AAB2-03D0-447E-8542-63F5BE23447A}" type="datetimeFigureOut">
              <a:rPr lang="en-ZA" smtClean="0"/>
              <a:t>2023/06/19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79D7C-2263-45CE-BCCB-CA444C9EC1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485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7F519-BFAA-4306-8D4C-892BCD5614C7}" type="slidenum">
              <a:rPr lang="en-ZA" smtClean="0"/>
              <a:pPr>
                <a:defRPr/>
              </a:pPr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759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7F519-BFAA-4306-8D4C-892BCD5614C7}" type="slidenum">
              <a:rPr lang="en-ZA" smtClean="0"/>
              <a:pPr>
                <a:defRPr/>
              </a:pPr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940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7F519-BFAA-4306-8D4C-892BCD5614C7}" type="slidenum">
              <a:rPr lang="en-ZA" smtClean="0"/>
              <a:pPr>
                <a:defRPr/>
              </a:pPr>
              <a:t>20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796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A0CFD4-CDBC-41E4-B995-1174B0E388E6}" type="datetimeFigureOut">
              <a:rPr lang="en-ZA" smtClean="0"/>
              <a:t>2023/06/19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B27885-8FFE-4E6E-8B06-80E14F54C9DA}" type="slidenum">
              <a:rPr lang="en-ZA" smtClean="0"/>
              <a:t>‹#›</a:t>
            </a:fld>
            <a:endParaRPr lang="en-Z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5575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FD4-CDBC-41E4-B995-1174B0E388E6}" type="datetimeFigureOut">
              <a:rPr lang="en-ZA" smtClean="0"/>
              <a:t>2023/06/19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885-8FFE-4E6E-8B06-80E14F54C9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456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FD4-CDBC-41E4-B995-1174B0E388E6}" type="datetimeFigureOut">
              <a:rPr lang="en-ZA" smtClean="0"/>
              <a:t>2023/06/19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885-8FFE-4E6E-8B06-80E14F54C9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01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FD4-CDBC-41E4-B995-1174B0E388E6}" type="datetimeFigureOut">
              <a:rPr lang="en-ZA" smtClean="0"/>
              <a:t>2023/06/19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885-8FFE-4E6E-8B06-80E14F54C9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746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A0CFD4-CDBC-41E4-B995-1174B0E388E6}" type="datetimeFigureOut">
              <a:rPr lang="en-ZA" smtClean="0"/>
              <a:t>2023/06/19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B27885-8FFE-4E6E-8B06-80E14F54C9DA}" type="slidenum">
              <a:rPr lang="en-ZA" smtClean="0"/>
              <a:t>‹#›</a:t>
            </a:fld>
            <a:endParaRPr lang="en-Z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013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FD4-CDBC-41E4-B995-1174B0E388E6}" type="datetimeFigureOut">
              <a:rPr lang="en-ZA" smtClean="0"/>
              <a:t>2023/06/19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885-8FFE-4E6E-8B06-80E14F54C9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803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FD4-CDBC-41E4-B995-1174B0E388E6}" type="datetimeFigureOut">
              <a:rPr lang="en-ZA" smtClean="0"/>
              <a:t>2023/06/19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885-8FFE-4E6E-8B06-80E14F54C9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89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FD4-CDBC-41E4-B995-1174B0E388E6}" type="datetimeFigureOut">
              <a:rPr lang="en-ZA" smtClean="0"/>
              <a:t>2023/06/19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885-8FFE-4E6E-8B06-80E14F54C9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012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FD4-CDBC-41E4-B995-1174B0E388E6}" type="datetimeFigureOut">
              <a:rPr lang="en-ZA" smtClean="0"/>
              <a:t>2023/06/19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885-8FFE-4E6E-8B06-80E14F54C9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293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A0CFD4-CDBC-41E4-B995-1174B0E388E6}" type="datetimeFigureOut">
              <a:rPr lang="en-ZA" smtClean="0"/>
              <a:t>2023/06/19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B27885-8FFE-4E6E-8B06-80E14F54C9DA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823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A0CFD4-CDBC-41E4-B995-1174B0E388E6}" type="datetimeFigureOut">
              <a:rPr lang="en-ZA" smtClean="0"/>
              <a:t>2023/06/19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B27885-8FFE-4E6E-8B06-80E14F54C9DA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816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A0CFD4-CDBC-41E4-B995-1174B0E388E6}" type="datetimeFigureOut">
              <a:rPr lang="en-ZA" smtClean="0"/>
              <a:t>2023/06/19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8B27885-8FFE-4E6E-8B06-80E14F54C9DA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959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9E33-DD10-E5B7-2C83-AF39E2F7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11" y="1301360"/>
            <a:ext cx="10223292" cy="285273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Sensitivity, Specificity, PPV, NPV</a:t>
            </a:r>
            <a:endParaRPr lang="en-ZA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14A3194-C202-3054-16B6-8F45EB2A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/>
          <a:p>
            <a:pPr algn="ctr"/>
            <a:r>
              <a:rPr lang="en-US" dirty="0"/>
              <a:t>And the matrix of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6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D5EA-A3AB-4209-80DA-7F985406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6064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Screening test (Scenario #1): </a:t>
            </a:r>
            <a:br>
              <a:rPr lang="en-US" b="1" dirty="0"/>
            </a:br>
            <a:r>
              <a:rPr lang="en-US" b="1" dirty="0"/>
              <a:t>Continuous predictor for sensitivity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CB0E0-E64E-45D1-8F58-EB69B80E8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99" r="1685"/>
          <a:stretch/>
        </p:blipFill>
        <p:spPr>
          <a:xfrm>
            <a:off x="2855640" y="5420705"/>
            <a:ext cx="6300700" cy="1103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9E089-FA8F-47C5-909B-42166E0BA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72"/>
          <a:stretch/>
        </p:blipFill>
        <p:spPr>
          <a:xfrm>
            <a:off x="2740206" y="2584799"/>
            <a:ext cx="230869" cy="3724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222215-141C-4796-8BF7-88D53C5B7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8" b="22550"/>
          <a:stretch/>
        </p:blipFill>
        <p:spPr>
          <a:xfrm>
            <a:off x="3185422" y="1516418"/>
            <a:ext cx="5970918" cy="37846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278949-4647-4606-8E89-7C2A11C47059}"/>
              </a:ext>
            </a:extLst>
          </p:cNvPr>
          <p:cNvCxnSpPr/>
          <p:nvPr/>
        </p:nvCxnSpPr>
        <p:spPr>
          <a:xfrm>
            <a:off x="4799856" y="1844824"/>
            <a:ext cx="0" cy="453650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F9FBCA-4B7A-4EF2-8002-AE12315AB3AC}"/>
              </a:ext>
            </a:extLst>
          </p:cNvPr>
          <p:cNvSpPr txBox="1"/>
          <p:nvPr/>
        </p:nvSpPr>
        <p:spPr>
          <a:xfrm>
            <a:off x="4961875" y="4069156"/>
            <a:ext cx="20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 Positive</a:t>
            </a:r>
          </a:p>
        </p:txBody>
      </p:sp>
    </p:spTree>
    <p:extLst>
      <p:ext uri="{BB962C8B-B14F-4D97-AF65-F5344CB8AC3E}">
        <p14:creationId xmlns:p14="http://schemas.microsoft.com/office/powerpoint/2010/main" val="23399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D5EA-A3AB-4209-80DA-7F985406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6064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Screening test (Scenario #2): </a:t>
            </a:r>
            <a:br>
              <a:rPr lang="en-US" b="1" dirty="0"/>
            </a:br>
            <a:r>
              <a:rPr lang="en-US" b="1" dirty="0"/>
              <a:t>Continuous predictor for specificity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89E089-FA8F-47C5-909B-42166E0BA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72"/>
          <a:stretch/>
        </p:blipFill>
        <p:spPr>
          <a:xfrm>
            <a:off x="2740206" y="2584799"/>
            <a:ext cx="230869" cy="3724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222215-141C-4796-8BF7-88D53C5B7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8" b="22550"/>
          <a:stretch/>
        </p:blipFill>
        <p:spPr>
          <a:xfrm>
            <a:off x="3185422" y="1516418"/>
            <a:ext cx="5970918" cy="3784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07FD37-82F5-42E6-8E77-916F0B260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99" r="1685"/>
          <a:stretch/>
        </p:blipFill>
        <p:spPr>
          <a:xfrm>
            <a:off x="2855639" y="5440611"/>
            <a:ext cx="6300700" cy="11032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278949-4647-4606-8E89-7C2A11C47059}"/>
              </a:ext>
            </a:extLst>
          </p:cNvPr>
          <p:cNvCxnSpPr/>
          <p:nvPr/>
        </p:nvCxnSpPr>
        <p:spPr>
          <a:xfrm>
            <a:off x="6456040" y="1721978"/>
            <a:ext cx="0" cy="453650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F9FBCA-4B7A-4EF2-8002-AE12315AB3AC}"/>
              </a:ext>
            </a:extLst>
          </p:cNvPr>
          <p:cNvSpPr txBox="1"/>
          <p:nvPr/>
        </p:nvSpPr>
        <p:spPr>
          <a:xfrm>
            <a:off x="4871865" y="5733256"/>
            <a:ext cx="20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 Negative</a:t>
            </a:r>
          </a:p>
        </p:txBody>
      </p:sp>
    </p:spTree>
    <p:extLst>
      <p:ext uri="{BB962C8B-B14F-4D97-AF65-F5344CB8AC3E}">
        <p14:creationId xmlns:p14="http://schemas.microsoft.com/office/powerpoint/2010/main" val="134254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F582-8DCA-15DA-4924-325C2268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  <a:endParaRPr lang="en-ZA" dirty="0"/>
          </a:p>
        </p:txBody>
      </p:sp>
      <p:pic>
        <p:nvPicPr>
          <p:cNvPr id="5" name="Picture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0B87A5D5-82EA-4ACF-CA0F-37DBFCFF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3" y="1877729"/>
            <a:ext cx="4568791" cy="4575930"/>
          </a:xfrm>
          <a:prstGeom prst="rect">
            <a:avLst/>
          </a:prstGeom>
        </p:spPr>
      </p:pic>
      <p:pic>
        <p:nvPicPr>
          <p:cNvPr id="9" name="Picture 8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882E22E7-23A6-137E-733B-C1D42FD71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877728"/>
            <a:ext cx="4575929" cy="457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4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24F3-F2AE-4705-B4A0-9807CD63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Implications of False Positive and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52D7-746C-446A-AE62-90413B12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Choice of cut-off for screening also depends on the importance we placed on false positive and false negative.</a:t>
            </a:r>
          </a:p>
          <a:p>
            <a:endParaRPr lang="en-US" sz="1500" u="sng" dirty="0"/>
          </a:p>
          <a:p>
            <a:r>
              <a:rPr lang="en-US" u="sng" dirty="0"/>
              <a:t>Issues of false positive</a:t>
            </a:r>
            <a:r>
              <a:rPr lang="en-US" dirty="0"/>
              <a:t>: </a:t>
            </a:r>
          </a:p>
          <a:p>
            <a:pPr marL="342900" lvl="1" indent="0">
              <a:buNone/>
            </a:pPr>
            <a:r>
              <a:rPr lang="en-US" dirty="0"/>
              <a:t>All people who screened positive are brought back for more sophisticated and more expensive tests.</a:t>
            </a:r>
          </a:p>
          <a:p>
            <a:pPr lvl="2"/>
            <a:r>
              <a:rPr lang="en-US" dirty="0"/>
              <a:t>Burden on health care system</a:t>
            </a:r>
          </a:p>
          <a:p>
            <a:pPr lvl="2"/>
            <a:r>
              <a:rPr lang="en-US" dirty="0"/>
              <a:t>Anxiety and emotional cost</a:t>
            </a:r>
          </a:p>
          <a:p>
            <a:pPr lvl="2"/>
            <a:endParaRPr lang="en-US" dirty="0"/>
          </a:p>
          <a:p>
            <a:r>
              <a:rPr lang="en-US" u="sng" dirty="0"/>
              <a:t>Issues of false negative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Treatment delay for potentially </a:t>
            </a:r>
          </a:p>
          <a:p>
            <a:pPr marL="342900" lvl="1" indent="0">
              <a:buNone/>
            </a:pPr>
            <a:r>
              <a:rPr lang="en-US" dirty="0"/>
              <a:t>serious nature of disease where </a:t>
            </a:r>
          </a:p>
          <a:p>
            <a:pPr marL="342900" lvl="1" indent="0">
              <a:buNone/>
            </a:pPr>
            <a:r>
              <a:rPr lang="en-US" dirty="0"/>
              <a:t>early intervention may be crucial.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2EE97-EB13-4181-8915-A07365E3DE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5663953" y="3939802"/>
            <a:ext cx="479389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5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FC922D31-C8F6-31C9-2612-6F848E5B5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76" y="195220"/>
            <a:ext cx="8617847" cy="2630276"/>
          </a:xfrm>
          <a:prstGeom prst="rect">
            <a:avLst/>
          </a:prstGeom>
        </p:spPr>
      </p:pic>
      <p:pic>
        <p:nvPicPr>
          <p:cNvPr id="7" name="Picture 6" descr="A close-up of x-ray images&#10;&#10;Description automatically generated with low confidence">
            <a:extLst>
              <a:ext uri="{FF2B5EF4-FFF2-40B4-BE49-F238E27FC236}">
                <a16:creationId xmlns:a16="http://schemas.microsoft.com/office/drawing/2014/main" id="{A52F313B-F73A-EAF3-4781-ABB1115A1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3081528"/>
            <a:ext cx="5758222" cy="2961754"/>
          </a:xfrm>
          <a:prstGeom prst="rect">
            <a:avLst/>
          </a:prstGeom>
        </p:spPr>
      </p:pic>
      <p:pic>
        <p:nvPicPr>
          <p:cNvPr id="9" name="Picture 8" descr="A close-up of x-ray images&#10;&#10;Description automatically generated with medium confidence">
            <a:extLst>
              <a:ext uri="{FF2B5EF4-FFF2-40B4-BE49-F238E27FC236}">
                <a16:creationId xmlns:a16="http://schemas.microsoft.com/office/drawing/2014/main" id="{C5D8C350-FCBB-403E-7440-32F121930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41" y="3081528"/>
            <a:ext cx="5409165" cy="296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7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FC887133-C58A-1A56-68B4-8DD70468F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605164"/>
            <a:ext cx="11146536" cy="595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3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4337-72DF-41A0-B764-46BA8A40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2790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2900" dirty="0"/>
              <a:t>Two different perspectives: Second perspective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6182-4BCD-4B6C-B34B-1F5E77DD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19408"/>
            <a:ext cx="7886700" cy="524995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A1.	Sensitivity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A2.	Specificity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B1.	Positive predictive value (PPV)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B2.	Negative predictive value (NPV)</a:t>
            </a:r>
          </a:p>
          <a:p>
            <a:pPr marL="457200" indent="-457200">
              <a:lnSpc>
                <a:spcPct val="110000"/>
              </a:lnSpc>
              <a:buAutoNum type="arabicPeriod" startAt="2"/>
            </a:pPr>
            <a:endParaRPr lang="en-US" dirty="0"/>
          </a:p>
          <a:p>
            <a:pPr marL="457200" indent="-457200">
              <a:lnSpc>
                <a:spcPct val="110000"/>
              </a:lnSpc>
              <a:buAutoNum type="arabicPeriod" startAt="2"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Story starts from Blue. Your desire answer in Red.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5839C-F36B-4C8B-89CD-060E65BBA41A}"/>
              </a:ext>
            </a:extLst>
          </p:cNvPr>
          <p:cNvSpPr txBox="1"/>
          <p:nvPr/>
        </p:nvSpPr>
        <p:spPr>
          <a:xfrm>
            <a:off x="2962083" y="2394749"/>
            <a:ext cx="4176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Almost like inventor’s perspective. </a:t>
            </a:r>
          </a:p>
          <a:p>
            <a:r>
              <a:rPr lang="en-US" dirty="0"/>
              <a:t>How well did the new screening invention</a:t>
            </a:r>
          </a:p>
          <a:p>
            <a:r>
              <a:rPr lang="en-US" dirty="0"/>
              <a:t>do in terms of  identifying diseased and </a:t>
            </a:r>
          </a:p>
          <a:p>
            <a:r>
              <a:rPr lang="en-US" dirty="0"/>
              <a:t>non-diseased individuals?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D2EDC-66F5-463F-B1E9-F475A4A4B3DE}"/>
              </a:ext>
            </a:extLst>
          </p:cNvPr>
          <p:cNvSpPr txBox="1"/>
          <p:nvPr/>
        </p:nvSpPr>
        <p:spPr>
          <a:xfrm>
            <a:off x="2914458" y="4892968"/>
            <a:ext cx="4294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perspective. </a:t>
            </a:r>
          </a:p>
          <a:p>
            <a:r>
              <a:rPr lang="en-US" dirty="0"/>
              <a:t>What is the probability that I actually have </a:t>
            </a:r>
          </a:p>
          <a:p>
            <a:r>
              <a:rPr lang="en-US" dirty="0"/>
              <a:t>the disease when I informed that </a:t>
            </a:r>
          </a:p>
          <a:p>
            <a:r>
              <a:rPr lang="en-US" dirty="0"/>
              <a:t>I am screen positive?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20710-9BB9-4D81-8D8B-951ABBBA5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7320136" y="1761626"/>
            <a:ext cx="3133201" cy="1647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21E090-E6F3-4F44-BA77-EEE4F13E0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7333058" y="4614988"/>
            <a:ext cx="3133201" cy="164720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AEBA726-0DC4-461F-A874-E90CDCC86934}"/>
              </a:ext>
            </a:extLst>
          </p:cNvPr>
          <p:cNvSpPr/>
          <p:nvPr/>
        </p:nvSpPr>
        <p:spPr>
          <a:xfrm>
            <a:off x="7592119" y="2859625"/>
            <a:ext cx="2304256" cy="589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80DD21-1678-45B5-A757-193D95B0B8BC}"/>
              </a:ext>
            </a:extLst>
          </p:cNvPr>
          <p:cNvSpPr/>
          <p:nvPr/>
        </p:nvSpPr>
        <p:spPr>
          <a:xfrm rot="5400000">
            <a:off x="6512956" y="4864487"/>
            <a:ext cx="2304256" cy="6640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93917C-ED38-4FF9-8038-492031128C15}"/>
              </a:ext>
            </a:extLst>
          </p:cNvPr>
          <p:cNvSpPr/>
          <p:nvPr/>
        </p:nvSpPr>
        <p:spPr>
          <a:xfrm rot="5400000">
            <a:off x="8150781" y="2019357"/>
            <a:ext cx="545339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230AA3-941A-4071-A1A4-1899B5C0039A}"/>
              </a:ext>
            </a:extLst>
          </p:cNvPr>
          <p:cNvSpPr/>
          <p:nvPr/>
        </p:nvSpPr>
        <p:spPr>
          <a:xfrm rot="5400000">
            <a:off x="9069695" y="2459343"/>
            <a:ext cx="374266" cy="398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D249A-0362-495E-AFF0-C38636BFD181}"/>
              </a:ext>
            </a:extLst>
          </p:cNvPr>
          <p:cNvSpPr/>
          <p:nvPr/>
        </p:nvSpPr>
        <p:spPr>
          <a:xfrm rot="5400000">
            <a:off x="8183546" y="4877605"/>
            <a:ext cx="545339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5B3632-4EC9-433F-889E-52E279D4DFC1}"/>
              </a:ext>
            </a:extLst>
          </p:cNvPr>
          <p:cNvSpPr/>
          <p:nvPr/>
        </p:nvSpPr>
        <p:spPr>
          <a:xfrm rot="5400000">
            <a:off x="8971224" y="5205099"/>
            <a:ext cx="545339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1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091B-C5F0-4393-9C38-1574F2D8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88641"/>
            <a:ext cx="7886700" cy="1325563"/>
          </a:xfrm>
        </p:spPr>
        <p:txBody>
          <a:bodyPr/>
          <a:lstStyle/>
          <a:p>
            <a:pPr algn="ctr"/>
            <a:r>
              <a:rPr lang="en-US" b="1" dirty="0"/>
              <a:t>Predictability of screening test (PPV/NPV)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4E53BE-66F6-4EB0-AF8A-4E1A04AED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1670399" y="3704995"/>
            <a:ext cx="5326743" cy="2800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1502F1-2BF6-40E1-8F55-31CC0AB2D196}"/>
              </a:ext>
            </a:extLst>
          </p:cNvPr>
          <p:cNvSpPr txBox="1"/>
          <p:nvPr/>
        </p:nvSpPr>
        <p:spPr>
          <a:xfrm>
            <a:off x="7484244" y="54304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D2644-21E6-45CA-94CF-B63FFEEF894F}"/>
              </a:ext>
            </a:extLst>
          </p:cNvPr>
          <p:cNvSpPr txBox="1"/>
          <p:nvPr/>
        </p:nvSpPr>
        <p:spPr>
          <a:xfrm>
            <a:off x="9450585" y="538271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BD7060-9215-4CE0-A9A5-EFCDE83CD74C}"/>
                  </a:ext>
                </a:extLst>
              </p:cNvPr>
              <p:cNvSpPr txBox="1"/>
              <p:nvPr/>
            </p:nvSpPr>
            <p:spPr>
              <a:xfrm>
                <a:off x="7410911" y="4700932"/>
                <a:ext cx="1015278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PPV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BD7060-9215-4CE0-A9A5-EFCDE83CD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911" y="4700932"/>
                <a:ext cx="1015278" cy="370614"/>
              </a:xfrm>
              <a:prstGeom prst="rect">
                <a:avLst/>
              </a:prstGeom>
              <a:blipFill>
                <a:blip r:embed="rId3"/>
                <a:stretch>
                  <a:fillRect l="-14458" t="-13115" r="-5422" b="-213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45C301-3FE2-4EF4-9486-D7C391EC3827}"/>
                  </a:ext>
                </a:extLst>
              </p:cNvPr>
              <p:cNvSpPr txBox="1"/>
              <p:nvPr/>
            </p:nvSpPr>
            <p:spPr>
              <a:xfrm>
                <a:off x="9321489" y="4706247"/>
                <a:ext cx="102534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NPV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45C301-3FE2-4EF4-9486-D7C391EC3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489" y="4706247"/>
                <a:ext cx="1025345" cy="398955"/>
              </a:xfrm>
              <a:prstGeom prst="rect">
                <a:avLst/>
              </a:prstGeom>
              <a:blipFill>
                <a:blip r:embed="rId4"/>
                <a:stretch>
                  <a:fillRect l="-13690" t="-4615" r="-4762" b="-2153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A5626253-0CE3-4E2C-B7D7-7CF3E84092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07"/>
          <a:stretch/>
        </p:blipFill>
        <p:spPr>
          <a:xfrm>
            <a:off x="4089484" y="1623639"/>
            <a:ext cx="1324436" cy="17052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66D073-D8A1-46E2-9819-657E4A910D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3" r="33868"/>
          <a:stretch/>
        </p:blipFill>
        <p:spPr>
          <a:xfrm>
            <a:off x="5341912" y="1623638"/>
            <a:ext cx="1872208" cy="17052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D7A671-2F04-4357-97F4-8CCA1BD1C9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72"/>
          <a:stretch/>
        </p:blipFill>
        <p:spPr>
          <a:xfrm>
            <a:off x="7197388" y="1623637"/>
            <a:ext cx="820380" cy="17052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041ED4-2DAC-4304-9006-A6E424E376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72" t="8944" b="57274"/>
          <a:stretch/>
        </p:blipFill>
        <p:spPr>
          <a:xfrm>
            <a:off x="7784326" y="5327127"/>
            <a:ext cx="820380" cy="5760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A0F168-1017-4B3E-B316-8A39A16C38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72" t="54708"/>
          <a:stretch/>
        </p:blipFill>
        <p:spPr>
          <a:xfrm>
            <a:off x="9720272" y="5234309"/>
            <a:ext cx="820380" cy="7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3D22-CAE1-4951-BA57-AEF45396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Calculation Example #1: </a:t>
            </a:r>
            <a:br>
              <a:rPr lang="en-US" sz="3600" b="1" dirty="0"/>
            </a:br>
            <a:r>
              <a:rPr lang="en-US" sz="3600" b="1" dirty="0"/>
              <a:t>Predictability of screening test (PPV/NPV)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58254-FA85-424A-B6FD-52731BC0F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5" y="1783788"/>
            <a:ext cx="4410693" cy="1285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A500BC-0E43-4001-A3ED-6277E341C2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1653949" y="3070776"/>
            <a:ext cx="3513698" cy="1847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6B7E9E-9617-43A3-AE50-31067E11E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38" y="2842420"/>
            <a:ext cx="3171825" cy="2038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C9EB1-8385-42E2-B38B-D4A8305FCB8B}"/>
              </a:ext>
            </a:extLst>
          </p:cNvPr>
          <p:cNvSpPr txBox="1"/>
          <p:nvPr/>
        </p:nvSpPr>
        <p:spPr>
          <a:xfrm>
            <a:off x="2468698" y="5146377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PPV of 17% </a:t>
            </a:r>
            <a:r>
              <a:rPr lang="en-US" dirty="0"/>
              <a:t>interpreted as – probability that </a:t>
            </a:r>
            <a:r>
              <a:rPr lang="en-US" b="1" u="sng" dirty="0">
                <a:solidFill>
                  <a:srgbClr val="FF0000"/>
                </a:solidFill>
              </a:rPr>
              <a:t>you will </a:t>
            </a:r>
            <a:r>
              <a:rPr lang="en-US" dirty="0"/>
              <a:t>have the disease if you </a:t>
            </a:r>
            <a:r>
              <a:rPr lang="en-US" i="1" dirty="0">
                <a:solidFill>
                  <a:srgbClr val="FF0000"/>
                </a:solidFill>
              </a:rPr>
              <a:t>test positive </a:t>
            </a:r>
            <a:r>
              <a:rPr lang="en-US" dirty="0"/>
              <a:t>on screening test is 17%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NPV of 99% </a:t>
            </a:r>
            <a:r>
              <a:rPr lang="en-US" dirty="0"/>
              <a:t>interpreted as – probability that </a:t>
            </a:r>
            <a:r>
              <a:rPr lang="en-US" b="1" u="sng" dirty="0">
                <a:solidFill>
                  <a:srgbClr val="FF0000"/>
                </a:solidFill>
              </a:rPr>
              <a:t>you won’t </a:t>
            </a:r>
            <a:r>
              <a:rPr lang="en-US" dirty="0"/>
              <a:t>have the disease if you </a:t>
            </a:r>
            <a:r>
              <a:rPr lang="en-US" i="1" dirty="0">
                <a:solidFill>
                  <a:srgbClr val="FF0000"/>
                </a:solidFill>
              </a:rPr>
              <a:t>test negative </a:t>
            </a:r>
            <a:r>
              <a:rPr lang="en-US" dirty="0"/>
              <a:t>on screening test is 99%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505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3D22-CAE1-4951-BA57-AEF45396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7998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Calculation Example #2: </a:t>
            </a:r>
            <a:br>
              <a:rPr lang="en-US" sz="3200" b="1" dirty="0"/>
            </a:br>
            <a:r>
              <a:rPr lang="en-US" sz="3200" b="1" dirty="0"/>
              <a:t>Predictability of screening test (PPV/NPV)</a:t>
            </a:r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500BC-0E43-4001-A3ED-6277E341C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2351584" y="3080899"/>
            <a:ext cx="3458780" cy="1818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CC4518-6DAE-4E06-97E0-E654BF2F1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89" y="1634443"/>
            <a:ext cx="5626703" cy="1113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A2F635-FF9B-45CA-BEEC-3AD068918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924" y="2889748"/>
            <a:ext cx="3314700" cy="2123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946BE-5032-4606-A51D-9C8DBC8EC435}"/>
              </a:ext>
            </a:extLst>
          </p:cNvPr>
          <p:cNvSpPr txBox="1"/>
          <p:nvPr/>
        </p:nvSpPr>
        <p:spPr>
          <a:xfrm>
            <a:off x="2406502" y="5123405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PPV of 27% </a:t>
            </a:r>
            <a:r>
              <a:rPr lang="en-US" dirty="0"/>
              <a:t>interpreted as – probability that </a:t>
            </a:r>
            <a:r>
              <a:rPr lang="en-US" b="1" u="sng" dirty="0">
                <a:solidFill>
                  <a:srgbClr val="FF0000"/>
                </a:solidFill>
              </a:rPr>
              <a:t>you will </a:t>
            </a:r>
            <a:r>
              <a:rPr lang="en-US" dirty="0"/>
              <a:t>have the disease if you </a:t>
            </a:r>
            <a:r>
              <a:rPr lang="en-US" i="1" dirty="0">
                <a:solidFill>
                  <a:srgbClr val="FF0000"/>
                </a:solidFill>
              </a:rPr>
              <a:t>test positive </a:t>
            </a:r>
            <a:r>
              <a:rPr lang="en-US" dirty="0"/>
              <a:t>on screening test is 27%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NPV of 100% </a:t>
            </a:r>
            <a:r>
              <a:rPr lang="en-US" dirty="0"/>
              <a:t>interpreted as – probability that </a:t>
            </a:r>
            <a:r>
              <a:rPr lang="en-US" b="1" u="sng" dirty="0">
                <a:solidFill>
                  <a:srgbClr val="FF0000"/>
                </a:solidFill>
              </a:rPr>
              <a:t>you won’t </a:t>
            </a:r>
            <a:r>
              <a:rPr lang="en-US" dirty="0"/>
              <a:t>have the disease if you </a:t>
            </a:r>
            <a:r>
              <a:rPr lang="en-US" i="1" dirty="0">
                <a:solidFill>
                  <a:srgbClr val="FF0000"/>
                </a:solidFill>
              </a:rPr>
              <a:t>test negative </a:t>
            </a:r>
            <a:r>
              <a:rPr lang="en-US" dirty="0"/>
              <a:t>on screening test is 100%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6432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10A7-DE0C-2907-F752-29849DAF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lecture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ABEED-A530-5A85-7895-C1EE6A31DA17}"/>
              </a:ext>
            </a:extLst>
          </p:cNvPr>
          <p:cNvSpPr txBox="1"/>
          <p:nvPr/>
        </p:nvSpPr>
        <p:spPr>
          <a:xfrm>
            <a:off x="1473200" y="2336800"/>
            <a:ext cx="960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Understand the use of measure like Sensitivity and Specificity in validating tests/models </a:t>
            </a:r>
            <a:r>
              <a:rPr lang="en-US" sz="2400" dirty="0" err="1"/>
              <a:t>etc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the setting matters – screening, diagnosis, </a:t>
            </a:r>
            <a:r>
              <a:rPr lang="en-US" sz="2400" dirty="0" err="1"/>
              <a:t>prediction,prognosis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understand how to work out </a:t>
            </a:r>
            <a:r>
              <a:rPr lang="en-US" sz="2400" dirty="0" err="1"/>
              <a:t>sens</a:t>
            </a:r>
            <a:r>
              <a:rPr lang="en-US" sz="2400" dirty="0"/>
              <a:t>/spec/</a:t>
            </a:r>
            <a:r>
              <a:rPr lang="en-US" sz="2400" dirty="0" err="1"/>
              <a:t>ppv</a:t>
            </a:r>
            <a:r>
              <a:rPr lang="en-US" sz="2400" dirty="0"/>
              <a:t>/</a:t>
            </a:r>
            <a:r>
              <a:rPr lang="en-US" sz="2400" dirty="0" err="1"/>
              <a:t>npv</a:t>
            </a:r>
            <a:r>
              <a:rPr lang="en-US" sz="2400" dirty="0"/>
              <a:t> from a basic 2x2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understand the interpretation and limitations of these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Errors in classification – in basic Epi and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The relationship between </a:t>
            </a:r>
            <a:r>
              <a:rPr lang="en-ZA" sz="2400" dirty="0" err="1"/>
              <a:t>sens</a:t>
            </a:r>
            <a:r>
              <a:rPr lang="en-ZA" sz="2400" dirty="0"/>
              <a:t>/spec and classification AUC/ROC </a:t>
            </a:r>
          </a:p>
        </p:txBody>
      </p:sp>
    </p:spTree>
    <p:extLst>
      <p:ext uri="{BB962C8B-B14F-4D97-AF65-F5344CB8AC3E}">
        <p14:creationId xmlns:p14="http://schemas.microsoft.com/office/powerpoint/2010/main" val="1463268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2D95-7807-43E4-8175-73486313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900" b="1" dirty="0"/>
              <a:t>Relationship between PPV and Disease 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25FA-6B9B-4AC8-8D33-58E4F445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8583"/>
            <a:ext cx="9601200" cy="3581400"/>
          </a:xfrm>
        </p:spPr>
        <p:txBody>
          <a:bodyPr/>
          <a:lstStyle/>
          <a:p>
            <a:r>
              <a:rPr lang="en-US" dirty="0"/>
              <a:t>Point #1: PPV is influenced by prevalence of disease</a:t>
            </a:r>
          </a:p>
          <a:p>
            <a:r>
              <a:rPr lang="en-US" dirty="0"/>
              <a:t>Implication about targeting (e.g. where) of screening program.</a:t>
            </a:r>
          </a:p>
          <a:p>
            <a:r>
              <a:rPr lang="en-US" dirty="0"/>
              <a:t>Below from example #1: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E0A1AC-89F6-45CF-9E73-0E38682E6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3" y="3358906"/>
            <a:ext cx="6998169" cy="1683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D0E8EB-DA9D-4D2F-94B7-713225C25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917" y="4163949"/>
            <a:ext cx="1174888" cy="1513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857709-4C51-4677-8697-572FB8AD8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46" y="5649477"/>
            <a:ext cx="7068270" cy="6391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647D4B-30A4-471A-A908-7FDECBB8ADDD}"/>
              </a:ext>
            </a:extLst>
          </p:cNvPr>
          <p:cNvCxnSpPr/>
          <p:nvPr/>
        </p:nvCxnSpPr>
        <p:spPr>
          <a:xfrm>
            <a:off x="3406788" y="4776489"/>
            <a:ext cx="0" cy="846336"/>
          </a:xfrm>
          <a:prstGeom prst="straightConnector1">
            <a:avLst/>
          </a:prstGeom>
          <a:ln w="317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3132C1-E7A0-4A30-8E51-363FDA506CC8}"/>
              </a:ext>
            </a:extLst>
          </p:cNvPr>
          <p:cNvCxnSpPr/>
          <p:nvPr/>
        </p:nvCxnSpPr>
        <p:spPr>
          <a:xfrm>
            <a:off x="9415610" y="4920505"/>
            <a:ext cx="0" cy="846336"/>
          </a:xfrm>
          <a:prstGeom prst="straightConnector1">
            <a:avLst/>
          </a:prstGeom>
          <a:ln w="317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3AD9F4-008F-480A-8154-DCD07DBEA5F7}"/>
              </a:ext>
            </a:extLst>
          </p:cNvPr>
          <p:cNvSpPr txBox="1"/>
          <p:nvPr/>
        </p:nvSpPr>
        <p:spPr>
          <a:xfrm>
            <a:off x="7032105" y="6374374"/>
            <a:ext cx="34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Virtually no changes to NPV </a:t>
            </a:r>
          </a:p>
        </p:txBody>
      </p:sp>
    </p:spTree>
    <p:extLst>
      <p:ext uri="{BB962C8B-B14F-4D97-AF65-F5344CB8AC3E}">
        <p14:creationId xmlns:p14="http://schemas.microsoft.com/office/powerpoint/2010/main" val="9186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5229-75C4-46B3-B8C5-3534113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Relationship between PPV and Specificity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7D1F-4200-4645-B08B-25D34075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52" y="1647800"/>
            <a:ext cx="9601200" cy="3581400"/>
          </a:xfrm>
        </p:spPr>
        <p:txBody>
          <a:bodyPr/>
          <a:lstStyle/>
          <a:p>
            <a:r>
              <a:rPr lang="en-US" dirty="0"/>
              <a:t>Point #2: PPV is influenced by specificity.</a:t>
            </a:r>
          </a:p>
          <a:p>
            <a:r>
              <a:rPr lang="en-US" dirty="0"/>
              <a:t>Implication about which tool to adopt for screening.</a:t>
            </a:r>
          </a:p>
          <a:p>
            <a:r>
              <a:rPr lang="en-US" dirty="0"/>
              <a:t>Below from example #2: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6EB07-A6D8-42A7-9157-7C418AFF1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3146652"/>
            <a:ext cx="7294733" cy="1794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77595-DD43-42D0-900C-B31FBB1DC282}"/>
              </a:ext>
            </a:extLst>
          </p:cNvPr>
          <p:cNvSpPr txBox="1"/>
          <p:nvPr/>
        </p:nvSpPr>
        <p:spPr>
          <a:xfrm>
            <a:off x="9120337" y="3645024"/>
            <a:ext cx="7270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Positive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E25162-9102-4EA1-9FF8-C5EB0559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57" y="4043911"/>
            <a:ext cx="1029261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62614-05CC-4195-8412-01D3FB362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89" y="5300072"/>
            <a:ext cx="7323249" cy="6419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C2FE72-1D93-453C-B048-C8F50454422D}"/>
              </a:ext>
            </a:extLst>
          </p:cNvPr>
          <p:cNvCxnSpPr/>
          <p:nvPr/>
        </p:nvCxnSpPr>
        <p:spPr>
          <a:xfrm>
            <a:off x="3143672" y="4653136"/>
            <a:ext cx="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D9D21-6B7D-4820-B2F0-19FECA9683D8}"/>
              </a:ext>
            </a:extLst>
          </p:cNvPr>
          <p:cNvCxnSpPr/>
          <p:nvPr/>
        </p:nvCxnSpPr>
        <p:spPr>
          <a:xfrm>
            <a:off x="9768408" y="4724007"/>
            <a:ext cx="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3454C9-1A7F-4CD6-AAE7-DC61E3574C6D}"/>
              </a:ext>
            </a:extLst>
          </p:cNvPr>
          <p:cNvSpPr txBox="1"/>
          <p:nvPr/>
        </p:nvSpPr>
        <p:spPr>
          <a:xfrm>
            <a:off x="6960097" y="6227865"/>
            <a:ext cx="34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Virtually no changes to NPV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4C2AC-F8CA-4AC8-A1FC-ED1721912367}"/>
              </a:ext>
            </a:extLst>
          </p:cNvPr>
          <p:cNvSpPr txBox="1"/>
          <p:nvPr/>
        </p:nvSpPr>
        <p:spPr>
          <a:xfrm>
            <a:off x="2152650" y="6227865"/>
            <a:ext cx="383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should also care about specificity.</a:t>
            </a:r>
          </a:p>
        </p:txBody>
      </p:sp>
    </p:spTree>
    <p:extLst>
      <p:ext uri="{BB962C8B-B14F-4D97-AF65-F5344CB8AC3E}">
        <p14:creationId xmlns:p14="http://schemas.microsoft.com/office/powerpoint/2010/main" val="193705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1CF-59FC-3DA8-73F3-71B7E718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718" y="2216055"/>
            <a:ext cx="10003809" cy="242589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Practical</a:t>
            </a:r>
            <a:endParaRPr lang="en-ZA" sz="6000" dirty="0"/>
          </a:p>
        </p:txBody>
      </p:sp>
    </p:spTree>
    <p:extLst>
      <p:ext uri="{BB962C8B-B14F-4D97-AF65-F5344CB8AC3E}">
        <p14:creationId xmlns:p14="http://schemas.microsoft.com/office/powerpoint/2010/main" val="1678574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52191-0980-44DA-97E7-05D97E01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83" y="1556792"/>
            <a:ext cx="8155434" cy="43924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9DF2074-BB60-4001-BC30-BCF7410C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/>
              <a:t>In-class exercise (project during class)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167321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FAAB26-87D3-4227-B225-DE73405A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68" y="477672"/>
            <a:ext cx="6102073" cy="5336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50F79-9FCE-4D78-BAD7-B2A8EB0A0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789" y="1921120"/>
            <a:ext cx="6102074" cy="44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F01-D29F-4BAB-A36F-E868975A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Q1 - Prevalence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A97C8-88F1-4A23-ACC8-A7A2AF4B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8" y="1964704"/>
            <a:ext cx="5943600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A2C037-1B8B-4CDF-AC0F-72B7A66CB4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1719525" y="3128791"/>
            <a:ext cx="3995057" cy="21003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953F25-83EB-44B9-A702-4F088306AEC7}"/>
              </a:ext>
            </a:extLst>
          </p:cNvPr>
          <p:cNvSpPr/>
          <p:nvPr/>
        </p:nvSpPr>
        <p:spPr>
          <a:xfrm>
            <a:off x="2559764" y="3093246"/>
            <a:ext cx="1157288" cy="1393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D6617-06FB-4067-B2F6-871863DD6886}"/>
              </a:ext>
            </a:extLst>
          </p:cNvPr>
          <p:cNvSpPr/>
          <p:nvPr/>
        </p:nvSpPr>
        <p:spPr>
          <a:xfrm>
            <a:off x="6096000" y="1973549"/>
            <a:ext cx="1157288" cy="8696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BD151-24D1-4B58-94CB-FB61D2C06FAF}"/>
              </a:ext>
            </a:extLst>
          </p:cNvPr>
          <p:cNvSpPr txBox="1"/>
          <p:nvPr/>
        </p:nvSpPr>
        <p:spPr>
          <a:xfrm>
            <a:off x="5093688" y="5661248"/>
            <a:ext cx="531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PREVALENCE = (a + c)/(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a+b+c+d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0.022 or 2.2%</a:t>
            </a:r>
            <a:endParaRPr lang="en-ZA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F6925C-744C-4B41-ACA2-A408F7CA2F88}"/>
              </a:ext>
            </a:extLst>
          </p:cNvPr>
          <p:cNvSpPr/>
          <p:nvPr/>
        </p:nvSpPr>
        <p:spPr>
          <a:xfrm>
            <a:off x="8896351" y="2778920"/>
            <a:ext cx="885825" cy="44308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BFDA26-A874-4FF5-B475-B61955016048}"/>
              </a:ext>
            </a:extLst>
          </p:cNvPr>
          <p:cNvSpPr/>
          <p:nvPr/>
        </p:nvSpPr>
        <p:spPr>
          <a:xfrm>
            <a:off x="4861801" y="4450211"/>
            <a:ext cx="885825" cy="77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079BA-BD24-4491-B3BC-C2F936BDE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6285" y="3600880"/>
            <a:ext cx="4788024" cy="13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8BAF-D39F-4DCF-B418-79E026A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Q2 - Sensitivity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594FB-0794-4781-BFCE-31E27C510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8" y="1964704"/>
            <a:ext cx="5943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04045-F3E3-4916-9BFF-C6685F7EB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1719525" y="3128791"/>
            <a:ext cx="3995057" cy="2100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5B62B2-8E18-40EE-93E8-6686D35E276D}"/>
              </a:ext>
            </a:extLst>
          </p:cNvPr>
          <p:cNvSpPr/>
          <p:nvPr/>
        </p:nvSpPr>
        <p:spPr>
          <a:xfrm>
            <a:off x="2559764" y="3093246"/>
            <a:ext cx="1157288" cy="9941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EB2F1A-1F74-4EB1-B905-3D0B39E30E71}"/>
              </a:ext>
            </a:extLst>
          </p:cNvPr>
          <p:cNvSpPr/>
          <p:nvPr/>
        </p:nvSpPr>
        <p:spPr>
          <a:xfrm>
            <a:off x="6096000" y="1973549"/>
            <a:ext cx="1157288" cy="6839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D89CD-3725-4E7A-AFD6-C31008EEEF78}"/>
              </a:ext>
            </a:extLst>
          </p:cNvPr>
          <p:cNvSpPr txBox="1"/>
          <p:nvPr/>
        </p:nvSpPr>
        <p:spPr>
          <a:xfrm>
            <a:off x="5519936" y="5949280"/>
            <a:ext cx="43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= a/(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0.643 or 64.3%</a:t>
            </a:r>
            <a:endParaRPr lang="en-ZA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00D027-08C2-4BAC-83DC-EA1E3B0C24D0}"/>
              </a:ext>
            </a:extLst>
          </p:cNvPr>
          <p:cNvSpPr/>
          <p:nvPr/>
        </p:nvSpPr>
        <p:spPr>
          <a:xfrm>
            <a:off x="6367464" y="2778920"/>
            <a:ext cx="885825" cy="44308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47A2F8-CBB1-437F-A4A0-BED953A567BB}"/>
              </a:ext>
            </a:extLst>
          </p:cNvPr>
          <p:cNvSpPr/>
          <p:nvPr/>
        </p:nvSpPr>
        <p:spPr>
          <a:xfrm>
            <a:off x="2831228" y="4485756"/>
            <a:ext cx="885825" cy="77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602CF-9456-4323-8DC2-C9040EF66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4825" y="3635997"/>
            <a:ext cx="4331935" cy="193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8BAF-D39F-4DCF-B418-79E026A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Q3 - Specificity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594FB-0794-4781-BFCE-31E27C510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8" y="1903608"/>
            <a:ext cx="5943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04045-F3E3-4916-9BFF-C6685F7EB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1719525" y="3128791"/>
            <a:ext cx="3995057" cy="2100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5B62B2-8E18-40EE-93E8-6686D35E276D}"/>
              </a:ext>
            </a:extLst>
          </p:cNvPr>
          <p:cNvSpPr/>
          <p:nvPr/>
        </p:nvSpPr>
        <p:spPr>
          <a:xfrm>
            <a:off x="3559889" y="4057536"/>
            <a:ext cx="1157288" cy="3926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EB2F1A-1F74-4EB1-B905-3D0B39E30E71}"/>
              </a:ext>
            </a:extLst>
          </p:cNvPr>
          <p:cNvSpPr/>
          <p:nvPr/>
        </p:nvSpPr>
        <p:spPr>
          <a:xfrm>
            <a:off x="7346156" y="2587854"/>
            <a:ext cx="1157288" cy="212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D89CD-3725-4E7A-AFD6-C31008EEEF78}"/>
              </a:ext>
            </a:extLst>
          </p:cNvPr>
          <p:cNvSpPr txBox="1"/>
          <p:nvPr/>
        </p:nvSpPr>
        <p:spPr>
          <a:xfrm>
            <a:off x="5770118" y="5733256"/>
            <a:ext cx="437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SPECIFICITY = d/(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b+d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0.688 or 68.8%</a:t>
            </a:r>
            <a:endParaRPr lang="en-ZA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00D027-08C2-4BAC-83DC-EA1E3B0C24D0}"/>
              </a:ext>
            </a:extLst>
          </p:cNvPr>
          <p:cNvSpPr/>
          <p:nvPr/>
        </p:nvSpPr>
        <p:spPr>
          <a:xfrm>
            <a:off x="7481889" y="2800467"/>
            <a:ext cx="885825" cy="44308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47A2F8-CBB1-437F-A4A0-BED953A567BB}"/>
              </a:ext>
            </a:extLst>
          </p:cNvPr>
          <p:cNvSpPr/>
          <p:nvPr/>
        </p:nvSpPr>
        <p:spPr>
          <a:xfrm>
            <a:off x="3831353" y="4464105"/>
            <a:ext cx="885825" cy="77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FC4AF-2657-409B-B7A6-A6ED193E6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8442" y="3359796"/>
            <a:ext cx="4604034" cy="20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8BAF-D39F-4DCF-B418-79E026A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Q4 - NPV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594FB-0794-4781-BFCE-31E27C510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8" y="1913379"/>
            <a:ext cx="5943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04045-F3E3-4916-9BFF-C6685F7EB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1738314" y="3022009"/>
            <a:ext cx="3995057" cy="2100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5B62B2-8E18-40EE-93E8-6686D35E276D}"/>
              </a:ext>
            </a:extLst>
          </p:cNvPr>
          <p:cNvSpPr/>
          <p:nvPr/>
        </p:nvSpPr>
        <p:spPr>
          <a:xfrm>
            <a:off x="3559889" y="4057536"/>
            <a:ext cx="1157288" cy="3926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EB2F1A-1F74-4EB1-B905-3D0B39E30E71}"/>
              </a:ext>
            </a:extLst>
          </p:cNvPr>
          <p:cNvSpPr/>
          <p:nvPr/>
        </p:nvSpPr>
        <p:spPr>
          <a:xfrm>
            <a:off x="7346156" y="2587854"/>
            <a:ext cx="1157288" cy="212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D89CD-3725-4E7A-AFD6-C31008EEEF78}"/>
              </a:ext>
            </a:extLst>
          </p:cNvPr>
          <p:cNvSpPr txBox="1"/>
          <p:nvPr/>
        </p:nvSpPr>
        <p:spPr>
          <a:xfrm>
            <a:off x="6070042" y="558924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NPV = d/(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c+d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0.989 or 98.9%</a:t>
            </a:r>
            <a:endParaRPr lang="en-ZA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00D027-08C2-4BAC-83DC-EA1E3B0C24D0}"/>
              </a:ext>
            </a:extLst>
          </p:cNvPr>
          <p:cNvSpPr/>
          <p:nvPr/>
        </p:nvSpPr>
        <p:spPr>
          <a:xfrm>
            <a:off x="9053514" y="2561095"/>
            <a:ext cx="714375" cy="2899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47A2F8-CBB1-437F-A4A0-BED953A567BB}"/>
              </a:ext>
            </a:extLst>
          </p:cNvPr>
          <p:cNvSpPr/>
          <p:nvPr/>
        </p:nvSpPr>
        <p:spPr>
          <a:xfrm>
            <a:off x="4861801" y="3752169"/>
            <a:ext cx="885825" cy="77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D373D-71EB-4F90-8BDB-18AF3710F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0042" y="3393369"/>
            <a:ext cx="4325614" cy="16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910F-A6CB-4F91-8FAB-F4975B18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156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Q5 - Interpretation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E814-511C-4989-A216-DF4672C9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348880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 target value for sensitivity or specificity – 80%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 = 64.3%, Spec = 68.8%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Sen/Spec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&lt;80% </a:t>
            </a:r>
          </a:p>
          <a:p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However…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Fecal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blood testing – “home” testing, not invasive like biopsies, not waiting in lines for radiological exam</a:t>
            </a:r>
          </a:p>
          <a:p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inferior to gold standard, but approach might be acceptable in some populations. Possible role for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these populations, requires more research (increase sample size?, older individuals?, individuals who are working and cannot come in for other screening tests?).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97D11-AB8D-44F8-9C45-0D8141950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1244181"/>
            <a:ext cx="9144000" cy="7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6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7E80-9841-4A6A-BE1E-67E07355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412151"/>
            <a:ext cx="7886700" cy="6156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FF51-B698-4E4B-B94D-CA6C41893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689" y="1254617"/>
            <a:ext cx="7759774" cy="113956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Screening</a:t>
            </a:r>
            <a:r>
              <a:rPr lang="en-US" dirty="0"/>
              <a:t> is the process in which we use a test to determine whether an individual likely has a particular health indicator or not or is likely to develop a particular health indicator or not.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7B10C-33A9-40CF-BB5B-F7C81E47F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275" y="4150969"/>
            <a:ext cx="3734076" cy="25063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1C4AA7-5A5D-4635-A382-863E9E71D80E}"/>
              </a:ext>
            </a:extLst>
          </p:cNvPr>
          <p:cNvSpPr/>
          <p:nvPr/>
        </p:nvSpPr>
        <p:spPr>
          <a:xfrm>
            <a:off x="1986689" y="4810297"/>
            <a:ext cx="4608512" cy="190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Screening</a:t>
            </a:r>
            <a:r>
              <a:rPr lang="en-US" sz="2000" dirty="0"/>
              <a:t> can ideally detect the presence of the disease </a:t>
            </a:r>
            <a:r>
              <a:rPr lang="en-US" sz="2000" b="1" dirty="0"/>
              <a:t>earlier</a:t>
            </a:r>
            <a:r>
              <a:rPr lang="en-US" sz="2000" dirty="0"/>
              <a:t> so that so that early detection can improve the lives of affected by any available treatment.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14AB2-D410-4535-B1C8-754CE133C7AC}"/>
              </a:ext>
            </a:extLst>
          </p:cNvPr>
          <p:cNvSpPr/>
          <p:nvPr/>
        </p:nvSpPr>
        <p:spPr>
          <a:xfrm>
            <a:off x="2100064" y="3022735"/>
            <a:ext cx="4572000" cy="14209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/>
              <a:t>Screening</a:t>
            </a:r>
            <a:r>
              <a:rPr lang="en-US" sz="2000" dirty="0"/>
              <a:t> is </a:t>
            </a:r>
            <a:r>
              <a:rPr lang="en-US" sz="2000" b="1" u="sng" dirty="0"/>
              <a:t>not</a:t>
            </a:r>
            <a:r>
              <a:rPr lang="en-US" sz="2000" dirty="0"/>
              <a:t> the same as diagnosis; screening tests give us information about whether the disease is </a:t>
            </a:r>
            <a:r>
              <a:rPr lang="en-US" sz="2000" b="1" u="sng" dirty="0"/>
              <a:t>likely</a:t>
            </a:r>
            <a:r>
              <a:rPr lang="en-US" sz="2000" dirty="0"/>
              <a:t> to be present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36960-ADD1-4902-A064-FB5F0DCC4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105" y="1894501"/>
            <a:ext cx="3473662" cy="22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2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5A50FEC-A0BD-4B91-AECB-7FDF66E0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5922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2 by 2 convention in epidemiology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07212-7A82-4209-984B-A8EBE3165001}"/>
              </a:ext>
            </a:extLst>
          </p:cNvPr>
          <p:cNvSpPr txBox="1"/>
          <p:nvPr/>
        </p:nvSpPr>
        <p:spPr>
          <a:xfrm>
            <a:off x="2207568" y="405967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Screen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6DB9E7D-59C8-41A9-87C0-F7E51840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88" y="1153708"/>
            <a:ext cx="5544616" cy="5292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45F70B-1F01-B4D9-90F1-29994964F337}"/>
              </a:ext>
            </a:extLst>
          </p:cNvPr>
          <p:cNvSpPr txBox="1"/>
          <p:nvPr/>
        </p:nvSpPr>
        <p:spPr>
          <a:xfrm>
            <a:off x="7028597" y="1484785"/>
            <a:ext cx="5015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 x 2 table in epidemiology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Often called a 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“True” characteristics of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Convention for positive results to be in the top left corner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412589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4337-72DF-41A0-B764-46BA8A40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2790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100" dirty="0"/>
              <a:t>Two different perspectives: First perspective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6182-4BCD-4B6C-B34B-1F5E77DD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19408"/>
            <a:ext cx="7886700" cy="524995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A1.	Sensitivity (Se)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A2.	Specificity (Sp)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B1.	Positive predictive value (PPV)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B2.	Negative predictive value (NPV)</a:t>
            </a:r>
          </a:p>
          <a:p>
            <a:pPr marL="457200" indent="-457200">
              <a:lnSpc>
                <a:spcPct val="110000"/>
              </a:lnSpc>
              <a:buAutoNum type="arabicPeriod" startAt="2"/>
            </a:pPr>
            <a:endParaRPr lang="en-US" dirty="0"/>
          </a:p>
          <a:p>
            <a:pPr marL="457200" indent="-457200">
              <a:lnSpc>
                <a:spcPct val="110000"/>
              </a:lnSpc>
              <a:buAutoNum type="arabicPeriod" startAt="2"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Story starts from Blue. Your desire answer in Red.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5839C-F36B-4C8B-89CD-060E65BBA41A}"/>
              </a:ext>
            </a:extLst>
          </p:cNvPr>
          <p:cNvSpPr txBox="1"/>
          <p:nvPr/>
        </p:nvSpPr>
        <p:spPr>
          <a:xfrm>
            <a:off x="2962083" y="2394749"/>
            <a:ext cx="4269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Almost like inventor’s perspective. </a:t>
            </a:r>
          </a:p>
          <a:p>
            <a:r>
              <a:rPr lang="en-US" dirty="0"/>
              <a:t>“How well did the new screening invention</a:t>
            </a:r>
          </a:p>
          <a:p>
            <a:r>
              <a:rPr lang="en-US" dirty="0"/>
              <a:t>do in terms of  identifying diseased and </a:t>
            </a:r>
          </a:p>
          <a:p>
            <a:r>
              <a:rPr lang="en-US" dirty="0"/>
              <a:t>non-diseased individuals?”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D2EDC-66F5-463F-B1E9-F475A4A4B3DE}"/>
              </a:ext>
            </a:extLst>
          </p:cNvPr>
          <p:cNvSpPr txBox="1"/>
          <p:nvPr/>
        </p:nvSpPr>
        <p:spPr>
          <a:xfrm>
            <a:off x="2914458" y="4892968"/>
            <a:ext cx="4294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“Patient perspective. </a:t>
            </a:r>
          </a:p>
          <a:p>
            <a:r>
              <a:rPr lang="en-US" dirty="0"/>
              <a:t>What is the probability that I actually have </a:t>
            </a:r>
          </a:p>
          <a:p>
            <a:r>
              <a:rPr lang="en-US" dirty="0"/>
              <a:t>the disease when I informed that </a:t>
            </a:r>
          </a:p>
          <a:p>
            <a:r>
              <a:rPr lang="en-US" dirty="0"/>
              <a:t>I am screen positive?”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20710-9BB9-4D81-8D8B-951ABBBA5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7320136" y="1761626"/>
            <a:ext cx="3133201" cy="1647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21E090-E6F3-4F44-BA77-EEE4F13E0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7333058" y="4614988"/>
            <a:ext cx="3133201" cy="164720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AEBA726-0DC4-461F-A874-E90CDCC86934}"/>
              </a:ext>
            </a:extLst>
          </p:cNvPr>
          <p:cNvSpPr/>
          <p:nvPr/>
        </p:nvSpPr>
        <p:spPr>
          <a:xfrm>
            <a:off x="7592119" y="2859625"/>
            <a:ext cx="2304256" cy="589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80DD21-1678-45B5-A757-193D95B0B8BC}"/>
              </a:ext>
            </a:extLst>
          </p:cNvPr>
          <p:cNvSpPr/>
          <p:nvPr/>
        </p:nvSpPr>
        <p:spPr>
          <a:xfrm rot="5400000">
            <a:off x="6512956" y="4864487"/>
            <a:ext cx="2304256" cy="6640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93917C-ED38-4FF9-8038-492031128C15}"/>
              </a:ext>
            </a:extLst>
          </p:cNvPr>
          <p:cNvSpPr/>
          <p:nvPr/>
        </p:nvSpPr>
        <p:spPr>
          <a:xfrm rot="5400000">
            <a:off x="8150781" y="2019357"/>
            <a:ext cx="545339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230AA3-941A-4071-A1A4-1899B5C0039A}"/>
              </a:ext>
            </a:extLst>
          </p:cNvPr>
          <p:cNvSpPr/>
          <p:nvPr/>
        </p:nvSpPr>
        <p:spPr>
          <a:xfrm rot="5400000">
            <a:off x="9069695" y="2459343"/>
            <a:ext cx="374266" cy="398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D249A-0362-495E-AFF0-C38636BFD181}"/>
              </a:ext>
            </a:extLst>
          </p:cNvPr>
          <p:cNvSpPr/>
          <p:nvPr/>
        </p:nvSpPr>
        <p:spPr>
          <a:xfrm rot="5400000">
            <a:off x="8183546" y="4877605"/>
            <a:ext cx="545339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5B3632-4EC9-433F-889E-52E279D4DFC1}"/>
              </a:ext>
            </a:extLst>
          </p:cNvPr>
          <p:cNvSpPr/>
          <p:nvPr/>
        </p:nvSpPr>
        <p:spPr>
          <a:xfrm rot="5400000">
            <a:off x="8971224" y="5205099"/>
            <a:ext cx="545339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3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091B-C5F0-4393-9C38-1574F2D8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88641"/>
            <a:ext cx="7886700" cy="1325563"/>
          </a:xfrm>
        </p:spPr>
        <p:txBody>
          <a:bodyPr/>
          <a:lstStyle/>
          <a:p>
            <a:pPr algn="ctr"/>
            <a:r>
              <a:rPr lang="en-US" b="1" dirty="0"/>
              <a:t>Validity of screening test (Sensitivity/Specificity)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4E53BE-66F6-4EB0-AF8A-4E1A04AED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1670399" y="3704995"/>
            <a:ext cx="5326743" cy="2800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1502F1-2BF6-40E1-8F55-31CC0AB2D196}"/>
              </a:ext>
            </a:extLst>
          </p:cNvPr>
          <p:cNvSpPr txBox="1"/>
          <p:nvPr/>
        </p:nvSpPr>
        <p:spPr>
          <a:xfrm>
            <a:off x="7602072" y="52898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D2644-21E6-45CA-94CF-B63FFEEF894F}"/>
              </a:ext>
            </a:extLst>
          </p:cNvPr>
          <p:cNvSpPr txBox="1"/>
          <p:nvPr/>
        </p:nvSpPr>
        <p:spPr>
          <a:xfrm>
            <a:off x="9353695" y="52838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BD7060-9215-4CE0-A9A5-EFCDE83CD74C}"/>
                  </a:ext>
                </a:extLst>
              </p:cNvPr>
              <p:cNvSpPr txBox="1"/>
              <p:nvPr/>
            </p:nvSpPr>
            <p:spPr>
              <a:xfrm>
                <a:off x="7379911" y="4546135"/>
                <a:ext cx="868636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BD7060-9215-4CE0-A9A5-EFCDE83CD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11" y="4546135"/>
                <a:ext cx="868636" cy="370614"/>
              </a:xfrm>
              <a:prstGeom prst="rect">
                <a:avLst/>
              </a:prstGeom>
              <a:blipFill>
                <a:blip r:embed="rId3"/>
                <a:stretch>
                  <a:fillRect l="-16901" t="-13115" r="-4225" b="-1967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45C301-3FE2-4EF4-9486-D7C391EC3827}"/>
                  </a:ext>
                </a:extLst>
              </p:cNvPr>
              <p:cNvSpPr txBox="1"/>
              <p:nvPr/>
            </p:nvSpPr>
            <p:spPr>
              <a:xfrm>
                <a:off x="9224879" y="4531966"/>
                <a:ext cx="88985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Sp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45C301-3FE2-4EF4-9486-D7C391EC3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879" y="4531966"/>
                <a:ext cx="889859" cy="398955"/>
              </a:xfrm>
              <a:prstGeom prst="rect">
                <a:avLst/>
              </a:prstGeom>
              <a:blipFill>
                <a:blip r:embed="rId4"/>
                <a:stretch>
                  <a:fillRect l="-15753" t="-4545" r="-5479" b="-1969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236250-C89E-4361-A46D-7CB0EFB4E3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88"/>
          <a:stretch/>
        </p:blipFill>
        <p:spPr>
          <a:xfrm>
            <a:off x="4132167" y="1514205"/>
            <a:ext cx="1117647" cy="1924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F9325-E2B9-4FC1-BA82-B75A1CF529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2" r="33844"/>
          <a:stretch/>
        </p:blipFill>
        <p:spPr>
          <a:xfrm>
            <a:off x="5231905" y="1514204"/>
            <a:ext cx="1872209" cy="19243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C6F9E0-484D-4207-A906-301ACA9908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83"/>
          <a:stretch/>
        </p:blipFill>
        <p:spPr>
          <a:xfrm>
            <a:off x="7104114" y="1514203"/>
            <a:ext cx="743609" cy="19243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A387F1-A935-4F17-82E2-2DAFB9B6D8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83" t="27170" b="42894"/>
          <a:stretch/>
        </p:blipFill>
        <p:spPr>
          <a:xfrm>
            <a:off x="7837431" y="5186501"/>
            <a:ext cx="743609" cy="5760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5BF7E9-86F9-4843-A651-8360D12FEB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83" t="66388" b="6924"/>
          <a:stretch/>
        </p:blipFill>
        <p:spPr>
          <a:xfrm>
            <a:off x="9554008" y="5248989"/>
            <a:ext cx="743609" cy="5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3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1D72-C767-4873-97DF-14BA4C36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Calculation: Validity of screening test (Sensitivity/Specificity)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86553-C4DB-417E-B0A6-B878D2574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988840"/>
            <a:ext cx="3982006" cy="4267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FD4008-5E41-49BD-AF5D-DF8CA099C9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5584850" y="1790836"/>
            <a:ext cx="4759622" cy="2502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636439-5565-4B94-BFD7-C9AC10EE1B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3" t="63702" r="40476" b="20262"/>
          <a:stretch/>
        </p:blipFill>
        <p:spPr>
          <a:xfrm>
            <a:off x="6214326" y="4430748"/>
            <a:ext cx="3338058" cy="798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1BBDB-1659-4FFE-901F-71397064D661}"/>
              </a:ext>
            </a:extLst>
          </p:cNvPr>
          <p:cNvSpPr txBox="1"/>
          <p:nvPr/>
        </p:nvSpPr>
        <p:spPr>
          <a:xfrm>
            <a:off x="5656987" y="5221290"/>
            <a:ext cx="2555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Sensitivity</a:t>
            </a:r>
            <a:r>
              <a:rPr lang="en-US" dirty="0"/>
              <a:t>: 80/100 or 80% of diseased people were correctly identified as positive by the screening test.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F4DE2-957C-42D9-953C-AD7185403711}"/>
              </a:ext>
            </a:extLst>
          </p:cNvPr>
          <p:cNvSpPr txBox="1"/>
          <p:nvPr/>
        </p:nvSpPr>
        <p:spPr>
          <a:xfrm>
            <a:off x="8209924" y="5212568"/>
            <a:ext cx="2640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Specificity</a:t>
            </a:r>
            <a:r>
              <a:rPr lang="en-US" dirty="0"/>
              <a:t>: 800/900 or 89% of non-diseased people were correctly identified as negative by the screening test</a:t>
            </a:r>
          </a:p>
        </p:txBody>
      </p:sp>
    </p:spTree>
    <p:extLst>
      <p:ext uri="{BB962C8B-B14F-4D97-AF65-F5344CB8AC3E}">
        <p14:creationId xmlns:p14="http://schemas.microsoft.com/office/powerpoint/2010/main" val="361007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720B-6292-4879-BE60-34C85A3E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231230"/>
            <a:ext cx="8576046" cy="1325563"/>
          </a:xfrm>
        </p:spPr>
        <p:txBody>
          <a:bodyPr/>
          <a:lstStyle/>
          <a:p>
            <a:pPr algn="ctr"/>
            <a:r>
              <a:rPr lang="en-US" b="1" dirty="0"/>
              <a:t>False Negative and False Positive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1CB280-E37B-4810-B108-3FA8CCBD8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99"/>
          <a:stretch/>
        </p:blipFill>
        <p:spPr>
          <a:xfrm>
            <a:off x="1840434" y="1484784"/>
            <a:ext cx="3982006" cy="33843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D32B8F-5D9C-47D3-85CC-B51F849F74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24593" b="36986"/>
          <a:stretch/>
        </p:blipFill>
        <p:spPr>
          <a:xfrm>
            <a:off x="5707192" y="2028795"/>
            <a:ext cx="4759622" cy="25022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CFAFB3-69A9-4C3B-BE1C-D44594544957}"/>
              </a:ext>
            </a:extLst>
          </p:cNvPr>
          <p:cNvSpPr txBox="1"/>
          <p:nvPr/>
        </p:nvSpPr>
        <p:spPr>
          <a:xfrm>
            <a:off x="2135560" y="502995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False negative</a:t>
            </a:r>
            <a:r>
              <a:rPr lang="en-US" dirty="0"/>
              <a:t>: 20/100 or 20% of diseased people were incorrectly classified as “disease-negative” by the screening 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09D54-FCE8-485D-B8C5-7172E74BFAD6}"/>
              </a:ext>
            </a:extLst>
          </p:cNvPr>
          <p:cNvSpPr txBox="1"/>
          <p:nvPr/>
        </p:nvSpPr>
        <p:spPr>
          <a:xfrm>
            <a:off x="6708578" y="4984513"/>
            <a:ext cx="3642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False positive</a:t>
            </a:r>
            <a:r>
              <a:rPr lang="en-US" dirty="0"/>
              <a:t>: 100/900 or 11% of non-diseased people were incorrectly classified as “disease-positive” by the screening test </a:t>
            </a:r>
          </a:p>
        </p:txBody>
      </p:sp>
    </p:spTree>
    <p:extLst>
      <p:ext uri="{BB962C8B-B14F-4D97-AF65-F5344CB8AC3E}">
        <p14:creationId xmlns:p14="http://schemas.microsoft.com/office/powerpoint/2010/main" val="225103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5B2A-C882-48A0-A49B-8F0EE112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Trade off between 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0513-1020-4044-B157-D3E0625F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Higher sensitivity and specificity of screening tests are ideal.</a:t>
            </a:r>
          </a:p>
          <a:p>
            <a:endParaRPr lang="en-US" dirty="0"/>
          </a:p>
          <a:p>
            <a:r>
              <a:rPr lang="en-US" dirty="0"/>
              <a:t>Unfortunately, there is often trade off between sensitivity and specificity that can influence false positive and false positive.</a:t>
            </a:r>
          </a:p>
          <a:p>
            <a:endParaRPr lang="en-US" dirty="0"/>
          </a:p>
          <a:p>
            <a:r>
              <a:rPr lang="en-US" dirty="0"/>
              <a:t>So far we have discussed a test with only two possible results: positive or negative, but we often test for a </a:t>
            </a:r>
            <a:r>
              <a:rPr lang="en-US" u="sng" dirty="0"/>
              <a:t>continuous</a:t>
            </a:r>
            <a:r>
              <a:rPr lang="en-US" dirty="0"/>
              <a:t> variable, such as blood pressure.</a:t>
            </a:r>
          </a:p>
          <a:p>
            <a:endParaRPr lang="en-US" dirty="0"/>
          </a:p>
          <a:p>
            <a:r>
              <a:rPr lang="en-US" dirty="0"/>
              <a:t>In the following section, we will demonstrate trade off between sensitivity and specificity for screening test that involves deciding a </a:t>
            </a:r>
            <a:r>
              <a:rPr lang="en-US" b="1" dirty="0"/>
              <a:t>numeric</a:t>
            </a:r>
            <a:r>
              <a:rPr lang="en-US" dirty="0"/>
              <a:t> </a:t>
            </a:r>
            <a:r>
              <a:rPr lang="en-US" b="1" dirty="0"/>
              <a:t>cut-off</a:t>
            </a:r>
            <a:r>
              <a:rPr lang="en-US" dirty="0"/>
              <a:t> to establish screen positive and screen negative.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7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E3D71DD-0DEB-451A-AFCA-9E24F10926F6}" vid="{FE3F1BF8-E242-4FF7-920F-2C3D9957B2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1128</Words>
  <Application>Microsoft Office PowerPoint</Application>
  <PresentationFormat>Widescreen</PresentationFormat>
  <Paragraphs>145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Franklin Gothic Book</vt:lpstr>
      <vt:lpstr>Times New Roman</vt:lpstr>
      <vt:lpstr>Theme1</vt:lpstr>
      <vt:lpstr>Sensitivity, Specificity, PPV, NPV</vt:lpstr>
      <vt:lpstr>Goals for this lecture</vt:lpstr>
      <vt:lpstr>Screening</vt:lpstr>
      <vt:lpstr>2 by 2 convention in epidemiology</vt:lpstr>
      <vt:lpstr>Two different perspectives: First perspective (A)</vt:lpstr>
      <vt:lpstr>Validity of screening test (Sensitivity/Specificity)</vt:lpstr>
      <vt:lpstr>Calculation: Validity of screening test (Sensitivity/Specificity)</vt:lpstr>
      <vt:lpstr>False Negative and False Positive</vt:lpstr>
      <vt:lpstr>Trade off between Sensitivity and Specificity</vt:lpstr>
      <vt:lpstr>Screening test (Scenario #1):  Continuous predictor for sensitivity</vt:lpstr>
      <vt:lpstr>Screening test (Scenario #2):  Continuous predictor for specificity</vt:lpstr>
      <vt:lpstr>ROC Curve</vt:lpstr>
      <vt:lpstr>Implications of False Positive and Negative</vt:lpstr>
      <vt:lpstr>PowerPoint Presentation</vt:lpstr>
      <vt:lpstr>PowerPoint Presentation</vt:lpstr>
      <vt:lpstr>Two different perspectives: Second perspective (B)</vt:lpstr>
      <vt:lpstr>Predictability of screening test (PPV/NPV)</vt:lpstr>
      <vt:lpstr>Calculation Example #1:  Predictability of screening test (PPV/NPV)</vt:lpstr>
      <vt:lpstr>Calculation Example #2:  Predictability of screening test (PPV/NPV)</vt:lpstr>
      <vt:lpstr>Relationship between PPV and Disease Prevalence</vt:lpstr>
      <vt:lpstr>Relationship between PPV and Specificity</vt:lpstr>
      <vt:lpstr>Practical</vt:lpstr>
      <vt:lpstr>In-class exercise (project during class)</vt:lpstr>
      <vt:lpstr>PowerPoint Presentation</vt:lpstr>
      <vt:lpstr>Q1 - Prevalence</vt:lpstr>
      <vt:lpstr>Q2 - Sensitivity</vt:lpstr>
      <vt:lpstr>Q3 - Specificity</vt:lpstr>
      <vt:lpstr>Q4 - NPV</vt:lpstr>
      <vt:lpstr>Q5 -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Sensitivity, Specificity, PPV, NPV</dc:title>
  <dc:creator>Stephen Olivier</dc:creator>
  <cp:lastModifiedBy>Stephen Olivier</cp:lastModifiedBy>
  <cp:revision>2</cp:revision>
  <dcterms:created xsi:type="dcterms:W3CDTF">2023-06-18T23:38:21Z</dcterms:created>
  <dcterms:modified xsi:type="dcterms:W3CDTF">2023-06-19T13:32:51Z</dcterms:modified>
</cp:coreProperties>
</file>