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422" r:id="rId2"/>
    <p:sldId id="423" r:id="rId3"/>
    <p:sldId id="521" r:id="rId4"/>
    <p:sldId id="520" r:id="rId5"/>
    <p:sldId id="522" r:id="rId6"/>
    <p:sldId id="523" r:id="rId7"/>
    <p:sldId id="525" r:id="rId8"/>
    <p:sldId id="526" r:id="rId9"/>
    <p:sldId id="527" r:id="rId10"/>
    <p:sldId id="528" r:id="rId11"/>
    <p:sldId id="529" r:id="rId12"/>
    <p:sldId id="530" r:id="rId13"/>
    <p:sldId id="531" r:id="rId14"/>
    <p:sldId id="532" r:id="rId15"/>
    <p:sldId id="533" r:id="rId16"/>
    <p:sldId id="534" r:id="rId17"/>
    <p:sldId id="542" r:id="rId18"/>
    <p:sldId id="565" r:id="rId19"/>
    <p:sldId id="535" r:id="rId20"/>
    <p:sldId id="536" r:id="rId21"/>
    <p:sldId id="537" r:id="rId22"/>
    <p:sldId id="538" r:id="rId23"/>
    <p:sldId id="539" r:id="rId24"/>
    <p:sldId id="541" r:id="rId25"/>
    <p:sldId id="540" r:id="rId26"/>
    <p:sldId id="543" r:id="rId27"/>
    <p:sldId id="544" r:id="rId28"/>
    <p:sldId id="545" r:id="rId29"/>
    <p:sldId id="546" r:id="rId30"/>
    <p:sldId id="547" r:id="rId31"/>
    <p:sldId id="549" r:id="rId32"/>
    <p:sldId id="550" r:id="rId33"/>
    <p:sldId id="551" r:id="rId34"/>
    <p:sldId id="552" r:id="rId35"/>
    <p:sldId id="556" r:id="rId36"/>
    <p:sldId id="553" r:id="rId37"/>
    <p:sldId id="554" r:id="rId38"/>
    <p:sldId id="557" r:id="rId39"/>
    <p:sldId id="558" r:id="rId40"/>
    <p:sldId id="559" r:id="rId41"/>
    <p:sldId id="560" r:id="rId42"/>
    <p:sldId id="561" r:id="rId43"/>
    <p:sldId id="562" r:id="rId44"/>
    <p:sldId id="564" r:id="rId45"/>
    <p:sldId id="563" r:id="rId46"/>
    <p:sldId id="566" r:id="rId47"/>
  </p:sldIdLst>
  <p:sldSz cx="9144000" cy="6858000" type="screen4x3"/>
  <p:notesSz cx="9296400" cy="70104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2E1645A-37E6-4C48-9466-D30CB1C220D6}">
          <p14:sldIdLst>
            <p14:sldId id="422"/>
            <p14:sldId id="423"/>
            <p14:sldId id="521"/>
            <p14:sldId id="520"/>
            <p14:sldId id="522"/>
            <p14:sldId id="523"/>
            <p14:sldId id="525"/>
            <p14:sldId id="526"/>
            <p14:sldId id="527"/>
            <p14:sldId id="528"/>
            <p14:sldId id="529"/>
            <p14:sldId id="530"/>
            <p14:sldId id="531"/>
            <p14:sldId id="532"/>
            <p14:sldId id="533"/>
            <p14:sldId id="534"/>
            <p14:sldId id="542"/>
            <p14:sldId id="565"/>
            <p14:sldId id="535"/>
            <p14:sldId id="536"/>
            <p14:sldId id="537"/>
            <p14:sldId id="538"/>
            <p14:sldId id="539"/>
            <p14:sldId id="541"/>
            <p14:sldId id="540"/>
            <p14:sldId id="543"/>
            <p14:sldId id="544"/>
            <p14:sldId id="545"/>
            <p14:sldId id="546"/>
            <p14:sldId id="547"/>
            <p14:sldId id="549"/>
            <p14:sldId id="550"/>
            <p14:sldId id="551"/>
            <p14:sldId id="552"/>
            <p14:sldId id="556"/>
            <p14:sldId id="553"/>
            <p14:sldId id="554"/>
            <p14:sldId id="557"/>
            <p14:sldId id="558"/>
            <p14:sldId id="559"/>
            <p14:sldId id="560"/>
            <p14:sldId id="561"/>
            <p14:sldId id="562"/>
            <p14:sldId id="564"/>
            <p14:sldId id="563"/>
            <p14:sldId id="56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E49"/>
    <a:srgbClr val="286CBE"/>
    <a:srgbClr val="BC7916"/>
    <a:srgbClr val="E38C35"/>
    <a:srgbClr val="E0D1A8"/>
    <a:srgbClr val="DDB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autoAdjust="0"/>
    <p:restoredTop sz="92412" autoAdjust="0"/>
  </p:normalViewPr>
  <p:slideViewPr>
    <p:cSldViewPr showGuides="1">
      <p:cViewPr varScale="1">
        <p:scale>
          <a:sx n="78" d="100"/>
          <a:sy n="78" d="100"/>
        </p:scale>
        <p:origin x="-2885" y="-77"/>
      </p:cViewPr>
      <p:guideLst>
        <p:guide orient="horz" pos="2160"/>
        <p:guide pos="2880"/>
      </p:guideLst>
    </p:cSldViewPr>
  </p:slideViewPr>
  <p:outlineViewPr>
    <p:cViewPr>
      <p:scale>
        <a:sx n="33" d="100"/>
        <a:sy n="33" d="100"/>
      </p:scale>
      <p:origin x="90" y="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OLSERVER\Users%20Shared%20Folder\GCESAR\Bonos%20tasas%20mercad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OLSERVER\Users%20Shared%20Folder\GCESAR\Bonos%20tasas%20mercad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Mercado Tasas Gubernamentales</a:t>
            </a:r>
          </a:p>
        </c:rich>
      </c:tx>
      <c:layout/>
      <c:overlay val="1"/>
    </c:title>
    <c:autoTitleDeleted val="0"/>
    <c:plotArea>
      <c:layout>
        <c:manualLayout>
          <c:layoutTarget val="inner"/>
          <c:xMode val="edge"/>
          <c:yMode val="edge"/>
          <c:x val="8.4806424680219011E-2"/>
          <c:y val="0.15971223935991052"/>
          <c:w val="0.78746938267163002"/>
          <c:h val="0.79982841127909854"/>
        </c:manualLayout>
      </c:layout>
      <c:lineChart>
        <c:grouping val="standard"/>
        <c:varyColors val="0"/>
        <c:ser>
          <c:idx val="0"/>
          <c:order val="0"/>
          <c:tx>
            <c:strRef>
              <c:f>Worksheet!$B$1</c:f>
              <c:strCache>
                <c:ptCount val="1"/>
                <c:pt idx="0">
                  <c:v>US</c:v>
                </c:pt>
              </c:strCache>
            </c:strRef>
          </c:tx>
          <c:marker>
            <c:symbol val="circle"/>
            <c:size val="5"/>
          </c:marker>
          <c:dLbls>
            <c:dLbl>
              <c:idx val="4"/>
              <c:layout>
                <c:manualLayout>
                  <c:x val="-2.2277879023546571E-2"/>
                  <c:y val="-0.13689974807300395"/>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2.2277879023546571E-2"/>
                  <c:y val="-0.19577240123874534"/>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2.2777258173792211E-2"/>
                  <c:y val="-0.24148867965032489"/>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1.9688816387515302E-2"/>
                  <c:y val="-0.22382250361717884"/>
                </c:manualLayout>
              </c:layout>
              <c:dLblPos val="r"/>
              <c:showLegendKey val="0"/>
              <c:showVal val="1"/>
              <c:showCatName val="0"/>
              <c:showSerName val="0"/>
              <c:showPercent val="0"/>
              <c:showBubbleSize val="0"/>
              <c:extLst>
                <c:ext xmlns:c15="http://schemas.microsoft.com/office/drawing/2012/chart" uri="{CE6537A1-D6FC-4f65-9D91-7224C49458BB}"/>
              </c:extLst>
            </c:dLbl>
            <c:dLbl>
              <c:idx val="12"/>
              <c:layout>
                <c:manualLayout>
                  <c:x val="1.930276116423069E-3"/>
                  <c:y val="-7.3384928469868396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5400000" vert="horz"/>
              <a:lstStyle/>
              <a:p>
                <a:pPr>
                  <a:defRPr>
                    <a:solidFill>
                      <a:srgbClr val="FFC00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Worksheet!$B$2:$B$19</c:f>
              <c:numCache>
                <c:formatCode>General</c:formatCode>
                <c:ptCount val="18"/>
                <c:pt idx="0">
                  <c:v>0.94399999999999995</c:v>
                </c:pt>
                <c:pt idx="1">
                  <c:v>1.0489999999999999</c:v>
                </c:pt>
                <c:pt idx="2">
                  <c:v>1.194</c:v>
                </c:pt>
                <c:pt idx="3">
                  <c:v>1.294</c:v>
                </c:pt>
                <c:pt idx="4">
                  <c:v>1.486</c:v>
                </c:pt>
                <c:pt idx="5">
                  <c:v>1.6240000000000001</c:v>
                </c:pt>
                <c:pt idx="7">
                  <c:v>1.9370000000000001</c:v>
                </c:pt>
                <c:pt idx="9">
                  <c:v>2.17</c:v>
                </c:pt>
                <c:pt idx="12">
                  <c:v>2.3340000000000001</c:v>
                </c:pt>
                <c:pt idx="17">
                  <c:v>2.86</c:v>
                </c:pt>
              </c:numCache>
            </c:numRef>
          </c:val>
          <c:smooth val="1"/>
        </c:ser>
        <c:ser>
          <c:idx val="1"/>
          <c:order val="1"/>
          <c:tx>
            <c:strRef>
              <c:f>Worksheet!$C$1</c:f>
              <c:strCache>
                <c:ptCount val="1"/>
                <c:pt idx="0">
                  <c:v>MEX (MXN)</c:v>
                </c:pt>
              </c:strCache>
            </c:strRef>
          </c:tx>
          <c:marker>
            <c:symbol val="circle"/>
            <c:size val="5"/>
          </c:marker>
          <c:dLbls>
            <c:spPr>
              <a:noFill/>
              <a:ln>
                <a:noFill/>
              </a:ln>
              <a:effectLst/>
            </c:spPr>
            <c:txPr>
              <a:bodyPr rot="-5400000" vert="horz"/>
              <a:lstStyle/>
              <a:p>
                <a:pPr>
                  <a:defRPr>
                    <a:solidFill>
                      <a:srgbClr val="C0000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Worksheet!$C$2:$C$19</c:f>
              <c:numCache>
                <c:formatCode>General</c:formatCode>
                <c:ptCount val="18"/>
                <c:pt idx="1">
                  <c:v>7.06</c:v>
                </c:pt>
                <c:pt idx="2">
                  <c:v>7.13</c:v>
                </c:pt>
                <c:pt idx="3">
                  <c:v>6.9649999999999999</c:v>
                </c:pt>
                <c:pt idx="4">
                  <c:v>6.6950000000000003</c:v>
                </c:pt>
                <c:pt idx="5">
                  <c:v>6.7149999999999999</c:v>
                </c:pt>
                <c:pt idx="6">
                  <c:v>6.6849999999999996</c:v>
                </c:pt>
                <c:pt idx="7">
                  <c:v>6.7</c:v>
                </c:pt>
                <c:pt idx="8">
                  <c:v>6.73</c:v>
                </c:pt>
                <c:pt idx="9">
                  <c:v>6.7450000000000001</c:v>
                </c:pt>
                <c:pt idx="11">
                  <c:v>6.7949999999999999</c:v>
                </c:pt>
                <c:pt idx="12">
                  <c:v>6.875</c:v>
                </c:pt>
                <c:pt idx="13">
                  <c:v>6.9450000000000003</c:v>
                </c:pt>
                <c:pt idx="14">
                  <c:v>7.0449999999999999</c:v>
                </c:pt>
                <c:pt idx="15">
                  <c:v>7.1749999999999998</c:v>
                </c:pt>
                <c:pt idx="16">
                  <c:v>7.1950000000000003</c:v>
                </c:pt>
                <c:pt idx="17">
                  <c:v>7.2149999999999999</c:v>
                </c:pt>
              </c:numCache>
            </c:numRef>
          </c:val>
          <c:smooth val="1"/>
        </c:ser>
        <c:ser>
          <c:idx val="2"/>
          <c:order val="2"/>
          <c:tx>
            <c:strRef>
              <c:f>Worksheet!$D$1</c:f>
              <c:strCache>
                <c:ptCount val="1"/>
                <c:pt idx="0">
                  <c:v>MEX (USD)</c:v>
                </c:pt>
              </c:strCache>
            </c:strRef>
          </c:tx>
          <c:marker>
            <c:symbol val="circle"/>
            <c:size val="5"/>
          </c:marker>
          <c:dLbls>
            <c:spPr>
              <a:noFill/>
              <a:ln>
                <a:noFill/>
              </a:ln>
              <a:effectLst/>
            </c:spPr>
            <c:txPr>
              <a:bodyPr rot="-5400000" vert="horz"/>
              <a:lstStyle/>
              <a:p>
                <a:pPr>
                  <a:defRPr>
                    <a:solidFill>
                      <a:srgbClr val="00206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Worksheet!$D$2:$D$19</c:f>
              <c:numCache>
                <c:formatCode>General</c:formatCode>
                <c:ptCount val="18"/>
                <c:pt idx="4">
                  <c:v>1.181</c:v>
                </c:pt>
                <c:pt idx="5">
                  <c:v>1.9730000000000001</c:v>
                </c:pt>
                <c:pt idx="6">
                  <c:v>2.4340000000000002</c:v>
                </c:pt>
                <c:pt idx="7">
                  <c:v>2.9350000000000001</c:v>
                </c:pt>
                <c:pt idx="9">
                  <c:v>3.21</c:v>
                </c:pt>
                <c:pt idx="10">
                  <c:v>3.3079999999999998</c:v>
                </c:pt>
                <c:pt idx="12">
                  <c:v>3.4969999999999999</c:v>
                </c:pt>
                <c:pt idx="14">
                  <c:v>3.512</c:v>
                </c:pt>
                <c:pt idx="15">
                  <c:v>4.1660000000000004</c:v>
                </c:pt>
                <c:pt idx="17">
                  <c:v>4.5199999999999996</c:v>
                </c:pt>
              </c:numCache>
            </c:numRef>
          </c:val>
          <c:smooth val="1"/>
        </c:ser>
        <c:ser>
          <c:idx val="3"/>
          <c:order val="3"/>
          <c:tx>
            <c:strRef>
              <c:f>Worksheet!$E$1</c:f>
              <c:strCache>
                <c:ptCount val="1"/>
                <c:pt idx="0">
                  <c:v>GER (EUR)</c:v>
                </c:pt>
              </c:strCache>
            </c:strRef>
          </c:tx>
          <c:marker>
            <c:symbol val="circle"/>
            <c:size val="5"/>
          </c:marker>
          <c:dLbls>
            <c:numFmt formatCode="#,##0.00" sourceLinked="0"/>
            <c:spPr>
              <a:noFill/>
              <a:ln>
                <a:noFill/>
              </a:ln>
              <a:effectLst/>
            </c:spPr>
            <c:txPr>
              <a:bodyPr rot="-5400000" vert="horz"/>
              <a:lstStyle/>
              <a:p>
                <a:pPr>
                  <a:defRPr b="1">
                    <a:solidFill>
                      <a:srgbClr val="00B05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Worksheet!$E$2:$E$19</c:f>
              <c:numCache>
                <c:formatCode>General</c:formatCode>
                <c:ptCount val="18"/>
                <c:pt idx="0">
                  <c:v>-0.78700000000000003</c:v>
                </c:pt>
                <c:pt idx="1">
                  <c:v>-0.749</c:v>
                </c:pt>
                <c:pt idx="2">
                  <c:v>-0.76700000000000002</c:v>
                </c:pt>
                <c:pt idx="3">
                  <c:v>-0.74199999999999999</c:v>
                </c:pt>
                <c:pt idx="4">
                  <c:v>-0.69699999999999995</c:v>
                </c:pt>
                <c:pt idx="5">
                  <c:v>-0.59899999999999998</c:v>
                </c:pt>
                <c:pt idx="6">
                  <c:v>-0.44800000000000001</c:v>
                </c:pt>
                <c:pt idx="7">
                  <c:v>-0.26900000000000002</c:v>
                </c:pt>
                <c:pt idx="8">
                  <c:v>-0.151</c:v>
                </c:pt>
                <c:pt idx="9">
                  <c:v>-1.2999999999999999E-2</c:v>
                </c:pt>
                <c:pt idx="10">
                  <c:v>0.13</c:v>
                </c:pt>
                <c:pt idx="11">
                  <c:v>0.30399999999999999</c:v>
                </c:pt>
                <c:pt idx="12">
                  <c:v>0.46200000000000002</c:v>
                </c:pt>
                <c:pt idx="14">
                  <c:v>0.66200000000000003</c:v>
                </c:pt>
                <c:pt idx="15">
                  <c:v>0.95899999999999996</c:v>
                </c:pt>
                <c:pt idx="16">
                  <c:v>1.141</c:v>
                </c:pt>
                <c:pt idx="17">
                  <c:v>1.2909999999999999</c:v>
                </c:pt>
              </c:numCache>
            </c:numRef>
          </c:val>
          <c:smooth val="1"/>
        </c:ser>
        <c:dLbls>
          <c:showLegendKey val="0"/>
          <c:showVal val="0"/>
          <c:showCatName val="0"/>
          <c:showSerName val="0"/>
          <c:showPercent val="0"/>
          <c:showBubbleSize val="0"/>
        </c:dLbls>
        <c:marker val="1"/>
        <c:smooth val="0"/>
        <c:axId val="81260928"/>
        <c:axId val="81262464"/>
      </c:lineChart>
      <c:catAx>
        <c:axId val="81260928"/>
        <c:scaling>
          <c:orientation val="minMax"/>
        </c:scaling>
        <c:delete val="0"/>
        <c:axPos val="b"/>
        <c:numFmt formatCode="General" sourceLinked="0"/>
        <c:majorTickMark val="out"/>
        <c:minorTickMark val="none"/>
        <c:tickLblPos val="low"/>
        <c:crossAx val="81262464"/>
        <c:crosses val="autoZero"/>
        <c:auto val="1"/>
        <c:lblAlgn val="ctr"/>
        <c:lblOffset val="100"/>
        <c:noMultiLvlLbl val="0"/>
      </c:catAx>
      <c:valAx>
        <c:axId val="81262464"/>
        <c:scaling>
          <c:orientation val="minMax"/>
        </c:scaling>
        <c:delete val="0"/>
        <c:axPos val="l"/>
        <c:majorGridlines>
          <c:spPr>
            <a:ln>
              <a:prstDash val="sysDot"/>
            </a:ln>
          </c:spPr>
        </c:majorGridlines>
        <c:title>
          <c:tx>
            <c:rich>
              <a:bodyPr rot="-5400000" vert="horz"/>
              <a:lstStyle/>
              <a:p>
                <a:pPr>
                  <a:defRPr/>
                </a:pPr>
                <a:r>
                  <a:rPr lang="en-US"/>
                  <a:t>Tasas de Interes</a:t>
                </a:r>
              </a:p>
            </c:rich>
          </c:tx>
          <c:layout/>
          <c:overlay val="0"/>
        </c:title>
        <c:numFmt formatCode="#,##0.00" sourceLinked="0"/>
        <c:majorTickMark val="out"/>
        <c:minorTickMark val="none"/>
        <c:tickLblPos val="nextTo"/>
        <c:crossAx val="81260928"/>
        <c:crosses val="autoZero"/>
        <c:crossBetween val="between"/>
        <c:majorUnit val="1.5"/>
      </c:valAx>
    </c:plotArea>
    <c:legend>
      <c:legendPos val="r"/>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Mercado Tasas Gubernamentales</a:t>
            </a:r>
          </a:p>
        </c:rich>
      </c:tx>
      <c:layout/>
      <c:overlay val="1"/>
    </c:title>
    <c:autoTitleDeleted val="0"/>
    <c:plotArea>
      <c:layout>
        <c:manualLayout>
          <c:layoutTarget val="inner"/>
          <c:xMode val="edge"/>
          <c:yMode val="edge"/>
          <c:x val="8.4806424680219011E-2"/>
          <c:y val="0.15971223935991052"/>
          <c:w val="0.78746938267163002"/>
          <c:h val="0.79982841127909854"/>
        </c:manualLayout>
      </c:layout>
      <c:lineChart>
        <c:grouping val="standard"/>
        <c:varyColors val="0"/>
        <c:ser>
          <c:idx val="0"/>
          <c:order val="0"/>
          <c:tx>
            <c:strRef>
              <c:f>Worksheet!$B$1</c:f>
              <c:strCache>
                <c:ptCount val="1"/>
                <c:pt idx="0">
                  <c:v>US</c:v>
                </c:pt>
              </c:strCache>
            </c:strRef>
          </c:tx>
          <c:marker>
            <c:symbol val="circle"/>
            <c:size val="5"/>
          </c:marker>
          <c:dLbls>
            <c:dLbl>
              <c:idx val="4"/>
              <c:layout>
                <c:manualLayout>
                  <c:x val="-2.2277879023546571E-2"/>
                  <c:y val="-0.13689974807300395"/>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2.2277879023546571E-2"/>
                  <c:y val="-0.19577240123874534"/>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2.2777258173792211E-2"/>
                  <c:y val="-0.24148867965032489"/>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1.9688816387515302E-2"/>
                  <c:y val="-0.22382250361717884"/>
                </c:manualLayout>
              </c:layout>
              <c:dLblPos val="r"/>
              <c:showLegendKey val="0"/>
              <c:showVal val="1"/>
              <c:showCatName val="0"/>
              <c:showSerName val="0"/>
              <c:showPercent val="0"/>
              <c:showBubbleSize val="0"/>
              <c:extLst>
                <c:ext xmlns:c15="http://schemas.microsoft.com/office/drawing/2012/chart" uri="{CE6537A1-D6FC-4f65-9D91-7224C49458BB}"/>
              </c:extLst>
            </c:dLbl>
            <c:dLbl>
              <c:idx val="12"/>
              <c:layout>
                <c:manualLayout>
                  <c:x val="1.930276116423069E-3"/>
                  <c:y val="-7.3384928469868396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5400000" vert="horz"/>
              <a:lstStyle/>
              <a:p>
                <a:pPr>
                  <a:defRPr>
                    <a:solidFill>
                      <a:srgbClr val="FFC00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Worksheet!$B$2:$B$19</c:f>
              <c:numCache>
                <c:formatCode>General</c:formatCode>
                <c:ptCount val="18"/>
                <c:pt idx="0">
                  <c:v>0.94399999999999995</c:v>
                </c:pt>
                <c:pt idx="1">
                  <c:v>1.0489999999999999</c:v>
                </c:pt>
                <c:pt idx="2">
                  <c:v>1.194</c:v>
                </c:pt>
                <c:pt idx="3">
                  <c:v>1.294</c:v>
                </c:pt>
                <c:pt idx="4">
                  <c:v>1.486</c:v>
                </c:pt>
                <c:pt idx="5">
                  <c:v>1.6240000000000001</c:v>
                </c:pt>
                <c:pt idx="7">
                  <c:v>1.9370000000000001</c:v>
                </c:pt>
                <c:pt idx="9">
                  <c:v>2.17</c:v>
                </c:pt>
                <c:pt idx="12">
                  <c:v>2.3340000000000001</c:v>
                </c:pt>
                <c:pt idx="17">
                  <c:v>2.86</c:v>
                </c:pt>
              </c:numCache>
            </c:numRef>
          </c:val>
          <c:smooth val="1"/>
        </c:ser>
        <c:ser>
          <c:idx val="1"/>
          <c:order val="1"/>
          <c:tx>
            <c:strRef>
              <c:f>Worksheet!$C$1</c:f>
              <c:strCache>
                <c:ptCount val="1"/>
                <c:pt idx="0">
                  <c:v>MEX (MXN)</c:v>
                </c:pt>
              </c:strCache>
            </c:strRef>
          </c:tx>
          <c:marker>
            <c:symbol val="circle"/>
            <c:size val="5"/>
          </c:marker>
          <c:dLbls>
            <c:spPr>
              <a:noFill/>
              <a:ln>
                <a:noFill/>
              </a:ln>
              <a:effectLst/>
            </c:spPr>
            <c:txPr>
              <a:bodyPr rot="-5400000" vert="horz"/>
              <a:lstStyle/>
              <a:p>
                <a:pPr>
                  <a:defRPr>
                    <a:solidFill>
                      <a:srgbClr val="C0000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Worksheet!$C$2:$C$19</c:f>
              <c:numCache>
                <c:formatCode>General</c:formatCode>
                <c:ptCount val="18"/>
                <c:pt idx="1">
                  <c:v>7.06</c:v>
                </c:pt>
                <c:pt idx="2">
                  <c:v>7.13</c:v>
                </c:pt>
                <c:pt idx="3">
                  <c:v>6.9649999999999999</c:v>
                </c:pt>
                <c:pt idx="4">
                  <c:v>6.6950000000000003</c:v>
                </c:pt>
                <c:pt idx="5">
                  <c:v>6.7149999999999999</c:v>
                </c:pt>
                <c:pt idx="6">
                  <c:v>6.6849999999999996</c:v>
                </c:pt>
                <c:pt idx="7">
                  <c:v>6.7</c:v>
                </c:pt>
                <c:pt idx="8">
                  <c:v>6.73</c:v>
                </c:pt>
                <c:pt idx="9">
                  <c:v>6.7450000000000001</c:v>
                </c:pt>
                <c:pt idx="11">
                  <c:v>6.7949999999999999</c:v>
                </c:pt>
                <c:pt idx="12">
                  <c:v>6.875</c:v>
                </c:pt>
                <c:pt idx="13">
                  <c:v>6.9450000000000003</c:v>
                </c:pt>
                <c:pt idx="14">
                  <c:v>7.0449999999999999</c:v>
                </c:pt>
                <c:pt idx="15">
                  <c:v>7.1749999999999998</c:v>
                </c:pt>
                <c:pt idx="16">
                  <c:v>7.1950000000000003</c:v>
                </c:pt>
                <c:pt idx="17">
                  <c:v>7.2149999999999999</c:v>
                </c:pt>
              </c:numCache>
            </c:numRef>
          </c:val>
          <c:smooth val="1"/>
        </c:ser>
        <c:ser>
          <c:idx val="2"/>
          <c:order val="2"/>
          <c:tx>
            <c:strRef>
              <c:f>Worksheet!$D$1</c:f>
              <c:strCache>
                <c:ptCount val="1"/>
                <c:pt idx="0">
                  <c:v>MEX (USD)</c:v>
                </c:pt>
              </c:strCache>
            </c:strRef>
          </c:tx>
          <c:marker>
            <c:symbol val="circle"/>
            <c:size val="5"/>
          </c:marker>
          <c:dLbls>
            <c:spPr>
              <a:noFill/>
              <a:ln>
                <a:noFill/>
              </a:ln>
              <a:effectLst/>
            </c:spPr>
            <c:txPr>
              <a:bodyPr rot="-5400000" vert="horz"/>
              <a:lstStyle/>
              <a:p>
                <a:pPr>
                  <a:defRPr>
                    <a:solidFill>
                      <a:srgbClr val="00206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Worksheet!$D$2:$D$19</c:f>
              <c:numCache>
                <c:formatCode>General</c:formatCode>
                <c:ptCount val="18"/>
                <c:pt idx="4">
                  <c:v>1.181</c:v>
                </c:pt>
                <c:pt idx="5">
                  <c:v>1.9730000000000001</c:v>
                </c:pt>
                <c:pt idx="6">
                  <c:v>2.4340000000000002</c:v>
                </c:pt>
                <c:pt idx="7">
                  <c:v>2.9350000000000001</c:v>
                </c:pt>
                <c:pt idx="9">
                  <c:v>3.21</c:v>
                </c:pt>
                <c:pt idx="10">
                  <c:v>3.3079999999999998</c:v>
                </c:pt>
                <c:pt idx="12">
                  <c:v>3.4969999999999999</c:v>
                </c:pt>
                <c:pt idx="14">
                  <c:v>3.512</c:v>
                </c:pt>
                <c:pt idx="15">
                  <c:v>4.1660000000000004</c:v>
                </c:pt>
                <c:pt idx="17">
                  <c:v>4.5199999999999996</c:v>
                </c:pt>
              </c:numCache>
            </c:numRef>
          </c:val>
          <c:smooth val="1"/>
        </c:ser>
        <c:ser>
          <c:idx val="3"/>
          <c:order val="3"/>
          <c:tx>
            <c:strRef>
              <c:f>Worksheet!$E$1</c:f>
              <c:strCache>
                <c:ptCount val="1"/>
                <c:pt idx="0">
                  <c:v>GER (EUR)</c:v>
                </c:pt>
              </c:strCache>
            </c:strRef>
          </c:tx>
          <c:marker>
            <c:symbol val="circle"/>
            <c:size val="5"/>
          </c:marker>
          <c:dLbls>
            <c:numFmt formatCode="#,##0.00" sourceLinked="0"/>
            <c:spPr>
              <a:noFill/>
              <a:ln>
                <a:noFill/>
              </a:ln>
              <a:effectLst/>
            </c:spPr>
            <c:txPr>
              <a:bodyPr rot="-5400000" vert="horz"/>
              <a:lstStyle/>
              <a:p>
                <a:pPr>
                  <a:defRPr b="1">
                    <a:solidFill>
                      <a:srgbClr val="00B050"/>
                    </a:solidFill>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Worksheet!$A$2:$A$19</c:f>
              <c:strCache>
                <c:ptCount val="18"/>
                <c:pt idx="0">
                  <c:v>1M</c:v>
                </c:pt>
                <c:pt idx="1">
                  <c:v>3M</c:v>
                </c:pt>
                <c:pt idx="2">
                  <c:v>6M</c:v>
                </c:pt>
                <c:pt idx="3">
                  <c:v>1Y</c:v>
                </c:pt>
                <c:pt idx="4">
                  <c:v>2Y</c:v>
                </c:pt>
                <c:pt idx="5">
                  <c:v>3Y</c:v>
                </c:pt>
                <c:pt idx="6">
                  <c:v>4Y</c:v>
                </c:pt>
                <c:pt idx="7">
                  <c:v>5Y</c:v>
                </c:pt>
                <c:pt idx="8">
                  <c:v>6Y</c:v>
                </c:pt>
                <c:pt idx="9">
                  <c:v>7Y</c:v>
                </c:pt>
                <c:pt idx="10">
                  <c:v>8Y</c:v>
                </c:pt>
                <c:pt idx="11">
                  <c:v>9Y</c:v>
                </c:pt>
                <c:pt idx="12">
                  <c:v>10Y</c:v>
                </c:pt>
                <c:pt idx="13">
                  <c:v>12Y</c:v>
                </c:pt>
                <c:pt idx="14">
                  <c:v>15Y</c:v>
                </c:pt>
                <c:pt idx="15">
                  <c:v>20Y</c:v>
                </c:pt>
                <c:pt idx="16">
                  <c:v>25Y</c:v>
                </c:pt>
                <c:pt idx="17">
                  <c:v>30Y</c:v>
                </c:pt>
              </c:strCache>
            </c:strRef>
          </c:cat>
          <c:val>
            <c:numRef>
              <c:f>Worksheet!$E$2:$E$19</c:f>
              <c:numCache>
                <c:formatCode>General</c:formatCode>
                <c:ptCount val="18"/>
                <c:pt idx="0">
                  <c:v>-0.78700000000000003</c:v>
                </c:pt>
                <c:pt idx="1">
                  <c:v>-0.749</c:v>
                </c:pt>
                <c:pt idx="2">
                  <c:v>-0.76700000000000002</c:v>
                </c:pt>
                <c:pt idx="3">
                  <c:v>-0.74199999999999999</c:v>
                </c:pt>
                <c:pt idx="4">
                  <c:v>-0.69699999999999995</c:v>
                </c:pt>
                <c:pt idx="5">
                  <c:v>-0.59899999999999998</c:v>
                </c:pt>
                <c:pt idx="6">
                  <c:v>-0.44800000000000001</c:v>
                </c:pt>
                <c:pt idx="7">
                  <c:v>-0.26900000000000002</c:v>
                </c:pt>
                <c:pt idx="8">
                  <c:v>-0.151</c:v>
                </c:pt>
                <c:pt idx="9">
                  <c:v>-1.2999999999999999E-2</c:v>
                </c:pt>
                <c:pt idx="10">
                  <c:v>0.13</c:v>
                </c:pt>
                <c:pt idx="11">
                  <c:v>0.30399999999999999</c:v>
                </c:pt>
                <c:pt idx="12">
                  <c:v>0.46200000000000002</c:v>
                </c:pt>
                <c:pt idx="14">
                  <c:v>0.66200000000000003</c:v>
                </c:pt>
                <c:pt idx="15">
                  <c:v>0.95899999999999996</c:v>
                </c:pt>
                <c:pt idx="16">
                  <c:v>1.141</c:v>
                </c:pt>
                <c:pt idx="17">
                  <c:v>1.2909999999999999</c:v>
                </c:pt>
              </c:numCache>
            </c:numRef>
          </c:val>
          <c:smooth val="1"/>
        </c:ser>
        <c:dLbls>
          <c:showLegendKey val="0"/>
          <c:showVal val="0"/>
          <c:showCatName val="0"/>
          <c:showSerName val="0"/>
          <c:showPercent val="0"/>
          <c:showBubbleSize val="0"/>
        </c:dLbls>
        <c:marker val="1"/>
        <c:smooth val="0"/>
        <c:axId val="81379712"/>
        <c:axId val="81381248"/>
      </c:lineChart>
      <c:catAx>
        <c:axId val="81379712"/>
        <c:scaling>
          <c:orientation val="minMax"/>
        </c:scaling>
        <c:delete val="0"/>
        <c:axPos val="b"/>
        <c:numFmt formatCode="General" sourceLinked="0"/>
        <c:majorTickMark val="out"/>
        <c:minorTickMark val="none"/>
        <c:tickLblPos val="low"/>
        <c:crossAx val="81381248"/>
        <c:crosses val="autoZero"/>
        <c:auto val="1"/>
        <c:lblAlgn val="ctr"/>
        <c:lblOffset val="100"/>
        <c:noMultiLvlLbl val="0"/>
      </c:catAx>
      <c:valAx>
        <c:axId val="81381248"/>
        <c:scaling>
          <c:orientation val="minMax"/>
        </c:scaling>
        <c:delete val="0"/>
        <c:axPos val="l"/>
        <c:majorGridlines>
          <c:spPr>
            <a:ln>
              <a:prstDash val="sysDot"/>
            </a:ln>
          </c:spPr>
        </c:majorGridlines>
        <c:title>
          <c:tx>
            <c:rich>
              <a:bodyPr rot="-5400000" vert="horz"/>
              <a:lstStyle/>
              <a:p>
                <a:pPr>
                  <a:defRPr/>
                </a:pPr>
                <a:r>
                  <a:rPr lang="en-US"/>
                  <a:t>Tasas de Interes</a:t>
                </a:r>
              </a:p>
            </c:rich>
          </c:tx>
          <c:layout/>
          <c:overlay val="0"/>
        </c:title>
        <c:numFmt formatCode="#,##0.00" sourceLinked="0"/>
        <c:majorTickMark val="out"/>
        <c:minorTickMark val="none"/>
        <c:tickLblPos val="nextTo"/>
        <c:crossAx val="81379712"/>
        <c:crosses val="autoZero"/>
        <c:crossBetween val="between"/>
        <c:majorUnit val="1.5"/>
      </c:valAx>
    </c:plotArea>
    <c:legend>
      <c:legendPos val="r"/>
      <c:layout/>
      <c:overlay val="0"/>
    </c:legend>
    <c:plotVisOnly val="1"/>
    <c:dispBlanksAs val="gap"/>
    <c:showDLblsOverMax val="0"/>
  </c:chart>
  <c:spPr>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35E11A-89B3-0E48-9EFB-56AB0291AA96}" type="doc">
      <dgm:prSet loTypeId="urn:microsoft.com/office/officeart/2005/8/layout/venn1" loCatId="" qsTypeId="urn:microsoft.com/office/officeart/2005/8/quickstyle/simple1" qsCatId="simple" csTypeId="urn:microsoft.com/office/officeart/2005/8/colors/colorful3" csCatId="colorful" phldr="1"/>
      <dgm:spPr/>
    </dgm:pt>
    <dgm:pt modelId="{7F6736F1-8C79-0245-A086-A04880958B61}">
      <dgm:prSet phldrT="[Texto]"/>
      <dgm:spPr>
        <a:xfrm>
          <a:off x="1823874" y="0"/>
          <a:ext cx="2438400" cy="2438400"/>
        </a:xfrm>
        <a:prstGeom prst="ellipse">
          <a:avLst/>
        </a:prstGeom>
        <a:solidFill>
          <a:srgbClr val="9BBB59">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s-ES_tradnl" dirty="0" smtClean="0">
              <a:solidFill>
                <a:srgbClr val="00B050"/>
              </a:solidFill>
              <a:latin typeface="Calibri"/>
              <a:ea typeface="+mn-ea"/>
              <a:cs typeface="+mn-cs"/>
            </a:rPr>
            <a:t>Mercado Cambiario</a:t>
          </a:r>
          <a:endParaRPr lang="es-ES_tradnl" dirty="0">
            <a:solidFill>
              <a:srgbClr val="00B050"/>
            </a:solidFill>
            <a:latin typeface="Calibri"/>
            <a:ea typeface="+mn-ea"/>
            <a:cs typeface="+mn-cs"/>
          </a:endParaRPr>
        </a:p>
      </dgm:t>
    </dgm:pt>
    <dgm:pt modelId="{8C7FC23A-FEA1-9F45-992A-35A4400547D3}" type="parTrans" cxnId="{E54635A3-22F2-EB4B-AA2E-0E38EFAD8A2D}">
      <dgm:prSet/>
      <dgm:spPr/>
      <dgm:t>
        <a:bodyPr/>
        <a:lstStyle/>
        <a:p>
          <a:endParaRPr lang="es-ES_tradnl"/>
        </a:p>
      </dgm:t>
    </dgm:pt>
    <dgm:pt modelId="{2311AF46-2237-FC46-9B9D-5C9B3A580C26}" type="sibTrans" cxnId="{E54635A3-22F2-EB4B-AA2E-0E38EFAD8A2D}">
      <dgm:prSet/>
      <dgm:spPr/>
      <dgm:t>
        <a:bodyPr/>
        <a:lstStyle/>
        <a:p>
          <a:endParaRPr lang="es-ES_tradnl"/>
        </a:p>
      </dgm:t>
    </dgm:pt>
    <dgm:pt modelId="{63778742-B315-BC4D-A28F-BFDB37BB82F1}">
      <dgm:prSet phldrT="[Texto]"/>
      <dgm:spPr>
        <a:xfrm>
          <a:off x="2708656" y="1574800"/>
          <a:ext cx="2438400" cy="2438400"/>
        </a:xfrm>
        <a:prstGeom prst="ellipse">
          <a:avLst/>
        </a:prstGeom>
        <a:solidFill>
          <a:srgbClr val="9BBB59">
            <a:alpha val="50000"/>
            <a:hueOff val="5625132"/>
            <a:satOff val="-8440"/>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s-ES_tradnl" dirty="0" smtClean="0">
              <a:solidFill>
                <a:srgbClr val="1F497D">
                  <a:lumMod val="50000"/>
                </a:srgbClr>
              </a:solidFill>
              <a:latin typeface="Calibri"/>
              <a:ea typeface="+mn-ea"/>
              <a:cs typeface="+mn-cs"/>
            </a:rPr>
            <a:t>Mercado Accionario</a:t>
          </a:r>
          <a:endParaRPr lang="es-ES_tradnl" dirty="0">
            <a:solidFill>
              <a:srgbClr val="1F497D">
                <a:lumMod val="50000"/>
              </a:srgbClr>
            </a:solidFill>
            <a:latin typeface="Calibri"/>
            <a:ea typeface="+mn-ea"/>
            <a:cs typeface="+mn-cs"/>
          </a:endParaRPr>
        </a:p>
      </dgm:t>
    </dgm:pt>
    <dgm:pt modelId="{4906D68E-3BDF-3947-B848-4FC31D61E735}" type="parTrans" cxnId="{4372066C-B5AF-3A45-8E50-8DB734664279}">
      <dgm:prSet/>
      <dgm:spPr/>
      <dgm:t>
        <a:bodyPr/>
        <a:lstStyle/>
        <a:p>
          <a:endParaRPr lang="es-ES_tradnl"/>
        </a:p>
      </dgm:t>
    </dgm:pt>
    <dgm:pt modelId="{8F68A42B-B10A-9E41-A8AD-31A88DA724BF}" type="sibTrans" cxnId="{4372066C-B5AF-3A45-8E50-8DB734664279}">
      <dgm:prSet/>
      <dgm:spPr/>
      <dgm:t>
        <a:bodyPr/>
        <a:lstStyle/>
        <a:p>
          <a:endParaRPr lang="es-ES_tradnl"/>
        </a:p>
      </dgm:t>
    </dgm:pt>
    <dgm:pt modelId="{88891A63-CD6B-BB43-92ED-092ADBDE79CE}">
      <dgm:prSet phldrT="[Texto]"/>
      <dgm:spPr>
        <a:xfrm>
          <a:off x="948943" y="1574800"/>
          <a:ext cx="2438400" cy="2438400"/>
        </a:xfrm>
        <a:prstGeom prst="ellipse">
          <a:avLst/>
        </a:prstGeom>
        <a:solidFill>
          <a:srgbClr val="9BBB59">
            <a:alpha val="50000"/>
            <a:hueOff val="11250264"/>
            <a:satOff val="-16880"/>
            <a:lumOff val="-2745"/>
            <a:alphaOff val="0"/>
          </a:srgbClr>
        </a:solidFill>
        <a:ln w="25400" cap="flat" cmpd="sng" algn="ctr">
          <a:solidFill>
            <a:sysClr val="window" lastClr="FFFFFF">
              <a:hueOff val="0"/>
              <a:satOff val="0"/>
              <a:lumOff val="0"/>
              <a:alphaOff val="0"/>
            </a:sysClr>
          </a:solidFill>
          <a:prstDash val="solid"/>
        </a:ln>
        <a:effectLst/>
      </dgm:spPr>
      <dgm:t>
        <a:bodyPr/>
        <a:lstStyle/>
        <a:p>
          <a:pPr algn="ctr"/>
          <a:r>
            <a:rPr lang="es-ES_tradnl" dirty="0" smtClean="0">
              <a:solidFill>
                <a:srgbClr val="8064A2">
                  <a:lumMod val="50000"/>
                </a:srgbClr>
              </a:solidFill>
              <a:latin typeface="Calibri"/>
              <a:ea typeface="+mn-ea"/>
              <a:cs typeface="+mn-cs"/>
            </a:rPr>
            <a:t>Mercado de Deuda</a:t>
          </a:r>
          <a:endParaRPr lang="es-ES_tradnl" dirty="0">
            <a:solidFill>
              <a:srgbClr val="8064A2">
                <a:lumMod val="50000"/>
              </a:srgbClr>
            </a:solidFill>
            <a:latin typeface="Calibri"/>
            <a:ea typeface="+mn-ea"/>
            <a:cs typeface="+mn-cs"/>
          </a:endParaRPr>
        </a:p>
      </dgm:t>
    </dgm:pt>
    <dgm:pt modelId="{EA9D6A41-DA9D-C049-8EEA-CB162463D000}" type="parTrans" cxnId="{92F1932C-DEEB-B447-987F-18ED9A35FE63}">
      <dgm:prSet/>
      <dgm:spPr/>
      <dgm:t>
        <a:bodyPr/>
        <a:lstStyle/>
        <a:p>
          <a:endParaRPr lang="es-ES_tradnl"/>
        </a:p>
      </dgm:t>
    </dgm:pt>
    <dgm:pt modelId="{9EBEB368-1762-0E4D-BAA0-5ABE6E70358E}" type="sibTrans" cxnId="{92F1932C-DEEB-B447-987F-18ED9A35FE63}">
      <dgm:prSet/>
      <dgm:spPr/>
      <dgm:t>
        <a:bodyPr/>
        <a:lstStyle/>
        <a:p>
          <a:endParaRPr lang="es-ES_tradnl"/>
        </a:p>
      </dgm:t>
    </dgm:pt>
    <dgm:pt modelId="{9C20A103-3DAA-4F41-B7BD-13D0174AB114}" type="pres">
      <dgm:prSet presAssocID="{2535E11A-89B3-0E48-9EFB-56AB0291AA96}" presName="compositeShape" presStyleCnt="0">
        <dgm:presLayoutVars>
          <dgm:chMax val="7"/>
          <dgm:dir/>
          <dgm:resizeHandles val="exact"/>
        </dgm:presLayoutVars>
      </dgm:prSet>
      <dgm:spPr/>
    </dgm:pt>
    <dgm:pt modelId="{43824554-3D2C-5247-B4FB-9543C00DA460}" type="pres">
      <dgm:prSet presAssocID="{7F6736F1-8C79-0245-A086-A04880958B61}" presName="circ1" presStyleLbl="vennNode1" presStyleIdx="0" presStyleCnt="3" custLinFactNeighborX="-202" custLinFactNeighborY="-4389"/>
      <dgm:spPr/>
      <dgm:t>
        <a:bodyPr/>
        <a:lstStyle/>
        <a:p>
          <a:endParaRPr lang="es-ES_tradnl"/>
        </a:p>
      </dgm:t>
    </dgm:pt>
    <dgm:pt modelId="{F91D0F95-85AA-9541-9D40-EE4E71FCB1C8}" type="pres">
      <dgm:prSet presAssocID="{7F6736F1-8C79-0245-A086-A04880958B61}" presName="circ1Tx" presStyleLbl="revTx" presStyleIdx="0" presStyleCnt="0">
        <dgm:presLayoutVars>
          <dgm:chMax val="0"/>
          <dgm:chPref val="0"/>
          <dgm:bulletEnabled val="1"/>
        </dgm:presLayoutVars>
      </dgm:prSet>
      <dgm:spPr/>
      <dgm:t>
        <a:bodyPr/>
        <a:lstStyle/>
        <a:p>
          <a:endParaRPr lang="es-ES_tradnl"/>
        </a:p>
      </dgm:t>
    </dgm:pt>
    <dgm:pt modelId="{C4E21115-6625-804D-9AD7-37EA857146BB}" type="pres">
      <dgm:prSet presAssocID="{63778742-B315-BC4D-A28F-BFDB37BB82F1}" presName="circ2" presStyleLbl="vennNode1" presStyleIdx="1" presStyleCnt="3"/>
      <dgm:spPr/>
      <dgm:t>
        <a:bodyPr/>
        <a:lstStyle/>
        <a:p>
          <a:endParaRPr lang="es-ES_tradnl"/>
        </a:p>
      </dgm:t>
    </dgm:pt>
    <dgm:pt modelId="{40403D13-9EB4-C243-AE6A-00ED1B5DC843}" type="pres">
      <dgm:prSet presAssocID="{63778742-B315-BC4D-A28F-BFDB37BB82F1}" presName="circ2Tx" presStyleLbl="revTx" presStyleIdx="0" presStyleCnt="0">
        <dgm:presLayoutVars>
          <dgm:chMax val="0"/>
          <dgm:chPref val="0"/>
          <dgm:bulletEnabled val="1"/>
        </dgm:presLayoutVars>
      </dgm:prSet>
      <dgm:spPr/>
      <dgm:t>
        <a:bodyPr/>
        <a:lstStyle/>
        <a:p>
          <a:endParaRPr lang="es-ES_tradnl"/>
        </a:p>
      </dgm:t>
    </dgm:pt>
    <dgm:pt modelId="{708B9E27-143C-6F4E-814B-58F6CF0438FE}" type="pres">
      <dgm:prSet presAssocID="{88891A63-CD6B-BB43-92ED-092ADBDE79CE}" presName="circ3" presStyleLbl="vennNode1" presStyleIdx="2" presStyleCnt="3"/>
      <dgm:spPr/>
      <dgm:t>
        <a:bodyPr/>
        <a:lstStyle/>
        <a:p>
          <a:endParaRPr lang="es-ES_tradnl"/>
        </a:p>
      </dgm:t>
    </dgm:pt>
    <dgm:pt modelId="{C020B6DA-2081-7A47-A620-AD3F2A1B171B}" type="pres">
      <dgm:prSet presAssocID="{88891A63-CD6B-BB43-92ED-092ADBDE79CE}" presName="circ3Tx" presStyleLbl="revTx" presStyleIdx="0" presStyleCnt="0">
        <dgm:presLayoutVars>
          <dgm:chMax val="0"/>
          <dgm:chPref val="0"/>
          <dgm:bulletEnabled val="1"/>
        </dgm:presLayoutVars>
      </dgm:prSet>
      <dgm:spPr/>
      <dgm:t>
        <a:bodyPr/>
        <a:lstStyle/>
        <a:p>
          <a:endParaRPr lang="es-ES_tradnl"/>
        </a:p>
      </dgm:t>
    </dgm:pt>
  </dgm:ptLst>
  <dgm:cxnLst>
    <dgm:cxn modelId="{8153E67B-0DFB-4F93-A16F-0F8BB063CE3B}" type="presOf" srcId="{88891A63-CD6B-BB43-92ED-092ADBDE79CE}" destId="{708B9E27-143C-6F4E-814B-58F6CF0438FE}" srcOrd="0" destOrd="0" presId="urn:microsoft.com/office/officeart/2005/8/layout/venn1"/>
    <dgm:cxn modelId="{4372066C-B5AF-3A45-8E50-8DB734664279}" srcId="{2535E11A-89B3-0E48-9EFB-56AB0291AA96}" destId="{63778742-B315-BC4D-A28F-BFDB37BB82F1}" srcOrd="1" destOrd="0" parTransId="{4906D68E-3BDF-3947-B848-4FC31D61E735}" sibTransId="{8F68A42B-B10A-9E41-A8AD-31A88DA724BF}"/>
    <dgm:cxn modelId="{7137D9D5-07CD-4158-8913-3C071DDC72C5}" type="presOf" srcId="{7F6736F1-8C79-0245-A086-A04880958B61}" destId="{F91D0F95-85AA-9541-9D40-EE4E71FCB1C8}" srcOrd="1" destOrd="0" presId="urn:microsoft.com/office/officeart/2005/8/layout/venn1"/>
    <dgm:cxn modelId="{108E9997-B28A-4BFC-B79C-14502269DF1A}" type="presOf" srcId="{7F6736F1-8C79-0245-A086-A04880958B61}" destId="{43824554-3D2C-5247-B4FB-9543C00DA460}" srcOrd="0" destOrd="0" presId="urn:microsoft.com/office/officeart/2005/8/layout/venn1"/>
    <dgm:cxn modelId="{92F1932C-DEEB-B447-987F-18ED9A35FE63}" srcId="{2535E11A-89B3-0E48-9EFB-56AB0291AA96}" destId="{88891A63-CD6B-BB43-92ED-092ADBDE79CE}" srcOrd="2" destOrd="0" parTransId="{EA9D6A41-DA9D-C049-8EEA-CB162463D000}" sibTransId="{9EBEB368-1762-0E4D-BAA0-5ABE6E70358E}"/>
    <dgm:cxn modelId="{B814893D-0817-4D53-8669-F7592568585E}" type="presOf" srcId="{2535E11A-89B3-0E48-9EFB-56AB0291AA96}" destId="{9C20A103-3DAA-4F41-B7BD-13D0174AB114}" srcOrd="0" destOrd="0" presId="urn:microsoft.com/office/officeart/2005/8/layout/venn1"/>
    <dgm:cxn modelId="{9338C452-A830-49D6-B123-2A6A59A7971A}" type="presOf" srcId="{63778742-B315-BC4D-A28F-BFDB37BB82F1}" destId="{40403D13-9EB4-C243-AE6A-00ED1B5DC843}" srcOrd="1" destOrd="0" presId="urn:microsoft.com/office/officeart/2005/8/layout/venn1"/>
    <dgm:cxn modelId="{E54635A3-22F2-EB4B-AA2E-0E38EFAD8A2D}" srcId="{2535E11A-89B3-0E48-9EFB-56AB0291AA96}" destId="{7F6736F1-8C79-0245-A086-A04880958B61}" srcOrd="0" destOrd="0" parTransId="{8C7FC23A-FEA1-9F45-992A-35A4400547D3}" sibTransId="{2311AF46-2237-FC46-9B9D-5C9B3A580C26}"/>
    <dgm:cxn modelId="{6D6D74DD-3133-41E0-A167-D16E228C639E}" type="presOf" srcId="{88891A63-CD6B-BB43-92ED-092ADBDE79CE}" destId="{C020B6DA-2081-7A47-A620-AD3F2A1B171B}" srcOrd="1" destOrd="0" presId="urn:microsoft.com/office/officeart/2005/8/layout/venn1"/>
    <dgm:cxn modelId="{FDBF4AD9-51FE-4E1F-B3B4-67419E40801C}" type="presOf" srcId="{63778742-B315-BC4D-A28F-BFDB37BB82F1}" destId="{C4E21115-6625-804D-9AD7-37EA857146BB}" srcOrd="0" destOrd="0" presId="urn:microsoft.com/office/officeart/2005/8/layout/venn1"/>
    <dgm:cxn modelId="{76FB07CA-EBAE-4270-948A-5CBDB3C6264A}" type="presParOf" srcId="{9C20A103-3DAA-4F41-B7BD-13D0174AB114}" destId="{43824554-3D2C-5247-B4FB-9543C00DA460}" srcOrd="0" destOrd="0" presId="urn:microsoft.com/office/officeart/2005/8/layout/venn1"/>
    <dgm:cxn modelId="{3D2E874F-FF19-4806-B9FD-2E064CFDEC13}" type="presParOf" srcId="{9C20A103-3DAA-4F41-B7BD-13D0174AB114}" destId="{F91D0F95-85AA-9541-9D40-EE4E71FCB1C8}" srcOrd="1" destOrd="0" presId="urn:microsoft.com/office/officeart/2005/8/layout/venn1"/>
    <dgm:cxn modelId="{7F22F161-66BF-4F6A-A025-73F2C346C35F}" type="presParOf" srcId="{9C20A103-3DAA-4F41-B7BD-13D0174AB114}" destId="{C4E21115-6625-804D-9AD7-37EA857146BB}" srcOrd="2" destOrd="0" presId="urn:microsoft.com/office/officeart/2005/8/layout/venn1"/>
    <dgm:cxn modelId="{2727E969-4E04-4D93-A914-A28D4D723AB6}" type="presParOf" srcId="{9C20A103-3DAA-4F41-B7BD-13D0174AB114}" destId="{40403D13-9EB4-C243-AE6A-00ED1B5DC843}" srcOrd="3" destOrd="0" presId="urn:microsoft.com/office/officeart/2005/8/layout/venn1"/>
    <dgm:cxn modelId="{C240AFBC-CE06-4333-AF1C-617DD8B230DA}" type="presParOf" srcId="{9C20A103-3DAA-4F41-B7BD-13D0174AB114}" destId="{708B9E27-143C-6F4E-814B-58F6CF0438FE}" srcOrd="4" destOrd="0" presId="urn:microsoft.com/office/officeart/2005/8/layout/venn1"/>
    <dgm:cxn modelId="{A1F7C15D-E665-4363-9DA3-F857EDC52C01}" type="presParOf" srcId="{9C20A103-3DAA-4F41-B7BD-13D0174AB114}" destId="{C020B6DA-2081-7A47-A620-AD3F2A1B171B}"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24554-3D2C-5247-B4FB-9543C00DA460}">
      <dsp:nvSpPr>
        <dsp:cNvPr id="0" name=""/>
        <dsp:cNvSpPr/>
      </dsp:nvSpPr>
      <dsp:spPr>
        <a:xfrm>
          <a:off x="1823874" y="0"/>
          <a:ext cx="2438400" cy="2438400"/>
        </a:xfrm>
        <a:prstGeom prst="ellipse">
          <a:avLst/>
        </a:prstGeom>
        <a:solidFill>
          <a:srgbClr val="9BBB59">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smtClean="0">
              <a:solidFill>
                <a:srgbClr val="00B050"/>
              </a:solidFill>
              <a:latin typeface="Calibri"/>
              <a:ea typeface="+mn-ea"/>
              <a:cs typeface="+mn-cs"/>
            </a:rPr>
            <a:t>Mercado Cambiario</a:t>
          </a:r>
          <a:endParaRPr lang="es-ES_tradnl" sz="1800" kern="1200" dirty="0">
            <a:solidFill>
              <a:srgbClr val="00B050"/>
            </a:solidFill>
            <a:latin typeface="Calibri"/>
            <a:ea typeface="+mn-ea"/>
            <a:cs typeface="+mn-cs"/>
          </a:endParaRPr>
        </a:p>
      </dsp:txBody>
      <dsp:txXfrm>
        <a:off x="2410864" y="587413"/>
        <a:ext cx="1264420" cy="775894"/>
      </dsp:txXfrm>
    </dsp:sp>
    <dsp:sp modelId="{C4E21115-6625-804D-9AD7-37EA857146BB}">
      <dsp:nvSpPr>
        <dsp:cNvPr id="0" name=""/>
        <dsp:cNvSpPr/>
      </dsp:nvSpPr>
      <dsp:spPr>
        <a:xfrm>
          <a:off x="2708656" y="1574800"/>
          <a:ext cx="2438400" cy="2438400"/>
        </a:xfrm>
        <a:prstGeom prst="ellipse">
          <a:avLst/>
        </a:prstGeom>
        <a:solidFill>
          <a:srgbClr val="9BBB59">
            <a:alpha val="50000"/>
            <a:hueOff val="5625132"/>
            <a:satOff val="-8440"/>
            <a:lumOff val="-137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smtClean="0">
              <a:solidFill>
                <a:srgbClr val="1F497D">
                  <a:lumMod val="50000"/>
                </a:srgbClr>
              </a:solidFill>
              <a:latin typeface="Calibri"/>
              <a:ea typeface="+mn-ea"/>
              <a:cs typeface="+mn-cs"/>
            </a:rPr>
            <a:t>Mercado Accionario</a:t>
          </a:r>
          <a:endParaRPr lang="es-ES_tradnl" sz="1800" kern="1200" dirty="0">
            <a:solidFill>
              <a:srgbClr val="1F497D">
                <a:lumMod val="50000"/>
              </a:srgbClr>
            </a:solidFill>
            <a:latin typeface="Calibri"/>
            <a:ea typeface="+mn-ea"/>
            <a:cs typeface="+mn-cs"/>
          </a:endParaRPr>
        </a:p>
      </dsp:txBody>
      <dsp:txXfrm>
        <a:off x="3668657" y="2401122"/>
        <a:ext cx="1034526" cy="948316"/>
      </dsp:txXfrm>
    </dsp:sp>
    <dsp:sp modelId="{708B9E27-143C-6F4E-814B-58F6CF0438FE}">
      <dsp:nvSpPr>
        <dsp:cNvPr id="0" name=""/>
        <dsp:cNvSpPr/>
      </dsp:nvSpPr>
      <dsp:spPr>
        <a:xfrm>
          <a:off x="948943" y="1574800"/>
          <a:ext cx="2438400" cy="2438400"/>
        </a:xfrm>
        <a:prstGeom prst="ellipse">
          <a:avLst/>
        </a:prstGeom>
        <a:solidFill>
          <a:srgbClr val="9BBB59">
            <a:alpha val="50000"/>
            <a:hueOff val="11250264"/>
            <a:satOff val="-16880"/>
            <a:lumOff val="-274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smtClean="0">
              <a:solidFill>
                <a:srgbClr val="8064A2">
                  <a:lumMod val="50000"/>
                </a:srgbClr>
              </a:solidFill>
              <a:latin typeface="Calibri"/>
              <a:ea typeface="+mn-ea"/>
              <a:cs typeface="+mn-cs"/>
            </a:rPr>
            <a:t>Mercado de Deuda</a:t>
          </a:r>
          <a:endParaRPr lang="es-ES_tradnl" sz="1800" kern="1200" dirty="0">
            <a:solidFill>
              <a:srgbClr val="8064A2">
                <a:lumMod val="50000"/>
              </a:srgbClr>
            </a:solidFill>
            <a:latin typeface="Calibri"/>
            <a:ea typeface="+mn-ea"/>
            <a:cs typeface="+mn-cs"/>
          </a:endParaRPr>
        </a:p>
      </dsp:txBody>
      <dsp:txXfrm>
        <a:off x="1392817" y="2401122"/>
        <a:ext cx="1034526" cy="94831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pPr>
              <a:defRPr/>
            </a:pPr>
            <a:endParaRPr lang="es-MX"/>
          </a:p>
        </p:txBody>
      </p:sp>
      <p:sp>
        <p:nvSpPr>
          <p:cNvPr id="3" name="2 Marcador de fecha"/>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pPr>
              <a:defRPr/>
            </a:pPr>
            <a:fld id="{5E986ABC-6A77-43CF-9292-C2AF2986F7EB}" type="datetimeFigureOut">
              <a:rPr lang="es-MX"/>
              <a:pPr>
                <a:defRPr/>
              </a:pPr>
              <a:t>24/09/2019</a:t>
            </a:fld>
            <a:endParaRPr lang="es-MX"/>
          </a:p>
        </p:txBody>
      </p:sp>
      <p:sp>
        <p:nvSpPr>
          <p:cNvPr id="4" name="3 Marcador de pie de página"/>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pPr>
              <a:defRPr/>
            </a:pPr>
            <a:endParaRPr lang="es-MX"/>
          </a:p>
        </p:txBody>
      </p:sp>
      <p:sp>
        <p:nvSpPr>
          <p:cNvPr id="5" name="4 Marcador de número de diapositiva"/>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pPr>
              <a:defRPr/>
            </a:pPr>
            <a:fld id="{2D7D4051-CA7B-492E-B4D5-AE388B93F407}" type="slidenum">
              <a:rPr lang="es-MX"/>
              <a:pPr>
                <a:defRPr/>
              </a:pPr>
              <a:t>‹#›</a:t>
            </a:fld>
            <a:endParaRPr lang="es-MX"/>
          </a:p>
        </p:txBody>
      </p:sp>
    </p:spTree>
    <p:extLst>
      <p:ext uri="{BB962C8B-B14F-4D97-AF65-F5344CB8AC3E}">
        <p14:creationId xmlns:p14="http://schemas.microsoft.com/office/powerpoint/2010/main" val="72256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4029282" cy="350760"/>
          </a:xfrm>
          <a:prstGeom prst="rect">
            <a:avLst/>
          </a:prstGeom>
        </p:spPr>
        <p:txBody>
          <a:bodyPr vert="horz" lIns="93177" tIns="46589" rIns="93177" bIns="46589" rtlCol="0"/>
          <a:lstStyle>
            <a:lvl1pPr algn="l">
              <a:defRPr sz="1200">
                <a:latin typeface="Arial" charset="0"/>
              </a:defRPr>
            </a:lvl1pPr>
          </a:lstStyle>
          <a:p>
            <a:pPr>
              <a:defRPr/>
            </a:pPr>
            <a:endParaRPr lang="es-MX"/>
          </a:p>
        </p:txBody>
      </p:sp>
      <p:sp>
        <p:nvSpPr>
          <p:cNvPr id="3" name="2 Marcador de fecha"/>
          <p:cNvSpPr>
            <a:spLocks noGrp="1"/>
          </p:cNvSpPr>
          <p:nvPr>
            <p:ph type="dt" idx="1"/>
          </p:nvPr>
        </p:nvSpPr>
        <p:spPr>
          <a:xfrm>
            <a:off x="5265014" y="0"/>
            <a:ext cx="4029282" cy="350760"/>
          </a:xfrm>
          <a:prstGeom prst="rect">
            <a:avLst/>
          </a:prstGeom>
        </p:spPr>
        <p:txBody>
          <a:bodyPr vert="horz" lIns="93177" tIns="46589" rIns="93177" bIns="46589" rtlCol="0"/>
          <a:lstStyle>
            <a:lvl1pPr algn="r">
              <a:defRPr sz="1200">
                <a:latin typeface="Arial" charset="0"/>
              </a:defRPr>
            </a:lvl1pPr>
          </a:lstStyle>
          <a:p>
            <a:pPr>
              <a:defRPr/>
            </a:pPr>
            <a:fld id="{1C1D0FB5-B5D6-43B5-AED4-E76C70EA3AB2}" type="datetimeFigureOut">
              <a:rPr lang="es-MX"/>
              <a:pPr>
                <a:defRPr/>
              </a:pPr>
              <a:t>24/09/2019</a:t>
            </a:fld>
            <a:endParaRPr lang="es-MX"/>
          </a:p>
        </p:txBody>
      </p:sp>
      <p:sp>
        <p:nvSpPr>
          <p:cNvPr id="4" name="3 Marcador de imagen de diapositiva"/>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pPr lvl="0"/>
            <a:endParaRPr lang="es-MX" noProof="0" smtClean="0"/>
          </a:p>
        </p:txBody>
      </p:sp>
      <p:sp>
        <p:nvSpPr>
          <p:cNvPr id="5" name="4 Marcador de notas"/>
          <p:cNvSpPr>
            <a:spLocks noGrp="1"/>
          </p:cNvSpPr>
          <p:nvPr>
            <p:ph type="body" sz="quarter" idx="3"/>
          </p:nvPr>
        </p:nvSpPr>
        <p:spPr>
          <a:xfrm>
            <a:off x="930482" y="3330419"/>
            <a:ext cx="7435436" cy="3154441"/>
          </a:xfrm>
          <a:prstGeom prst="rect">
            <a:avLst/>
          </a:prstGeom>
        </p:spPr>
        <p:txBody>
          <a:bodyPr vert="horz" lIns="93177" tIns="46589" rIns="93177" bIns="46589"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smtClean="0"/>
          </a:p>
        </p:txBody>
      </p:sp>
      <p:sp>
        <p:nvSpPr>
          <p:cNvPr id="6" name="5 Marcador de pie de página"/>
          <p:cNvSpPr>
            <a:spLocks noGrp="1"/>
          </p:cNvSpPr>
          <p:nvPr>
            <p:ph type="ftr" sz="quarter" idx="4"/>
          </p:nvPr>
        </p:nvSpPr>
        <p:spPr>
          <a:xfrm>
            <a:off x="1" y="6658443"/>
            <a:ext cx="4029282" cy="350760"/>
          </a:xfrm>
          <a:prstGeom prst="rect">
            <a:avLst/>
          </a:prstGeom>
        </p:spPr>
        <p:txBody>
          <a:bodyPr vert="horz" lIns="93177" tIns="46589" rIns="93177" bIns="46589" rtlCol="0" anchor="b"/>
          <a:lstStyle>
            <a:lvl1pPr algn="l">
              <a:defRPr sz="1200">
                <a:latin typeface="Arial" charset="0"/>
              </a:defRPr>
            </a:lvl1pPr>
          </a:lstStyle>
          <a:p>
            <a:pPr>
              <a:defRPr/>
            </a:pPr>
            <a:endParaRPr lang="es-MX"/>
          </a:p>
        </p:txBody>
      </p:sp>
      <p:sp>
        <p:nvSpPr>
          <p:cNvPr id="7" name="6 Marcador de número de diapositiva"/>
          <p:cNvSpPr>
            <a:spLocks noGrp="1"/>
          </p:cNvSpPr>
          <p:nvPr>
            <p:ph type="sldNum" sz="quarter" idx="5"/>
          </p:nvPr>
        </p:nvSpPr>
        <p:spPr>
          <a:xfrm>
            <a:off x="5265014" y="6658443"/>
            <a:ext cx="4029282" cy="350760"/>
          </a:xfrm>
          <a:prstGeom prst="rect">
            <a:avLst/>
          </a:prstGeom>
        </p:spPr>
        <p:txBody>
          <a:bodyPr vert="horz" lIns="93177" tIns="46589" rIns="93177" bIns="46589" rtlCol="0" anchor="b"/>
          <a:lstStyle>
            <a:lvl1pPr algn="r">
              <a:defRPr sz="1200">
                <a:latin typeface="Arial" charset="0"/>
              </a:defRPr>
            </a:lvl1pPr>
          </a:lstStyle>
          <a:p>
            <a:pPr>
              <a:defRPr/>
            </a:pPr>
            <a:fld id="{DC90B14B-DCC1-436D-94A0-746EAE17B8D2}" type="slidenum">
              <a:rPr lang="es-MX"/>
              <a:pPr>
                <a:defRPr/>
              </a:pPr>
              <a:t>‹#›</a:t>
            </a:fld>
            <a:endParaRPr lang="es-MX"/>
          </a:p>
        </p:txBody>
      </p:sp>
    </p:spTree>
    <p:extLst>
      <p:ext uri="{BB962C8B-B14F-4D97-AF65-F5344CB8AC3E}">
        <p14:creationId xmlns:p14="http://schemas.microsoft.com/office/powerpoint/2010/main" val="3107235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205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08" y="-1"/>
            <a:ext cx="925252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889" y="44624"/>
            <a:ext cx="899953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889" y="798572"/>
            <a:ext cx="8999537" cy="13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889" y="6500211"/>
            <a:ext cx="8999537" cy="6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 Marcador de número de diapositiva"/>
          <p:cNvSpPr txBox="1">
            <a:spLocks/>
          </p:cNvSpPr>
          <p:nvPr userDrawn="1"/>
        </p:nvSpPr>
        <p:spPr>
          <a:xfrm>
            <a:off x="7956376" y="6556401"/>
            <a:ext cx="981472" cy="288925"/>
          </a:xfrm>
          <a:prstGeom prst="rect">
            <a:avLst/>
          </a:prstGeom>
        </p:spPr>
        <p:txBody>
          <a:bodyPr anchor="ct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C8473E0-AFEE-403A-A61F-1C8F97007731}" type="slidenum">
              <a:rPr lang="es-ES" sz="1600" smtClean="0">
                <a:solidFill>
                  <a:schemeClr val="bg1">
                    <a:lumMod val="65000"/>
                  </a:schemeClr>
                </a:solidFill>
                <a:latin typeface="Trebuchet MS" pitchFamily="34" charset="0"/>
              </a:rPr>
              <a:pPr algn="r"/>
              <a:t>‹#›</a:t>
            </a:fld>
            <a:endParaRPr lang="es-ES" sz="1600" dirty="0">
              <a:solidFill>
                <a:schemeClr val="bg1">
                  <a:lumMod val="65000"/>
                </a:schemeClr>
              </a:solidFill>
              <a:latin typeface="Trebuchet MS" pitchFamily="34" charset="0"/>
            </a:endParaRPr>
          </a:p>
        </p:txBody>
      </p:sp>
      <p:sp>
        <p:nvSpPr>
          <p:cNvPr id="15" name="14 CuadroTexto"/>
          <p:cNvSpPr txBox="1"/>
          <p:nvPr userDrawn="1"/>
        </p:nvSpPr>
        <p:spPr>
          <a:xfrm>
            <a:off x="3803392" y="6556401"/>
            <a:ext cx="1537216" cy="307777"/>
          </a:xfrm>
          <a:prstGeom prst="rect">
            <a:avLst/>
          </a:prstGeom>
          <a:noFill/>
        </p:spPr>
        <p:txBody>
          <a:bodyPr wrap="none" rtlCol="0">
            <a:spAutoFit/>
          </a:bodyPr>
          <a:lstStyle/>
          <a:p>
            <a:r>
              <a:rPr lang="es-MX" sz="1400" u="sng" dirty="0" smtClean="0">
                <a:solidFill>
                  <a:schemeClr val="bg1">
                    <a:lumMod val="50000"/>
                  </a:schemeClr>
                </a:solidFill>
              </a:rPr>
              <a:t>www.analysic.com</a:t>
            </a:r>
            <a:endParaRPr lang="es-MX" sz="1400" u="sng" dirty="0">
              <a:solidFill>
                <a:schemeClr val="bg1">
                  <a:lumMod val="50000"/>
                </a:schemeClr>
              </a:solidFill>
            </a:endParaRPr>
          </a:p>
        </p:txBody>
      </p:sp>
      <p:pic>
        <p:nvPicPr>
          <p:cNvPr id="2054" name="Picture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5644" y="96010"/>
            <a:ext cx="523863" cy="62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36033" y="4623463"/>
            <a:ext cx="1501815" cy="178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 Título"/>
          <p:cNvSpPr>
            <a:spLocks noGrp="1"/>
          </p:cNvSpPr>
          <p:nvPr>
            <p:ph type="title"/>
          </p:nvPr>
        </p:nvSpPr>
        <p:spPr>
          <a:xfrm>
            <a:off x="755576" y="162020"/>
            <a:ext cx="8166640" cy="490066"/>
          </a:xfrm>
          <a:prstGeom prst="rect">
            <a:avLst/>
          </a:prstGeom>
        </p:spPr>
        <p:txBody>
          <a:bodyPr>
            <a:noAutofit/>
          </a:bodyPr>
          <a:lstStyle>
            <a:lvl1pPr algn="r">
              <a:defRPr sz="3200">
                <a:solidFill>
                  <a:schemeClr val="bg1"/>
                </a:solidFill>
                <a:latin typeface="+mj-lt"/>
              </a:defRPr>
            </a:lvl1pPr>
          </a:lstStyle>
          <a:p>
            <a:r>
              <a:rPr lang="es-ES" dirty="0" smtClean="0"/>
              <a:t>Haga clic para modificar el estilo de título</a:t>
            </a:r>
            <a:endParaRPr lang="es-MX" dirty="0"/>
          </a:p>
        </p:txBody>
      </p:sp>
    </p:spTree>
    <p:extLst>
      <p:ext uri="{BB962C8B-B14F-4D97-AF65-F5344CB8AC3E}">
        <p14:creationId xmlns:p14="http://schemas.microsoft.com/office/powerpoint/2010/main" val="7939080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205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08" y="-1"/>
            <a:ext cx="925252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889" y="44624"/>
            <a:ext cx="899953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889" y="798572"/>
            <a:ext cx="8999537" cy="13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889" y="6500211"/>
            <a:ext cx="8999537" cy="6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 Marcador de número de diapositiva"/>
          <p:cNvSpPr txBox="1">
            <a:spLocks/>
          </p:cNvSpPr>
          <p:nvPr userDrawn="1"/>
        </p:nvSpPr>
        <p:spPr>
          <a:xfrm>
            <a:off x="7956376" y="6556401"/>
            <a:ext cx="981472" cy="288925"/>
          </a:xfrm>
          <a:prstGeom prst="rect">
            <a:avLst/>
          </a:prstGeom>
        </p:spPr>
        <p:txBody>
          <a:bodyPr anchor="ct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C8473E0-AFEE-403A-A61F-1C8F97007731}" type="slidenum">
              <a:rPr lang="es-ES" sz="1600" smtClean="0">
                <a:solidFill>
                  <a:schemeClr val="bg1">
                    <a:lumMod val="65000"/>
                  </a:schemeClr>
                </a:solidFill>
                <a:latin typeface="Trebuchet MS" pitchFamily="34" charset="0"/>
              </a:rPr>
              <a:pPr algn="r"/>
              <a:t>‹#›</a:t>
            </a:fld>
            <a:endParaRPr lang="es-ES" sz="1600" dirty="0">
              <a:solidFill>
                <a:schemeClr val="bg1">
                  <a:lumMod val="65000"/>
                </a:schemeClr>
              </a:solidFill>
              <a:latin typeface="Trebuchet MS" pitchFamily="34" charset="0"/>
            </a:endParaRPr>
          </a:p>
        </p:txBody>
      </p:sp>
      <p:sp>
        <p:nvSpPr>
          <p:cNvPr id="15" name="14 CuadroTexto"/>
          <p:cNvSpPr txBox="1"/>
          <p:nvPr userDrawn="1"/>
        </p:nvSpPr>
        <p:spPr>
          <a:xfrm>
            <a:off x="3803392" y="6556401"/>
            <a:ext cx="1537216" cy="307777"/>
          </a:xfrm>
          <a:prstGeom prst="rect">
            <a:avLst/>
          </a:prstGeom>
          <a:noFill/>
        </p:spPr>
        <p:txBody>
          <a:bodyPr wrap="none" rtlCol="0">
            <a:spAutoFit/>
          </a:bodyPr>
          <a:lstStyle/>
          <a:p>
            <a:r>
              <a:rPr lang="es-MX" sz="1400" u="sng" dirty="0" smtClean="0">
                <a:solidFill>
                  <a:schemeClr val="bg1">
                    <a:lumMod val="50000"/>
                  </a:schemeClr>
                </a:solidFill>
              </a:rPr>
              <a:t>www.analysic.com</a:t>
            </a:r>
            <a:endParaRPr lang="es-MX" sz="1400" u="sng" dirty="0">
              <a:solidFill>
                <a:schemeClr val="bg1">
                  <a:lumMod val="50000"/>
                </a:schemeClr>
              </a:solidFill>
            </a:endParaRPr>
          </a:p>
        </p:txBody>
      </p:sp>
      <p:pic>
        <p:nvPicPr>
          <p:cNvPr id="2054" name="Picture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5644" y="96010"/>
            <a:ext cx="523863" cy="62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36033" y="4623463"/>
            <a:ext cx="1501815" cy="178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 Título"/>
          <p:cNvSpPr>
            <a:spLocks noGrp="1"/>
          </p:cNvSpPr>
          <p:nvPr>
            <p:ph type="title"/>
          </p:nvPr>
        </p:nvSpPr>
        <p:spPr>
          <a:xfrm>
            <a:off x="755576" y="162020"/>
            <a:ext cx="8166640" cy="490066"/>
          </a:xfrm>
          <a:prstGeom prst="rect">
            <a:avLst/>
          </a:prstGeom>
        </p:spPr>
        <p:txBody>
          <a:bodyPr>
            <a:noAutofit/>
          </a:bodyPr>
          <a:lstStyle>
            <a:lvl1pPr algn="r">
              <a:defRPr sz="3200">
                <a:solidFill>
                  <a:schemeClr val="bg1"/>
                </a:solidFill>
                <a:latin typeface="+mj-lt"/>
              </a:defRPr>
            </a:lvl1pPr>
          </a:lstStyle>
          <a:p>
            <a:r>
              <a:rPr lang="es-ES" dirty="0" smtClean="0"/>
              <a:t>Haga clic para modificar el estilo de título</a:t>
            </a:r>
            <a:endParaRPr lang="es-MX" dirty="0"/>
          </a:p>
        </p:txBody>
      </p:sp>
    </p:spTree>
    <p:extLst>
      <p:ext uri="{BB962C8B-B14F-4D97-AF65-F5344CB8AC3E}">
        <p14:creationId xmlns:p14="http://schemas.microsoft.com/office/powerpoint/2010/main" val="6214971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205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08" y="-1"/>
            <a:ext cx="925252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889" y="44624"/>
            <a:ext cx="899953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889" y="798572"/>
            <a:ext cx="8999537" cy="13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889" y="6500211"/>
            <a:ext cx="8999537" cy="6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 Marcador de número de diapositiva"/>
          <p:cNvSpPr txBox="1">
            <a:spLocks/>
          </p:cNvSpPr>
          <p:nvPr userDrawn="1"/>
        </p:nvSpPr>
        <p:spPr>
          <a:xfrm>
            <a:off x="7956376" y="6556401"/>
            <a:ext cx="981472" cy="288925"/>
          </a:xfrm>
          <a:prstGeom prst="rect">
            <a:avLst/>
          </a:prstGeom>
        </p:spPr>
        <p:txBody>
          <a:bodyPr anchor="ct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C8473E0-AFEE-403A-A61F-1C8F97007731}" type="slidenum">
              <a:rPr lang="es-ES" sz="1600" smtClean="0">
                <a:solidFill>
                  <a:schemeClr val="bg1">
                    <a:lumMod val="65000"/>
                  </a:schemeClr>
                </a:solidFill>
                <a:latin typeface="Trebuchet MS" pitchFamily="34" charset="0"/>
              </a:rPr>
              <a:pPr algn="r"/>
              <a:t>‹#›</a:t>
            </a:fld>
            <a:endParaRPr lang="es-ES" sz="1600" dirty="0">
              <a:solidFill>
                <a:schemeClr val="bg1">
                  <a:lumMod val="65000"/>
                </a:schemeClr>
              </a:solidFill>
              <a:latin typeface="Trebuchet MS" pitchFamily="34" charset="0"/>
            </a:endParaRPr>
          </a:p>
        </p:txBody>
      </p:sp>
      <p:sp>
        <p:nvSpPr>
          <p:cNvPr id="15" name="14 CuadroTexto"/>
          <p:cNvSpPr txBox="1"/>
          <p:nvPr userDrawn="1"/>
        </p:nvSpPr>
        <p:spPr>
          <a:xfrm>
            <a:off x="3803392" y="6556401"/>
            <a:ext cx="1537216" cy="307777"/>
          </a:xfrm>
          <a:prstGeom prst="rect">
            <a:avLst/>
          </a:prstGeom>
          <a:noFill/>
        </p:spPr>
        <p:txBody>
          <a:bodyPr wrap="none" rtlCol="0">
            <a:spAutoFit/>
          </a:bodyPr>
          <a:lstStyle/>
          <a:p>
            <a:r>
              <a:rPr lang="es-MX" sz="1400" u="sng" dirty="0" smtClean="0">
                <a:solidFill>
                  <a:schemeClr val="bg1">
                    <a:lumMod val="50000"/>
                  </a:schemeClr>
                </a:solidFill>
              </a:rPr>
              <a:t>www.analysic.com</a:t>
            </a:r>
            <a:endParaRPr lang="es-MX" sz="1400" u="sng" dirty="0">
              <a:solidFill>
                <a:schemeClr val="bg1">
                  <a:lumMod val="50000"/>
                </a:schemeClr>
              </a:solidFill>
            </a:endParaRPr>
          </a:p>
        </p:txBody>
      </p:sp>
      <p:pic>
        <p:nvPicPr>
          <p:cNvPr id="2054" name="Picture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5644" y="96010"/>
            <a:ext cx="523863" cy="62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36033" y="4623463"/>
            <a:ext cx="1501815" cy="178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 Título"/>
          <p:cNvSpPr>
            <a:spLocks noGrp="1"/>
          </p:cNvSpPr>
          <p:nvPr>
            <p:ph type="title"/>
          </p:nvPr>
        </p:nvSpPr>
        <p:spPr>
          <a:xfrm>
            <a:off x="755576" y="162020"/>
            <a:ext cx="8166640" cy="490066"/>
          </a:xfrm>
          <a:prstGeom prst="rect">
            <a:avLst/>
          </a:prstGeom>
        </p:spPr>
        <p:txBody>
          <a:bodyPr>
            <a:noAutofit/>
          </a:bodyPr>
          <a:lstStyle>
            <a:lvl1pPr algn="r">
              <a:defRPr sz="3200">
                <a:solidFill>
                  <a:schemeClr val="bg1"/>
                </a:solidFill>
                <a:latin typeface="+mj-lt"/>
              </a:defRPr>
            </a:lvl1pPr>
          </a:lstStyle>
          <a:p>
            <a:r>
              <a:rPr lang="es-ES" dirty="0" smtClean="0"/>
              <a:t>Haga clic para modificar el estilo de título</a:t>
            </a:r>
            <a:endParaRPr lang="es-MX" dirty="0"/>
          </a:p>
        </p:txBody>
      </p:sp>
    </p:spTree>
    <p:extLst>
      <p:ext uri="{BB962C8B-B14F-4D97-AF65-F5344CB8AC3E}">
        <p14:creationId xmlns:p14="http://schemas.microsoft.com/office/powerpoint/2010/main" val="31130153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ítulo y objetos">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1"/>
            <a:ext cx="925252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0" y="44624"/>
            <a:ext cx="899953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0" y="798574"/>
            <a:ext cx="8999537" cy="13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0" y="6500211"/>
            <a:ext cx="8999537" cy="6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 Marcador de número de diapositiva"/>
          <p:cNvSpPr txBox="1">
            <a:spLocks/>
          </p:cNvSpPr>
          <p:nvPr/>
        </p:nvSpPr>
        <p:spPr>
          <a:xfrm>
            <a:off x="7956377" y="6556403"/>
            <a:ext cx="981472" cy="288925"/>
          </a:xfrm>
          <a:prstGeom prst="rect">
            <a:avLst/>
          </a:prstGeom>
        </p:spPr>
        <p:txBody>
          <a:bodyPr anchor="ct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C8473E0-AFEE-403A-A61F-1C8F97007731}" type="slidenum">
              <a:rPr lang="es-ES" sz="1200" smtClean="0">
                <a:solidFill>
                  <a:prstClr val="white">
                    <a:lumMod val="65000"/>
                  </a:prstClr>
                </a:solidFill>
                <a:latin typeface="Trebuchet MS" pitchFamily="34" charset="0"/>
              </a:rPr>
              <a:pPr algn="r"/>
              <a:t>‹#›</a:t>
            </a:fld>
            <a:endParaRPr lang="es-ES" sz="1200" dirty="0">
              <a:solidFill>
                <a:prstClr val="white">
                  <a:lumMod val="65000"/>
                </a:prstClr>
              </a:solidFill>
              <a:latin typeface="Trebuchet MS" pitchFamily="34" charset="0"/>
            </a:endParaRPr>
          </a:p>
        </p:txBody>
      </p:sp>
      <p:sp>
        <p:nvSpPr>
          <p:cNvPr id="15" name="14 CuadroTexto"/>
          <p:cNvSpPr txBox="1"/>
          <p:nvPr/>
        </p:nvSpPr>
        <p:spPr>
          <a:xfrm>
            <a:off x="3803392" y="6556402"/>
            <a:ext cx="1207382" cy="253916"/>
          </a:xfrm>
          <a:prstGeom prst="rect">
            <a:avLst/>
          </a:prstGeom>
          <a:noFill/>
        </p:spPr>
        <p:txBody>
          <a:bodyPr wrap="none" rtlCol="0">
            <a:spAutoFit/>
          </a:bodyPr>
          <a:lstStyle/>
          <a:p>
            <a:r>
              <a:rPr lang="es-MX" sz="1050" u="sng" dirty="0" smtClean="0">
                <a:solidFill>
                  <a:prstClr val="white">
                    <a:lumMod val="50000"/>
                  </a:prstClr>
                </a:solidFill>
              </a:rPr>
              <a:t>www.analysic.com</a:t>
            </a:r>
            <a:endParaRPr lang="es-MX" sz="1050" u="sng" dirty="0">
              <a:solidFill>
                <a:prstClr val="white">
                  <a:lumMod val="50000"/>
                </a:prstClr>
              </a:solidFill>
            </a:endParaRPr>
          </a:p>
        </p:txBody>
      </p:sp>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5645" y="96012"/>
            <a:ext cx="523863" cy="62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6033" y="4623463"/>
            <a:ext cx="1501815" cy="178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 Título"/>
          <p:cNvSpPr>
            <a:spLocks noGrp="1"/>
          </p:cNvSpPr>
          <p:nvPr>
            <p:ph type="title"/>
          </p:nvPr>
        </p:nvSpPr>
        <p:spPr>
          <a:xfrm>
            <a:off x="755577" y="162020"/>
            <a:ext cx="8166640" cy="490066"/>
          </a:xfrm>
          <a:prstGeom prst="rect">
            <a:avLst/>
          </a:prstGeom>
        </p:spPr>
        <p:txBody>
          <a:bodyPr>
            <a:noAutofit/>
          </a:bodyPr>
          <a:lstStyle>
            <a:lvl1pPr algn="r">
              <a:defRPr sz="2400">
                <a:solidFill>
                  <a:schemeClr val="bg1"/>
                </a:solidFill>
                <a:latin typeface="+mj-lt"/>
              </a:defRPr>
            </a:lvl1pPr>
          </a:lstStyle>
          <a:p>
            <a:r>
              <a:rPr lang="es-ES" smtClean="0"/>
              <a:t>Haga clic para modificar el estilo de título del patrón</a:t>
            </a:r>
            <a:endParaRPr lang="es-MX" dirty="0"/>
          </a:p>
        </p:txBody>
      </p:sp>
    </p:spTree>
    <p:extLst>
      <p:ext uri="{BB962C8B-B14F-4D97-AF65-F5344CB8AC3E}">
        <p14:creationId xmlns:p14="http://schemas.microsoft.com/office/powerpoint/2010/main" val="2061846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8" name="Picture 6" descr="D:\Datos_Perfil\447276\Desktop\Imagenes\shutterstock_12734615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4580"/>
          <a:stretch/>
        </p:blipFill>
        <p:spPr bwMode="auto">
          <a:xfrm>
            <a:off x="-108520" y="-53902"/>
            <a:ext cx="9252521" cy="69392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65413" y="1619250"/>
            <a:ext cx="3813175"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97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interna_final"/>
          <p:cNvPicPr>
            <a:picLocks noChangeAspect="1" noChangeArrowheads="1"/>
          </p:cNvPicPr>
          <p:nvPr/>
        </p:nvPicPr>
        <p:blipFill>
          <a:blip r:embed="rId18"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www.banxico.org.mx/divulgacion/sistema-financiero/sistema-financiero.html#Caracteristicasdelosprincipalesinstrumentosdedeuda" TargetMode="External"/><Relationship Id="rId2" Type="http://schemas.openxmlformats.org/officeDocument/2006/relationships/hyperlink" Target="http://www.banxico.org.mx/divulgacion/sistema-financiero/sistema-financiero.html#Tiposdeinstrumentosdedeuda"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1.png"/><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1.png"/><Relationship Id="rId4" Type="http://schemas.openxmlformats.org/officeDocument/2006/relationships/image" Target="../media/image28.wmf"/></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Diplomado Derivados Financieros</a:t>
            </a:r>
            <a:br>
              <a:rPr lang="es-MX" sz="2200" dirty="0" smtClean="0">
                <a:latin typeface="Calibri" panose="020F0502020204030204" pitchFamily="34" charset="0"/>
              </a:rPr>
            </a:br>
            <a:r>
              <a:rPr lang="es-MX" sz="2000" b="1" dirty="0" smtClean="0">
                <a:solidFill>
                  <a:schemeClr val="bg1">
                    <a:lumMod val="50000"/>
                  </a:schemeClr>
                </a:solidFill>
                <a:latin typeface="Calibri" panose="020F0502020204030204" pitchFamily="34" charset="0"/>
              </a:rPr>
              <a:t>Mercado de Dinero y Herramientas Cuantitativas Aplicadas a Finanzas</a:t>
            </a:r>
            <a:endParaRPr lang="es-MX" sz="2200" b="1" dirty="0">
              <a:solidFill>
                <a:schemeClr val="bg1">
                  <a:lumMod val="50000"/>
                </a:schemeClr>
              </a:solidFill>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algn="just">
              <a:buFont typeface="Wingdings" panose="05000000000000000000" pitchFamily="2" charset="2"/>
              <a:buChar char="q"/>
            </a:pPr>
            <a:endParaRPr lang="es-MX" sz="1800" dirty="0">
              <a:latin typeface="Calibri" panose="020F0502020204030204" pitchFamily="34" charset="0"/>
            </a:endParaRPr>
          </a:p>
          <a:p>
            <a:pPr>
              <a:buFont typeface="Wingdings" panose="05000000000000000000" pitchFamily="2" charset="2"/>
              <a:buChar char="q"/>
            </a:pPr>
            <a:r>
              <a:rPr lang="es-MX" sz="1800" b="1" dirty="0" err="1">
                <a:latin typeface="Calibri" panose="020F0502020204030204" pitchFamily="34" charset="0"/>
              </a:rPr>
              <a:t>The</a:t>
            </a:r>
            <a:r>
              <a:rPr lang="es-MX" sz="1800" b="1" dirty="0">
                <a:latin typeface="Calibri" panose="020F0502020204030204" pitchFamily="34" charset="0"/>
              </a:rPr>
              <a:t> </a:t>
            </a:r>
            <a:r>
              <a:rPr lang="es-MX" sz="1800" b="1" dirty="0" err="1">
                <a:latin typeface="Calibri" panose="020F0502020204030204" pitchFamily="34" charset="0"/>
              </a:rPr>
              <a:t>Theory</a:t>
            </a:r>
            <a:r>
              <a:rPr lang="es-MX" sz="1800" b="1" dirty="0">
                <a:latin typeface="Calibri" panose="020F0502020204030204" pitchFamily="34" charset="0"/>
              </a:rPr>
              <a:t> of </a:t>
            </a:r>
            <a:r>
              <a:rPr lang="es-MX" sz="1800" b="1" dirty="0" err="1">
                <a:latin typeface="Calibri" panose="020F0502020204030204" pitchFamily="34" charset="0"/>
              </a:rPr>
              <a:t>Interest</a:t>
            </a:r>
            <a:r>
              <a:rPr lang="es-MX" sz="1800" b="1" dirty="0">
                <a:latin typeface="Calibri" panose="020F0502020204030204" pitchFamily="34" charset="0"/>
              </a:rPr>
              <a:t>. </a:t>
            </a:r>
            <a:r>
              <a:rPr lang="es-MX" sz="1800" b="1" dirty="0" err="1">
                <a:latin typeface="Calibri" panose="020F0502020204030204" pitchFamily="34" charset="0"/>
              </a:rPr>
              <a:t>Second</a:t>
            </a:r>
            <a:r>
              <a:rPr lang="es-MX" sz="1800" b="1" dirty="0">
                <a:latin typeface="Calibri" panose="020F0502020204030204" pitchFamily="34" charset="0"/>
              </a:rPr>
              <a:t> </a:t>
            </a:r>
            <a:r>
              <a:rPr lang="es-MX" sz="1800" b="1" dirty="0" err="1" smtClean="0">
                <a:latin typeface="Calibri" panose="020F0502020204030204" pitchFamily="34" charset="0"/>
              </a:rPr>
              <a:t>Edition</a:t>
            </a:r>
            <a:r>
              <a:rPr lang="es-MX" sz="1800" b="1" dirty="0" smtClean="0">
                <a:latin typeface="Calibri" panose="020F0502020204030204" pitchFamily="34" charset="0"/>
              </a:rPr>
              <a:t> ,</a:t>
            </a:r>
            <a:r>
              <a:rPr lang="es-MX" sz="1800" dirty="0" smtClean="0">
                <a:latin typeface="Calibri" panose="020F0502020204030204" pitchFamily="34" charset="0"/>
              </a:rPr>
              <a:t>Stephen </a:t>
            </a:r>
            <a:r>
              <a:rPr lang="es-MX" sz="1800" dirty="0">
                <a:latin typeface="Calibri" panose="020F0502020204030204" pitchFamily="34" charset="0"/>
              </a:rPr>
              <a:t>G. </a:t>
            </a:r>
            <a:r>
              <a:rPr lang="es-MX" sz="1800" dirty="0" err="1">
                <a:latin typeface="Calibri" panose="020F0502020204030204" pitchFamily="34" charset="0"/>
              </a:rPr>
              <a:t>Kellison</a:t>
            </a:r>
            <a:r>
              <a:rPr lang="es-MX" sz="1800" dirty="0">
                <a:latin typeface="Calibri" panose="020F0502020204030204" pitchFamily="34" charset="0"/>
              </a:rPr>
              <a:t>, Georgia </a:t>
            </a:r>
            <a:r>
              <a:rPr lang="es-MX" sz="1800" dirty="0" err="1">
                <a:latin typeface="Calibri" panose="020F0502020204030204" pitchFamily="34" charset="0"/>
              </a:rPr>
              <a:t>State</a:t>
            </a:r>
            <a:r>
              <a:rPr lang="es-MX" sz="1800" dirty="0">
                <a:latin typeface="Calibri" panose="020F0502020204030204" pitchFamily="34" charset="0"/>
              </a:rPr>
              <a:t> </a:t>
            </a:r>
            <a:r>
              <a:rPr lang="es-MX" sz="1800" dirty="0" err="1" smtClean="0">
                <a:latin typeface="Calibri" panose="020F0502020204030204" pitchFamily="34" charset="0"/>
              </a:rPr>
              <a:t>University,MC</a:t>
            </a:r>
            <a:r>
              <a:rPr lang="es-MX" sz="1800" dirty="0" smtClean="0">
                <a:latin typeface="Calibri" panose="020F0502020204030204" pitchFamily="34" charset="0"/>
              </a:rPr>
              <a:t> </a:t>
            </a:r>
            <a:r>
              <a:rPr lang="es-MX" sz="1800" dirty="0">
                <a:latin typeface="Calibri" panose="020F0502020204030204" pitchFamily="34" charset="0"/>
              </a:rPr>
              <a:t>Graw-Hill </a:t>
            </a:r>
            <a:r>
              <a:rPr lang="es-MX" sz="1800" dirty="0" smtClean="0">
                <a:latin typeface="Calibri" panose="020F0502020204030204" pitchFamily="34" charset="0"/>
              </a:rPr>
              <a:t>2000</a:t>
            </a:r>
          </a:p>
          <a:p>
            <a:pPr>
              <a:buFont typeface="Wingdings" panose="05000000000000000000" pitchFamily="2" charset="2"/>
              <a:buChar char="q"/>
            </a:pPr>
            <a:endParaRPr lang="es-MX" sz="1800" b="1" dirty="0" smtClean="0">
              <a:latin typeface="Calibri" panose="020F0502020204030204" pitchFamily="34" charset="0"/>
            </a:endParaRPr>
          </a:p>
          <a:p>
            <a:pPr>
              <a:buFont typeface="Wingdings" panose="05000000000000000000" pitchFamily="2" charset="2"/>
              <a:buChar char="q"/>
            </a:pPr>
            <a:r>
              <a:rPr lang="es-MX" sz="1800" b="1" dirty="0" err="1" smtClean="0">
                <a:latin typeface="Calibri" panose="020F0502020204030204" pitchFamily="34" charset="0"/>
              </a:rPr>
              <a:t>Options</a:t>
            </a:r>
            <a:r>
              <a:rPr lang="es-MX" sz="1800" b="1" dirty="0">
                <a:latin typeface="Calibri" panose="020F0502020204030204" pitchFamily="34" charset="0"/>
              </a:rPr>
              <a:t>, </a:t>
            </a:r>
            <a:r>
              <a:rPr lang="es-MX" sz="1800" b="1" dirty="0" err="1">
                <a:latin typeface="Calibri" panose="020F0502020204030204" pitchFamily="34" charset="0"/>
              </a:rPr>
              <a:t>Futures</a:t>
            </a:r>
            <a:r>
              <a:rPr lang="es-MX" sz="1800" b="1" dirty="0">
                <a:latin typeface="Calibri" panose="020F0502020204030204" pitchFamily="34" charset="0"/>
              </a:rPr>
              <a:t> and </a:t>
            </a:r>
            <a:r>
              <a:rPr lang="es-MX" sz="1800" b="1" dirty="0" err="1">
                <a:latin typeface="Calibri" panose="020F0502020204030204" pitchFamily="34" charset="0"/>
              </a:rPr>
              <a:t>Others</a:t>
            </a:r>
            <a:r>
              <a:rPr lang="es-MX" sz="1800" b="1" dirty="0">
                <a:latin typeface="Calibri" panose="020F0502020204030204" pitchFamily="34" charset="0"/>
              </a:rPr>
              <a:t> </a:t>
            </a:r>
            <a:r>
              <a:rPr lang="es-MX" sz="1800" b="1" dirty="0" err="1">
                <a:latin typeface="Calibri" panose="020F0502020204030204" pitchFamily="34" charset="0"/>
              </a:rPr>
              <a:t>Derivatives</a:t>
            </a:r>
            <a:r>
              <a:rPr lang="es-MX" sz="1800" b="1" dirty="0">
                <a:latin typeface="Calibri" panose="020F0502020204030204" pitchFamily="34" charset="0"/>
              </a:rPr>
              <a:t>. </a:t>
            </a:r>
            <a:r>
              <a:rPr lang="es-MX" sz="1800" dirty="0" err="1" smtClean="0">
                <a:latin typeface="Calibri" panose="020F0502020204030204" pitchFamily="34" charset="0"/>
              </a:rPr>
              <a:t>Eighth</a:t>
            </a:r>
            <a:r>
              <a:rPr lang="es-MX" sz="1800" dirty="0" smtClean="0">
                <a:latin typeface="Calibri" panose="020F0502020204030204" pitchFamily="34" charset="0"/>
              </a:rPr>
              <a:t> </a:t>
            </a:r>
            <a:r>
              <a:rPr lang="es-MX" sz="1800" dirty="0" err="1">
                <a:latin typeface="Calibri" panose="020F0502020204030204" pitchFamily="34" charset="0"/>
              </a:rPr>
              <a:t>Edition</a:t>
            </a:r>
            <a:r>
              <a:rPr lang="es-MX" sz="1800" b="1" dirty="0" smtClean="0">
                <a:latin typeface="Calibri" panose="020F0502020204030204" pitchFamily="34" charset="0"/>
              </a:rPr>
              <a:t>, </a:t>
            </a:r>
            <a:r>
              <a:rPr lang="es-MX" sz="1800" dirty="0" err="1" smtClean="0">
                <a:latin typeface="Calibri" panose="020F0502020204030204" pitchFamily="34" charset="0"/>
              </a:rPr>
              <a:t>Jhon</a:t>
            </a:r>
            <a:r>
              <a:rPr lang="es-MX" sz="1800" dirty="0" smtClean="0">
                <a:latin typeface="Calibri" panose="020F0502020204030204" pitchFamily="34" charset="0"/>
              </a:rPr>
              <a:t> </a:t>
            </a:r>
            <a:r>
              <a:rPr lang="es-MX" sz="1800" dirty="0">
                <a:latin typeface="Calibri" panose="020F0502020204030204" pitchFamily="34" charset="0"/>
              </a:rPr>
              <a:t>C. </a:t>
            </a:r>
            <a:r>
              <a:rPr lang="es-MX" sz="1800" dirty="0" smtClean="0">
                <a:latin typeface="Calibri" panose="020F0502020204030204" pitchFamily="34" charset="0"/>
              </a:rPr>
              <a:t>Hull, Pearson </a:t>
            </a:r>
            <a:r>
              <a:rPr lang="es-MX" sz="1800" dirty="0">
                <a:latin typeface="Calibri" panose="020F0502020204030204" pitchFamily="34" charset="0"/>
              </a:rPr>
              <a:t>Prentice Hall </a:t>
            </a:r>
            <a:r>
              <a:rPr lang="es-MX" sz="1800" dirty="0" smtClean="0">
                <a:latin typeface="Calibri" panose="020F0502020204030204" pitchFamily="34" charset="0"/>
              </a:rPr>
              <a:t>2006</a:t>
            </a:r>
          </a:p>
          <a:p>
            <a:pPr>
              <a:buFont typeface="Wingdings" panose="05000000000000000000" pitchFamily="2" charset="2"/>
              <a:buChar char="q"/>
            </a:pPr>
            <a:endParaRPr lang="es-MX" sz="1800" dirty="0" smtClean="0">
              <a:latin typeface="Calibri" panose="020F0502020204030204" pitchFamily="34" charset="0"/>
            </a:endParaRPr>
          </a:p>
          <a:p>
            <a:pPr>
              <a:buFont typeface="Wingdings" panose="05000000000000000000" pitchFamily="2" charset="2"/>
              <a:buChar char="q"/>
            </a:pPr>
            <a:r>
              <a:rPr lang="es-MX" sz="1800" b="1" dirty="0" err="1" smtClean="0">
                <a:latin typeface="Calibri" panose="020F0502020204030204" pitchFamily="34" charset="0"/>
              </a:rPr>
              <a:t>The</a:t>
            </a:r>
            <a:r>
              <a:rPr lang="es-MX" sz="1800" b="1" dirty="0" smtClean="0">
                <a:latin typeface="Calibri" panose="020F0502020204030204" pitchFamily="34" charset="0"/>
              </a:rPr>
              <a:t> </a:t>
            </a:r>
            <a:r>
              <a:rPr lang="es-MX" sz="1800" b="1" dirty="0" err="1" smtClean="0">
                <a:latin typeface="Calibri" panose="020F0502020204030204" pitchFamily="34" charset="0"/>
              </a:rPr>
              <a:t>Handbook</a:t>
            </a:r>
            <a:r>
              <a:rPr lang="es-MX" sz="1800" b="1" dirty="0" smtClean="0">
                <a:latin typeface="Calibri" panose="020F0502020204030204" pitchFamily="34" charset="0"/>
              </a:rPr>
              <a:t> of </a:t>
            </a:r>
            <a:r>
              <a:rPr lang="es-MX" sz="1800" b="1" dirty="0" err="1" smtClean="0">
                <a:latin typeface="Calibri" panose="020F0502020204030204" pitchFamily="34" charset="0"/>
              </a:rPr>
              <a:t>Fixed</a:t>
            </a:r>
            <a:r>
              <a:rPr lang="es-MX" sz="1800" b="1" dirty="0" smtClean="0">
                <a:latin typeface="Calibri" panose="020F0502020204030204" pitchFamily="34" charset="0"/>
              </a:rPr>
              <a:t> </a:t>
            </a:r>
            <a:r>
              <a:rPr lang="es-MX" sz="1800" b="1" dirty="0" err="1" smtClean="0">
                <a:latin typeface="Calibri" panose="020F0502020204030204" pitchFamily="34" charset="0"/>
              </a:rPr>
              <a:t>Income</a:t>
            </a:r>
            <a:r>
              <a:rPr lang="es-MX" sz="1800" b="1" dirty="0" smtClean="0">
                <a:latin typeface="Calibri" panose="020F0502020204030204" pitchFamily="34" charset="0"/>
              </a:rPr>
              <a:t> </a:t>
            </a:r>
            <a:r>
              <a:rPr lang="es-MX" sz="1800" b="1" dirty="0" err="1" smtClean="0">
                <a:latin typeface="Calibri" panose="020F0502020204030204" pitchFamily="34" charset="0"/>
              </a:rPr>
              <a:t>Securities</a:t>
            </a:r>
            <a:r>
              <a:rPr lang="es-MX" sz="1800" dirty="0" smtClean="0">
                <a:latin typeface="Calibri" panose="020F0502020204030204" pitchFamily="34" charset="0"/>
              </a:rPr>
              <a:t>, Frank J. </a:t>
            </a:r>
            <a:r>
              <a:rPr lang="es-MX" sz="1800" dirty="0" err="1" smtClean="0">
                <a:latin typeface="Calibri" panose="020F0502020204030204" pitchFamily="34" charset="0"/>
              </a:rPr>
              <a:t>Fabozzi</a:t>
            </a:r>
            <a:r>
              <a:rPr lang="es-MX" sz="1800" dirty="0" smtClean="0">
                <a:latin typeface="Calibri" panose="020F0502020204030204" pitchFamily="34" charset="0"/>
              </a:rPr>
              <a:t>, </a:t>
            </a:r>
            <a:r>
              <a:rPr lang="es-MX" sz="1800" dirty="0" err="1" smtClean="0">
                <a:latin typeface="Calibri" panose="020F0502020204030204" pitchFamily="34" charset="0"/>
              </a:rPr>
              <a:t>Seventh</a:t>
            </a:r>
            <a:r>
              <a:rPr lang="es-MX" sz="1800" dirty="0" smtClean="0">
                <a:latin typeface="Calibri" panose="020F0502020204030204" pitchFamily="34" charset="0"/>
              </a:rPr>
              <a:t> </a:t>
            </a:r>
            <a:r>
              <a:rPr lang="es-MX" sz="1800" dirty="0" err="1" smtClean="0">
                <a:latin typeface="Calibri" panose="020F0502020204030204" pitchFamily="34" charset="0"/>
              </a:rPr>
              <a:t>Edition</a:t>
            </a:r>
            <a:endParaRPr lang="es-MX" sz="1800" dirty="0" smtClean="0">
              <a:latin typeface="Calibri" panose="020F0502020204030204" pitchFamily="34" charset="0"/>
            </a:endParaRPr>
          </a:p>
          <a:p>
            <a:pPr>
              <a:buFont typeface="Wingdings" panose="05000000000000000000" pitchFamily="2" charset="2"/>
              <a:buChar char="q"/>
            </a:pPr>
            <a:endParaRPr lang="es-MX" sz="1800" dirty="0" smtClean="0">
              <a:latin typeface="Calibri" panose="020F0502020204030204" pitchFamily="34" charset="0"/>
            </a:endParaRPr>
          </a:p>
          <a:p>
            <a:pPr>
              <a:buFont typeface="Wingdings" panose="05000000000000000000" pitchFamily="2" charset="2"/>
              <a:buChar char="q"/>
            </a:pPr>
            <a:r>
              <a:rPr lang="es-MX" sz="1800" b="1" dirty="0" err="1">
                <a:latin typeface="Calibri" panose="020F0502020204030204" pitchFamily="34" charset="0"/>
              </a:rPr>
              <a:t>The</a:t>
            </a:r>
            <a:r>
              <a:rPr lang="es-MX" sz="1800" b="1" dirty="0">
                <a:latin typeface="Calibri" panose="020F0502020204030204" pitchFamily="34" charset="0"/>
              </a:rPr>
              <a:t> </a:t>
            </a:r>
            <a:r>
              <a:rPr lang="es-MX" sz="1800" b="1" dirty="0" err="1">
                <a:latin typeface="Calibri" panose="020F0502020204030204" pitchFamily="34" charset="0"/>
              </a:rPr>
              <a:t>Handbook</a:t>
            </a:r>
            <a:r>
              <a:rPr lang="es-MX" sz="1800" b="1" dirty="0">
                <a:latin typeface="Calibri" panose="020F0502020204030204" pitchFamily="34" charset="0"/>
              </a:rPr>
              <a:t> of </a:t>
            </a:r>
            <a:r>
              <a:rPr lang="es-MX" sz="1800" b="1" dirty="0" err="1">
                <a:latin typeface="Calibri" panose="020F0502020204030204" pitchFamily="34" charset="0"/>
              </a:rPr>
              <a:t>Fixed</a:t>
            </a:r>
            <a:r>
              <a:rPr lang="es-MX" sz="1800" b="1" dirty="0">
                <a:latin typeface="Calibri" panose="020F0502020204030204" pitchFamily="34" charset="0"/>
              </a:rPr>
              <a:t> </a:t>
            </a:r>
            <a:r>
              <a:rPr lang="es-MX" sz="1800" b="1" dirty="0" err="1">
                <a:latin typeface="Calibri" panose="020F0502020204030204" pitchFamily="34" charset="0"/>
              </a:rPr>
              <a:t>Income</a:t>
            </a:r>
            <a:r>
              <a:rPr lang="es-MX" sz="1800" b="1" dirty="0">
                <a:latin typeface="Calibri" panose="020F0502020204030204" pitchFamily="34" charset="0"/>
              </a:rPr>
              <a:t> </a:t>
            </a:r>
            <a:r>
              <a:rPr lang="es-MX" sz="1800" b="1" dirty="0" err="1">
                <a:latin typeface="Calibri" panose="020F0502020204030204" pitchFamily="34" charset="0"/>
              </a:rPr>
              <a:t>Securities</a:t>
            </a:r>
            <a:r>
              <a:rPr lang="es-MX" sz="1800" dirty="0">
                <a:latin typeface="Calibri" panose="020F0502020204030204" pitchFamily="34" charset="0"/>
              </a:rPr>
              <a:t>, </a:t>
            </a:r>
            <a:r>
              <a:rPr lang="es-MX" sz="1800" dirty="0" smtClean="0">
                <a:latin typeface="Calibri" panose="020F0502020204030204" pitchFamily="34" charset="0"/>
              </a:rPr>
              <a:t>Pietro </a:t>
            </a:r>
            <a:r>
              <a:rPr lang="es-MX" sz="1800" dirty="0" err="1" smtClean="0">
                <a:latin typeface="Calibri" panose="020F0502020204030204" pitchFamily="34" charset="0"/>
              </a:rPr>
              <a:t>Veronesi</a:t>
            </a:r>
            <a:r>
              <a:rPr lang="es-MX" sz="1800" dirty="0" smtClean="0">
                <a:latin typeface="Calibri" panose="020F0502020204030204" pitchFamily="34" charset="0"/>
              </a:rPr>
              <a:t>. </a:t>
            </a:r>
          </a:p>
          <a:p>
            <a:pPr>
              <a:buFont typeface="Wingdings" panose="05000000000000000000" pitchFamily="2" charset="2"/>
              <a:buChar char="q"/>
            </a:pPr>
            <a:endParaRPr lang="es-MX" sz="2000" dirty="0" smtClean="0">
              <a:latin typeface="CG Omega" panose="020B0502050508020304" pitchFamily="34" charset="0"/>
            </a:endParaRPr>
          </a:p>
          <a:p>
            <a:pPr>
              <a:buFont typeface="Wingdings" panose="05000000000000000000" pitchFamily="2" charset="2"/>
              <a:buChar char="q"/>
            </a:pPr>
            <a:endParaRPr lang="es-MX" sz="2000" dirty="0">
              <a:latin typeface="CG Omega" panose="020B0502050508020304" pitchFamily="34" charset="0"/>
            </a:endParaRPr>
          </a:p>
          <a:p>
            <a:pPr marL="0" indent="0" algn="just">
              <a:buNone/>
            </a:pPr>
            <a:endParaRPr lang="es-MX" sz="2500" dirty="0"/>
          </a:p>
        </p:txBody>
      </p:sp>
    </p:spTree>
    <p:extLst>
      <p:ext uri="{BB962C8B-B14F-4D97-AF65-F5344CB8AC3E}">
        <p14:creationId xmlns:p14="http://schemas.microsoft.com/office/powerpoint/2010/main" val="1959083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1.3 Tasa de Interés Simple, Compuesta y Continua</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a:latin typeface="Calibri" panose="020F0502020204030204" pitchFamily="34" charset="0"/>
                  </a:rPr>
                  <a:t>La </a:t>
                </a:r>
                <a:r>
                  <a:rPr lang="es-MX" sz="1800" b="1" dirty="0">
                    <a:latin typeface="Calibri" panose="020F0502020204030204" pitchFamily="34" charset="0"/>
                  </a:rPr>
                  <a:t>Tasa de Interés Compuesta  </a:t>
                </a:r>
                <a:r>
                  <a:rPr lang="es-MX" sz="1800" dirty="0">
                    <a:latin typeface="Calibri" panose="020F0502020204030204" pitchFamily="34" charset="0"/>
                  </a:rPr>
                  <a:t>maneja el problema de la reinversión que tiene el interés simple asumiendo que los intereses son reinvertidos inmediatamente en cada periodo. La palabra compuesto se refiere al proceso de la inversión del interés para componer un interés mayor.</a:t>
                </a:r>
              </a:p>
              <a:p>
                <a:pPr marL="0" indent="0" algn="just">
                  <a:buNone/>
                </a:pPr>
                <a:endParaRPr lang="es-MX" sz="1800" dirty="0" smtClean="0">
                  <a:latin typeface="Calibri" panose="020F0502020204030204" pitchFamily="34" charset="0"/>
                </a:endParaRPr>
              </a:p>
              <a:p>
                <a:pPr marL="0" indent="0" algn="just">
                  <a:buNone/>
                </a:pPr>
                <a:r>
                  <a:rPr lang="es-MX" sz="1800" dirty="0">
                    <a:latin typeface="Calibri" panose="020F0502020204030204" pitchFamily="34" charset="0"/>
                  </a:rPr>
                  <a:t>Considere la inversión de $1 de tal modo que al final del periodo 1 se obtenga (1+i) mismo que pueda ser considerado como valor de inversión para el segundo periodo generando un capital al final del periodo dos </a:t>
                </a:r>
                <a:r>
                  <a:rPr lang="es-MX" sz="1800" dirty="0" smtClean="0">
                    <a:latin typeface="Calibri" panose="020F0502020204030204" pitchFamily="34" charset="0"/>
                  </a:rPr>
                  <a:t>de </a:t>
                </a:r>
                <a14:m>
                  <m:oMath xmlns:m="http://schemas.openxmlformats.org/officeDocument/2006/math">
                    <m:d>
                      <m:dPr>
                        <m:ctrlPr>
                          <a:rPr lang="es-MX" sz="1800" i="1">
                            <a:latin typeface="Cambria Math"/>
                          </a:rPr>
                        </m:ctrlPr>
                      </m:dPr>
                      <m:e>
                        <m:r>
                          <a:rPr lang="es-MX" sz="1800" i="1">
                            <a:latin typeface="Cambria Math"/>
                          </a:rPr>
                          <m:t>1+</m:t>
                        </m:r>
                        <m:r>
                          <a:rPr lang="es-MX" sz="1800" i="1">
                            <a:latin typeface="Cambria Math"/>
                          </a:rPr>
                          <m:t>𝑖</m:t>
                        </m:r>
                      </m:e>
                    </m:d>
                    <m:r>
                      <a:rPr lang="es-MX" sz="1800" i="1">
                        <a:latin typeface="Cambria Math"/>
                      </a:rPr>
                      <m:t>∗</m:t>
                    </m:r>
                    <m:d>
                      <m:dPr>
                        <m:ctrlPr>
                          <a:rPr lang="es-MX" sz="1800" i="1">
                            <a:latin typeface="Cambria Math"/>
                          </a:rPr>
                        </m:ctrlPr>
                      </m:dPr>
                      <m:e>
                        <m:r>
                          <a:rPr lang="es-MX" sz="1800" i="1">
                            <a:latin typeface="Cambria Math"/>
                          </a:rPr>
                          <m:t>1+</m:t>
                        </m:r>
                        <m:r>
                          <a:rPr lang="es-MX" sz="1800" i="1">
                            <a:latin typeface="Cambria Math"/>
                          </a:rPr>
                          <m:t>𝑖</m:t>
                        </m:r>
                      </m:e>
                    </m:d>
                    <m:r>
                      <a:rPr lang="es-MX" sz="1800" i="1">
                        <a:latin typeface="Cambria Math"/>
                      </a:rPr>
                      <m:t>=</m:t>
                    </m:r>
                    <m:sSup>
                      <m:sSupPr>
                        <m:ctrlPr>
                          <a:rPr lang="es-MX" sz="1800" i="1">
                            <a:latin typeface="Cambria Math"/>
                          </a:rPr>
                        </m:ctrlPr>
                      </m:sSupPr>
                      <m:e>
                        <m:r>
                          <a:rPr lang="es-MX" sz="1800" i="1">
                            <a:latin typeface="Cambria Math"/>
                          </a:rPr>
                          <m:t>(1+</m:t>
                        </m:r>
                        <m:r>
                          <a:rPr lang="es-MX" sz="1800" i="1">
                            <a:latin typeface="Cambria Math"/>
                          </a:rPr>
                          <m:t>𝑖</m:t>
                        </m:r>
                        <m:r>
                          <a:rPr lang="es-MX" sz="1800" i="1">
                            <a:latin typeface="Cambria Math"/>
                          </a:rPr>
                          <m:t>)</m:t>
                        </m:r>
                      </m:e>
                      <m:sup>
                        <m:r>
                          <a:rPr lang="es-MX" sz="1800" i="1">
                            <a:latin typeface="Cambria Math"/>
                          </a:rPr>
                          <m:t>2</m:t>
                        </m:r>
                      </m:sup>
                    </m:sSup>
                  </m:oMath>
                </a14:m>
                <a:r>
                  <a:rPr lang="es-MX" sz="1800" dirty="0" smtClean="0">
                    <a:latin typeface="Calibri" panose="020F0502020204030204" pitchFamily="34" charset="0"/>
                  </a:rPr>
                  <a:t> </a:t>
                </a:r>
                <a:r>
                  <a:rPr lang="es-MX" sz="1800" dirty="0">
                    <a:latin typeface="Calibri" panose="020F0502020204030204" pitchFamily="34" charset="0"/>
                  </a:rPr>
                  <a:t>Consecuentemente este valor es considerado como el valor inicial a invertir para el periodo 3 obteniendo al final </a:t>
                </a:r>
                <a14:m>
                  <m:oMath xmlns:m="http://schemas.openxmlformats.org/officeDocument/2006/math">
                    <m:d>
                      <m:dPr>
                        <m:ctrlPr>
                          <a:rPr lang="es-MX" sz="1800" i="1">
                            <a:latin typeface="Cambria Math"/>
                          </a:rPr>
                        </m:ctrlPr>
                      </m:dPr>
                      <m:e>
                        <m:r>
                          <a:rPr lang="es-MX" sz="1800" i="1">
                            <a:latin typeface="Cambria Math"/>
                          </a:rPr>
                          <m:t>1+</m:t>
                        </m:r>
                        <m:r>
                          <a:rPr lang="es-MX" sz="1800" i="1">
                            <a:latin typeface="Cambria Math"/>
                          </a:rPr>
                          <m:t>𝑖</m:t>
                        </m:r>
                      </m:e>
                    </m:d>
                    <m:r>
                      <a:rPr lang="es-MX" sz="1800" i="1">
                        <a:latin typeface="Cambria Math"/>
                      </a:rPr>
                      <m:t>∗</m:t>
                    </m:r>
                    <m:d>
                      <m:dPr>
                        <m:ctrlPr>
                          <a:rPr lang="es-MX" sz="1800" i="1">
                            <a:latin typeface="Cambria Math"/>
                          </a:rPr>
                        </m:ctrlPr>
                      </m:dPr>
                      <m:e>
                        <m:r>
                          <a:rPr lang="es-MX" sz="1800" i="1">
                            <a:latin typeface="Cambria Math"/>
                          </a:rPr>
                          <m:t>1+</m:t>
                        </m:r>
                        <m:r>
                          <a:rPr lang="es-MX" sz="1800" i="1">
                            <a:latin typeface="Cambria Math"/>
                          </a:rPr>
                          <m:t>𝑖</m:t>
                        </m:r>
                      </m:e>
                    </m:d>
                    <m:r>
                      <a:rPr lang="es-MX" sz="1800" i="1">
                        <a:latin typeface="Cambria Math"/>
                      </a:rPr>
                      <m:t>∗</m:t>
                    </m:r>
                    <m:d>
                      <m:dPr>
                        <m:ctrlPr>
                          <a:rPr lang="es-MX" sz="1800" i="1">
                            <a:latin typeface="Cambria Math"/>
                          </a:rPr>
                        </m:ctrlPr>
                      </m:dPr>
                      <m:e>
                        <m:r>
                          <a:rPr lang="es-MX" sz="1800" i="1">
                            <a:latin typeface="Cambria Math"/>
                          </a:rPr>
                          <m:t>1+</m:t>
                        </m:r>
                        <m:r>
                          <a:rPr lang="es-MX" sz="1800" i="1">
                            <a:latin typeface="Cambria Math"/>
                          </a:rPr>
                          <m:t>𝑖</m:t>
                        </m:r>
                      </m:e>
                    </m:d>
                    <m:r>
                      <a:rPr lang="es-MX" sz="1800" i="1">
                        <a:latin typeface="Cambria Math"/>
                      </a:rPr>
                      <m:t>=</m:t>
                    </m:r>
                    <m:sSup>
                      <m:sSupPr>
                        <m:ctrlPr>
                          <a:rPr lang="es-MX" sz="1800" i="1">
                            <a:latin typeface="Cambria Math"/>
                          </a:rPr>
                        </m:ctrlPr>
                      </m:sSupPr>
                      <m:e>
                        <m:r>
                          <a:rPr lang="es-MX" sz="1800" i="1">
                            <a:latin typeface="Cambria Math"/>
                          </a:rPr>
                          <m:t>(1+</m:t>
                        </m:r>
                        <m:r>
                          <a:rPr lang="es-MX" sz="1800" i="1">
                            <a:latin typeface="Cambria Math"/>
                          </a:rPr>
                          <m:t>𝑖</m:t>
                        </m:r>
                        <m:r>
                          <a:rPr lang="es-MX" sz="1800" i="1">
                            <a:latin typeface="Cambria Math"/>
                          </a:rPr>
                          <m:t>)</m:t>
                        </m:r>
                      </m:e>
                      <m:sup>
                        <m:r>
                          <a:rPr lang="es-MX" sz="1800" i="1">
                            <a:latin typeface="Cambria Math"/>
                          </a:rPr>
                          <m:t>3</m:t>
                        </m:r>
                      </m:sup>
                    </m:sSup>
                  </m:oMath>
                </a14:m>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Generalizando el modelo obtenemos que el valor generado al tiempo n es </a:t>
                </a: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𝑆</m:t>
                      </m:r>
                      <m:r>
                        <a:rPr lang="es-MX" sz="1800" i="1">
                          <a:latin typeface="Cambria Math"/>
                        </a:rPr>
                        <m:t>=</m:t>
                      </m:r>
                      <m:sSup>
                        <m:sSupPr>
                          <m:ctrlPr>
                            <a:rPr lang="es-MX" sz="1800" i="1">
                              <a:latin typeface="Cambria Math"/>
                            </a:rPr>
                          </m:ctrlPr>
                        </m:sSupPr>
                        <m:e>
                          <m:r>
                            <a:rPr lang="es-MX" sz="1800" i="1">
                              <a:latin typeface="Cambria Math"/>
                            </a:rPr>
                            <m:t>(1+</m:t>
                          </m:r>
                          <m:r>
                            <a:rPr lang="es-MX" sz="1800" i="1">
                              <a:latin typeface="Cambria Math"/>
                            </a:rPr>
                            <m:t>𝑖</m:t>
                          </m:r>
                          <m:r>
                            <a:rPr lang="es-MX" sz="1800" i="1">
                              <a:latin typeface="Cambria Math"/>
                            </a:rPr>
                            <m:t>)</m:t>
                          </m:r>
                        </m:e>
                        <m:sup>
                          <m:r>
                            <a:rPr lang="es-MX" sz="1800" i="1">
                              <a:latin typeface="Cambria Math"/>
                            </a:rPr>
                            <m:t>𝑛</m:t>
                          </m:r>
                        </m:sup>
                      </m:sSup>
                      <m:r>
                        <a:rPr lang="es-MX" sz="1800" i="1">
                          <a:latin typeface="Cambria Math"/>
                        </a:rPr>
                        <m:t>           </m:t>
                      </m:r>
                      <m:r>
                        <a:rPr lang="es-MX" sz="1800" i="1">
                          <a:latin typeface="Cambria Math"/>
                          <a:ea typeface="Cambria Math"/>
                        </a:rPr>
                        <m:t>∀</m:t>
                      </m:r>
                      <m:r>
                        <a:rPr lang="es-MX" sz="1800" i="1">
                          <a:latin typeface="Cambria Math"/>
                          <a:ea typeface="Cambria Math"/>
                        </a:rPr>
                        <m:t>𝑛</m:t>
                      </m:r>
                      <m:r>
                        <a:rPr lang="es-MX" sz="1800" i="1">
                          <a:latin typeface="Cambria Math"/>
                          <a:ea typeface="Cambria Math"/>
                        </a:rPr>
                        <m:t>≥0</m:t>
                      </m:r>
                    </m:oMath>
                  </m:oMathPara>
                </a14:m>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429947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1.3 Tasa de Interés Simple, Compuesta y Continua</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fontScale="92500" lnSpcReduction="20000"/>
              </a:bodyPr>
              <a:lstStyle/>
              <a:p>
                <a:pPr marL="0" indent="0" algn="just">
                  <a:buNone/>
                </a:pPr>
                <a:r>
                  <a:rPr lang="es-MX" sz="1900" dirty="0">
                    <a:latin typeface="Calibri" panose="020F0502020204030204" pitchFamily="34" charset="0"/>
                  </a:rPr>
                  <a:t>El Interés puede ser convertido en capital y ser usado para inversión anualmente, mensualmente, etc.  A esto se le conoce como frecuencia de conversión. Generalmente la expresión de las tasas de interés son expresadas en términos anuales.</a:t>
                </a:r>
              </a:p>
              <a:p>
                <a:pPr marL="0" indent="0" algn="just">
                  <a:buNone/>
                </a:pPr>
                <a:endParaRPr lang="es-MX" sz="1900" dirty="0">
                  <a:latin typeface="Calibri" panose="020F0502020204030204" pitchFamily="34" charset="0"/>
                </a:endParaRPr>
              </a:p>
              <a:p>
                <a:pPr marL="0" indent="0" algn="just">
                  <a:buNone/>
                </a:pPr>
                <a:r>
                  <a:rPr lang="es-MX" sz="1900" dirty="0">
                    <a:latin typeface="Calibri" panose="020F0502020204030204" pitchFamily="34" charset="0"/>
                  </a:rPr>
                  <a:t>Una tasa de interés que compone (paga intereses) m veces al año es expresada de la siguiente manera</a:t>
                </a:r>
                <a:r>
                  <a:rPr lang="es-MX" sz="1900" dirty="0" smtClean="0">
                    <a:latin typeface="Calibri" panose="020F0502020204030204" pitchFamily="34" charset="0"/>
                  </a:rPr>
                  <a:t>:</a:t>
                </a:r>
                <a:endParaRPr lang="es-MX" sz="19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MX" sz="1900" i="1">
                              <a:latin typeface="Cambria Math"/>
                            </a:rPr>
                          </m:ctrlPr>
                        </m:sSubPr>
                        <m:e>
                          <m:r>
                            <a:rPr lang="es-MX" sz="1900" i="1">
                              <a:latin typeface="Cambria Math"/>
                            </a:rPr>
                            <m:t>𝑖</m:t>
                          </m:r>
                        </m:e>
                        <m:sub>
                          <m:r>
                            <a:rPr lang="es-MX" sz="1900" i="1">
                              <a:latin typeface="Cambria Math"/>
                            </a:rPr>
                            <m:t>𝑚</m:t>
                          </m:r>
                        </m:sub>
                      </m:sSub>
                    </m:oMath>
                  </m:oMathPara>
                </a14:m>
                <a:endParaRPr lang="es-MX" sz="1900" dirty="0">
                  <a:latin typeface="Calibri" panose="020F0502020204030204" pitchFamily="34" charset="0"/>
                </a:endParaRPr>
              </a:p>
              <a:p>
                <a:pPr marL="0" indent="0" algn="just">
                  <a:buNone/>
                </a:pPr>
                <a:endParaRPr lang="es-MX" sz="1900" dirty="0" smtClean="0">
                  <a:latin typeface="Calibri" panose="020F0502020204030204" pitchFamily="34" charset="0"/>
                </a:endParaRPr>
              </a:p>
              <a:p>
                <a:pPr marL="0" indent="0" algn="just">
                  <a:buNone/>
                </a:pPr>
                <a:r>
                  <a:rPr lang="es-MX" sz="1900" dirty="0">
                    <a:latin typeface="Calibri" panose="020F0502020204030204" pitchFamily="34" charset="0"/>
                  </a:rPr>
                  <a:t>De la fórmula de interés compuesto es posible deducir la fórmula para cuando el interés tiene composiciones distintas a las anuales.</a:t>
                </a:r>
              </a:p>
              <a:p>
                <a:pPr marL="0" indent="0" algn="just">
                  <a:buNone/>
                </a:pPr>
                <a:endParaRPr lang="es-MX" sz="19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1900" i="1">
                          <a:latin typeface="Cambria Math"/>
                        </a:rPr>
                        <m:t>𝑆</m:t>
                      </m:r>
                      <m:r>
                        <a:rPr lang="en-US" sz="1900" i="1">
                          <a:latin typeface="Cambria Math"/>
                        </a:rPr>
                        <m:t>=</m:t>
                      </m:r>
                      <m:sSup>
                        <m:sSupPr>
                          <m:ctrlPr>
                            <a:rPr lang="en-US" sz="1900" i="1">
                              <a:latin typeface="Cambria Math"/>
                            </a:rPr>
                          </m:ctrlPr>
                        </m:sSupPr>
                        <m:e>
                          <m:r>
                            <a:rPr lang="en-US" sz="1900" i="1">
                              <a:latin typeface="Cambria Math"/>
                            </a:rPr>
                            <m:t>𝐶</m:t>
                          </m:r>
                          <m:r>
                            <a:rPr lang="en-US" sz="1900" i="1">
                              <a:latin typeface="Cambria Math"/>
                            </a:rPr>
                            <m:t>∗(1+</m:t>
                          </m:r>
                          <m:f>
                            <m:fPr>
                              <m:ctrlPr>
                                <a:rPr lang="en-US" sz="1900" i="1">
                                  <a:latin typeface="Cambria Math"/>
                                </a:rPr>
                              </m:ctrlPr>
                            </m:fPr>
                            <m:num>
                              <m:sSub>
                                <m:sSubPr>
                                  <m:ctrlPr>
                                    <a:rPr lang="en-US" sz="1900" i="1">
                                      <a:latin typeface="Cambria Math"/>
                                    </a:rPr>
                                  </m:ctrlPr>
                                </m:sSubPr>
                                <m:e>
                                  <m:r>
                                    <a:rPr lang="en-US" sz="1900" i="1">
                                      <a:latin typeface="Cambria Math"/>
                                    </a:rPr>
                                    <m:t>𝑖</m:t>
                                  </m:r>
                                </m:e>
                                <m:sub>
                                  <m:r>
                                    <a:rPr lang="en-US" sz="1900" i="1">
                                      <a:latin typeface="Cambria Math"/>
                                    </a:rPr>
                                    <m:t>𝑚</m:t>
                                  </m:r>
                                </m:sub>
                              </m:sSub>
                            </m:num>
                            <m:den>
                              <m:r>
                                <a:rPr lang="en-US" sz="1900" i="1">
                                  <a:latin typeface="Cambria Math"/>
                                </a:rPr>
                                <m:t>𝑚</m:t>
                              </m:r>
                            </m:den>
                          </m:f>
                          <m:r>
                            <a:rPr lang="en-US" sz="1900" i="1">
                              <a:latin typeface="Cambria Math"/>
                            </a:rPr>
                            <m:t>)</m:t>
                          </m:r>
                        </m:e>
                        <m:sup>
                          <m:r>
                            <a:rPr lang="en-US" sz="1900" i="1">
                              <a:latin typeface="Cambria Math"/>
                            </a:rPr>
                            <m:t>𝑛</m:t>
                          </m:r>
                          <m:r>
                            <a:rPr lang="en-US" sz="1900" i="1">
                              <a:latin typeface="Cambria Math"/>
                            </a:rPr>
                            <m:t>∗</m:t>
                          </m:r>
                          <m:r>
                            <a:rPr lang="en-US" sz="1900" i="1">
                              <a:latin typeface="Cambria Math"/>
                            </a:rPr>
                            <m:t>𝑚</m:t>
                          </m:r>
                        </m:sup>
                      </m:sSup>
                    </m:oMath>
                  </m:oMathPara>
                </a14:m>
                <a:endParaRPr lang="es-MX" sz="1900" dirty="0">
                  <a:latin typeface="Calibri" panose="020F0502020204030204" pitchFamily="34" charset="0"/>
                </a:endParaRPr>
              </a:p>
              <a:p>
                <a:pPr marL="0" indent="0" algn="just">
                  <a:buNone/>
                </a:pPr>
                <a:endParaRPr lang="es-MX" sz="1900" dirty="0">
                  <a:latin typeface="Calibri" panose="020F0502020204030204" pitchFamily="34" charset="0"/>
                </a:endParaRPr>
              </a:p>
              <a:p>
                <a:pPr marL="0" indent="0" algn="just">
                  <a:buNone/>
                </a:pPr>
                <a:r>
                  <a:rPr lang="es-MX" sz="1900" dirty="0">
                    <a:latin typeface="Calibri" panose="020F0502020204030204" pitchFamily="34" charset="0"/>
                  </a:rPr>
                  <a:t>De tal manera que </a:t>
                </a:r>
                <a14:m>
                  <m:oMath xmlns:m="http://schemas.openxmlformats.org/officeDocument/2006/math">
                    <m:f>
                      <m:fPr>
                        <m:ctrlPr>
                          <a:rPr lang="es-MX" sz="1900" i="1">
                            <a:latin typeface="Cambria Math"/>
                          </a:rPr>
                        </m:ctrlPr>
                      </m:fPr>
                      <m:num>
                        <m:sSub>
                          <m:sSubPr>
                            <m:ctrlPr>
                              <a:rPr lang="es-MX" sz="1900" i="1">
                                <a:latin typeface="Cambria Math"/>
                              </a:rPr>
                            </m:ctrlPr>
                          </m:sSubPr>
                          <m:e>
                            <m:r>
                              <a:rPr lang="en-US" sz="1900" i="1">
                                <a:latin typeface="Cambria Math"/>
                              </a:rPr>
                              <m:t>𝑖</m:t>
                            </m:r>
                          </m:e>
                          <m:sub>
                            <m:r>
                              <a:rPr lang="en-US" sz="1900" i="1">
                                <a:latin typeface="Cambria Math"/>
                              </a:rPr>
                              <m:t>𝑚</m:t>
                            </m:r>
                          </m:sub>
                        </m:sSub>
                      </m:num>
                      <m:den>
                        <m:r>
                          <a:rPr lang="en-US" sz="1900" i="1">
                            <a:latin typeface="Cambria Math"/>
                          </a:rPr>
                          <m:t>𝑚</m:t>
                        </m:r>
                      </m:den>
                    </m:f>
                  </m:oMath>
                </a14:m>
                <a:r>
                  <a:rPr lang="es-MX" sz="1900" dirty="0">
                    <a:latin typeface="Calibri" panose="020F0502020204030204" pitchFamily="34" charset="0"/>
                  </a:rPr>
                  <a:t> da la fracción de interés que corresponde al periodo y la potencia </a:t>
                </a:r>
                <a14:m>
                  <m:oMath xmlns:m="http://schemas.openxmlformats.org/officeDocument/2006/math">
                    <m:r>
                      <a:rPr lang="en-US" sz="1900" i="1">
                        <a:latin typeface="Cambria Math"/>
                      </a:rPr>
                      <m:t>𝑛</m:t>
                    </m:r>
                    <m:r>
                      <a:rPr lang="en-US" sz="1900" i="1">
                        <a:latin typeface="Cambria Math"/>
                      </a:rPr>
                      <m:t>∗</m:t>
                    </m:r>
                    <m:r>
                      <a:rPr lang="en-US" sz="1900" i="1">
                        <a:latin typeface="Cambria Math"/>
                      </a:rPr>
                      <m:t>𝑚</m:t>
                    </m:r>
                  </m:oMath>
                </a14:m>
                <a:r>
                  <a:rPr lang="es-MX" sz="1900" dirty="0">
                    <a:latin typeface="Calibri" panose="020F0502020204030204" pitchFamily="34" charset="0"/>
                  </a:rPr>
                  <a:t> define el total de plazos en los que el interés es capitalizable.</a:t>
                </a:r>
              </a:p>
              <a:p>
                <a:pPr marL="0" indent="0" algn="just">
                  <a:buNone/>
                </a:pPr>
                <a:endParaRPr lang="es-MX" sz="1900" dirty="0">
                  <a:latin typeface="Calibri" panose="020F0502020204030204" pitchFamily="34" charset="0"/>
                </a:endParaRPr>
              </a:p>
              <a:p>
                <a:pPr marL="0" indent="0" algn="just">
                  <a:buNone/>
                </a:pPr>
                <a:endParaRPr lang="es-MX" sz="19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1720" r="-593"/>
                </a:stretch>
              </a:blipFill>
            </p:spPr>
            <p:txBody>
              <a:bodyPr/>
              <a:lstStyle/>
              <a:p>
                <a:r>
                  <a:rPr lang="es-MX">
                    <a:noFill/>
                  </a:rPr>
                  <a:t> </a:t>
                </a:r>
              </a:p>
            </p:txBody>
          </p:sp>
        </mc:Fallback>
      </mc:AlternateContent>
    </p:spTree>
    <p:extLst>
      <p:ext uri="{BB962C8B-B14F-4D97-AF65-F5344CB8AC3E}">
        <p14:creationId xmlns:p14="http://schemas.microsoft.com/office/powerpoint/2010/main" val="1388969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1.3 Tasa de Interés Simple, Compuesta y Continua</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Ejercicios</a:t>
            </a:r>
          </a:p>
          <a:p>
            <a:pPr marL="0" indent="0" algn="just">
              <a:buNone/>
            </a:pPr>
            <a:endParaRPr lang="es-MX" sz="1800" dirty="0" smtClean="0">
              <a:latin typeface="Calibri" panose="020F0502020204030204" pitchFamily="34" charset="0"/>
            </a:endParaRPr>
          </a:p>
          <a:p>
            <a:pPr marL="0" indent="0" algn="just">
              <a:buNone/>
            </a:pPr>
            <a:r>
              <a:rPr lang="es-MX" sz="1800" dirty="0" smtClean="0">
                <a:latin typeface="Calibri" panose="020F0502020204030204" pitchFamily="34" charset="0"/>
              </a:rPr>
              <a:t>Si </a:t>
            </a:r>
            <a:r>
              <a:rPr lang="es-MX" sz="1800" dirty="0">
                <a:latin typeface="Calibri" panose="020F0502020204030204" pitchFamily="34" charset="0"/>
              </a:rPr>
              <a:t>se invierten $500,000 a una tasa del 3.5% convertible trimestralmente durante un periodo de 8.5 años, calcular el monto final de dicha inversión.</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El 15 de diciembre del 2010 se invirtieron $350,000 en un </a:t>
            </a:r>
            <a:r>
              <a:rPr lang="es-MX" sz="1800" dirty="0" err="1">
                <a:latin typeface="Calibri" panose="020F0502020204030204" pitchFamily="34" charset="0"/>
              </a:rPr>
              <a:t>Hedge</a:t>
            </a:r>
            <a:r>
              <a:rPr lang="es-MX" sz="1800" dirty="0">
                <a:latin typeface="Calibri" panose="020F0502020204030204" pitchFamily="34" charset="0"/>
              </a:rPr>
              <a:t> </a:t>
            </a:r>
            <a:r>
              <a:rPr lang="es-MX" sz="1800" dirty="0" err="1">
                <a:latin typeface="Calibri" panose="020F0502020204030204" pitchFamily="34" charset="0"/>
              </a:rPr>
              <a:t>Fund</a:t>
            </a:r>
            <a:r>
              <a:rPr lang="es-MX" sz="1800" dirty="0">
                <a:latin typeface="Calibri" panose="020F0502020204030204" pitchFamily="34" charset="0"/>
              </a:rPr>
              <a:t> que pagaba el 7.5% anual convertible semestralmente, cual será el importe que recibirá el cliente el 15 de </a:t>
            </a:r>
            <a:r>
              <a:rPr lang="es-MX" sz="1800" dirty="0" smtClean="0">
                <a:latin typeface="Calibri" panose="020F0502020204030204" pitchFamily="34" charset="0"/>
              </a:rPr>
              <a:t>junio </a:t>
            </a:r>
            <a:r>
              <a:rPr lang="es-MX" sz="1800" dirty="0">
                <a:latin typeface="Calibri" panose="020F0502020204030204" pitchFamily="34" charset="0"/>
              </a:rPr>
              <a:t>del </a:t>
            </a:r>
            <a:r>
              <a:rPr lang="es-MX" sz="1800" dirty="0" smtClean="0">
                <a:latin typeface="Calibri" panose="020F0502020204030204" pitchFamily="34" charset="0"/>
              </a:rPr>
              <a:t>2019?</a:t>
            </a: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El 15 de diciembre del 2010 se invirtieron $350,000 en un </a:t>
            </a:r>
            <a:r>
              <a:rPr lang="es-MX" sz="1800" dirty="0" err="1">
                <a:latin typeface="Calibri" panose="020F0502020204030204" pitchFamily="34" charset="0"/>
              </a:rPr>
              <a:t>Hedge</a:t>
            </a:r>
            <a:r>
              <a:rPr lang="es-MX" sz="1800" dirty="0">
                <a:latin typeface="Calibri" panose="020F0502020204030204" pitchFamily="34" charset="0"/>
              </a:rPr>
              <a:t> </a:t>
            </a:r>
            <a:r>
              <a:rPr lang="es-MX" sz="1800" dirty="0" err="1">
                <a:latin typeface="Calibri" panose="020F0502020204030204" pitchFamily="34" charset="0"/>
              </a:rPr>
              <a:t>Fund</a:t>
            </a:r>
            <a:r>
              <a:rPr lang="es-MX" sz="1800" dirty="0">
                <a:latin typeface="Calibri" panose="020F0502020204030204" pitchFamily="34" charset="0"/>
              </a:rPr>
              <a:t> , al llegar el 15 de junio del </a:t>
            </a:r>
            <a:r>
              <a:rPr lang="es-MX" sz="1800" dirty="0" smtClean="0">
                <a:latin typeface="Calibri" panose="020F0502020204030204" pitchFamily="34" charset="0"/>
              </a:rPr>
              <a:t>2019 </a:t>
            </a:r>
            <a:r>
              <a:rPr lang="es-MX" sz="1800" dirty="0">
                <a:latin typeface="Calibri" panose="020F0502020204030204" pitchFamily="34" charset="0"/>
              </a:rPr>
              <a:t>se le pago a un cliente por concepto de capital e intereses la cantidad de $416,040.01 . Calcular la tasa anual convertible semestralmente a la cual se invirtió el cliente en dicho </a:t>
            </a:r>
            <a:r>
              <a:rPr lang="es-MX" sz="1800" dirty="0" err="1">
                <a:latin typeface="Calibri" panose="020F0502020204030204" pitchFamily="34" charset="0"/>
              </a:rPr>
              <a:t>Hedge</a:t>
            </a:r>
            <a:r>
              <a:rPr lang="es-MX" sz="1800" dirty="0">
                <a:latin typeface="Calibri" panose="020F0502020204030204" pitchFamily="34" charset="0"/>
              </a:rPr>
              <a:t> </a:t>
            </a:r>
            <a:r>
              <a:rPr lang="es-MX" sz="1800" dirty="0" err="1">
                <a:latin typeface="Calibri" panose="020F0502020204030204" pitchFamily="34" charset="0"/>
              </a:rPr>
              <a:t>Fund</a:t>
            </a:r>
            <a:r>
              <a:rPr lang="es-MX" sz="1800" dirty="0">
                <a:latin typeface="Calibri" panose="020F0502020204030204" pitchFamily="34" charset="0"/>
              </a:rPr>
              <a:t>.</a:t>
            </a:r>
          </a:p>
          <a:p>
            <a:pPr marL="0" indent="0" algn="just">
              <a:buNone/>
            </a:pPr>
            <a:endParaRPr lang="es-MX" sz="1900" dirty="0">
              <a:latin typeface="Calibri" panose="020F0502020204030204" pitchFamily="34" charset="0"/>
            </a:endParaRPr>
          </a:p>
          <a:p>
            <a:pPr marL="0" indent="0" algn="just">
              <a:buNone/>
            </a:pPr>
            <a:endParaRPr lang="es-MX" sz="19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353199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1.3 Tasa de Interés Simple, Compuesta y Continua</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a:latin typeface="Calibri" panose="020F0502020204030204" pitchFamily="34" charset="0"/>
                  </a:rPr>
                  <a:t>Si la composición de la tasa de interés ser realizara de manera constante en cada intervalo infinitesimal tendríamos lo que se conoce como fuerza de interés.</a:t>
                </a:r>
              </a:p>
              <a:p>
                <a:pPr marL="0" indent="0" algn="just">
                  <a:buNone/>
                </a:pPr>
                <a:r>
                  <a:rPr lang="es-MX" sz="1800" dirty="0">
                    <a:latin typeface="Calibri" panose="020F0502020204030204" pitchFamily="34" charset="0"/>
                  </a:rPr>
                  <a:t>A esta fuerza de interés se le conoce como el interés continuo.</a:t>
                </a:r>
              </a:p>
              <a:p>
                <a:pPr marL="0" indent="0" algn="just">
                  <a:buNone/>
                </a:pPr>
                <a:endParaRPr lang="es-MX" sz="18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s-MX" sz="1800" i="1">
                              <a:latin typeface="Cambria Math"/>
                            </a:rPr>
                          </m:ctrlPr>
                        </m:funcPr>
                        <m:fName>
                          <m:limLow>
                            <m:limLowPr>
                              <m:ctrlPr>
                                <a:rPr lang="es-MX" sz="1800" i="1">
                                  <a:latin typeface="Cambria Math"/>
                                </a:rPr>
                              </m:ctrlPr>
                            </m:limLowPr>
                            <m:e>
                              <m:r>
                                <m:rPr>
                                  <m:sty m:val="p"/>
                                </m:rPr>
                                <a:rPr lang="es-MX" sz="1800">
                                  <a:latin typeface="Cambria Math"/>
                                </a:rPr>
                                <m:t>lim</m:t>
                              </m:r>
                            </m:e>
                            <m:lim>
                              <m:r>
                                <a:rPr lang="es-MX" sz="1800" i="1">
                                  <a:latin typeface="Cambria Math"/>
                                </a:rPr>
                                <m:t>𝑚</m:t>
                              </m:r>
                              <m:r>
                                <a:rPr lang="es-MX" sz="1800" i="1">
                                  <a:latin typeface="Cambria Math"/>
                                  <a:ea typeface="Cambria Math"/>
                                </a:rPr>
                                <m:t>→∞</m:t>
                              </m:r>
                            </m:lim>
                          </m:limLow>
                        </m:fName>
                        <m:e>
                          <m:sSub>
                            <m:sSubPr>
                              <m:ctrlPr>
                                <a:rPr lang="es-MX" sz="1800" i="1">
                                  <a:latin typeface="Cambria Math"/>
                                </a:rPr>
                              </m:ctrlPr>
                            </m:sSubPr>
                            <m:e>
                              <m:r>
                                <a:rPr lang="es-MX" sz="1800" i="1">
                                  <a:latin typeface="Cambria Math"/>
                                </a:rPr>
                                <m:t>𝑖</m:t>
                              </m:r>
                            </m:e>
                            <m:sub>
                              <m:r>
                                <a:rPr lang="es-MX" sz="1800" i="1">
                                  <a:latin typeface="Cambria Math"/>
                                </a:rPr>
                                <m:t>𝑚</m:t>
                              </m:r>
                            </m:sub>
                          </m:sSub>
                          <m:r>
                            <a:rPr lang="es-MX" sz="1800" i="1">
                              <a:latin typeface="Cambria Math"/>
                            </a:rPr>
                            <m:t>=</m:t>
                          </m:r>
                          <m:r>
                            <a:rPr lang="es-MX" sz="1800" i="1">
                              <a:latin typeface="Cambria Math"/>
                              <a:ea typeface="Cambria Math"/>
                            </a:rPr>
                            <m:t>𝛿</m:t>
                          </m:r>
                        </m:e>
                      </m:func>
                    </m:oMath>
                  </m:oMathPara>
                </a14:m>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MX" sz="1800" i="1">
                              <a:latin typeface="Cambria Math"/>
                            </a:rPr>
                          </m:ctrlPr>
                        </m:sSupPr>
                        <m:e>
                          <m:r>
                            <a:rPr lang="es-MX" sz="1800" i="1">
                              <a:latin typeface="Cambria Math"/>
                            </a:rPr>
                            <m:t>(1+</m:t>
                          </m:r>
                          <m:f>
                            <m:fPr>
                              <m:ctrlPr>
                                <a:rPr lang="es-MX" sz="1800" i="1">
                                  <a:latin typeface="Cambria Math"/>
                                </a:rPr>
                              </m:ctrlPr>
                            </m:fPr>
                            <m:num>
                              <m:sSub>
                                <m:sSubPr>
                                  <m:ctrlPr>
                                    <a:rPr lang="es-MX" sz="1800" i="1">
                                      <a:latin typeface="Cambria Math"/>
                                    </a:rPr>
                                  </m:ctrlPr>
                                </m:sSubPr>
                                <m:e>
                                  <m:r>
                                    <a:rPr lang="es-MX" sz="1800" i="1">
                                      <a:latin typeface="Cambria Math"/>
                                    </a:rPr>
                                    <m:t>𝑖</m:t>
                                  </m:r>
                                </m:e>
                                <m:sub>
                                  <m:r>
                                    <a:rPr lang="es-MX" sz="1800" i="1">
                                      <a:latin typeface="Cambria Math"/>
                                    </a:rPr>
                                    <m:t>𝑚</m:t>
                                  </m:r>
                                </m:sub>
                              </m:sSub>
                            </m:num>
                            <m:den>
                              <m:r>
                                <a:rPr lang="es-MX" sz="1800" i="1">
                                  <a:latin typeface="Cambria Math"/>
                                </a:rPr>
                                <m:t>𝑚</m:t>
                              </m:r>
                            </m:den>
                          </m:f>
                          <m:r>
                            <a:rPr lang="es-MX" sz="1800" i="1">
                              <a:latin typeface="Cambria Math"/>
                            </a:rPr>
                            <m:t>)</m:t>
                          </m:r>
                        </m:e>
                        <m:sup>
                          <m:r>
                            <a:rPr lang="es-MX" sz="1800" i="1">
                              <a:latin typeface="Cambria Math"/>
                            </a:rPr>
                            <m:t>𝑚</m:t>
                          </m:r>
                        </m:sup>
                      </m:sSup>
                      <m:r>
                        <a:rPr lang="es-MX" sz="1800" i="1">
                          <a:latin typeface="Cambria Math"/>
                        </a:rPr>
                        <m:t>=</m:t>
                      </m:r>
                      <m:sSup>
                        <m:sSupPr>
                          <m:ctrlPr>
                            <a:rPr lang="es-MX" sz="1800" i="1">
                              <a:latin typeface="Cambria Math"/>
                            </a:rPr>
                          </m:ctrlPr>
                        </m:sSupPr>
                        <m:e>
                          <m:r>
                            <a:rPr lang="es-MX" sz="1800" i="1">
                              <a:latin typeface="Cambria Math"/>
                            </a:rPr>
                            <m:t>𝑒</m:t>
                          </m:r>
                        </m:e>
                        <m:sup>
                          <m:r>
                            <a:rPr lang="es-MX" sz="1800" i="1">
                              <a:latin typeface="Cambria Math"/>
                              <a:ea typeface="Cambria Math"/>
                            </a:rPr>
                            <m:t>𝛿</m:t>
                          </m:r>
                        </m:sup>
                      </m:sSup>
                    </m:oMath>
                  </m:oMathPara>
                </a14:m>
                <a:endParaRPr lang="es-MX" sz="1800" dirty="0">
                  <a:latin typeface="Calibri" panose="020F0502020204030204" pitchFamily="34" charset="0"/>
                </a:endParaRPr>
              </a:p>
              <a:p>
                <a:pPr marL="0" indent="0" algn="just">
                  <a:buNone/>
                </a:pPr>
                <a:endParaRPr lang="es-MX" sz="1900" dirty="0">
                  <a:latin typeface="Calibri" panose="020F0502020204030204" pitchFamily="34" charset="0"/>
                </a:endParaRPr>
              </a:p>
              <a:p>
                <a:pPr marL="0" indent="0" algn="just">
                  <a:buNone/>
                </a:pPr>
                <a:endParaRPr lang="es-MX" sz="19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1706287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1.4 Tasa Equivalente</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lnSpcReduction="10000"/>
              </a:bodyPr>
              <a:lstStyle/>
              <a:p>
                <a:pPr marL="0" indent="0" algn="just">
                  <a:buNone/>
                </a:pPr>
                <a:r>
                  <a:rPr lang="es-MX" sz="1800" dirty="0">
                    <a:latin typeface="Calibri" panose="020F0502020204030204" pitchFamily="34" charset="0"/>
                  </a:rPr>
                  <a:t>Se dice que dos tasas anuales de interés con diferentes periodos de conversión son equivalentes si generan el mismo interés compuesto al final del plazo.</a:t>
                </a:r>
              </a:p>
              <a:p>
                <a:pPr marL="0" indent="0" algn="just">
                  <a:buNone/>
                </a:pPr>
                <a:endParaRPr lang="es-MX" sz="18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MX" sz="1800" i="1">
                              <a:latin typeface="Cambria Math"/>
                            </a:rPr>
                          </m:ctrlPr>
                        </m:sSupPr>
                        <m:e>
                          <m:r>
                            <a:rPr lang="en-US" sz="1800" i="1">
                              <a:latin typeface="Cambria Math"/>
                            </a:rPr>
                            <m:t>(1+</m:t>
                          </m:r>
                          <m:f>
                            <m:fPr>
                              <m:ctrlPr>
                                <a:rPr lang="en-US" sz="1800" i="1">
                                  <a:latin typeface="Cambria Math"/>
                                </a:rPr>
                              </m:ctrlPr>
                            </m:fPr>
                            <m:num>
                              <m:sSub>
                                <m:sSubPr>
                                  <m:ctrlPr>
                                    <a:rPr lang="en-US" sz="1800" i="1">
                                      <a:latin typeface="Cambria Math"/>
                                    </a:rPr>
                                  </m:ctrlPr>
                                </m:sSubPr>
                                <m:e>
                                  <m:r>
                                    <a:rPr lang="en-US" sz="1800" i="1">
                                      <a:latin typeface="Cambria Math"/>
                                    </a:rPr>
                                    <m:t>𝑖</m:t>
                                  </m:r>
                                </m:e>
                                <m:sub>
                                  <m:r>
                                    <a:rPr lang="en-US" sz="1800" i="1">
                                      <a:latin typeface="Cambria Math"/>
                                    </a:rPr>
                                    <m:t>(</m:t>
                                  </m:r>
                                  <m:r>
                                    <a:rPr lang="en-US" sz="1800" i="1">
                                      <a:latin typeface="Cambria Math"/>
                                    </a:rPr>
                                    <m:t>𝑚</m:t>
                                  </m:r>
                                  <m:r>
                                    <a:rPr lang="en-US" sz="1800" i="1">
                                      <a:latin typeface="Cambria Math"/>
                                    </a:rPr>
                                    <m:t>)</m:t>
                                  </m:r>
                                </m:sub>
                              </m:sSub>
                            </m:num>
                            <m:den>
                              <m:r>
                                <a:rPr lang="en-US" sz="1800" i="1">
                                  <a:latin typeface="Cambria Math"/>
                                </a:rPr>
                                <m:t>𝑚</m:t>
                              </m:r>
                            </m:den>
                          </m:f>
                          <m:r>
                            <a:rPr lang="en-US" sz="1800" i="1">
                              <a:latin typeface="Cambria Math"/>
                            </a:rPr>
                            <m:t>)</m:t>
                          </m:r>
                        </m:e>
                        <m:sup>
                          <m:r>
                            <a:rPr lang="en-US" sz="1800" i="1">
                              <a:latin typeface="Cambria Math"/>
                            </a:rPr>
                            <m:t>𝑛</m:t>
                          </m:r>
                          <m:r>
                            <a:rPr lang="en-US" sz="1800" i="1">
                              <a:latin typeface="Cambria Math"/>
                            </a:rPr>
                            <m:t>∗</m:t>
                          </m:r>
                          <m:r>
                            <a:rPr lang="en-US" sz="1800" i="1">
                              <a:latin typeface="Cambria Math"/>
                            </a:rPr>
                            <m:t>𝑚</m:t>
                          </m:r>
                        </m:sup>
                      </m:sSup>
                      <m:r>
                        <a:rPr lang="en-US" sz="1800" i="1">
                          <a:latin typeface="Cambria Math"/>
                        </a:rPr>
                        <m:t>=</m:t>
                      </m:r>
                      <m:sSup>
                        <m:sSupPr>
                          <m:ctrlPr>
                            <a:rPr lang="es-MX" sz="1800" i="1">
                              <a:latin typeface="Cambria Math"/>
                            </a:rPr>
                          </m:ctrlPr>
                        </m:sSupPr>
                        <m:e>
                          <m:r>
                            <a:rPr lang="en-US" sz="1800" i="1">
                              <a:latin typeface="Cambria Math"/>
                            </a:rPr>
                            <m:t>(1+</m:t>
                          </m:r>
                          <m:f>
                            <m:fPr>
                              <m:ctrlPr>
                                <a:rPr lang="en-US" sz="1800" i="1">
                                  <a:latin typeface="Cambria Math"/>
                                </a:rPr>
                              </m:ctrlPr>
                            </m:fPr>
                            <m:num>
                              <m:sSub>
                                <m:sSubPr>
                                  <m:ctrlPr>
                                    <a:rPr lang="en-US" sz="1800" i="1">
                                      <a:latin typeface="Cambria Math"/>
                                    </a:rPr>
                                  </m:ctrlPr>
                                </m:sSubPr>
                                <m:e>
                                  <m:r>
                                    <a:rPr lang="en-US" sz="1800" i="1">
                                      <a:latin typeface="Cambria Math"/>
                                    </a:rPr>
                                    <m:t>𝑖</m:t>
                                  </m:r>
                                </m:e>
                                <m:sub>
                                  <m:r>
                                    <a:rPr lang="en-US" sz="1800" i="1">
                                      <a:latin typeface="Cambria Math"/>
                                    </a:rPr>
                                    <m:t>(</m:t>
                                  </m:r>
                                  <m:r>
                                    <a:rPr lang="en-US" sz="1800" i="1">
                                      <a:latin typeface="Cambria Math"/>
                                    </a:rPr>
                                    <m:t>𝑠</m:t>
                                  </m:r>
                                  <m:r>
                                    <a:rPr lang="en-US" sz="1800" i="1">
                                      <a:latin typeface="Cambria Math"/>
                                    </a:rPr>
                                    <m:t>)</m:t>
                                  </m:r>
                                </m:sub>
                              </m:sSub>
                            </m:num>
                            <m:den>
                              <m:r>
                                <a:rPr lang="en-US" sz="1800" i="1">
                                  <a:latin typeface="Cambria Math"/>
                                </a:rPr>
                                <m:t>𝑠</m:t>
                              </m:r>
                            </m:den>
                          </m:f>
                          <m:r>
                            <a:rPr lang="en-US" sz="1800" i="1">
                              <a:latin typeface="Cambria Math"/>
                            </a:rPr>
                            <m:t>)</m:t>
                          </m:r>
                        </m:e>
                        <m:sup>
                          <m:r>
                            <a:rPr lang="en-US" sz="1800" i="1">
                              <a:latin typeface="Cambria Math"/>
                            </a:rPr>
                            <m:t>𝑛</m:t>
                          </m:r>
                          <m:r>
                            <a:rPr lang="en-US" sz="1800" i="1">
                              <a:latin typeface="Cambria Math"/>
                            </a:rPr>
                            <m:t>∗</m:t>
                          </m:r>
                          <m:r>
                            <a:rPr lang="en-US" sz="1800" i="1">
                              <a:latin typeface="Cambria Math"/>
                            </a:rPr>
                            <m:t>𝑠</m:t>
                          </m:r>
                        </m:sup>
                      </m:sSup>
                    </m:oMath>
                  </m:oMathPara>
                </a14:m>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Encontrar la igualdad para </a:t>
                </a:r>
                <a14:m>
                  <m:oMath xmlns:m="http://schemas.openxmlformats.org/officeDocument/2006/math">
                    <m:sSub>
                      <m:sSubPr>
                        <m:ctrlPr>
                          <a:rPr lang="es-MX" sz="1800" i="1">
                            <a:latin typeface="Cambria Math"/>
                          </a:rPr>
                        </m:ctrlPr>
                      </m:sSubPr>
                      <m:e>
                        <m:r>
                          <a:rPr lang="en-US" sz="1800" i="1">
                            <a:latin typeface="Cambria Math"/>
                          </a:rPr>
                          <m:t>𝑖</m:t>
                        </m:r>
                      </m:e>
                      <m:sub>
                        <m:r>
                          <a:rPr lang="en-US" sz="1800" i="1">
                            <a:latin typeface="Cambria Math"/>
                          </a:rPr>
                          <m:t>(</m:t>
                        </m:r>
                        <m:r>
                          <a:rPr lang="en-US" sz="1800" i="1">
                            <a:latin typeface="Cambria Math"/>
                          </a:rPr>
                          <m:t>𝑠</m:t>
                        </m:r>
                        <m:r>
                          <a:rPr lang="en-US" sz="1800" i="1">
                            <a:latin typeface="Cambria Math"/>
                          </a:rPr>
                          <m:t>)</m:t>
                        </m:r>
                      </m:sub>
                    </m:sSub>
                  </m:oMath>
                </a14:m>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Encontrar la tasa </a:t>
                </a:r>
                <a:r>
                  <a:rPr lang="es-MX" sz="1800" dirty="0" smtClean="0">
                    <a:latin typeface="Calibri" panose="020F0502020204030204" pitchFamily="34" charset="0"/>
                  </a:rPr>
                  <a:t>equivalente anual  capitalizable semestralmente  de </a:t>
                </a:r>
                <a:r>
                  <a:rPr lang="es-MX" sz="1800" dirty="0">
                    <a:latin typeface="Calibri" panose="020F0502020204030204" pitchFamily="34" charset="0"/>
                  </a:rPr>
                  <a:t>una tasa de 4% </a:t>
                </a:r>
                <a:r>
                  <a:rPr lang="es-MX" sz="1800" dirty="0" smtClean="0">
                    <a:latin typeface="Calibri" panose="020F0502020204030204" pitchFamily="34" charset="0"/>
                  </a:rPr>
                  <a:t>capitalizable </a:t>
                </a:r>
                <a:r>
                  <a:rPr lang="es-MX" sz="1800" dirty="0">
                    <a:latin typeface="Calibri" panose="020F0502020204030204" pitchFamily="34" charset="0"/>
                  </a:rPr>
                  <a:t>trimestralmente.</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Hallar la tasa de interés </a:t>
                </a:r>
                <a:r>
                  <a:rPr lang="es-MX" sz="1800" dirty="0" smtClean="0">
                    <a:latin typeface="Calibri" panose="020F0502020204030204" pitchFamily="34" charset="0"/>
                  </a:rPr>
                  <a:t>anual </a:t>
                </a:r>
                <a:r>
                  <a:rPr lang="es-MX" sz="1800" dirty="0">
                    <a:latin typeface="Calibri" panose="020F0502020204030204" pitchFamily="34" charset="0"/>
                  </a:rPr>
                  <a:t>equivalente a una tasa </a:t>
                </a:r>
                <a:r>
                  <a:rPr lang="es-MX" sz="1800" dirty="0" smtClean="0">
                    <a:latin typeface="Calibri" panose="020F0502020204030204" pitchFamily="34" charset="0"/>
                  </a:rPr>
                  <a:t>de </a:t>
                </a:r>
                <a:r>
                  <a:rPr lang="es-MX" sz="1800" dirty="0">
                    <a:latin typeface="Calibri" panose="020F0502020204030204" pitchFamily="34" charset="0"/>
                  </a:rPr>
                  <a:t>8.5% convertible mensualmente. </a:t>
                </a:r>
              </a:p>
              <a:p>
                <a:pPr marL="0" indent="0" algn="just">
                  <a:buNone/>
                </a:pPr>
                <a:endParaRPr lang="es-MX" sz="1800" dirty="0">
                  <a:latin typeface="Calibri" panose="020F0502020204030204" pitchFamily="34" charset="0"/>
                </a:endParaRPr>
              </a:p>
              <a:p>
                <a:pPr marL="0" indent="0" algn="just">
                  <a:buNone/>
                </a:pPr>
                <a:r>
                  <a:rPr lang="es-MX" sz="1800" dirty="0" smtClean="0">
                    <a:latin typeface="Calibri" panose="020F0502020204030204" pitchFamily="34" charset="0"/>
                  </a:rPr>
                  <a:t>¿Cuál es la relación que guardan las tasas ante una mayor capitalización?</a:t>
                </a: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1190" r="-593"/>
                </a:stretch>
              </a:blipFill>
            </p:spPr>
            <p:txBody>
              <a:bodyPr/>
              <a:lstStyle/>
              <a:p>
                <a:r>
                  <a:rPr lang="es-MX">
                    <a:noFill/>
                  </a:rPr>
                  <a:t> </a:t>
                </a:r>
              </a:p>
            </p:txBody>
          </p:sp>
        </mc:Fallback>
      </mc:AlternateContent>
    </p:spTree>
    <p:extLst>
      <p:ext uri="{BB962C8B-B14F-4D97-AF65-F5344CB8AC3E}">
        <p14:creationId xmlns:p14="http://schemas.microsoft.com/office/powerpoint/2010/main" val="2968579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1.5 Tasa de Descuento y Tasa de Rendimiento</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La </a:t>
                </a:r>
                <a:r>
                  <a:rPr lang="es-MX" sz="1800" b="1" i="1" dirty="0">
                    <a:latin typeface="Calibri" panose="020F0502020204030204" pitchFamily="34" charset="0"/>
                  </a:rPr>
                  <a:t>tasa de descuento </a:t>
                </a:r>
                <a:r>
                  <a:rPr lang="es-MX" sz="1800" dirty="0">
                    <a:latin typeface="Calibri" panose="020F0502020204030204" pitchFamily="34" charset="0"/>
                  </a:rPr>
                  <a:t>es la tasa de interés pagadera al principio del periodo.</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Es el cociente de dividir el interés generado entre el valor al final del periodo.</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Si al final del periodo recibiré por una inversión 100 pesos y tengo una tasa de descuento del 6% implica que los intereses generados del periodo son 6 pesos lo que implica una inversión inicial de 94 pesos. Notar que si se invierten $94 a una tasa del 6% no se llegara a los $100 finales.</a:t>
                </a:r>
              </a:p>
              <a:p>
                <a:pPr marL="0" indent="0" algn="just">
                  <a:buNone/>
                </a:pPr>
                <a:endParaRPr lang="es-MX" sz="1800" dirty="0" smtClean="0">
                  <a:latin typeface="Calibri" panose="020F0502020204030204" pitchFamily="34" charset="0"/>
                </a:endParaRPr>
              </a:p>
              <a:p>
                <a:pPr marL="0" indent="0" algn="ctr">
                  <a:buNone/>
                </a:pPr>
                <a:endParaRPr lang="es-MX" sz="1800" dirty="0">
                  <a:latin typeface="CG Omega" panose="020B05020505080203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a:rPr>
                        <m:t>𝑑</m:t>
                      </m:r>
                      <m:r>
                        <a:rPr lang="en-US" sz="1800" i="1">
                          <a:latin typeface="Cambria Math"/>
                        </a:rPr>
                        <m:t>=</m:t>
                      </m:r>
                      <m:f>
                        <m:fPr>
                          <m:ctrlPr>
                            <a:rPr lang="en-US" sz="1800" i="1">
                              <a:latin typeface="Cambria Math"/>
                            </a:rPr>
                          </m:ctrlPr>
                        </m:fPr>
                        <m:num>
                          <m:r>
                            <a:rPr lang="en-US" sz="1800" i="1">
                              <a:latin typeface="Cambria Math"/>
                            </a:rPr>
                            <m:t>𝑖</m:t>
                          </m:r>
                        </m:num>
                        <m:den>
                          <m:r>
                            <a:rPr lang="en-US" sz="1800" i="1">
                              <a:latin typeface="Cambria Math"/>
                            </a:rPr>
                            <m:t>1+</m:t>
                          </m:r>
                          <m:r>
                            <a:rPr lang="en-US" sz="1800" i="1">
                              <a:latin typeface="Cambria Math"/>
                            </a:rPr>
                            <m:t>𝑖</m:t>
                          </m:r>
                        </m:den>
                      </m:f>
                      <m:r>
                        <a:rPr lang="es-MX" sz="1800" b="0" i="1" smtClean="0">
                          <a:latin typeface="Cambria Math"/>
                        </a:rPr>
                        <m:t>                       </m:t>
                      </m:r>
                      <m:r>
                        <a:rPr lang="en-US" sz="1800" i="1">
                          <a:latin typeface="Cambria Math"/>
                        </a:rPr>
                        <m:t>𝑖</m:t>
                      </m:r>
                      <m:r>
                        <a:rPr lang="en-US" sz="1800" i="1">
                          <a:latin typeface="Cambria Math"/>
                        </a:rPr>
                        <m:t>=</m:t>
                      </m:r>
                      <m:f>
                        <m:fPr>
                          <m:ctrlPr>
                            <a:rPr lang="en-US" sz="1800" i="1">
                              <a:latin typeface="Cambria Math"/>
                            </a:rPr>
                          </m:ctrlPr>
                        </m:fPr>
                        <m:num>
                          <m:r>
                            <a:rPr lang="en-US" sz="1800" i="1">
                              <a:latin typeface="Cambria Math"/>
                            </a:rPr>
                            <m:t>𝑑</m:t>
                          </m:r>
                        </m:num>
                        <m:den>
                          <m:r>
                            <a:rPr lang="en-US" sz="1800" i="1">
                              <a:latin typeface="Cambria Math"/>
                            </a:rPr>
                            <m:t>1−</m:t>
                          </m:r>
                          <m:r>
                            <a:rPr lang="en-US" sz="1800" i="1">
                              <a:latin typeface="Cambria Math"/>
                            </a:rPr>
                            <m:t>𝑑</m:t>
                          </m:r>
                        </m:den>
                      </m:f>
                    </m:oMath>
                  </m:oMathPara>
                </a14:m>
                <a:endParaRPr lang="es-MX" sz="1800" dirty="0">
                  <a:latin typeface="CG Omega" panose="020B05020505080203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437497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1.6  Valor Presente Neto</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buNone/>
                </a:pPr>
                <a:r>
                  <a:rPr lang="es-MX" sz="1800" dirty="0" smtClean="0">
                    <a:latin typeface="Calibri" panose="020F0502020204030204" pitchFamily="34" charset="0"/>
                  </a:rPr>
                  <a:t>Para </a:t>
                </a:r>
                <a:r>
                  <a:rPr lang="es-MX" sz="1800" dirty="0">
                    <a:latin typeface="Calibri" panose="020F0502020204030204" pitchFamily="34" charset="0"/>
                  </a:rPr>
                  <a:t>una transacción financiera con flujos de entrada (𝐴𝑡) y flujos de salida (𝐿𝑡), el NPV se define como el valor presente de flujos entrada (recibidos) menos el valor presente de flujos de salida (pagados) </a:t>
                </a:r>
              </a:p>
              <a:p>
                <a:endParaRPr lang="es-MX" sz="1800" dirty="0"/>
              </a:p>
              <a:p>
                <a:pPr marL="0" indent="0">
                  <a:buNone/>
                </a:pPr>
                <a:r>
                  <a:rPr lang="es-MX" sz="1800" dirty="0" smtClean="0"/>
                  <a:t>𝑁𝑃𝑉</a:t>
                </a:r>
                <a:r>
                  <a:rPr lang="es-MX" sz="1800" dirty="0"/>
                  <a:t>=</a:t>
                </a:r>
                <a:r>
                  <a:rPr lang="es-MX" sz="1800" dirty="0" smtClean="0"/>
                  <a:t>𝑃𝑉(𝑐𝑎𝑠</a:t>
                </a:r>
                <a:r>
                  <a:rPr lang="es-MX" sz="1800" dirty="0"/>
                  <a:t>ℎ </a:t>
                </a:r>
                <a:r>
                  <a:rPr lang="es-MX" sz="1800" dirty="0" smtClean="0"/>
                  <a:t>𝐼𝑛𝑓𝑙𝑜𝑤𝑠)−𝑃𝑉(𝑐𝑎𝑠</a:t>
                </a:r>
                <a:r>
                  <a:rPr lang="es-MX" sz="1800" dirty="0"/>
                  <a:t>ℎ </a:t>
                </a:r>
                <a:r>
                  <a:rPr lang="es-MX" sz="1800" dirty="0" smtClean="0"/>
                  <a:t>𝑂𝑢𝑡𝑓𝑙𝑜𝑤𝑠) </a:t>
                </a:r>
              </a:p>
              <a:p>
                <a:pPr marL="0" indent="0">
                  <a:buNone/>
                </a:pPr>
                <a:endParaRPr lang="es-MX" sz="1800" dirty="0" smtClean="0"/>
              </a:p>
              <a:p>
                <a:pPr marL="0" indent="0">
                  <a:buNone/>
                </a:pPr>
                <a:r>
                  <a:rPr lang="es-MX" sz="1800" b="0" dirty="0" smtClean="0"/>
                  <a:t>.</a:t>
                </a:r>
                <a14:m>
                  <m:oMath xmlns:m="http://schemas.openxmlformats.org/officeDocument/2006/math">
                    <m:r>
                      <a:rPr lang="es-MX" sz="1800" b="0" i="1" smtClean="0">
                        <a:latin typeface="Cambria Math"/>
                      </a:rPr>
                      <m:t>𝑁𝑃𝑉</m:t>
                    </m:r>
                    <m:r>
                      <a:rPr lang="es-MX" sz="1800" b="0" i="1" smtClean="0">
                        <a:latin typeface="Cambria Math"/>
                      </a:rPr>
                      <m:t>=</m:t>
                    </m:r>
                    <m:nary>
                      <m:naryPr>
                        <m:chr m:val="∑"/>
                        <m:supHide m:val="on"/>
                        <m:ctrlPr>
                          <a:rPr lang="es-MX" sz="1800" b="0" i="1" smtClean="0">
                            <a:latin typeface="Cambria Math"/>
                          </a:rPr>
                        </m:ctrlPr>
                      </m:naryPr>
                      <m:sub>
                        <m:r>
                          <m:rPr>
                            <m:brk m:alnAt="7"/>
                          </m:rPr>
                          <a:rPr lang="es-MX" sz="1800" b="0" i="1" smtClean="0">
                            <a:latin typeface="Cambria Math"/>
                          </a:rPr>
                          <m:t>𝑡</m:t>
                        </m:r>
                      </m:sub>
                      <m:sup/>
                      <m:e>
                        <m:sSub>
                          <m:sSubPr>
                            <m:ctrlPr>
                              <a:rPr lang="es-MX" sz="1800" b="0" i="1" smtClean="0">
                                <a:latin typeface="Cambria Math"/>
                              </a:rPr>
                            </m:ctrlPr>
                          </m:sSubPr>
                          <m:e>
                            <m:r>
                              <a:rPr lang="es-MX" sz="1800" b="0" i="1" smtClean="0">
                                <a:latin typeface="Cambria Math"/>
                              </a:rPr>
                              <m:t>𝐴</m:t>
                            </m:r>
                          </m:e>
                          <m:sub>
                            <m:r>
                              <a:rPr lang="es-MX" sz="1800" b="0" i="1" smtClean="0">
                                <a:latin typeface="Cambria Math"/>
                              </a:rPr>
                              <m:t>𝑡</m:t>
                            </m:r>
                          </m:sub>
                        </m:sSub>
                        <m:sSup>
                          <m:sSupPr>
                            <m:ctrlPr>
                              <a:rPr lang="es-MX" sz="1800" b="0" i="1" smtClean="0">
                                <a:latin typeface="Cambria Math"/>
                              </a:rPr>
                            </m:ctrlPr>
                          </m:sSupPr>
                          <m:e>
                            <m:r>
                              <a:rPr lang="es-MX" sz="1800" b="0" i="1" smtClean="0">
                                <a:latin typeface="Cambria Math"/>
                              </a:rPr>
                              <m:t>𝑣</m:t>
                            </m:r>
                          </m:e>
                          <m:sup>
                            <m:r>
                              <a:rPr lang="es-MX" sz="1800" b="0" i="1" smtClean="0">
                                <a:latin typeface="Cambria Math"/>
                              </a:rPr>
                              <m:t>𝑡</m:t>
                            </m:r>
                          </m:sup>
                        </m:sSup>
                      </m:e>
                    </m:nary>
                    <m:r>
                      <a:rPr lang="es-MX" sz="1800" b="0" i="1" smtClean="0">
                        <a:latin typeface="Cambria Math"/>
                      </a:rPr>
                      <m:t>−</m:t>
                    </m:r>
                    <m:nary>
                      <m:naryPr>
                        <m:chr m:val="∑"/>
                        <m:supHide m:val="on"/>
                        <m:ctrlPr>
                          <a:rPr lang="es-MX" sz="1800" i="1">
                            <a:latin typeface="Cambria Math"/>
                          </a:rPr>
                        </m:ctrlPr>
                      </m:naryPr>
                      <m:sub>
                        <m:r>
                          <m:rPr>
                            <m:brk m:alnAt="7"/>
                          </m:rPr>
                          <a:rPr lang="es-MX" sz="1800" i="1">
                            <a:latin typeface="Cambria Math"/>
                          </a:rPr>
                          <m:t>𝑡</m:t>
                        </m:r>
                      </m:sub>
                      <m:sup/>
                      <m:e>
                        <m:sSub>
                          <m:sSubPr>
                            <m:ctrlPr>
                              <a:rPr lang="es-MX" sz="1800" i="1">
                                <a:latin typeface="Cambria Math"/>
                              </a:rPr>
                            </m:ctrlPr>
                          </m:sSubPr>
                          <m:e>
                            <m:r>
                              <a:rPr lang="es-MX" sz="1800" b="0" i="1" smtClean="0">
                                <a:latin typeface="Cambria Math"/>
                              </a:rPr>
                              <m:t>𝐿</m:t>
                            </m:r>
                          </m:e>
                          <m:sub>
                            <m:r>
                              <a:rPr lang="es-MX" sz="1800" i="1">
                                <a:latin typeface="Cambria Math"/>
                              </a:rPr>
                              <m:t>𝑡</m:t>
                            </m:r>
                          </m:sub>
                        </m:sSub>
                        <m:sSup>
                          <m:sSupPr>
                            <m:ctrlPr>
                              <a:rPr lang="es-MX" sz="1800" i="1">
                                <a:latin typeface="Cambria Math"/>
                              </a:rPr>
                            </m:ctrlPr>
                          </m:sSupPr>
                          <m:e>
                            <m:r>
                              <a:rPr lang="es-MX" sz="1800" i="1">
                                <a:latin typeface="Cambria Math"/>
                              </a:rPr>
                              <m:t>𝑣</m:t>
                            </m:r>
                          </m:e>
                          <m:sup>
                            <m:r>
                              <a:rPr lang="es-MX" sz="1800" i="1">
                                <a:latin typeface="Cambria Math"/>
                              </a:rPr>
                              <m:t>𝑡</m:t>
                            </m:r>
                          </m:sup>
                        </m:sSup>
                      </m:e>
                    </m:nary>
                  </m:oMath>
                </a14:m>
                <a:endParaRPr lang="es-MX" sz="1800" dirty="0"/>
              </a:p>
              <a:p>
                <a:pPr marL="0" indent="0">
                  <a:buNone/>
                </a:pPr>
                <a:endParaRPr lang="es-MX" sz="1800" dirty="0"/>
              </a:p>
              <a:p>
                <a:pPr marL="0" indent="0">
                  <a:buNone/>
                </a:pPr>
                <a:r>
                  <a:rPr lang="es-MX" sz="1800" dirty="0">
                    <a:latin typeface="Calibri" panose="020F0502020204030204" pitchFamily="34" charset="0"/>
                  </a:rPr>
                  <a:t>Para comparar alternativas de inversión, debe elegirse aquella con el NPV más alto. </a:t>
                </a:r>
              </a:p>
              <a:p>
                <a:pPr marL="0" indent="0">
                  <a:buNone/>
                </a:pPr>
                <a:endParaRPr lang="es-MX" sz="1800" dirty="0" smtClean="0">
                  <a:latin typeface="Calibri" panose="020F0502020204030204" pitchFamily="34" charset="0"/>
                </a:endParaRPr>
              </a:p>
              <a:p>
                <a:pPr marL="0" indent="0">
                  <a:buNone/>
                </a:pPr>
                <a:r>
                  <a:rPr lang="es-MX" sz="1800" dirty="0" smtClean="0">
                    <a:latin typeface="Calibri" panose="020F0502020204030204" pitchFamily="34" charset="0"/>
                  </a:rPr>
                  <a:t>La </a:t>
                </a:r>
                <a:r>
                  <a:rPr lang="es-MX" sz="1800" dirty="0">
                    <a:latin typeface="Calibri" panose="020F0502020204030204" pitchFamily="34" charset="0"/>
                  </a:rPr>
                  <a:t>tasa 𝑖 tal que genera un 𝑁𝑃𝑉(𝑖) igual a cero es llamada </a:t>
                </a:r>
                <a:r>
                  <a:rPr lang="es-MX" sz="1800" b="1" dirty="0">
                    <a:latin typeface="Calibri" panose="020F0502020204030204" pitchFamily="34" charset="0"/>
                  </a:rPr>
                  <a:t>Tasa Interna de Retorno </a:t>
                </a:r>
                <a:r>
                  <a:rPr lang="es-MX" sz="1800" dirty="0">
                    <a:latin typeface="Calibri" panose="020F0502020204030204" pitchFamily="34" charset="0"/>
                  </a:rPr>
                  <a:t>o Tasa </a:t>
                </a:r>
                <a:r>
                  <a:rPr lang="es-MX" sz="1800" dirty="0" err="1">
                    <a:latin typeface="Calibri" panose="020F0502020204030204" pitchFamily="34" charset="0"/>
                  </a:rPr>
                  <a:t>Yield</a:t>
                </a:r>
                <a:r>
                  <a:rPr lang="es-MX" sz="1800" dirty="0">
                    <a:latin typeface="Calibri" panose="020F0502020204030204" pitchFamily="34" charset="0"/>
                  </a:rPr>
                  <a:t>; es la </a:t>
                </a:r>
                <a:r>
                  <a:rPr lang="es-MX" sz="1800" dirty="0" smtClean="0">
                    <a:latin typeface="Calibri" panose="020F0502020204030204" pitchFamily="34" charset="0"/>
                  </a:rPr>
                  <a:t>solución </a:t>
                </a:r>
                <a:r>
                  <a:rPr lang="es-MX" sz="1800" dirty="0">
                    <a:latin typeface="Calibri" panose="020F0502020204030204" pitchFamily="34" charset="0"/>
                  </a:rPr>
                  <a:t>a la </a:t>
                </a:r>
                <a:r>
                  <a:rPr lang="es-MX" sz="1800" dirty="0" smtClean="0">
                    <a:latin typeface="Calibri" panose="020F0502020204030204" pitchFamily="34" charset="0"/>
                  </a:rPr>
                  <a:t>ecuación. </a:t>
                </a:r>
              </a:p>
              <a:p>
                <a:pPr marL="0" indent="0">
                  <a:buNone/>
                </a:pPr>
                <a:endParaRPr lang="es-MX" sz="1800" dirty="0" smtClean="0">
                  <a:latin typeface="Calibri" panose="020F0502020204030204" pitchFamily="34" charset="0"/>
                </a:endParaRPr>
              </a:p>
              <a:p>
                <a:pPr marL="0" indent="0">
                  <a:buNone/>
                </a:pPr>
                <a14:m>
                  <m:oMath xmlns:m="http://schemas.openxmlformats.org/officeDocument/2006/math">
                    <m:r>
                      <a:rPr lang="es-MX" sz="1800" i="1">
                        <a:latin typeface="Cambria Math"/>
                      </a:rPr>
                      <m:t>𝑁𝑃𝑉</m:t>
                    </m:r>
                    <m:r>
                      <a:rPr lang="es-MX" sz="1800" i="1">
                        <a:latin typeface="Cambria Math"/>
                      </a:rPr>
                      <m:t>=</m:t>
                    </m:r>
                    <m:nary>
                      <m:naryPr>
                        <m:chr m:val="∑"/>
                        <m:supHide m:val="on"/>
                        <m:ctrlPr>
                          <a:rPr lang="es-MX" sz="1800" i="1">
                            <a:latin typeface="Cambria Math"/>
                          </a:rPr>
                        </m:ctrlPr>
                      </m:naryPr>
                      <m:sub>
                        <m:r>
                          <m:rPr>
                            <m:brk m:alnAt="7"/>
                          </m:rPr>
                          <a:rPr lang="es-MX" sz="1800" i="1">
                            <a:latin typeface="Cambria Math"/>
                          </a:rPr>
                          <m:t>𝑡</m:t>
                        </m:r>
                      </m:sub>
                      <m:sup/>
                      <m:e>
                        <m:sSub>
                          <m:sSubPr>
                            <m:ctrlPr>
                              <a:rPr lang="es-MX" sz="1800" i="1">
                                <a:latin typeface="Cambria Math"/>
                              </a:rPr>
                            </m:ctrlPr>
                          </m:sSubPr>
                          <m:e>
                            <m:r>
                              <a:rPr lang="es-MX" sz="1800" i="1">
                                <a:latin typeface="Cambria Math"/>
                              </a:rPr>
                              <m:t>𝐴</m:t>
                            </m:r>
                          </m:e>
                          <m:sub>
                            <m:r>
                              <a:rPr lang="es-MX" sz="1800" i="1">
                                <a:latin typeface="Cambria Math"/>
                              </a:rPr>
                              <m:t>𝑡</m:t>
                            </m:r>
                          </m:sub>
                        </m:sSub>
                        <m:sSup>
                          <m:sSupPr>
                            <m:ctrlPr>
                              <a:rPr lang="es-MX" sz="1800" i="1">
                                <a:latin typeface="Cambria Math"/>
                              </a:rPr>
                            </m:ctrlPr>
                          </m:sSupPr>
                          <m:e>
                            <m:r>
                              <a:rPr lang="es-MX" sz="1800" i="1">
                                <a:latin typeface="Cambria Math"/>
                              </a:rPr>
                              <m:t>𝑣</m:t>
                            </m:r>
                          </m:e>
                          <m:sup>
                            <m:r>
                              <a:rPr lang="es-MX" sz="1800" i="1">
                                <a:latin typeface="Cambria Math"/>
                              </a:rPr>
                              <m:t>𝑡</m:t>
                            </m:r>
                          </m:sup>
                        </m:sSup>
                      </m:e>
                    </m:nary>
                    <m:r>
                      <a:rPr lang="es-MX" sz="1800" i="1">
                        <a:latin typeface="Cambria Math"/>
                      </a:rPr>
                      <m:t>−</m:t>
                    </m:r>
                    <m:nary>
                      <m:naryPr>
                        <m:chr m:val="∑"/>
                        <m:supHide m:val="on"/>
                        <m:ctrlPr>
                          <a:rPr lang="es-MX" sz="1800" i="1">
                            <a:latin typeface="Cambria Math"/>
                          </a:rPr>
                        </m:ctrlPr>
                      </m:naryPr>
                      <m:sub>
                        <m:r>
                          <m:rPr>
                            <m:brk m:alnAt="7"/>
                          </m:rPr>
                          <a:rPr lang="es-MX" sz="1800" i="1">
                            <a:latin typeface="Cambria Math"/>
                          </a:rPr>
                          <m:t>𝑡</m:t>
                        </m:r>
                      </m:sub>
                      <m:sup/>
                      <m:e>
                        <m:sSub>
                          <m:sSubPr>
                            <m:ctrlPr>
                              <a:rPr lang="es-MX" sz="1800" i="1">
                                <a:latin typeface="Cambria Math"/>
                              </a:rPr>
                            </m:ctrlPr>
                          </m:sSubPr>
                          <m:e>
                            <m:r>
                              <a:rPr lang="es-MX" sz="1800" i="1">
                                <a:latin typeface="Cambria Math"/>
                              </a:rPr>
                              <m:t>𝐿</m:t>
                            </m:r>
                          </m:e>
                          <m:sub>
                            <m:r>
                              <a:rPr lang="es-MX" sz="1800" i="1">
                                <a:latin typeface="Cambria Math"/>
                              </a:rPr>
                              <m:t>𝑡</m:t>
                            </m:r>
                          </m:sub>
                        </m:sSub>
                        <m:sSup>
                          <m:sSupPr>
                            <m:ctrlPr>
                              <a:rPr lang="es-MX" sz="1800" i="1">
                                <a:latin typeface="Cambria Math"/>
                              </a:rPr>
                            </m:ctrlPr>
                          </m:sSupPr>
                          <m:e>
                            <m:r>
                              <a:rPr lang="es-MX" sz="1800" i="1">
                                <a:latin typeface="Cambria Math"/>
                              </a:rPr>
                              <m:t>𝑣</m:t>
                            </m:r>
                          </m:e>
                          <m:sup>
                            <m:r>
                              <a:rPr lang="es-MX" sz="1800" i="1">
                                <a:latin typeface="Cambria Math"/>
                              </a:rPr>
                              <m:t>𝑡</m:t>
                            </m:r>
                          </m:sup>
                        </m:sSup>
                      </m:e>
                    </m:nary>
                  </m:oMath>
                </a14:m>
                <a:r>
                  <a:rPr lang="es-MX" sz="1800" dirty="0" smtClean="0">
                    <a:latin typeface="Calibri" panose="020F0502020204030204" pitchFamily="34" charset="0"/>
                  </a:rPr>
                  <a:t> =0</a:t>
                </a: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926" b="-12169"/>
                </a:stretch>
              </a:blipFill>
            </p:spPr>
            <p:txBody>
              <a:bodyPr/>
              <a:lstStyle/>
              <a:p>
                <a:r>
                  <a:rPr lang="es-MX">
                    <a:noFill/>
                  </a:rPr>
                  <a:t> </a:t>
                </a:r>
              </a:p>
            </p:txBody>
          </p:sp>
        </mc:Fallback>
      </mc:AlternateContent>
    </p:spTree>
    <p:extLst>
      <p:ext uri="{BB962C8B-B14F-4D97-AF65-F5344CB8AC3E}">
        <p14:creationId xmlns:p14="http://schemas.microsoft.com/office/powerpoint/2010/main" val="2129202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1.6  Valor Presente Neto</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a:latin typeface="Calibri" panose="020F0502020204030204" pitchFamily="34" charset="0"/>
              </a:rPr>
              <a:t>Suponga que se tienen dos proyectos de inversión, A y B (datos en miles de pesos)</a:t>
            </a:r>
          </a:p>
          <a:p>
            <a:pPr marL="0" indent="0" algn="just">
              <a:buNone/>
            </a:pPr>
            <a:r>
              <a:rPr lang="es-MX" sz="1800" dirty="0">
                <a:latin typeface="Calibri" panose="020F0502020204030204" pitchFamily="34" charset="0"/>
              </a:rPr>
              <a:t>La inversión inicial del proyecto </a:t>
            </a:r>
            <a:r>
              <a:rPr lang="es-MX" sz="1800" dirty="0" smtClean="0">
                <a:latin typeface="Calibri" panose="020F0502020204030204" pitchFamily="34" charset="0"/>
              </a:rPr>
              <a:t>A y del B  </a:t>
            </a:r>
            <a:r>
              <a:rPr lang="es-MX" sz="1800" dirty="0">
                <a:latin typeface="Calibri" panose="020F0502020204030204" pitchFamily="34" charset="0"/>
              </a:rPr>
              <a:t>es de 1,000 con los siguiente flujos al final de cada año con una tasa del 15% anual.</a:t>
            </a: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25128967"/>
              </p:ext>
            </p:extLst>
          </p:nvPr>
        </p:nvGraphicFramePr>
        <p:xfrm>
          <a:off x="1835696" y="2780928"/>
          <a:ext cx="4439817" cy="2377440"/>
        </p:xfrm>
        <a:graphic>
          <a:graphicData uri="http://schemas.openxmlformats.org/drawingml/2006/table">
            <a:tbl>
              <a:tblPr firstRow="1" bandRow="1">
                <a:tableStyleId>{5C22544A-7EE6-4342-B048-85BDC9FD1C3A}</a:tableStyleId>
              </a:tblPr>
              <a:tblGrid>
                <a:gridCol w="1479939"/>
                <a:gridCol w="1479939"/>
                <a:gridCol w="1479939"/>
              </a:tblGrid>
              <a:tr h="240223">
                <a:tc>
                  <a:txBody>
                    <a:bodyPr/>
                    <a:lstStyle/>
                    <a:p>
                      <a:pPr algn="ctr"/>
                      <a:r>
                        <a:rPr lang="es-MX" sz="2000" dirty="0" smtClean="0">
                          <a:latin typeface="CG Omega" panose="020B0502050508020304" pitchFamily="34" charset="0"/>
                        </a:rPr>
                        <a:t>Plazo</a:t>
                      </a:r>
                      <a:endParaRPr lang="es-MX" sz="2000" dirty="0">
                        <a:latin typeface="CG Omega" panose="020B0502050508020304" pitchFamily="34" charset="0"/>
                      </a:endParaRPr>
                    </a:p>
                  </a:txBody>
                  <a:tcPr/>
                </a:tc>
                <a:tc>
                  <a:txBody>
                    <a:bodyPr/>
                    <a:lstStyle/>
                    <a:p>
                      <a:pPr algn="ctr"/>
                      <a:r>
                        <a:rPr lang="es-MX" sz="2000" dirty="0" smtClean="0">
                          <a:latin typeface="CG Omega" panose="020B0502050508020304" pitchFamily="34" charset="0"/>
                        </a:rPr>
                        <a:t>Flujo A</a:t>
                      </a:r>
                      <a:endParaRPr lang="es-MX" sz="2000" dirty="0">
                        <a:latin typeface="CG Omega" panose="020B0502050508020304" pitchFamily="34" charset="0"/>
                      </a:endParaRPr>
                    </a:p>
                  </a:txBody>
                  <a:tcPr/>
                </a:tc>
                <a:tc>
                  <a:txBody>
                    <a:bodyPr/>
                    <a:lstStyle/>
                    <a:p>
                      <a:pPr algn="ctr"/>
                      <a:r>
                        <a:rPr lang="es-MX" sz="2000" dirty="0" smtClean="0">
                          <a:latin typeface="CG Omega" panose="020B0502050508020304" pitchFamily="34" charset="0"/>
                        </a:rPr>
                        <a:t>Flujo B</a:t>
                      </a:r>
                      <a:endParaRPr lang="es-MX" sz="2000" dirty="0">
                        <a:latin typeface="CG Omega" panose="020B0502050508020304" pitchFamily="34" charset="0"/>
                      </a:endParaRPr>
                    </a:p>
                  </a:txBody>
                  <a:tcPr/>
                </a:tc>
              </a:tr>
              <a:tr h="240223">
                <a:tc>
                  <a:txBody>
                    <a:bodyPr/>
                    <a:lstStyle/>
                    <a:p>
                      <a:pPr algn="ctr"/>
                      <a:r>
                        <a:rPr lang="es-MX" sz="2000" b="0" dirty="0" smtClean="0">
                          <a:latin typeface="CG Omega" panose="020B0502050508020304" pitchFamily="34" charset="0"/>
                        </a:rPr>
                        <a:t>Año</a:t>
                      </a:r>
                      <a:r>
                        <a:rPr lang="es-MX" sz="2000" b="0" baseline="0" dirty="0" smtClean="0">
                          <a:latin typeface="CG Omega" panose="020B0502050508020304" pitchFamily="34" charset="0"/>
                        </a:rPr>
                        <a:t> 1</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600</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300</a:t>
                      </a:r>
                      <a:endParaRPr lang="es-MX" sz="2000" b="0" dirty="0">
                        <a:latin typeface="CG Omega" panose="020B0502050508020304" pitchFamily="34" charset="0"/>
                      </a:endParaRPr>
                    </a:p>
                  </a:txBody>
                  <a:tcPr/>
                </a:tc>
              </a:tr>
              <a:tr h="240223">
                <a:tc>
                  <a:txBody>
                    <a:bodyPr/>
                    <a:lstStyle/>
                    <a:p>
                      <a:pPr algn="ctr"/>
                      <a:r>
                        <a:rPr lang="es-MX" sz="2000" b="0" dirty="0" smtClean="0">
                          <a:latin typeface="CG Omega" panose="020B0502050508020304" pitchFamily="34" charset="0"/>
                        </a:rPr>
                        <a:t>Año 2</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300</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400</a:t>
                      </a:r>
                      <a:endParaRPr lang="es-MX" sz="2000" b="0" dirty="0">
                        <a:latin typeface="CG Omega" panose="020B0502050508020304" pitchFamily="34" charset="0"/>
                      </a:endParaRPr>
                    </a:p>
                  </a:txBody>
                  <a:tcPr/>
                </a:tc>
              </a:tr>
              <a:tr h="240223">
                <a:tc>
                  <a:txBody>
                    <a:bodyPr/>
                    <a:lstStyle/>
                    <a:p>
                      <a:pPr algn="ctr"/>
                      <a:r>
                        <a:rPr lang="es-MX" sz="2000" b="0" dirty="0" smtClean="0">
                          <a:latin typeface="CG Omega" panose="020B0502050508020304" pitchFamily="34" charset="0"/>
                        </a:rPr>
                        <a:t>Año 3</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300</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500</a:t>
                      </a:r>
                      <a:endParaRPr lang="es-MX" sz="2000" b="0" dirty="0">
                        <a:latin typeface="CG Omega" panose="020B0502050508020304" pitchFamily="34" charset="0"/>
                      </a:endParaRPr>
                    </a:p>
                  </a:txBody>
                  <a:tcPr/>
                </a:tc>
              </a:tr>
              <a:tr h="240223">
                <a:tc>
                  <a:txBody>
                    <a:bodyPr/>
                    <a:lstStyle/>
                    <a:p>
                      <a:pPr algn="ctr"/>
                      <a:r>
                        <a:rPr lang="es-MX" sz="2000" b="0" dirty="0" smtClean="0">
                          <a:latin typeface="CG Omega" panose="020B0502050508020304" pitchFamily="34" charset="0"/>
                        </a:rPr>
                        <a:t>Año 4</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200</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150</a:t>
                      </a:r>
                      <a:endParaRPr lang="es-MX" sz="2000" b="0" dirty="0">
                        <a:latin typeface="CG Omega" panose="020B0502050508020304" pitchFamily="34" charset="0"/>
                      </a:endParaRPr>
                    </a:p>
                  </a:txBody>
                  <a:tcPr/>
                </a:tc>
              </a:tr>
              <a:tr h="240223">
                <a:tc>
                  <a:txBody>
                    <a:bodyPr/>
                    <a:lstStyle/>
                    <a:p>
                      <a:pPr algn="ctr"/>
                      <a:r>
                        <a:rPr lang="es-MX" sz="2000" b="0" dirty="0" smtClean="0">
                          <a:latin typeface="CG Omega" panose="020B0502050508020304" pitchFamily="34" charset="0"/>
                        </a:rPr>
                        <a:t>Año 5</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500</a:t>
                      </a:r>
                      <a:endParaRPr lang="es-MX" sz="2000" b="0" dirty="0">
                        <a:latin typeface="CG Omega" panose="020B0502050508020304" pitchFamily="34" charset="0"/>
                      </a:endParaRPr>
                    </a:p>
                  </a:txBody>
                  <a:tcPr/>
                </a:tc>
                <a:tc>
                  <a:txBody>
                    <a:bodyPr/>
                    <a:lstStyle/>
                    <a:p>
                      <a:pPr algn="ctr"/>
                      <a:r>
                        <a:rPr lang="es-MX" sz="2000" b="0" dirty="0" smtClean="0">
                          <a:latin typeface="CG Omega" panose="020B0502050508020304" pitchFamily="34" charset="0"/>
                        </a:rPr>
                        <a:t>450</a:t>
                      </a:r>
                      <a:endParaRPr lang="es-MX" sz="2000" b="0" dirty="0">
                        <a:latin typeface="CG Omega" panose="020B0502050508020304" pitchFamily="34" charset="0"/>
                      </a:endParaRPr>
                    </a:p>
                  </a:txBody>
                  <a:tcPr/>
                </a:tc>
              </a:tr>
            </a:tbl>
          </a:graphicData>
        </a:graphic>
      </p:graphicFrame>
    </p:spTree>
    <p:extLst>
      <p:ext uri="{BB962C8B-B14F-4D97-AF65-F5344CB8AC3E}">
        <p14:creationId xmlns:p14="http://schemas.microsoft.com/office/powerpoint/2010/main" val="2043316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1.6  Valor Presente Neto</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ES" sz="1800" dirty="0" smtClean="0"/>
              <a:t>Dentro </a:t>
            </a:r>
            <a:r>
              <a:rPr lang="es-ES" sz="1800" dirty="0"/>
              <a:t>de 3 años, una persona recibirá la suma de $5.000.000, correspondiente a un préstamo otorgado hace tres años a una tasa de interés del 36% anual capitalizado mensualmente. Se desea saber: ¿Cuál fue el valor del préstamo?¿Si se le cancelan el crédito en dos cuotas iguales, la primera hoy y la segunda al final del plazo, ¿cuál será el valor de cada pago?</a:t>
            </a:r>
            <a:endParaRPr lang="es-MX" sz="1800" dirty="0"/>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84589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1.7 Anualidades Anticipadas y Vencidas</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lnSpcReduction="10000"/>
          </a:bodyPr>
          <a:lstStyle/>
          <a:p>
            <a:pPr marL="0" indent="0" algn="just">
              <a:buNone/>
            </a:pPr>
            <a:r>
              <a:rPr lang="es-ES" altLang="es-MX" sz="1800" dirty="0">
                <a:latin typeface="Calibri" panose="020F0502020204030204" pitchFamily="34" charset="0"/>
              </a:rPr>
              <a:t>Una anualidad es una serie de pagos que cumple con las siguientes condiciones:</a:t>
            </a:r>
          </a:p>
          <a:p>
            <a:pPr lvl="1" algn="just">
              <a:buFont typeface="Arial" panose="020B0604020202020204" pitchFamily="34" charset="0"/>
              <a:buChar char="•"/>
            </a:pPr>
            <a:r>
              <a:rPr lang="es-ES" altLang="es-MX" sz="1800" dirty="0">
                <a:latin typeface="Calibri" panose="020F0502020204030204" pitchFamily="34" charset="0"/>
              </a:rPr>
              <a:t>Todos los pagos son de igual valor.</a:t>
            </a:r>
          </a:p>
          <a:p>
            <a:pPr lvl="1" algn="just">
              <a:buFont typeface="Arial" panose="020B0604020202020204" pitchFamily="34" charset="0"/>
              <a:buChar char="•"/>
            </a:pPr>
            <a:r>
              <a:rPr lang="es-ES" altLang="es-MX" sz="1800" dirty="0">
                <a:latin typeface="Calibri" panose="020F0502020204030204" pitchFamily="34" charset="0"/>
              </a:rPr>
              <a:t>Todos los pagos se hacen a iguales intervalos de tiempo</a:t>
            </a:r>
          </a:p>
          <a:p>
            <a:pPr lvl="1" algn="just">
              <a:buFont typeface="Arial" panose="020B0604020202020204" pitchFamily="34" charset="0"/>
              <a:buChar char="•"/>
            </a:pPr>
            <a:r>
              <a:rPr lang="es-ES" altLang="es-MX" sz="1800" dirty="0" smtClean="0">
                <a:latin typeface="Calibri" panose="020F0502020204030204" pitchFamily="34" charset="0"/>
              </a:rPr>
              <a:t>A </a:t>
            </a:r>
            <a:r>
              <a:rPr lang="es-ES" altLang="es-MX" sz="1800" dirty="0">
                <a:latin typeface="Calibri" panose="020F0502020204030204" pitchFamily="34" charset="0"/>
              </a:rPr>
              <a:t>todos los pagos se les aplica la misma tasa de interés</a:t>
            </a:r>
          </a:p>
          <a:p>
            <a:pPr lvl="1" algn="just">
              <a:buFont typeface="Arial" panose="020B0604020202020204" pitchFamily="34" charset="0"/>
              <a:buChar char="•"/>
            </a:pPr>
            <a:r>
              <a:rPr lang="es-ES" altLang="es-MX" sz="1800" dirty="0">
                <a:latin typeface="Calibri" panose="020F0502020204030204" pitchFamily="34" charset="0"/>
              </a:rPr>
              <a:t>El número de pagos es igual al número de </a:t>
            </a:r>
            <a:r>
              <a:rPr lang="es-ES" altLang="es-MX" sz="1800" dirty="0" smtClean="0">
                <a:latin typeface="Calibri" panose="020F0502020204030204" pitchFamily="34" charset="0"/>
              </a:rPr>
              <a:t>periodos</a:t>
            </a:r>
          </a:p>
          <a:p>
            <a:pPr marL="457200" lvl="1" indent="0" algn="just">
              <a:buNone/>
            </a:pPr>
            <a:endParaRPr lang="es-ES" altLang="es-MX" sz="1800" dirty="0" smtClean="0">
              <a:latin typeface="Calibri" panose="020F0502020204030204" pitchFamily="34" charset="0"/>
            </a:endParaRPr>
          </a:p>
          <a:p>
            <a:pPr marL="0" indent="0" algn="just">
              <a:buNone/>
            </a:pPr>
            <a:r>
              <a:rPr lang="es-ES" altLang="es-MX" sz="1800" dirty="0">
                <a:latin typeface="Calibri" panose="020F0502020204030204" pitchFamily="34" charset="0"/>
              </a:rPr>
              <a:t>Ejemplos de Anualidades</a:t>
            </a:r>
            <a:r>
              <a:rPr lang="es-ES" altLang="es-MX" sz="1800" dirty="0" smtClean="0">
                <a:latin typeface="Calibri" panose="020F0502020204030204" pitchFamily="34" charset="0"/>
              </a:rPr>
              <a:t>:</a:t>
            </a:r>
            <a:endParaRPr lang="es-ES" altLang="es-MX" sz="1800" dirty="0">
              <a:latin typeface="Calibri" panose="020F0502020204030204" pitchFamily="34" charset="0"/>
            </a:endParaRPr>
          </a:p>
          <a:p>
            <a:pPr lvl="1" algn="just">
              <a:buFont typeface="Arial" panose="020B0604020202020204" pitchFamily="34" charset="0"/>
              <a:buChar char="•"/>
            </a:pPr>
            <a:r>
              <a:rPr lang="es-ES" altLang="es-MX" sz="1800" dirty="0">
                <a:latin typeface="Calibri" panose="020F0502020204030204" pitchFamily="34" charset="0"/>
              </a:rPr>
              <a:t>Renta de la casa</a:t>
            </a:r>
          </a:p>
          <a:p>
            <a:pPr lvl="1" algn="just">
              <a:buFont typeface="Arial" panose="020B0604020202020204" pitchFamily="34" charset="0"/>
              <a:buChar char="•"/>
            </a:pPr>
            <a:r>
              <a:rPr lang="es-ES" altLang="es-MX" sz="1800" dirty="0">
                <a:latin typeface="Calibri" panose="020F0502020204030204" pitchFamily="34" charset="0"/>
              </a:rPr>
              <a:t>Pagos de un carro a crédito</a:t>
            </a:r>
          </a:p>
          <a:p>
            <a:pPr lvl="1" algn="just">
              <a:buFont typeface="Arial" panose="020B0604020202020204" pitchFamily="34" charset="0"/>
              <a:buChar char="•"/>
            </a:pPr>
            <a:r>
              <a:rPr lang="es-ES" altLang="es-MX" sz="1800" dirty="0">
                <a:latin typeface="Calibri" panose="020F0502020204030204" pitchFamily="34" charset="0"/>
              </a:rPr>
              <a:t>Interés pagado en una inversión de Renta Fija</a:t>
            </a:r>
          </a:p>
          <a:p>
            <a:pPr marL="457200" lvl="1" indent="0" algn="just">
              <a:buNone/>
            </a:pPr>
            <a:endParaRPr lang="es-ES" altLang="es-MX" sz="1800" dirty="0">
              <a:latin typeface="Calibri" panose="020F0502020204030204" pitchFamily="34" charset="0"/>
            </a:endParaRPr>
          </a:p>
          <a:p>
            <a:pPr marL="0" indent="0" algn="just">
              <a:buNone/>
            </a:pPr>
            <a:r>
              <a:rPr lang="es-ES" altLang="es-MX" sz="1800" dirty="0">
                <a:latin typeface="Calibri" panose="020F0502020204030204" pitchFamily="34" charset="0"/>
              </a:rPr>
              <a:t>A  una anualidad cuyos pagos son conocidos y los periodos de tiempo fijos se le conoce como </a:t>
            </a:r>
            <a:r>
              <a:rPr lang="es-ES" altLang="es-MX" sz="1800" b="1" i="1" dirty="0">
                <a:latin typeface="Calibri" panose="020F0502020204030204" pitchFamily="34" charset="0"/>
              </a:rPr>
              <a:t>anualidad cierta</a:t>
            </a:r>
            <a:r>
              <a:rPr lang="es-ES" altLang="es-MX" sz="1800" dirty="0">
                <a:latin typeface="Calibri" panose="020F0502020204030204" pitchFamily="34" charset="0"/>
              </a:rPr>
              <a:t>. En caso que los pagos no sean conocidos se le conoce como </a:t>
            </a:r>
            <a:r>
              <a:rPr lang="es-ES" altLang="es-MX" sz="1800" b="1" i="1" dirty="0">
                <a:latin typeface="Calibri" panose="020F0502020204030204" pitchFamily="34" charset="0"/>
              </a:rPr>
              <a:t>anualidad contingente </a:t>
            </a:r>
            <a:r>
              <a:rPr lang="es-ES" altLang="es-MX" sz="1800" dirty="0">
                <a:latin typeface="Calibri" panose="020F0502020204030204" pitchFamily="34" charset="0"/>
              </a:rPr>
              <a:t>como el caso de un seguro en el que solo se paga la prima si la persona sigue viva.</a:t>
            </a:r>
          </a:p>
          <a:p>
            <a:pPr marL="457200" lvl="1" indent="0">
              <a:buNone/>
            </a:pPr>
            <a:endParaRPr lang="es-ES" alt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3390632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algn="just"/>
            <a:r>
              <a:rPr lang="es-MX" sz="1800" b="1" dirty="0">
                <a:solidFill>
                  <a:schemeClr val="tx2">
                    <a:lumMod val="50000"/>
                  </a:schemeClr>
                </a:solidFill>
                <a:latin typeface="Calibri" panose="020F0502020204030204" pitchFamily="34" charset="0"/>
              </a:rPr>
              <a:t>Mercado Cambiario: </a:t>
            </a:r>
            <a:r>
              <a:rPr lang="es-MX" sz="1800" dirty="0">
                <a:latin typeface="Calibri" panose="020F0502020204030204" pitchFamily="34" charset="0"/>
              </a:rPr>
              <a:t>El mercado de divisas es el más grande y el de mayor liquidez de todos los mercados del mundo. El mercado de divisas es el mecanismo a través del cual se intercambian las monedas de los diferentes países, es un mercado </a:t>
            </a:r>
            <a:r>
              <a:rPr lang="es-MX" sz="1800" dirty="0" err="1">
                <a:latin typeface="Calibri" panose="020F0502020204030204" pitchFamily="34" charset="0"/>
              </a:rPr>
              <a:t>contínuo</a:t>
            </a:r>
            <a:r>
              <a:rPr lang="es-MX" sz="1800" dirty="0">
                <a:latin typeface="Calibri" panose="020F0502020204030204" pitchFamily="34" charset="0"/>
              </a:rPr>
              <a:t> (24hrs) y electrónico.</a:t>
            </a:r>
          </a:p>
          <a:p>
            <a:pPr algn="just"/>
            <a:endParaRPr lang="es-MX" sz="1800" dirty="0">
              <a:latin typeface="Calibri" panose="020F0502020204030204" pitchFamily="34" charset="0"/>
            </a:endParaRPr>
          </a:p>
          <a:p>
            <a:pPr algn="just"/>
            <a:r>
              <a:rPr lang="es-MX" sz="1800" b="1" dirty="0">
                <a:solidFill>
                  <a:schemeClr val="tx2">
                    <a:lumMod val="50000"/>
                  </a:schemeClr>
                </a:solidFill>
                <a:latin typeface="Calibri" panose="020F0502020204030204" pitchFamily="34" charset="0"/>
              </a:rPr>
              <a:t>Mercado Accionario: </a:t>
            </a:r>
            <a:r>
              <a:rPr lang="es-MX" sz="1800" dirty="0">
                <a:latin typeface="Calibri" panose="020F0502020204030204" pitchFamily="34" charset="0"/>
              </a:rPr>
              <a:t>Es aquel en el que se intercambian títulos accionarios, representativos del capital de una empresa, comercial, industrial o de servicios. Generalmente el intercambio se realiza en locales establecidos para tal fin como son las bolsas de valores</a:t>
            </a:r>
          </a:p>
          <a:p>
            <a:pPr algn="just"/>
            <a:endParaRPr lang="es-MX" sz="1800" dirty="0">
              <a:latin typeface="Calibri" panose="020F0502020204030204" pitchFamily="34" charset="0"/>
            </a:endParaRPr>
          </a:p>
          <a:p>
            <a:pPr algn="just"/>
            <a:r>
              <a:rPr lang="es-MX" sz="1800" b="1" dirty="0">
                <a:solidFill>
                  <a:schemeClr val="tx2">
                    <a:lumMod val="50000"/>
                  </a:schemeClr>
                </a:solidFill>
                <a:latin typeface="Calibri" panose="020F0502020204030204" pitchFamily="34" charset="0"/>
              </a:rPr>
              <a:t>Mercado de Deuda: </a:t>
            </a:r>
            <a:r>
              <a:rPr lang="es-MX" sz="1800" dirty="0">
                <a:latin typeface="Calibri" panose="020F0502020204030204" pitchFamily="34" charset="0"/>
              </a:rPr>
              <a:t>Es el mercado en donde se negocian títulos valores a corto y mediano plazo. Pertenece a este mercado los bonos, pagarés y otros valores de deuda. Acuden a este mercado las empresas que necesitan financiamiento.</a:t>
            </a:r>
          </a:p>
          <a:p>
            <a:pPr marL="0" indent="0" algn="just">
              <a:buNone/>
            </a:pPr>
            <a:endParaRPr lang="es-MX" sz="2000" dirty="0"/>
          </a:p>
          <a:p>
            <a:pPr marL="0" indent="0" algn="just">
              <a:buNone/>
            </a:pPr>
            <a:endParaRPr lang="es-MX" sz="2500" dirty="0"/>
          </a:p>
        </p:txBody>
      </p:sp>
    </p:spTree>
    <p:extLst>
      <p:ext uri="{BB962C8B-B14F-4D97-AF65-F5344CB8AC3E}">
        <p14:creationId xmlns:p14="http://schemas.microsoft.com/office/powerpoint/2010/main" val="1042821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1.7 Anualidades Anticipadas y Vencidas</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buNone/>
                </a:pPr>
                <a:r>
                  <a:rPr lang="es-ES" altLang="es-MX" sz="1800" dirty="0" smtClean="0">
                    <a:latin typeface="Calibri" panose="020F0502020204030204" pitchFamily="34" charset="0"/>
                  </a:rPr>
                  <a:t>Una </a:t>
                </a:r>
                <a:r>
                  <a:rPr lang="es-ES" altLang="es-MX" sz="1800" b="1" i="1" dirty="0">
                    <a:latin typeface="Calibri" panose="020F0502020204030204" pitchFamily="34" charset="0"/>
                  </a:rPr>
                  <a:t>anualidad vencida</a:t>
                </a:r>
                <a:r>
                  <a:rPr lang="es-ES" altLang="es-MX" sz="1800" dirty="0">
                    <a:latin typeface="Calibri" panose="020F0502020204030204" pitchFamily="34" charset="0"/>
                  </a:rPr>
                  <a:t> es aquella en que los pagos se efectúan al final del </a:t>
                </a:r>
                <a:r>
                  <a:rPr lang="es-ES" altLang="es-MX" sz="1800" dirty="0" smtClean="0">
                    <a:latin typeface="Calibri" panose="020F0502020204030204" pitchFamily="34" charset="0"/>
                  </a:rPr>
                  <a:t>periodo. Supongamos </a:t>
                </a:r>
                <a:r>
                  <a:rPr lang="es-ES" altLang="es-MX" sz="1800" dirty="0">
                    <a:latin typeface="Calibri" panose="020F0502020204030204" pitchFamily="34" charset="0"/>
                  </a:rPr>
                  <a:t>que se paga un peso al final de cada periodo</a:t>
                </a:r>
              </a:p>
              <a:p>
                <a:pPr marL="0" indent="0">
                  <a:buNone/>
                </a:pPr>
                <a:endParaRPr lang="es-ES" altLang="es-MX" sz="1800" dirty="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endParaRPr lang="es-ES" altLang="es-MX" sz="1800" dirty="0" smtClean="0">
                  <a:latin typeface="Calibri" panose="020F0502020204030204" pitchFamily="34" charset="0"/>
                </a:endParaRPr>
              </a:p>
              <a:p>
                <a:pPr marL="0" indent="0">
                  <a:buNone/>
                </a:pPr>
                <a:r>
                  <a:rPr lang="es-ES" altLang="es-MX" sz="1800" dirty="0" smtClean="0">
                    <a:latin typeface="Calibri" panose="020F0502020204030204" pitchFamily="34" charset="0"/>
                  </a:rPr>
                  <a:t>El </a:t>
                </a:r>
                <a:r>
                  <a:rPr lang="es-ES" altLang="es-MX" sz="1800" dirty="0">
                    <a:latin typeface="Calibri" panose="020F0502020204030204" pitchFamily="34" charset="0"/>
                  </a:rPr>
                  <a:t>valor Presente de dichos flujos estaría determinado por la siguiente expresión</a:t>
                </a:r>
                <a:r>
                  <a:rPr lang="es-ES" altLang="es-MX" sz="1800" dirty="0" smtClean="0">
                    <a:latin typeface="Calibri" panose="020F0502020204030204" pitchFamily="34" charset="0"/>
                  </a:rPr>
                  <a:t>.</a:t>
                </a:r>
                <a14:m>
                  <m:oMath xmlns:m="http://schemas.openxmlformats.org/officeDocument/2006/math">
                    <m:r>
                      <a:rPr lang="es-MX" altLang="es-MX" sz="1800" b="0" i="0" smtClean="0">
                        <a:latin typeface="Cambria Math"/>
                      </a:rPr>
                      <m:t> </m:t>
                    </m:r>
                    <m:sSub>
                      <m:sSubPr>
                        <m:ctrlPr>
                          <a:rPr lang="es-ES" altLang="es-MX" sz="1800" i="1">
                            <a:latin typeface="Cambria Math"/>
                          </a:rPr>
                        </m:ctrlPr>
                      </m:sSubPr>
                      <m:e>
                        <m:r>
                          <a:rPr lang="es-MX" altLang="es-MX" sz="1800" b="0" i="1" smtClean="0">
                            <a:latin typeface="Cambria Math"/>
                          </a:rPr>
                          <m:t>   </m:t>
                        </m:r>
                        <m:r>
                          <a:rPr lang="es-MX" altLang="es-MX" sz="1800" i="1">
                            <a:latin typeface="Cambria Math"/>
                          </a:rPr>
                          <m:t>𝑎</m:t>
                        </m:r>
                      </m:e>
                      <m:sub>
                        <m:r>
                          <a:rPr lang="es-MX" altLang="es-MX" sz="1800" i="1">
                            <a:latin typeface="Cambria Math"/>
                          </a:rPr>
                          <m:t>𝑛</m:t>
                        </m:r>
                        <m:r>
                          <a:rPr lang="es-ES" altLang="es-MX" sz="1800" i="1">
                            <a:latin typeface="Cambria Math"/>
                            <a:ea typeface="Cambria Math"/>
                          </a:rPr>
                          <m:t>¬</m:t>
                        </m:r>
                      </m:sub>
                    </m:sSub>
                    <m:r>
                      <a:rPr lang="es-MX" altLang="es-MX" sz="1800" i="1">
                        <a:latin typeface="Cambria Math"/>
                      </a:rPr>
                      <m:t>=</m:t>
                    </m:r>
                    <m:r>
                      <a:rPr lang="es-MX" altLang="es-MX" sz="1800" i="1">
                        <a:latin typeface="Cambria Math"/>
                      </a:rPr>
                      <m:t>𝑣</m:t>
                    </m:r>
                    <m:r>
                      <a:rPr lang="es-MX" altLang="es-MX" sz="1800" i="1">
                        <a:latin typeface="Cambria Math"/>
                      </a:rPr>
                      <m:t>+</m:t>
                    </m:r>
                    <m:sSup>
                      <m:sSupPr>
                        <m:ctrlPr>
                          <a:rPr lang="es-MX" altLang="es-MX" sz="1800" i="1">
                            <a:latin typeface="Cambria Math"/>
                          </a:rPr>
                        </m:ctrlPr>
                      </m:sSupPr>
                      <m:e>
                        <m:r>
                          <a:rPr lang="es-MX" altLang="es-MX" sz="1800" i="1">
                            <a:latin typeface="Cambria Math"/>
                          </a:rPr>
                          <m:t>𝑣</m:t>
                        </m:r>
                      </m:e>
                      <m:sup>
                        <m:r>
                          <a:rPr lang="es-MX" altLang="es-MX" sz="1800" i="1">
                            <a:latin typeface="Cambria Math"/>
                          </a:rPr>
                          <m:t>2</m:t>
                        </m:r>
                      </m:sup>
                    </m:sSup>
                    <m:r>
                      <a:rPr lang="es-MX" altLang="es-MX" sz="1800" i="1">
                        <a:latin typeface="Cambria Math"/>
                      </a:rPr>
                      <m:t>+</m:t>
                    </m:r>
                    <m:sSup>
                      <m:sSupPr>
                        <m:ctrlPr>
                          <a:rPr lang="es-MX" altLang="es-MX" sz="1800" i="1">
                            <a:latin typeface="Cambria Math"/>
                          </a:rPr>
                        </m:ctrlPr>
                      </m:sSupPr>
                      <m:e>
                        <m:r>
                          <a:rPr lang="es-MX" altLang="es-MX" sz="1800" i="1">
                            <a:latin typeface="Cambria Math"/>
                          </a:rPr>
                          <m:t>𝑣</m:t>
                        </m:r>
                      </m:e>
                      <m:sup>
                        <m:r>
                          <a:rPr lang="es-MX" altLang="es-MX" sz="1800" i="1">
                            <a:latin typeface="Cambria Math"/>
                          </a:rPr>
                          <m:t>3</m:t>
                        </m:r>
                      </m:sup>
                    </m:sSup>
                    <m:r>
                      <a:rPr lang="es-MX" altLang="es-MX" sz="1800" i="1">
                        <a:latin typeface="Cambria Math"/>
                      </a:rPr>
                      <m:t>+…+</m:t>
                    </m:r>
                    <m:sSup>
                      <m:sSupPr>
                        <m:ctrlPr>
                          <a:rPr lang="es-MX" altLang="es-MX" sz="1800" i="1">
                            <a:latin typeface="Cambria Math"/>
                          </a:rPr>
                        </m:ctrlPr>
                      </m:sSupPr>
                      <m:e>
                        <m:r>
                          <a:rPr lang="es-MX" altLang="es-MX" sz="1800" i="1">
                            <a:latin typeface="Cambria Math"/>
                          </a:rPr>
                          <m:t>𝑣</m:t>
                        </m:r>
                      </m:e>
                      <m:sup>
                        <m:r>
                          <a:rPr lang="es-MX" altLang="es-MX" sz="1800" i="1">
                            <a:latin typeface="Cambria Math"/>
                          </a:rPr>
                          <m:t>𝑛</m:t>
                        </m:r>
                      </m:sup>
                    </m:sSup>
                    <m:r>
                      <a:rPr lang="es-MX" altLang="es-MX" sz="1800" b="0" i="1" smtClean="0">
                        <a:latin typeface="Cambria Math"/>
                      </a:rPr>
                      <m:t>=</m:t>
                    </m:r>
                    <m:f>
                      <m:fPr>
                        <m:ctrlPr>
                          <a:rPr lang="es-MX" altLang="es-MX" sz="1800" b="0" i="1" smtClean="0">
                            <a:latin typeface="Cambria Math"/>
                          </a:rPr>
                        </m:ctrlPr>
                      </m:fPr>
                      <m:num>
                        <m:r>
                          <a:rPr lang="es-MX" altLang="es-MX" sz="1800" b="0" i="1" smtClean="0">
                            <a:latin typeface="Cambria Math"/>
                          </a:rPr>
                          <m:t>1−</m:t>
                        </m:r>
                        <m:sSup>
                          <m:sSupPr>
                            <m:ctrlPr>
                              <a:rPr lang="es-MX" altLang="es-MX" sz="1800" b="0" i="1" smtClean="0">
                                <a:latin typeface="Cambria Math"/>
                              </a:rPr>
                            </m:ctrlPr>
                          </m:sSupPr>
                          <m:e>
                            <m:r>
                              <a:rPr lang="es-MX" altLang="es-MX" sz="1800" b="0" i="1" smtClean="0">
                                <a:latin typeface="Cambria Math"/>
                              </a:rPr>
                              <m:t>𝑣</m:t>
                            </m:r>
                          </m:e>
                          <m:sup>
                            <m:r>
                              <a:rPr lang="es-MX" altLang="es-MX" sz="1800" b="0" i="1" smtClean="0">
                                <a:latin typeface="Cambria Math"/>
                              </a:rPr>
                              <m:t>𝑛</m:t>
                            </m:r>
                          </m:sup>
                        </m:sSup>
                      </m:num>
                      <m:den>
                        <m:r>
                          <a:rPr lang="es-MX" altLang="es-MX" sz="1800" b="0" i="1" smtClean="0">
                            <a:latin typeface="Cambria Math"/>
                          </a:rPr>
                          <m:t>𝑖</m:t>
                        </m:r>
                      </m:den>
                    </m:f>
                  </m:oMath>
                </a14:m>
                <a:endParaRPr lang="es-ES" altLang="es-MX" sz="1800" dirty="0" smtClean="0">
                  <a:latin typeface="Calibri" panose="020F0502020204030204" pitchFamily="34" charset="0"/>
                </a:endParaRPr>
              </a:p>
              <a:p>
                <a:pPr marL="0" indent="0">
                  <a:buNone/>
                </a:pPr>
                <a:endParaRPr lang="es-ES" altLang="es-MX" sz="1800" dirty="0" smtClean="0">
                  <a:latin typeface="Calibri" panose="020F0502020204030204" pitchFamily="34" charset="0"/>
                </a:endParaRPr>
              </a:p>
              <a:p>
                <a:pPr marL="0" indent="0">
                  <a:buNone/>
                </a:pPr>
                <a:r>
                  <a:rPr lang="es-ES" altLang="es-MX" sz="1800" dirty="0">
                    <a:latin typeface="Calibri" panose="020F0502020204030204" pitchFamily="34" charset="0"/>
                  </a:rPr>
                  <a:t>El cálculo del </a:t>
                </a:r>
                <a:r>
                  <a:rPr lang="es-ES" altLang="es-MX" sz="1800" b="1" i="1" dirty="0">
                    <a:latin typeface="Calibri" panose="020F0502020204030204" pitchFamily="34" charset="0"/>
                  </a:rPr>
                  <a:t>valor futuro de una anualidad cierta vencida </a:t>
                </a:r>
                <a:r>
                  <a:rPr lang="es-ES" altLang="es-MX" sz="1800" dirty="0">
                    <a:latin typeface="Calibri" panose="020F0502020204030204" pitchFamily="34" charset="0"/>
                  </a:rPr>
                  <a:t>es muy similar a lo antes visto ya que solo hay que llevar al último periodo los pagos</a:t>
                </a:r>
                <a:r>
                  <a:rPr lang="es-ES" altLang="es-MX" sz="1800" dirty="0" smtClean="0">
                    <a:latin typeface="Calibri" panose="020F0502020204030204" pitchFamily="34" charset="0"/>
                  </a:rPr>
                  <a:t>. </a:t>
                </a:r>
                <a14:m>
                  <m:oMath xmlns:m="http://schemas.openxmlformats.org/officeDocument/2006/math">
                    <m:r>
                      <a:rPr lang="es-MX" altLang="es-MX" sz="1600" b="0" i="0" smtClean="0">
                        <a:latin typeface="Cambria Math"/>
                      </a:rPr>
                      <m:t> </m:t>
                    </m:r>
                    <m:sSub>
                      <m:sSubPr>
                        <m:ctrlPr>
                          <a:rPr lang="es-ES" altLang="es-MX" sz="1600" i="1">
                            <a:latin typeface="Cambria Math"/>
                          </a:rPr>
                        </m:ctrlPr>
                      </m:sSubPr>
                      <m:e>
                        <m:r>
                          <a:rPr lang="es-MX" altLang="es-MX" sz="1600" i="1">
                            <a:latin typeface="Cambria Math"/>
                          </a:rPr>
                          <m:t>𝑆</m:t>
                        </m:r>
                      </m:e>
                      <m:sub>
                        <m:r>
                          <a:rPr lang="es-MX" altLang="es-MX" sz="1600" i="1">
                            <a:latin typeface="Cambria Math"/>
                          </a:rPr>
                          <m:t>𝑛</m:t>
                        </m:r>
                        <m:r>
                          <a:rPr lang="es-ES" altLang="es-MX" sz="1600" i="1">
                            <a:latin typeface="Cambria Math"/>
                            <a:ea typeface="Cambria Math"/>
                          </a:rPr>
                          <m:t>¬</m:t>
                        </m:r>
                      </m:sub>
                    </m:sSub>
                    <m:r>
                      <a:rPr lang="es-MX" altLang="es-MX" sz="1600" i="1">
                        <a:latin typeface="Cambria Math"/>
                      </a:rPr>
                      <m:t>=</m:t>
                    </m:r>
                    <m:f>
                      <m:fPr>
                        <m:ctrlPr>
                          <a:rPr lang="es-MX" altLang="es-MX" sz="1600" i="1">
                            <a:latin typeface="Cambria Math"/>
                          </a:rPr>
                        </m:ctrlPr>
                      </m:fPr>
                      <m:num>
                        <m:sSup>
                          <m:sSupPr>
                            <m:ctrlPr>
                              <a:rPr lang="es-MX" altLang="es-MX" sz="1600" i="1">
                                <a:latin typeface="Cambria Math"/>
                              </a:rPr>
                            </m:ctrlPr>
                          </m:sSupPr>
                          <m:e>
                            <m:r>
                              <a:rPr lang="es-MX" altLang="es-MX" sz="1600" i="1">
                                <a:latin typeface="Cambria Math"/>
                              </a:rPr>
                              <m:t>(1+</m:t>
                            </m:r>
                            <m:r>
                              <a:rPr lang="es-MX" altLang="es-MX" sz="1600" i="1">
                                <a:latin typeface="Cambria Math"/>
                              </a:rPr>
                              <m:t>𝑖</m:t>
                            </m:r>
                            <m:r>
                              <a:rPr lang="es-MX" altLang="es-MX" sz="1600" i="1">
                                <a:latin typeface="Cambria Math"/>
                              </a:rPr>
                              <m:t>)</m:t>
                            </m:r>
                          </m:e>
                          <m:sup>
                            <m:r>
                              <a:rPr lang="es-MX" altLang="es-MX" sz="1600" i="1">
                                <a:latin typeface="Cambria Math"/>
                              </a:rPr>
                              <m:t>𝑛</m:t>
                            </m:r>
                          </m:sup>
                        </m:sSup>
                        <m:r>
                          <a:rPr lang="es-MX" altLang="es-MX" sz="1600" i="1">
                            <a:latin typeface="Cambria Math"/>
                          </a:rPr>
                          <m:t>−1</m:t>
                        </m:r>
                      </m:num>
                      <m:den>
                        <m:r>
                          <a:rPr lang="es-MX" altLang="es-MX" sz="1600" i="1">
                            <a:latin typeface="Cambria Math"/>
                          </a:rPr>
                          <m:t>𝑖</m:t>
                        </m:r>
                      </m:den>
                    </m:f>
                    <m:r>
                      <a:rPr lang="es-MX" altLang="es-MX" sz="1600" b="0" i="1" smtClean="0">
                        <a:latin typeface="Cambria Math"/>
                      </a:rPr>
                      <m:t>=</m:t>
                    </m:r>
                    <m:sSub>
                      <m:sSubPr>
                        <m:ctrlPr>
                          <a:rPr lang="es-ES" altLang="es-MX" sz="1800" i="1">
                            <a:latin typeface="Cambria Math"/>
                          </a:rPr>
                        </m:ctrlPr>
                      </m:sSubPr>
                      <m:e>
                        <m:r>
                          <a:rPr lang="es-MX" altLang="es-MX" sz="1800" i="1">
                            <a:latin typeface="Cambria Math"/>
                          </a:rPr>
                          <m:t>𝑎</m:t>
                        </m:r>
                      </m:e>
                      <m:sub>
                        <m:r>
                          <a:rPr lang="es-MX" altLang="es-MX" sz="1800" i="1">
                            <a:latin typeface="Cambria Math"/>
                          </a:rPr>
                          <m:t>𝑛</m:t>
                        </m:r>
                        <m:r>
                          <a:rPr lang="es-ES" altLang="es-MX" sz="1800" i="1">
                            <a:latin typeface="Cambria Math"/>
                            <a:ea typeface="Cambria Math"/>
                          </a:rPr>
                          <m:t>¬</m:t>
                        </m:r>
                      </m:sub>
                    </m:sSub>
                    <m:r>
                      <a:rPr lang="es-MX" altLang="es-MX" sz="1800" i="1">
                        <a:latin typeface="Cambria Math"/>
                        <a:ea typeface="Cambria Math"/>
                      </a:rPr>
                      <m:t>∗</m:t>
                    </m:r>
                    <m:sSup>
                      <m:sSupPr>
                        <m:ctrlPr>
                          <a:rPr lang="es-MX" altLang="es-MX" sz="1800" i="1">
                            <a:latin typeface="Cambria Math"/>
                            <a:ea typeface="Cambria Math"/>
                          </a:rPr>
                        </m:ctrlPr>
                      </m:sSupPr>
                      <m:e>
                        <m:r>
                          <a:rPr lang="es-MX" altLang="es-MX" sz="1800" i="1">
                            <a:latin typeface="Cambria Math"/>
                            <a:ea typeface="Cambria Math"/>
                          </a:rPr>
                          <m:t>(1+</m:t>
                        </m:r>
                        <m:r>
                          <a:rPr lang="es-MX" altLang="es-MX" sz="1800" i="1">
                            <a:latin typeface="Cambria Math"/>
                            <a:ea typeface="Cambria Math"/>
                          </a:rPr>
                          <m:t>𝑖</m:t>
                        </m:r>
                        <m:r>
                          <a:rPr lang="es-MX" altLang="es-MX" sz="1800" i="1">
                            <a:latin typeface="Cambria Math"/>
                            <a:ea typeface="Cambria Math"/>
                          </a:rPr>
                          <m:t>)</m:t>
                        </m:r>
                      </m:e>
                      <m:sup>
                        <m:r>
                          <a:rPr lang="es-MX" altLang="es-MX" sz="1800" i="1">
                            <a:latin typeface="Cambria Math"/>
                            <a:ea typeface="Cambria Math"/>
                          </a:rPr>
                          <m:t>𝑛</m:t>
                        </m:r>
                      </m:sup>
                    </m:sSup>
                  </m:oMath>
                </a14:m>
                <a:endParaRPr lang="es-ES" altLang="es-MX" sz="1800" dirty="0">
                  <a:latin typeface="Calibri" panose="020F0502020204030204" pitchFamily="34" charset="0"/>
                </a:endParaRPr>
              </a:p>
              <a:p>
                <a:pPr marL="457200" lvl="1" indent="0">
                  <a:buNone/>
                </a:pPr>
                <a:endParaRPr lang="es-ES" alt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a:stretch>
              </a:blipFill>
            </p:spPr>
            <p:txBody>
              <a:bodyPr/>
              <a:lstStyle/>
              <a:p>
                <a:r>
                  <a:rPr lang="es-MX">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52" y="2420888"/>
            <a:ext cx="71818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397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1.7 Anualidades Anticipadas y Vencidas</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buNone/>
                </a:pPr>
                <a:r>
                  <a:rPr lang="es-ES" altLang="es-MX" sz="1800" dirty="0" smtClean="0">
                    <a:latin typeface="Calibri" panose="020F0502020204030204" pitchFamily="34" charset="0"/>
                  </a:rPr>
                  <a:t>Una </a:t>
                </a:r>
                <a:r>
                  <a:rPr lang="es-ES" altLang="es-MX" sz="1800" b="1" i="1" dirty="0">
                    <a:latin typeface="Calibri" panose="020F0502020204030204" pitchFamily="34" charset="0"/>
                  </a:rPr>
                  <a:t>anualidad anticipada</a:t>
                </a:r>
                <a:r>
                  <a:rPr lang="es-ES" altLang="es-MX" sz="1800" dirty="0">
                    <a:latin typeface="Calibri" panose="020F0502020204030204" pitchFamily="34" charset="0"/>
                  </a:rPr>
                  <a:t> es aquella en que los pagos se efectúan al principio del </a:t>
                </a:r>
                <a:r>
                  <a:rPr lang="es-ES" altLang="es-MX" sz="1800" dirty="0" smtClean="0">
                    <a:latin typeface="Calibri" panose="020F0502020204030204" pitchFamily="34" charset="0"/>
                  </a:rPr>
                  <a:t>periodo. Supongamos </a:t>
                </a:r>
                <a:r>
                  <a:rPr lang="es-ES" altLang="es-MX" sz="1800" dirty="0">
                    <a:latin typeface="Calibri" panose="020F0502020204030204" pitchFamily="34" charset="0"/>
                  </a:rPr>
                  <a:t>que se paga un peso al inicio por n-1 periodos</a:t>
                </a:r>
              </a:p>
              <a:p>
                <a:pPr marL="0" indent="0">
                  <a:buNone/>
                </a:pPr>
                <a:endParaRPr lang="es-ES" altLang="es-MX" sz="1800" dirty="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endParaRPr lang="es-ES" altLang="es-MX" sz="1800" dirty="0" smtClean="0">
                  <a:latin typeface="Calibri" panose="020F0502020204030204" pitchFamily="34" charset="0"/>
                </a:endParaRPr>
              </a:p>
              <a:p>
                <a:pPr marL="0" indent="0">
                  <a:buNone/>
                </a:pPr>
                <a:r>
                  <a:rPr lang="es-ES" altLang="es-MX" sz="1800" dirty="0" smtClean="0">
                    <a:latin typeface="Calibri" panose="020F0502020204030204" pitchFamily="34" charset="0"/>
                  </a:rPr>
                  <a:t>El </a:t>
                </a:r>
                <a:r>
                  <a:rPr lang="es-ES" altLang="es-MX" sz="1800" dirty="0">
                    <a:latin typeface="Calibri" panose="020F0502020204030204" pitchFamily="34" charset="0"/>
                  </a:rPr>
                  <a:t>valor Presente de dichos flujos estaría determinado por la siguiente expresión.</a:t>
                </a:r>
                <a:r>
                  <a:rPr lang="es-ES" altLang="es-MX" sz="1800" dirty="0" smtClean="0">
                    <a:latin typeface="Calibri" panose="020F0502020204030204" pitchFamily="34" charset="0"/>
                  </a:rPr>
                  <a:t> </a:t>
                </a:r>
                <a14:m>
                  <m:oMath xmlns:m="http://schemas.openxmlformats.org/officeDocument/2006/math">
                    <m:sSub>
                      <m:sSubPr>
                        <m:ctrlPr>
                          <a:rPr lang="es-ES" altLang="es-MX" sz="1800" i="1">
                            <a:latin typeface="Cambria Math"/>
                          </a:rPr>
                        </m:ctrlPr>
                      </m:sSubPr>
                      <m:e>
                        <m:r>
                          <a:rPr lang="es-MX" altLang="es-MX" sz="1800" i="1">
                            <a:latin typeface="Cambria Math"/>
                          </a:rPr>
                          <m:t>ä</m:t>
                        </m:r>
                      </m:e>
                      <m:sub>
                        <m:r>
                          <a:rPr lang="es-MX" altLang="es-MX" sz="1800" i="1">
                            <a:latin typeface="Cambria Math"/>
                          </a:rPr>
                          <m:t>𝑛</m:t>
                        </m:r>
                        <m:r>
                          <a:rPr lang="es-ES" altLang="es-MX" sz="1800" i="1">
                            <a:latin typeface="Cambria Math"/>
                            <a:ea typeface="Cambria Math"/>
                          </a:rPr>
                          <m:t>¬</m:t>
                        </m:r>
                      </m:sub>
                    </m:sSub>
                    <m:r>
                      <a:rPr lang="es-MX" altLang="es-MX" sz="1800" i="1">
                        <a:latin typeface="Cambria Math"/>
                      </a:rPr>
                      <m:t>=1+</m:t>
                    </m:r>
                    <m:r>
                      <a:rPr lang="es-MX" altLang="es-MX" sz="1800" i="1">
                        <a:latin typeface="Cambria Math"/>
                      </a:rPr>
                      <m:t>𝑣</m:t>
                    </m:r>
                    <m:r>
                      <a:rPr lang="es-MX" altLang="es-MX" sz="1800" i="1">
                        <a:latin typeface="Cambria Math"/>
                      </a:rPr>
                      <m:t>+</m:t>
                    </m:r>
                    <m:sSup>
                      <m:sSupPr>
                        <m:ctrlPr>
                          <a:rPr lang="es-MX" altLang="es-MX" sz="1800" i="1">
                            <a:latin typeface="Cambria Math"/>
                          </a:rPr>
                        </m:ctrlPr>
                      </m:sSupPr>
                      <m:e>
                        <m:r>
                          <a:rPr lang="es-MX" altLang="es-MX" sz="1800" i="1">
                            <a:latin typeface="Cambria Math"/>
                          </a:rPr>
                          <m:t>𝑣</m:t>
                        </m:r>
                      </m:e>
                      <m:sup>
                        <m:r>
                          <a:rPr lang="es-MX" altLang="es-MX" sz="1800" i="1">
                            <a:latin typeface="Cambria Math"/>
                          </a:rPr>
                          <m:t>2</m:t>
                        </m:r>
                      </m:sup>
                    </m:sSup>
                    <m:r>
                      <a:rPr lang="es-MX" altLang="es-MX" sz="1800" i="1">
                        <a:latin typeface="Cambria Math"/>
                      </a:rPr>
                      <m:t>+</m:t>
                    </m:r>
                    <m:sSup>
                      <m:sSupPr>
                        <m:ctrlPr>
                          <a:rPr lang="es-MX" altLang="es-MX" sz="1800" i="1">
                            <a:latin typeface="Cambria Math"/>
                          </a:rPr>
                        </m:ctrlPr>
                      </m:sSupPr>
                      <m:e>
                        <m:r>
                          <a:rPr lang="es-MX" altLang="es-MX" sz="1800" i="1">
                            <a:latin typeface="Cambria Math"/>
                          </a:rPr>
                          <m:t>𝑣</m:t>
                        </m:r>
                      </m:e>
                      <m:sup>
                        <m:r>
                          <a:rPr lang="es-MX" altLang="es-MX" sz="1800" i="1">
                            <a:latin typeface="Cambria Math"/>
                          </a:rPr>
                          <m:t>3</m:t>
                        </m:r>
                      </m:sup>
                    </m:sSup>
                    <m:r>
                      <a:rPr lang="es-MX" altLang="es-MX" sz="1800" i="1">
                        <a:latin typeface="Cambria Math"/>
                      </a:rPr>
                      <m:t>+…+</m:t>
                    </m:r>
                    <m:sSup>
                      <m:sSupPr>
                        <m:ctrlPr>
                          <a:rPr lang="es-MX" altLang="es-MX" sz="1800" i="1">
                            <a:latin typeface="Cambria Math"/>
                          </a:rPr>
                        </m:ctrlPr>
                      </m:sSupPr>
                      <m:e>
                        <m:r>
                          <a:rPr lang="es-MX" altLang="es-MX" sz="1800" i="1">
                            <a:latin typeface="Cambria Math"/>
                          </a:rPr>
                          <m:t>𝑣</m:t>
                        </m:r>
                      </m:e>
                      <m:sup>
                        <m:r>
                          <a:rPr lang="es-MX" altLang="es-MX" sz="1800" i="1">
                            <a:latin typeface="Cambria Math"/>
                          </a:rPr>
                          <m:t>𝑛</m:t>
                        </m:r>
                        <m:r>
                          <a:rPr lang="es-MX" altLang="es-MX" sz="1800" i="1">
                            <a:latin typeface="Cambria Math"/>
                          </a:rPr>
                          <m:t>−1</m:t>
                        </m:r>
                      </m:sup>
                    </m:sSup>
                    <m:r>
                      <a:rPr lang="es-MX" altLang="es-MX" sz="1800" b="0" i="1" smtClean="0">
                        <a:latin typeface="Cambria Math"/>
                      </a:rPr>
                      <m:t>=</m:t>
                    </m:r>
                    <m:f>
                      <m:fPr>
                        <m:ctrlPr>
                          <a:rPr lang="es-MX" altLang="es-MX" sz="1800" b="0" i="1" smtClean="0">
                            <a:latin typeface="Cambria Math"/>
                          </a:rPr>
                        </m:ctrlPr>
                      </m:fPr>
                      <m:num>
                        <m:r>
                          <a:rPr lang="es-MX" altLang="es-MX" sz="1800" b="0" i="1" smtClean="0">
                            <a:latin typeface="Cambria Math"/>
                          </a:rPr>
                          <m:t>1−</m:t>
                        </m:r>
                        <m:sSup>
                          <m:sSupPr>
                            <m:ctrlPr>
                              <a:rPr lang="es-MX" altLang="es-MX" sz="1800" b="0" i="1" smtClean="0">
                                <a:latin typeface="Cambria Math"/>
                              </a:rPr>
                            </m:ctrlPr>
                          </m:sSupPr>
                          <m:e>
                            <m:r>
                              <a:rPr lang="es-MX" altLang="es-MX" sz="1800" b="0" i="1" smtClean="0">
                                <a:latin typeface="Cambria Math"/>
                              </a:rPr>
                              <m:t>𝑣</m:t>
                            </m:r>
                          </m:e>
                          <m:sup>
                            <m:r>
                              <a:rPr lang="es-MX" altLang="es-MX" sz="1800" b="0" i="1" smtClean="0">
                                <a:latin typeface="Cambria Math"/>
                              </a:rPr>
                              <m:t>𝑛</m:t>
                            </m:r>
                          </m:sup>
                        </m:sSup>
                      </m:num>
                      <m:den>
                        <m:r>
                          <a:rPr lang="es-MX" altLang="es-MX" sz="1800" b="0" i="1" smtClean="0">
                            <a:latin typeface="Cambria Math"/>
                          </a:rPr>
                          <m:t>𝑑</m:t>
                        </m:r>
                      </m:den>
                    </m:f>
                  </m:oMath>
                </a14:m>
                <a:endParaRPr lang="es-ES" altLang="es-MX" sz="1800" dirty="0" smtClean="0">
                  <a:latin typeface="Calibri" panose="020F0502020204030204" pitchFamily="34" charset="0"/>
                </a:endParaRPr>
              </a:p>
              <a:p>
                <a:pPr marL="0" indent="0">
                  <a:buNone/>
                </a:pPr>
                <a:endParaRPr lang="es-ES" altLang="es-MX" sz="1800" dirty="0">
                  <a:latin typeface="Calibri" panose="020F0502020204030204" pitchFamily="34" charset="0"/>
                </a:endParaRPr>
              </a:p>
              <a:p>
                <a:pPr marL="0" indent="0">
                  <a:buNone/>
                </a:pPr>
                <a:r>
                  <a:rPr lang="es-ES" altLang="es-MX" sz="1800" dirty="0">
                    <a:latin typeface="CG Omega" panose="020B0502050508020304" pitchFamily="34" charset="0"/>
                  </a:rPr>
                  <a:t>El cálculo del </a:t>
                </a:r>
                <a:r>
                  <a:rPr lang="es-ES" altLang="es-MX" sz="1800" b="1" i="1" dirty="0">
                    <a:latin typeface="CG Omega" panose="020B0502050508020304" pitchFamily="34" charset="0"/>
                  </a:rPr>
                  <a:t>valor futuro de una anualidad cierta anticipada </a:t>
                </a:r>
                <a:r>
                  <a:rPr lang="es-ES" altLang="es-MX" sz="1800" dirty="0">
                    <a:latin typeface="CG Omega" panose="020B0502050508020304" pitchFamily="34" charset="0"/>
                  </a:rPr>
                  <a:t>es muy similar a lo antes visto ya que solo hay que llevar al último periodo los pagos.</a:t>
                </a:r>
                <a:r>
                  <a:rPr lang="es-ES" altLang="es-MX" sz="1800" dirty="0" smtClean="0">
                    <a:latin typeface="CG Omega" panose="020B0502050508020304" pitchFamily="34" charset="0"/>
                  </a:rPr>
                  <a:t> </a:t>
                </a:r>
                <a14:m>
                  <m:oMath xmlns:m="http://schemas.openxmlformats.org/officeDocument/2006/math">
                    <m:sSub>
                      <m:sSubPr>
                        <m:ctrlPr>
                          <a:rPr lang="es-ES" altLang="es-MX" sz="1600" i="1">
                            <a:latin typeface="Cambria Math"/>
                          </a:rPr>
                        </m:ctrlPr>
                      </m:sSubPr>
                      <m:e>
                        <m:acc>
                          <m:accPr>
                            <m:chr m:val="̈"/>
                            <m:ctrlPr>
                              <a:rPr lang="es-ES" altLang="es-MX" sz="1600" i="1">
                                <a:latin typeface="Cambria Math"/>
                              </a:rPr>
                            </m:ctrlPr>
                          </m:accPr>
                          <m:e>
                            <m:r>
                              <a:rPr lang="es-MX" altLang="es-MX" sz="1600" i="1">
                                <a:latin typeface="Cambria Math"/>
                              </a:rPr>
                              <m:t>𝑆</m:t>
                            </m:r>
                          </m:e>
                        </m:acc>
                      </m:e>
                      <m:sub>
                        <m:r>
                          <a:rPr lang="es-MX" altLang="es-MX" sz="1600" i="1">
                            <a:latin typeface="Cambria Math"/>
                          </a:rPr>
                          <m:t>𝑛</m:t>
                        </m:r>
                        <m:r>
                          <a:rPr lang="es-ES" altLang="es-MX" sz="1600" i="1">
                            <a:latin typeface="Cambria Math"/>
                            <a:ea typeface="Cambria Math"/>
                          </a:rPr>
                          <m:t>¬</m:t>
                        </m:r>
                      </m:sub>
                    </m:sSub>
                    <m:r>
                      <a:rPr lang="es-MX" altLang="es-MX" sz="1600" i="1">
                        <a:latin typeface="Cambria Math"/>
                      </a:rPr>
                      <m:t>=</m:t>
                    </m:r>
                    <m:f>
                      <m:fPr>
                        <m:ctrlPr>
                          <a:rPr lang="es-MX" altLang="es-MX" sz="1600" i="1">
                            <a:latin typeface="Cambria Math"/>
                          </a:rPr>
                        </m:ctrlPr>
                      </m:fPr>
                      <m:num>
                        <m:sSup>
                          <m:sSupPr>
                            <m:ctrlPr>
                              <a:rPr lang="es-MX" altLang="es-MX" sz="1600" i="1">
                                <a:latin typeface="Cambria Math"/>
                              </a:rPr>
                            </m:ctrlPr>
                          </m:sSupPr>
                          <m:e>
                            <m:r>
                              <a:rPr lang="es-MX" altLang="es-MX" sz="1600" i="1">
                                <a:latin typeface="Cambria Math"/>
                              </a:rPr>
                              <m:t>(1+</m:t>
                            </m:r>
                            <m:r>
                              <a:rPr lang="es-MX" altLang="es-MX" sz="1600" i="1">
                                <a:latin typeface="Cambria Math"/>
                              </a:rPr>
                              <m:t>𝑖</m:t>
                            </m:r>
                            <m:r>
                              <a:rPr lang="es-MX" altLang="es-MX" sz="1600" i="1">
                                <a:latin typeface="Cambria Math"/>
                              </a:rPr>
                              <m:t>)</m:t>
                            </m:r>
                          </m:e>
                          <m:sup>
                            <m:r>
                              <a:rPr lang="es-MX" altLang="es-MX" sz="1600" i="1">
                                <a:latin typeface="Cambria Math"/>
                              </a:rPr>
                              <m:t>𝑛</m:t>
                            </m:r>
                          </m:sup>
                        </m:sSup>
                        <m:r>
                          <a:rPr lang="es-MX" altLang="es-MX" sz="1600" i="1">
                            <a:latin typeface="Cambria Math"/>
                          </a:rPr>
                          <m:t>−1</m:t>
                        </m:r>
                      </m:num>
                      <m:den>
                        <m:r>
                          <a:rPr lang="es-MX" altLang="es-MX" sz="1600" i="1">
                            <a:latin typeface="Cambria Math"/>
                          </a:rPr>
                          <m:t>𝑑</m:t>
                        </m:r>
                      </m:den>
                    </m:f>
                    <m:r>
                      <a:rPr lang="es-MX" altLang="es-MX" sz="1600" b="0" i="1" smtClean="0">
                        <a:latin typeface="Cambria Math"/>
                      </a:rPr>
                      <m:t>=</m:t>
                    </m:r>
                    <m:sSub>
                      <m:sSubPr>
                        <m:ctrlPr>
                          <a:rPr lang="es-ES" altLang="es-MX" sz="1800" i="1">
                            <a:latin typeface="Cambria Math"/>
                          </a:rPr>
                        </m:ctrlPr>
                      </m:sSubPr>
                      <m:e>
                        <m:r>
                          <a:rPr lang="es-MX" altLang="es-MX" sz="1800" i="1">
                            <a:latin typeface="Cambria Math"/>
                          </a:rPr>
                          <m:t>ä</m:t>
                        </m:r>
                      </m:e>
                      <m:sub>
                        <m:r>
                          <a:rPr lang="es-MX" altLang="es-MX" sz="1800" i="1">
                            <a:latin typeface="Cambria Math"/>
                          </a:rPr>
                          <m:t>𝑛</m:t>
                        </m:r>
                        <m:r>
                          <a:rPr lang="es-ES" altLang="es-MX" sz="1800" i="1">
                            <a:latin typeface="Cambria Math"/>
                            <a:ea typeface="Cambria Math"/>
                          </a:rPr>
                          <m:t>¬</m:t>
                        </m:r>
                      </m:sub>
                    </m:sSub>
                    <m:r>
                      <a:rPr lang="es-MX" altLang="es-MX" sz="1800" i="1">
                        <a:latin typeface="Cambria Math"/>
                        <a:ea typeface="Cambria Math"/>
                      </a:rPr>
                      <m:t>∗</m:t>
                    </m:r>
                    <m:sSup>
                      <m:sSupPr>
                        <m:ctrlPr>
                          <a:rPr lang="es-MX" altLang="es-MX" sz="1800" i="1">
                            <a:latin typeface="Cambria Math"/>
                            <a:ea typeface="Cambria Math"/>
                          </a:rPr>
                        </m:ctrlPr>
                      </m:sSupPr>
                      <m:e>
                        <m:r>
                          <a:rPr lang="es-MX" altLang="es-MX" sz="1800" i="1">
                            <a:latin typeface="Cambria Math"/>
                            <a:ea typeface="Cambria Math"/>
                          </a:rPr>
                          <m:t>(1+</m:t>
                        </m:r>
                        <m:r>
                          <a:rPr lang="es-MX" altLang="es-MX" sz="1800" i="1">
                            <a:latin typeface="Cambria Math"/>
                            <a:ea typeface="Cambria Math"/>
                          </a:rPr>
                          <m:t>𝑖</m:t>
                        </m:r>
                        <m:r>
                          <a:rPr lang="es-MX" altLang="es-MX" sz="1800" i="1">
                            <a:latin typeface="Cambria Math"/>
                            <a:ea typeface="Cambria Math"/>
                          </a:rPr>
                          <m:t>)</m:t>
                        </m:r>
                      </m:e>
                      <m:sup>
                        <m:r>
                          <a:rPr lang="es-MX" altLang="es-MX" sz="1800" i="1">
                            <a:latin typeface="Cambria Math"/>
                            <a:ea typeface="Cambria Math"/>
                          </a:rPr>
                          <m:t>𝑛</m:t>
                        </m:r>
                      </m:sup>
                    </m:sSup>
                  </m:oMath>
                </a14:m>
                <a:endParaRPr lang="es-ES" alt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667"/>
                </a:stretch>
              </a:blipFill>
            </p:spPr>
            <p:txBody>
              <a:bodyPr/>
              <a:lstStyle/>
              <a:p>
                <a:r>
                  <a:rPr lang="es-MX">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92896"/>
            <a:ext cx="71818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698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1.7 Anualidades Anticipadas y Vencidas</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fontScale="92500" lnSpcReduction="20000"/>
          </a:bodyPr>
          <a:lstStyle/>
          <a:p>
            <a:pPr marL="0" indent="0" algn="just">
              <a:buNone/>
            </a:pPr>
            <a:r>
              <a:rPr lang="es-ES" altLang="es-MX" sz="1900" dirty="0" smtClean="0">
                <a:latin typeface="Calibri" panose="020F0502020204030204" pitchFamily="34" charset="0"/>
              </a:rPr>
              <a:t>Ejercicios</a:t>
            </a:r>
          </a:p>
          <a:p>
            <a:pPr marL="0" indent="0" algn="just">
              <a:buNone/>
            </a:pPr>
            <a:endParaRPr lang="es-ES" altLang="es-MX" sz="1900" dirty="0" smtClean="0">
              <a:latin typeface="Calibri" panose="020F0502020204030204" pitchFamily="34" charset="0"/>
            </a:endParaRPr>
          </a:p>
          <a:p>
            <a:pPr algn="just">
              <a:buFont typeface="+mj-lt"/>
              <a:buAutoNum type="arabicParenR"/>
            </a:pPr>
            <a:r>
              <a:rPr lang="es-ES" altLang="es-MX" sz="1900" dirty="0" smtClean="0">
                <a:latin typeface="Calibri" panose="020F0502020204030204" pitchFamily="34" charset="0"/>
              </a:rPr>
              <a:t>Encontrar </a:t>
            </a:r>
            <a:r>
              <a:rPr lang="es-ES" altLang="es-MX" sz="1900" dirty="0">
                <a:latin typeface="Calibri" panose="020F0502020204030204" pitchFamily="34" charset="0"/>
              </a:rPr>
              <a:t>el valor presente de una anualidad que paga $500 al final de cada semestre, durante 20 años si la tasa de interés es del 9% convertible semestralmente.</a:t>
            </a:r>
          </a:p>
          <a:p>
            <a:pPr algn="just">
              <a:buFont typeface="+mj-lt"/>
              <a:buAutoNum type="arabicParenR"/>
            </a:pPr>
            <a:endParaRPr lang="es-ES" altLang="es-MX" sz="1900" dirty="0">
              <a:latin typeface="Calibri" panose="020F0502020204030204" pitchFamily="34" charset="0"/>
            </a:endParaRPr>
          </a:p>
          <a:p>
            <a:pPr algn="just">
              <a:buFont typeface="+mj-lt"/>
              <a:buAutoNum type="arabicParenR"/>
            </a:pPr>
            <a:r>
              <a:rPr lang="es-ES" altLang="es-MX" sz="1900" dirty="0">
                <a:latin typeface="Calibri" panose="020F0502020204030204" pitchFamily="34" charset="0"/>
              </a:rPr>
              <a:t>Si una persona invierte $</a:t>
            </a:r>
            <a:r>
              <a:rPr lang="es-ES" altLang="es-MX" sz="1900" dirty="0" smtClean="0">
                <a:latin typeface="Calibri" panose="020F0502020204030204" pitchFamily="34" charset="0"/>
              </a:rPr>
              <a:t>100,000 </a:t>
            </a:r>
            <a:r>
              <a:rPr lang="es-ES" altLang="es-MX" sz="1900" dirty="0">
                <a:latin typeface="Calibri" panose="020F0502020204030204" pitchFamily="34" charset="0"/>
              </a:rPr>
              <a:t>el día de hoy al 8% convertible trimestralmente, ¿ Cuanto podría retirar al final de cada trimestre si la inversión vence en 10 años?</a:t>
            </a:r>
          </a:p>
          <a:p>
            <a:pPr algn="just">
              <a:buFont typeface="+mj-lt"/>
              <a:buAutoNum type="arabicParenR"/>
            </a:pPr>
            <a:endParaRPr lang="es-ES" altLang="es-MX" sz="1900" dirty="0">
              <a:latin typeface="Calibri" panose="020F0502020204030204" pitchFamily="34" charset="0"/>
            </a:endParaRPr>
          </a:p>
          <a:p>
            <a:pPr algn="just">
              <a:buFont typeface="+mj-lt"/>
              <a:buAutoNum type="arabicParenR"/>
            </a:pPr>
            <a:r>
              <a:rPr lang="es-MX" sz="1900" dirty="0">
                <a:latin typeface="Calibri" panose="020F0502020204030204" pitchFamily="34" charset="0"/>
              </a:rPr>
              <a:t>El papá de un niño de 10 años empieza a ahorrar para que su hijo pueda estudiar una carrera universitaria. Planea depositar $ 1</a:t>
            </a:r>
            <a:r>
              <a:rPr lang="es-MX" sz="1900" dirty="0" smtClean="0">
                <a:latin typeface="Calibri" panose="020F0502020204030204" pitchFamily="34" charset="0"/>
              </a:rPr>
              <a:t>0,000.00 </a:t>
            </a:r>
            <a:r>
              <a:rPr lang="es-MX" sz="1900" dirty="0">
                <a:latin typeface="Calibri" panose="020F0502020204030204" pitchFamily="34" charset="0"/>
              </a:rPr>
              <a:t>en una cuenta de ahorros al final de cada mes durante los próximos 8 años. Si la tasa de interés es del 7% ¿cuál será el monto de la cuenta al cabo de 8 años</a:t>
            </a:r>
            <a:r>
              <a:rPr lang="es-MX" sz="1900" dirty="0" smtClean="0">
                <a:latin typeface="Calibri" panose="020F0502020204030204" pitchFamily="34" charset="0"/>
              </a:rPr>
              <a:t>?</a:t>
            </a:r>
          </a:p>
          <a:p>
            <a:pPr algn="just">
              <a:buFont typeface="+mj-lt"/>
              <a:buAutoNum type="arabicParenR"/>
            </a:pPr>
            <a:endParaRPr lang="es-MX" sz="1900" dirty="0" smtClean="0">
              <a:latin typeface="Calibri" panose="020F0502020204030204" pitchFamily="34" charset="0"/>
            </a:endParaRPr>
          </a:p>
          <a:p>
            <a:pPr algn="just">
              <a:buFont typeface="+mj-lt"/>
              <a:buAutoNum type="arabicParenR"/>
            </a:pPr>
            <a:r>
              <a:rPr lang="es-MX" sz="1900" dirty="0">
                <a:latin typeface="Calibri" panose="020F0502020204030204" pitchFamily="34" charset="0"/>
              </a:rPr>
              <a:t>Con referencia al ejemplo anterior, suponga que el depósito de $ </a:t>
            </a:r>
            <a:r>
              <a:rPr lang="es-MX" sz="1900" dirty="0" smtClean="0">
                <a:latin typeface="Calibri" panose="020F0502020204030204" pitchFamily="34" charset="0"/>
              </a:rPr>
              <a:t>10,000.00 </a:t>
            </a:r>
            <a:r>
              <a:rPr lang="es-MX" sz="1900" dirty="0">
                <a:latin typeface="Calibri" panose="020F0502020204030204" pitchFamily="34" charset="0"/>
              </a:rPr>
              <a:t>mensuales se efectúa únicamente por 5 años y el resto del tiempo se depositan $ </a:t>
            </a:r>
            <a:r>
              <a:rPr lang="es-MX" sz="1900" dirty="0" smtClean="0">
                <a:latin typeface="Calibri" panose="020F0502020204030204" pitchFamily="34" charset="0"/>
              </a:rPr>
              <a:t>30,000.00 </a:t>
            </a:r>
            <a:r>
              <a:rPr lang="es-MX" sz="1900" dirty="0">
                <a:latin typeface="Calibri" panose="020F0502020204030204" pitchFamily="34" charset="0"/>
              </a:rPr>
              <a:t>mensuales. Obtenga el monto final</a:t>
            </a:r>
          </a:p>
          <a:p>
            <a:pPr algn="just">
              <a:buFont typeface="+mj-lt"/>
              <a:buAutoNum type="arabicParenR"/>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493773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1.7 Anualidades Anticipadas y Vencidas</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ES" altLang="es-MX" sz="1800" dirty="0" smtClean="0">
                <a:latin typeface="Calibri" panose="020F0502020204030204" pitchFamily="34" charset="0"/>
              </a:rPr>
              <a:t>Ejercicios</a:t>
            </a:r>
          </a:p>
          <a:p>
            <a:pPr marL="0" indent="0" algn="just">
              <a:buNone/>
            </a:pPr>
            <a:endParaRPr lang="es-ES" altLang="es-MX" sz="1800" dirty="0" smtClean="0">
              <a:latin typeface="Calibri" panose="020F0502020204030204" pitchFamily="34" charset="0"/>
            </a:endParaRPr>
          </a:p>
          <a:p>
            <a:pPr algn="just">
              <a:buFont typeface="+mj-lt"/>
              <a:buAutoNum type="arabicParenR"/>
            </a:pPr>
            <a:r>
              <a:rPr lang="es-ES" altLang="es-MX" sz="1800" dirty="0">
                <a:latin typeface="Calibri" panose="020F0502020204030204" pitchFamily="34" charset="0"/>
              </a:rPr>
              <a:t>Encontrar el valor presente de flujos de pagos comenzando hoy y cada seis meses por cuatro años por $200 y de $100 semestrales por 10 años si la tasa anual convertible semestralmente es del 6</a:t>
            </a:r>
            <a:r>
              <a:rPr lang="es-ES" altLang="es-MX" sz="1800" dirty="0" smtClean="0">
                <a:latin typeface="Calibri" panose="020F0502020204030204" pitchFamily="34" charset="0"/>
              </a:rPr>
              <a:t>%</a:t>
            </a:r>
            <a:endParaRPr lang="es-ES" altLang="es-MX" sz="1800" dirty="0">
              <a:latin typeface="Calibri" panose="020F0502020204030204" pitchFamily="34" charset="0"/>
            </a:endParaRPr>
          </a:p>
          <a:p>
            <a:pPr algn="just">
              <a:buFont typeface="+mj-lt"/>
              <a:buAutoNum type="arabicParenR"/>
            </a:pPr>
            <a:endParaRPr lang="es-ES" altLang="es-MX" sz="1800" dirty="0">
              <a:latin typeface="Calibri" panose="020F0502020204030204" pitchFamily="34" charset="0"/>
            </a:endParaRPr>
          </a:p>
          <a:p>
            <a:pPr algn="just">
              <a:buFont typeface="+mj-lt"/>
              <a:buAutoNum type="arabicParenR"/>
            </a:pPr>
            <a:r>
              <a:rPr lang="es-ES" altLang="es-MX" sz="1800" dirty="0">
                <a:latin typeface="Calibri" panose="020F0502020204030204" pitchFamily="34" charset="0"/>
              </a:rPr>
              <a:t>Un trabajador de 40 años desea acumular por 25 años (comenzando hoy) $ 1,000 anuales, Si a la edad de 65 años desea hacer 15 retiros constantes. Calcular el monto de dichos retiros si la tasa de interés para los primeros 25 años es de 8% y en delante de 7</a:t>
            </a:r>
            <a:r>
              <a:rPr lang="es-ES" altLang="es-MX" sz="1800" dirty="0" smtClean="0">
                <a:latin typeface="Calibri" panose="020F0502020204030204" pitchFamily="34" charset="0"/>
              </a:rPr>
              <a:t>%</a:t>
            </a:r>
          </a:p>
          <a:p>
            <a:pPr algn="just">
              <a:buFont typeface="+mj-lt"/>
              <a:buAutoNum type="arabicParenR"/>
            </a:pPr>
            <a:endParaRPr lang="es-ES" altLang="es-MX" sz="1800" dirty="0" smtClean="0">
              <a:latin typeface="Calibri" panose="020F0502020204030204" pitchFamily="34" charset="0"/>
            </a:endParaRPr>
          </a:p>
          <a:p>
            <a:pPr algn="just">
              <a:buFont typeface="+mj-lt"/>
              <a:buAutoNum type="arabicParenR"/>
            </a:pPr>
            <a:r>
              <a:rPr lang="es-MX" sz="1800" dirty="0">
                <a:latin typeface="Calibri" panose="020F0502020204030204" pitchFamily="34" charset="0"/>
              </a:rPr>
              <a:t>Una persona ha planeado efectuar un ahorro mensual de $300.000 el primer día de cada mes en un fondo de inversión que rinde el 15% anual efectivo.  De cuanto dispondrá el último día del año?</a:t>
            </a:r>
            <a:endParaRPr lang="es-ES" altLang="es-MX" sz="1800" dirty="0">
              <a:latin typeface="Calibri" panose="020F0502020204030204" pitchFamily="34" charset="0"/>
            </a:endParaRPr>
          </a:p>
          <a:p>
            <a:pPr>
              <a:buFont typeface="+mj-lt"/>
              <a:buAutoNum type="arabicParenR"/>
            </a:pPr>
            <a:endParaRPr lang="es-ES" altLang="es-MX" sz="1800" dirty="0">
              <a:latin typeface="Calibri" panose="020F0502020204030204" pitchFamily="34" charset="0"/>
            </a:endParaRPr>
          </a:p>
          <a:p>
            <a:pPr algn="just">
              <a:buFont typeface="+mj-lt"/>
              <a:buAutoNum type="arabicParenR"/>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3824394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1.8 Ecuaciones de Valor</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a:latin typeface="Calibri" panose="020F0502020204030204" pitchFamily="34" charset="0"/>
              </a:rPr>
              <a:t>Una </a:t>
            </a:r>
            <a:r>
              <a:rPr lang="es-MX" sz="1800" b="1" i="1" dirty="0">
                <a:latin typeface="Calibri" panose="020F0502020204030204" pitchFamily="34" charset="0"/>
              </a:rPr>
              <a:t>Ecuación de Valor </a:t>
            </a:r>
            <a:r>
              <a:rPr lang="es-MX" sz="1800" dirty="0">
                <a:latin typeface="Calibri" panose="020F0502020204030204" pitchFamily="34" charset="0"/>
              </a:rPr>
              <a:t>se obtiene igualando en una fecha de comparación (fecha focal), la suma de un conjunto de obligaciones con otro conjunto de obligaciones.</a:t>
            </a:r>
          </a:p>
          <a:p>
            <a:pPr marL="0" indent="0" algn="just">
              <a:buNone/>
            </a:pPr>
            <a:endParaRPr lang="es-MX" sz="1800" b="1" i="1" dirty="0">
              <a:latin typeface="Calibri" panose="020F0502020204030204" pitchFamily="34" charset="0"/>
            </a:endParaRPr>
          </a:p>
          <a:p>
            <a:pPr algn="just">
              <a:buFont typeface="+mj-lt"/>
              <a:buAutoNum type="arabicParenR"/>
            </a:pPr>
            <a:r>
              <a:rPr lang="es-MX" sz="1800" dirty="0">
                <a:latin typeface="Calibri" panose="020F0502020204030204" pitchFamily="34" charset="0"/>
              </a:rPr>
              <a:t>Z debe a Y $1,000 pagaderos en 2 años y $3,000 pagaderos en 5 años, Acuerdan que </a:t>
            </a:r>
            <a:r>
              <a:rPr lang="es-MX" sz="1800" dirty="0" smtClean="0">
                <a:latin typeface="Calibri" panose="020F0502020204030204" pitchFamily="34" charset="0"/>
              </a:rPr>
              <a:t>Z </a:t>
            </a:r>
            <a:r>
              <a:rPr lang="es-MX" sz="1800" dirty="0">
                <a:latin typeface="Calibri" panose="020F0502020204030204" pitchFamily="34" charset="0"/>
              </a:rPr>
              <a:t>pague en el tercer año sus deudas mediante un pago único sobre la base de un rendimiento del 6% convertible semestralmente</a:t>
            </a:r>
            <a:r>
              <a:rPr lang="es-MX" sz="1800" dirty="0" smtClean="0">
                <a:latin typeface="Calibri" panose="020F0502020204030204" pitchFamily="34" charset="0"/>
              </a:rPr>
              <a:t>.</a:t>
            </a:r>
            <a:endParaRPr lang="es-MX" sz="1800" dirty="0">
              <a:latin typeface="Calibri" panose="020F0502020204030204" pitchFamily="34" charset="0"/>
            </a:endParaRPr>
          </a:p>
          <a:p>
            <a:pPr algn="just">
              <a:buFont typeface="+mj-lt"/>
              <a:buAutoNum type="arabicParenR"/>
            </a:pPr>
            <a:r>
              <a:rPr lang="es-MX" sz="1800" dirty="0">
                <a:latin typeface="Calibri" panose="020F0502020204030204" pitchFamily="34" charset="0"/>
              </a:rPr>
              <a:t>Z debe a Y $1,000 pagaderos en 1 año y $3,000 pagaderos en 4 años, Acuerdan que </a:t>
            </a:r>
            <a:r>
              <a:rPr lang="es-MX" sz="1800" dirty="0" smtClean="0">
                <a:latin typeface="Calibri" panose="020F0502020204030204" pitchFamily="34" charset="0"/>
              </a:rPr>
              <a:t>Z </a:t>
            </a:r>
            <a:r>
              <a:rPr lang="es-MX" sz="1800" dirty="0">
                <a:latin typeface="Calibri" panose="020F0502020204030204" pitchFamily="34" charset="0"/>
              </a:rPr>
              <a:t>pague $2,000 inmediatamente y el resto el segundo  año suponiendo un rendimiento de 5% convertible semestralmente</a:t>
            </a:r>
            <a:r>
              <a:rPr lang="es-MX" sz="1800" dirty="0" smtClean="0">
                <a:latin typeface="Calibri" panose="020F0502020204030204" pitchFamily="34" charset="0"/>
              </a:rPr>
              <a:t>.</a:t>
            </a:r>
          </a:p>
          <a:p>
            <a:pPr algn="just">
              <a:buFont typeface="+mj-lt"/>
              <a:buAutoNum type="arabicParenR"/>
            </a:pPr>
            <a:r>
              <a:rPr lang="es-MX" sz="1800" dirty="0" smtClean="0">
                <a:latin typeface="Calibri" panose="020F0502020204030204" pitchFamily="34" charset="0"/>
              </a:rPr>
              <a:t>Una empresa tiene las siguientes obligaciones y requiere reemplazar su deuda por un solo pago a 180 días, considerando una tasa del 18% anual calcular el valor del pago único.</a:t>
            </a:r>
          </a:p>
          <a:p>
            <a:pPr algn="just">
              <a:buFont typeface="+mj-lt"/>
              <a:buAutoNum type="arabicParenR"/>
            </a:pPr>
            <a:endParaRPr lang="es-MX" sz="1800" dirty="0">
              <a:latin typeface="Calibri" panose="020F0502020204030204" pitchFamily="34" charset="0"/>
            </a:endParaRPr>
          </a:p>
          <a:p>
            <a:pPr algn="just">
              <a:buFont typeface="+mj-lt"/>
              <a:buAutoNum type="arabicParenR"/>
            </a:pPr>
            <a:endParaRPr lang="es-MX" sz="1800" dirty="0">
              <a:latin typeface="Calibri" panose="020F0502020204030204" pitchFamily="34" charset="0"/>
            </a:endParaRPr>
          </a:p>
          <a:p>
            <a:pPr algn="just">
              <a:buFont typeface="+mj-lt"/>
              <a:buAutoNum type="arabicParenR"/>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4947" y="5013176"/>
            <a:ext cx="3195191" cy="103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91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1.7 Anualidades Anticipadas y Vencidas</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fontScale="85000" lnSpcReduction="10000"/>
          </a:bodyPr>
          <a:lstStyle/>
          <a:p>
            <a:pPr marL="0" indent="0" algn="just">
              <a:buNone/>
            </a:pPr>
            <a:r>
              <a:rPr lang="es-ES" altLang="es-MX" sz="1800" dirty="0" smtClean="0">
                <a:solidFill>
                  <a:srgbClr val="C00000"/>
                </a:solidFill>
                <a:latin typeface="Calibri" panose="020F0502020204030204" pitchFamily="34" charset="0"/>
              </a:rPr>
              <a:t>+1</a:t>
            </a:r>
          </a:p>
          <a:p>
            <a:pPr marL="0" indent="0" algn="just">
              <a:buNone/>
            </a:pPr>
            <a:r>
              <a:rPr lang="en-US" sz="1800" dirty="0">
                <a:latin typeface="Calibri" panose="020F0502020204030204" pitchFamily="34" charset="0"/>
              </a:rPr>
              <a:t>Today is date 0. You have begun to contemplate your retirement which will </a:t>
            </a:r>
            <a:r>
              <a:rPr lang="en-US" sz="1800" dirty="0" smtClean="0">
                <a:latin typeface="Calibri" panose="020F0502020204030204" pitchFamily="34" charset="0"/>
              </a:rPr>
              <a:t>start on </a:t>
            </a:r>
            <a:r>
              <a:rPr lang="en-US" sz="1800" dirty="0">
                <a:latin typeface="Calibri" panose="020F0502020204030204" pitchFamily="34" charset="0"/>
              </a:rPr>
              <a:t>date 25. After thoroughly researching your options, you decide to spend the </a:t>
            </a:r>
            <a:r>
              <a:rPr lang="en-US" sz="1800" dirty="0" smtClean="0">
                <a:latin typeface="Calibri" panose="020F0502020204030204" pitchFamily="34" charset="0"/>
              </a:rPr>
              <a:t>first5 </a:t>
            </a:r>
            <a:r>
              <a:rPr lang="en-US" sz="1800" dirty="0">
                <a:latin typeface="Calibri" panose="020F0502020204030204" pitchFamily="34" charset="0"/>
              </a:rPr>
              <a:t>years of your retirement (starting on date 25) on Fantasy Island acting out </a:t>
            </a:r>
            <a:r>
              <a:rPr lang="en-US" sz="1800" dirty="0" smtClean="0">
                <a:latin typeface="Calibri" panose="020F0502020204030204" pitchFamily="34" charset="0"/>
              </a:rPr>
              <a:t>your lifetime </a:t>
            </a:r>
            <a:r>
              <a:rPr lang="en-US" sz="1800" dirty="0">
                <a:latin typeface="Calibri" panose="020F0502020204030204" pitchFamily="34" charset="0"/>
              </a:rPr>
              <a:t>dream of being a banjo-playing dictator. Mr. </a:t>
            </a:r>
            <a:r>
              <a:rPr lang="en-US" sz="1800" dirty="0" err="1">
                <a:latin typeface="Calibri" panose="020F0502020204030204" pitchFamily="34" charset="0"/>
              </a:rPr>
              <a:t>Roarke</a:t>
            </a:r>
            <a:r>
              <a:rPr lang="en-US" sz="1800" dirty="0">
                <a:latin typeface="Calibri" panose="020F0502020204030204" pitchFamily="34" charset="0"/>
              </a:rPr>
              <a:t>, director of </a:t>
            </a:r>
            <a:r>
              <a:rPr lang="en-US" sz="1800" dirty="0" smtClean="0">
                <a:latin typeface="Calibri" panose="020F0502020204030204" pitchFamily="34" charset="0"/>
              </a:rPr>
              <a:t>Fantasy Island</a:t>
            </a:r>
            <a:r>
              <a:rPr lang="en-US" sz="1800" dirty="0">
                <a:latin typeface="Calibri" panose="020F0502020204030204" pitchFamily="34" charset="0"/>
              </a:rPr>
              <a:t>, tells you that a year on the island currently costs $64,000 payable upon </a:t>
            </a:r>
            <a:r>
              <a:rPr lang="en-US" sz="1800" dirty="0" smtClean="0">
                <a:latin typeface="Calibri" panose="020F0502020204030204" pitchFamily="34" charset="0"/>
              </a:rPr>
              <a:t>arrival with </a:t>
            </a:r>
            <a:r>
              <a:rPr lang="en-US" sz="1800" dirty="0">
                <a:latin typeface="Calibri" panose="020F0502020204030204" pitchFamily="34" charset="0"/>
              </a:rPr>
              <a:t>renewals paid annually. This fee will increase at a yearly rate of 6% </a:t>
            </a:r>
            <a:r>
              <a:rPr lang="en-US" sz="1800" dirty="0" smtClean="0">
                <a:latin typeface="Calibri" panose="020F0502020204030204" pitchFamily="34" charset="0"/>
              </a:rPr>
              <a:t>inventively. In </a:t>
            </a:r>
            <a:r>
              <a:rPr lang="en-US" sz="1800" dirty="0">
                <a:latin typeface="Calibri" panose="020F0502020204030204" pitchFamily="34" charset="0"/>
              </a:rPr>
              <a:t>addition, you will need to hire an assistant to take care of your estate while </a:t>
            </a:r>
            <a:r>
              <a:rPr lang="en-US" sz="1800" dirty="0" smtClean="0">
                <a:latin typeface="Calibri" panose="020F0502020204030204" pitchFamily="34" charset="0"/>
              </a:rPr>
              <a:t>you are </a:t>
            </a:r>
            <a:r>
              <a:rPr lang="en-US" sz="1800" dirty="0">
                <a:latin typeface="Calibri" panose="020F0502020204030204" pitchFamily="34" charset="0"/>
              </a:rPr>
              <a:t>on the island. You estimate this will cost $50,000 annually on date 25, </a:t>
            </a:r>
            <a:r>
              <a:rPr lang="en-US" sz="1800" dirty="0" smtClean="0">
                <a:latin typeface="Calibri" panose="020F0502020204030204" pitchFamily="34" charset="0"/>
              </a:rPr>
              <a:t>increasing at </a:t>
            </a:r>
            <a:r>
              <a:rPr lang="en-US" sz="1800" dirty="0">
                <a:latin typeface="Calibri" panose="020F0502020204030204" pitchFamily="34" charset="0"/>
              </a:rPr>
              <a:t>a rate of 3% per year. Your current income is $180,000 and is taxed at a 35% </a:t>
            </a:r>
            <a:r>
              <a:rPr lang="en-US" sz="1800" dirty="0" smtClean="0">
                <a:latin typeface="Calibri" panose="020F0502020204030204" pitchFamily="34" charset="0"/>
              </a:rPr>
              <a:t>rate . You </a:t>
            </a:r>
            <a:r>
              <a:rPr lang="en-US" sz="1800" dirty="0">
                <a:latin typeface="Calibri" panose="020F0502020204030204" pitchFamily="34" charset="0"/>
              </a:rPr>
              <a:t>expect your gross income to increase at a rate of 5% per year. Being a </a:t>
            </a:r>
            <a:r>
              <a:rPr lang="en-US" sz="1800" dirty="0" smtClean="0">
                <a:latin typeface="Calibri" panose="020F0502020204030204" pitchFamily="34" charset="0"/>
              </a:rPr>
              <a:t>savvy investor</a:t>
            </a:r>
            <a:r>
              <a:rPr lang="en-US" sz="1800" dirty="0">
                <a:latin typeface="Calibri" panose="020F0502020204030204" pitchFamily="34" charset="0"/>
              </a:rPr>
              <a:t>, you are able to invest your money at a rate of 12% compounded </a:t>
            </a:r>
            <a:r>
              <a:rPr lang="en-US" sz="1800" dirty="0" smtClean="0">
                <a:latin typeface="Calibri" panose="020F0502020204030204" pitchFamily="34" charset="0"/>
              </a:rPr>
              <a:t>annually with </a:t>
            </a:r>
            <a:r>
              <a:rPr lang="en-US" sz="1800" dirty="0">
                <a:latin typeface="Calibri" panose="020F0502020204030204" pitchFamily="34" charset="0"/>
              </a:rPr>
              <a:t>annual contributions starting on date 1 and ending on date 24. Assume all </a:t>
            </a:r>
            <a:r>
              <a:rPr lang="en-US" sz="1800" dirty="0" smtClean="0">
                <a:latin typeface="Calibri" panose="020F0502020204030204" pitchFamily="34" charset="0"/>
              </a:rPr>
              <a:t>rates given </a:t>
            </a:r>
            <a:r>
              <a:rPr lang="en-US" sz="1800" dirty="0">
                <a:latin typeface="Calibri" panose="020F0502020204030204" pitchFamily="34" charset="0"/>
              </a:rPr>
              <a:t>above are computed using simple compounding. Assume that the time </a:t>
            </a:r>
            <a:r>
              <a:rPr lang="en-US" sz="1800" dirty="0" smtClean="0">
                <a:latin typeface="Calibri" panose="020F0502020204030204" pitchFamily="34" charset="0"/>
              </a:rPr>
              <a:t>between any </a:t>
            </a:r>
            <a:r>
              <a:rPr lang="en-US" sz="1800" dirty="0">
                <a:latin typeface="Calibri" panose="020F0502020204030204" pitchFamily="34" charset="0"/>
              </a:rPr>
              <a:t>two dates is given in years</a:t>
            </a:r>
            <a:r>
              <a:rPr lang="en-US" sz="1800" dirty="0" smtClean="0">
                <a:latin typeface="Calibri" panose="020F0502020204030204" pitchFamily="34" charset="0"/>
              </a:rPr>
              <a:t>.</a:t>
            </a:r>
          </a:p>
          <a:p>
            <a:pPr marL="0" indent="0" algn="just">
              <a:buNone/>
            </a:pPr>
            <a:endParaRPr lang="en-US" altLang="es-MX" sz="1800" dirty="0">
              <a:latin typeface="Calibri" panose="020F0502020204030204" pitchFamily="34" charset="0"/>
            </a:endParaRPr>
          </a:p>
          <a:p>
            <a:pPr algn="just">
              <a:buFont typeface="+mj-lt"/>
              <a:buAutoNum type="alphaLcParenR"/>
            </a:pPr>
            <a:r>
              <a:rPr lang="en-US" sz="1600" dirty="0" smtClean="0">
                <a:latin typeface="Calibri" panose="020F0502020204030204" pitchFamily="34" charset="0"/>
              </a:rPr>
              <a:t>Suppose </a:t>
            </a:r>
            <a:r>
              <a:rPr lang="en-US" sz="1600" dirty="0">
                <a:latin typeface="Calibri" panose="020F0502020204030204" pitchFamily="34" charset="0"/>
              </a:rPr>
              <a:t>you want to save equal amounts each year to cover the costs of </a:t>
            </a:r>
            <a:r>
              <a:rPr lang="en-US" sz="1600" dirty="0" smtClean="0">
                <a:latin typeface="Calibri" panose="020F0502020204030204" pitchFamily="34" charset="0"/>
              </a:rPr>
              <a:t>your future </a:t>
            </a:r>
            <a:r>
              <a:rPr lang="en-US" sz="1600" dirty="0">
                <a:latin typeface="Calibri" panose="020F0502020204030204" pitchFamily="34" charset="0"/>
              </a:rPr>
              <a:t>trip to Fantasy Island. How much each year must you save?</a:t>
            </a:r>
          </a:p>
          <a:p>
            <a:pPr algn="just">
              <a:buFont typeface="+mj-lt"/>
              <a:buAutoNum type="alphaLcParenR"/>
            </a:pPr>
            <a:r>
              <a:rPr lang="en-US" sz="1600" dirty="0" smtClean="0">
                <a:latin typeface="Calibri" panose="020F0502020204030204" pitchFamily="34" charset="0"/>
              </a:rPr>
              <a:t>Suppose </a:t>
            </a:r>
            <a:r>
              <a:rPr lang="en-US" sz="1600" dirty="0">
                <a:latin typeface="Calibri" panose="020F0502020204030204" pitchFamily="34" charset="0"/>
              </a:rPr>
              <a:t>instead you want to save a constant fraction of your after-tax </a:t>
            </a:r>
            <a:r>
              <a:rPr lang="en-US" sz="1600" dirty="0" smtClean="0">
                <a:latin typeface="Calibri" panose="020F0502020204030204" pitchFamily="34" charset="0"/>
              </a:rPr>
              <a:t>income. What </a:t>
            </a:r>
            <a:r>
              <a:rPr lang="en-US" sz="1600" dirty="0">
                <a:latin typeface="Calibri" panose="020F0502020204030204" pitchFamily="34" charset="0"/>
              </a:rPr>
              <a:t>fraction would you need to save?</a:t>
            </a:r>
          </a:p>
          <a:p>
            <a:pPr algn="just">
              <a:buFont typeface="+mj-lt"/>
              <a:buAutoNum type="alphaLcParenR"/>
            </a:pPr>
            <a:r>
              <a:rPr lang="en-US" sz="1600" dirty="0" smtClean="0">
                <a:latin typeface="Calibri" panose="020F0502020204030204" pitchFamily="34" charset="0"/>
              </a:rPr>
              <a:t>Suppose </a:t>
            </a:r>
            <a:r>
              <a:rPr lang="en-US" sz="1600" dirty="0">
                <a:latin typeface="Calibri" panose="020F0502020204030204" pitchFamily="34" charset="0"/>
              </a:rPr>
              <a:t>on date 10 you expect your tax rate to raise to 40% and remain </a:t>
            </a:r>
            <a:r>
              <a:rPr lang="en-US" sz="1600" dirty="0" smtClean="0">
                <a:latin typeface="Calibri" panose="020F0502020204030204" pitchFamily="34" charset="0"/>
              </a:rPr>
              <a:t>constant thereafter</a:t>
            </a:r>
            <a:r>
              <a:rPr lang="en-US" sz="1600" dirty="0">
                <a:latin typeface="Calibri" panose="020F0502020204030204" pitchFamily="34" charset="0"/>
              </a:rPr>
              <a:t>. If you still want to save a constant fraction of your annual </a:t>
            </a:r>
            <a:r>
              <a:rPr lang="en-US" sz="1600" dirty="0" smtClean="0">
                <a:latin typeface="Calibri" panose="020F0502020204030204" pitchFamily="34" charset="0"/>
              </a:rPr>
              <a:t>after-tax income </a:t>
            </a:r>
            <a:r>
              <a:rPr lang="en-US" sz="1600" dirty="0">
                <a:latin typeface="Calibri" panose="020F0502020204030204" pitchFamily="34" charset="0"/>
              </a:rPr>
              <a:t>to fund your trip, what is this fraction?</a:t>
            </a:r>
            <a:endParaRPr lang="es-ES" altLang="es-MX" sz="1600" dirty="0">
              <a:latin typeface="Calibri" panose="020F0502020204030204" pitchFamily="34" charset="0"/>
            </a:endParaRPr>
          </a:p>
          <a:p>
            <a:pPr algn="just">
              <a:buFont typeface="+mj-lt"/>
              <a:buAutoNum type="arabicParenR"/>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322329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a:latin typeface="Calibri" panose="020F0502020204030204" pitchFamily="34" charset="0"/>
              </a:rPr>
              <a:t>El Gobierno Federal, los gobiernos estatales o locales y las empresas paraestatales o privadas pueden necesitar financiamiento, ya sea para realizar un proyecto de inversión o para mantener sus propias actividades.</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Estas entidades pueden conseguir los recursos a través de un préstamo; solicitando un crédito a un banco o a través de la emisión de un </a:t>
            </a:r>
            <a:r>
              <a:rPr lang="es-MX" sz="1800" u="sng" dirty="0">
                <a:latin typeface="Calibri" panose="020F0502020204030204" pitchFamily="34" charset="0"/>
                <a:hlinkClick r:id="rId2" tooltip="instrumento de deuda"/>
              </a:rPr>
              <a:t>instrumento de deuda</a:t>
            </a:r>
            <a:r>
              <a:rPr lang="es-MX" sz="1800" dirty="0">
                <a:latin typeface="Calibri" panose="020F0502020204030204" pitchFamily="34" charset="0"/>
              </a:rPr>
              <a:t>. El mercado de deuda es la infraestructura donde se emiten y negocian los instrumentos de deuda</a:t>
            </a:r>
            <a:endParaRPr lang="es-ES" alt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El mercado de deuda en México comienza a operar en 1978 cuando el Gobierno Federal emite los primeros Certificados de la Tesorería de la Federación (</a:t>
            </a:r>
            <a:r>
              <a:rPr lang="es-MX" sz="1800" u="sng" dirty="0">
                <a:latin typeface="Calibri" panose="020F0502020204030204" pitchFamily="34" charset="0"/>
                <a:hlinkClick r:id="rId3" tooltip="cetes"/>
              </a:rPr>
              <a:t>cetes</a:t>
            </a:r>
            <a:r>
              <a:rPr lang="es-MX" sz="1800" dirty="0">
                <a:latin typeface="Calibri" panose="020F0502020204030204" pitchFamily="34" charset="0"/>
              </a:rPr>
              <a:t>)</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Durante la década de los ochenta nacen las primeras casas de bolsa, ofreciendo a los intermediarios nuevas formas de financiamiento encaminadas al mercado de deuda.</a:t>
            </a: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3713863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fontScale="92500" lnSpcReduction="20000"/>
          </a:bodyPr>
          <a:lstStyle/>
          <a:p>
            <a:pPr marL="0" indent="0" algn="just">
              <a:buNone/>
            </a:pPr>
            <a:r>
              <a:rPr lang="es-MX" sz="1800" dirty="0">
                <a:latin typeface="Calibri" panose="020F0502020204030204" pitchFamily="34" charset="0"/>
              </a:rPr>
              <a:t>En enero de 2000, y con el propósito de impulsar el desarrollo en el mercado de deuda a través de instrumentos de mayor plazo, el Gobierno Federal emitió los primeros bonos a tasa fija con un plazo de 3 años. Actualmente existen referencias de 3, 5, 10, 20 y 30 años.</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El mercado de deuda privada se empieza a formar a partir de la reforma financiera de 1988 que terminó con la reprivatización de la banca en 1991. En este periodo se empiezan a comerciar formalmente los títulos de deuda privada</a:t>
            </a:r>
          </a:p>
          <a:p>
            <a:pPr marL="0" indent="0" algn="just">
              <a:buNone/>
            </a:pPr>
            <a:endParaRPr lang="es-MX" sz="1800" dirty="0" smtClean="0">
              <a:latin typeface="Calibri" panose="020F0502020204030204" pitchFamily="34" charset="0"/>
            </a:endParaRPr>
          </a:p>
          <a:p>
            <a:pPr marL="0" indent="0" algn="just">
              <a:buNone/>
            </a:pPr>
            <a:r>
              <a:rPr lang="es-MX" sz="1800" dirty="0">
                <a:latin typeface="Calibri" panose="020F0502020204030204" pitchFamily="34" charset="0"/>
              </a:rPr>
              <a:t>Los instrumentos de deuda son títulos, es decir documentos necesarios para hacer válidos los derechos de una transacción financiera, que representan el compromiso por parte del emisor (en este caso la entidad) de pagar los recursos prestados, más un interés pactado o establecido previamente, al poseedor del título (o inversionista), en una fecha de vencimiento dada. Los instrumentos del mercado de deuda comúnmente se clasifican según</a:t>
            </a:r>
            <a:r>
              <a:rPr lang="es-MX" sz="1800" dirty="0" smtClean="0">
                <a:latin typeface="Calibri" panose="020F0502020204030204" pitchFamily="34" charset="0"/>
              </a:rPr>
              <a:t>:</a:t>
            </a:r>
          </a:p>
          <a:p>
            <a:pPr marL="0" indent="0" algn="just">
              <a:buNone/>
            </a:pPr>
            <a:endParaRPr lang="es-MX" sz="1800" dirty="0">
              <a:latin typeface="Calibri" panose="020F0502020204030204" pitchFamily="34" charset="0"/>
            </a:endParaRPr>
          </a:p>
          <a:p>
            <a:pPr lvl="1" algn="just">
              <a:buFont typeface="+mj-lt"/>
              <a:buAutoNum type="alphaLcParenR"/>
            </a:pPr>
            <a:r>
              <a:rPr lang="es-MX" sz="1400" dirty="0">
                <a:latin typeface="Calibri" panose="020F0502020204030204" pitchFamily="34" charset="0"/>
              </a:rPr>
              <a:t>Cotización (descuento o Premio)</a:t>
            </a:r>
          </a:p>
          <a:p>
            <a:pPr lvl="1" algn="just">
              <a:buFont typeface="+mj-lt"/>
              <a:buAutoNum type="alphaLcParenR"/>
            </a:pPr>
            <a:r>
              <a:rPr lang="es-MX" sz="1400" dirty="0">
                <a:latin typeface="Calibri" panose="020F0502020204030204" pitchFamily="34" charset="0"/>
              </a:rPr>
              <a:t>Colocación (Pública o Privada)</a:t>
            </a:r>
          </a:p>
          <a:p>
            <a:pPr lvl="1" algn="just">
              <a:buFont typeface="+mj-lt"/>
              <a:buAutoNum type="alphaLcParenR"/>
            </a:pPr>
            <a:r>
              <a:rPr lang="es-MX" sz="1400" dirty="0">
                <a:latin typeface="Calibri" panose="020F0502020204030204" pitchFamily="34" charset="0"/>
              </a:rPr>
              <a:t>Tipo de Tasa (Fija, Flotante o Indizada)</a:t>
            </a:r>
          </a:p>
          <a:p>
            <a:pPr lvl="1" algn="just">
              <a:buFont typeface="+mj-lt"/>
              <a:buAutoNum type="alphaLcParenR"/>
            </a:pPr>
            <a:r>
              <a:rPr lang="es-MX" sz="1400" dirty="0">
                <a:latin typeface="Calibri" panose="020F0502020204030204" pitchFamily="34" charset="0"/>
              </a:rPr>
              <a:t>Riesgo del Emisor</a:t>
            </a: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511965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endParaRPr lang="es-MX" sz="2200" dirty="0">
              <a:latin typeface="Calibri" panose="020F0502020204030204" pitchFamily="34" charset="0"/>
            </a:endParaRPr>
          </a:p>
        </p:txBody>
      </p:sp>
      <p:pic>
        <p:nvPicPr>
          <p:cNvPr id="819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772814"/>
            <a:ext cx="4338444" cy="291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480" y="1772814"/>
            <a:ext cx="4680520" cy="314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368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endParaRPr lang="es-MX" sz="2200" dirty="0">
              <a:latin typeface="Calibri" panose="020F0502020204030204" pitchFamily="34" charset="0"/>
            </a:endParaRPr>
          </a:p>
        </p:txBody>
      </p:sp>
      <p:graphicFrame>
        <p:nvGraphicFramePr>
          <p:cNvPr id="5" name="Chart 4"/>
          <p:cNvGraphicFramePr>
            <a:graphicFrameLocks noGrp="1"/>
          </p:cNvGraphicFramePr>
          <p:nvPr>
            <p:extLst>
              <p:ext uri="{D42A27DB-BD31-4B8C-83A1-F6EECF244321}">
                <p14:modId xmlns:p14="http://schemas.microsoft.com/office/powerpoint/2010/main" val="726109214"/>
              </p:ext>
            </p:extLst>
          </p:nvPr>
        </p:nvGraphicFramePr>
        <p:xfrm>
          <a:off x="395536" y="1844824"/>
          <a:ext cx="8224212" cy="4155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6855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endParaRPr lang="es-MX" sz="2200" dirty="0">
              <a:latin typeface="Calibri" panose="020F0502020204030204" pitchFamily="34" charset="0"/>
            </a:endParaRPr>
          </a:p>
        </p:txBody>
      </p:sp>
      <p:graphicFrame>
        <p:nvGraphicFramePr>
          <p:cNvPr id="4" name="Diagrama 2"/>
          <p:cNvGraphicFramePr/>
          <p:nvPr>
            <p:extLst>
              <p:ext uri="{D42A27DB-BD31-4B8C-83A1-F6EECF244321}">
                <p14:modId xmlns:p14="http://schemas.microsoft.com/office/powerpoint/2010/main" val="3208390908"/>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430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2.1 Valuación de Bonos Tasa Fija y Tasa Flotante</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MX" sz="1600" dirty="0" smtClean="0">
                <a:latin typeface="Calibri" panose="020F0502020204030204" pitchFamily="34" charset="0"/>
              </a:rPr>
              <a:t>Un </a:t>
            </a:r>
            <a:r>
              <a:rPr lang="es-MX" sz="1600" dirty="0">
                <a:latin typeface="Calibri" panose="020F0502020204030204" pitchFamily="34" charset="0"/>
              </a:rPr>
              <a:t>bono es un préstamo a la entidad emisora de deuda. </a:t>
            </a:r>
            <a:r>
              <a:rPr lang="es-MX" sz="1600" dirty="0" smtClean="0">
                <a:latin typeface="Calibri" panose="020F0502020204030204" pitchFamily="34" charset="0"/>
              </a:rPr>
              <a:t> En </a:t>
            </a:r>
            <a:r>
              <a:rPr lang="es-MX" sz="1600" dirty="0">
                <a:latin typeface="Calibri" panose="020F0502020204030204" pitchFamily="34" charset="0"/>
              </a:rPr>
              <a:t>un bono tradicional (bono </a:t>
            </a:r>
            <a:r>
              <a:rPr lang="es-MX" sz="1600" dirty="0" err="1">
                <a:latin typeface="Calibri" panose="020F0502020204030204" pitchFamily="34" charset="0"/>
              </a:rPr>
              <a:t>bullet</a:t>
            </a:r>
            <a:r>
              <a:rPr lang="es-MX" sz="1600" dirty="0">
                <a:latin typeface="Calibri" panose="020F0502020204030204" pitchFamily="34" charset="0"/>
              </a:rPr>
              <a:t>), el emisor de deuda paga al comprador del bono flujos periódicos de interés (llamados cupones), durante la vigencia de la deuda; adicionalmente al vencimiento se reintegra el monto prestado. </a:t>
            </a:r>
          </a:p>
          <a:p>
            <a:endParaRPr lang="es-MX" sz="1600" dirty="0">
              <a:latin typeface="Calibri" panose="020F0502020204030204" pitchFamily="34" charset="0"/>
            </a:endParaRPr>
          </a:p>
          <a:p>
            <a:pPr marL="0" indent="0">
              <a:buNone/>
            </a:pPr>
            <a:r>
              <a:rPr lang="es-MX" sz="1600" dirty="0">
                <a:latin typeface="Calibri" panose="020F0502020204030204" pitchFamily="34" charset="0"/>
              </a:rPr>
              <a:t>En la emisión de un bono, deben especificarse los siguientes puntos: </a:t>
            </a:r>
          </a:p>
          <a:p>
            <a:pPr>
              <a:buFont typeface="Arial" panose="020B0604020202020204" pitchFamily="34" charset="0"/>
              <a:buChar char="•"/>
            </a:pPr>
            <a:r>
              <a:rPr lang="es-MX" sz="1400" dirty="0" smtClean="0">
                <a:latin typeface="Calibri" panose="020F0502020204030204" pitchFamily="34" charset="0"/>
              </a:rPr>
              <a:t>Plazo </a:t>
            </a:r>
            <a:r>
              <a:rPr lang="es-MX" sz="1400" dirty="0">
                <a:latin typeface="Calibri" panose="020F0502020204030204" pitchFamily="34" charset="0"/>
              </a:rPr>
              <a:t>de la deuda, </a:t>
            </a:r>
            <a:r>
              <a:rPr lang="es-MX" sz="1400" dirty="0" err="1">
                <a:latin typeface="Calibri" panose="020F0502020204030204" pitchFamily="34" charset="0"/>
              </a:rPr>
              <a:t>term</a:t>
            </a:r>
            <a:r>
              <a:rPr lang="es-MX" sz="1400" dirty="0">
                <a:latin typeface="Calibri" panose="020F0502020204030204" pitchFamily="34" charset="0"/>
              </a:rPr>
              <a:t> to </a:t>
            </a:r>
            <a:r>
              <a:rPr lang="es-MX" sz="1400" dirty="0" err="1">
                <a:latin typeface="Calibri" panose="020F0502020204030204" pitchFamily="34" charset="0"/>
              </a:rPr>
              <a:t>maturity</a:t>
            </a:r>
            <a:r>
              <a:rPr lang="es-MX" sz="1400" dirty="0">
                <a:latin typeface="Calibri" panose="020F0502020204030204" pitchFamily="34" charset="0"/>
              </a:rPr>
              <a:t>. </a:t>
            </a:r>
          </a:p>
          <a:p>
            <a:pPr>
              <a:buFont typeface="Arial" panose="020B0604020202020204" pitchFamily="34" charset="0"/>
              <a:buChar char="•"/>
            </a:pPr>
            <a:r>
              <a:rPr lang="es-MX" sz="1400" dirty="0" smtClean="0">
                <a:latin typeface="Calibri" panose="020F0502020204030204" pitchFamily="34" charset="0"/>
              </a:rPr>
              <a:t>Tipo </a:t>
            </a:r>
            <a:r>
              <a:rPr lang="es-MX" sz="1400" dirty="0">
                <a:latin typeface="Calibri" panose="020F0502020204030204" pitchFamily="34" charset="0"/>
              </a:rPr>
              <a:t>de cupón: fijo o flotante. </a:t>
            </a:r>
          </a:p>
          <a:p>
            <a:pPr>
              <a:buFont typeface="Arial" panose="020B0604020202020204" pitchFamily="34" charset="0"/>
              <a:buChar char="•"/>
            </a:pPr>
            <a:r>
              <a:rPr lang="es-MX" sz="1400" dirty="0" smtClean="0">
                <a:latin typeface="Calibri" panose="020F0502020204030204" pitchFamily="34" charset="0"/>
              </a:rPr>
              <a:t>Tasa </a:t>
            </a:r>
            <a:r>
              <a:rPr lang="es-MX" sz="1400" dirty="0">
                <a:latin typeface="Calibri" panose="020F0502020204030204" pitchFamily="34" charset="0"/>
              </a:rPr>
              <a:t>de referencia en caso de pagar cupón flotante (Cetes, TIIE, etc.) </a:t>
            </a:r>
          </a:p>
          <a:p>
            <a:pPr>
              <a:buFont typeface="Arial" panose="020B0604020202020204" pitchFamily="34" charset="0"/>
              <a:buChar char="•"/>
            </a:pPr>
            <a:r>
              <a:rPr lang="es-MX" sz="1400" dirty="0" smtClean="0">
                <a:latin typeface="Calibri" panose="020F0502020204030204" pitchFamily="34" charset="0"/>
              </a:rPr>
              <a:t>𝑐</a:t>
            </a:r>
            <a:r>
              <a:rPr lang="es-MX" sz="1400" dirty="0">
                <a:latin typeface="Calibri" panose="020F0502020204030204" pitchFamily="34" charset="0"/>
              </a:rPr>
              <a:t>: Tasa </a:t>
            </a:r>
            <a:r>
              <a:rPr lang="es-MX" sz="1400" dirty="0" smtClean="0">
                <a:latin typeface="Calibri" panose="020F0502020204030204" pitchFamily="34" charset="0"/>
              </a:rPr>
              <a:t>cupón </a:t>
            </a:r>
            <a:r>
              <a:rPr lang="es-MX" sz="1400" dirty="0">
                <a:latin typeface="Calibri" panose="020F0502020204030204" pitchFamily="34" charset="0"/>
              </a:rPr>
              <a:t>si se trata de </a:t>
            </a:r>
            <a:r>
              <a:rPr lang="es-MX" sz="1400" dirty="0" smtClean="0">
                <a:latin typeface="Calibri" panose="020F0502020204030204" pitchFamily="34" charset="0"/>
              </a:rPr>
              <a:t>cupón </a:t>
            </a:r>
            <a:r>
              <a:rPr lang="es-MX" sz="1400" dirty="0">
                <a:latin typeface="Calibri" panose="020F0502020204030204" pitchFamily="34" charset="0"/>
              </a:rPr>
              <a:t>fijo, o sobretasa de </a:t>
            </a:r>
            <a:r>
              <a:rPr lang="es-MX" sz="1400" dirty="0" smtClean="0">
                <a:latin typeface="Calibri" panose="020F0502020204030204" pitchFamily="34" charset="0"/>
              </a:rPr>
              <a:t>cupón </a:t>
            </a:r>
            <a:r>
              <a:rPr lang="es-MX" sz="1400" dirty="0">
                <a:latin typeface="Calibri" panose="020F0502020204030204" pitchFamily="34" charset="0"/>
              </a:rPr>
              <a:t>si se trata de </a:t>
            </a:r>
            <a:r>
              <a:rPr lang="es-MX" sz="1400" dirty="0" smtClean="0">
                <a:latin typeface="Calibri" panose="020F0502020204030204" pitchFamily="34" charset="0"/>
              </a:rPr>
              <a:t>cupón </a:t>
            </a:r>
            <a:r>
              <a:rPr lang="es-MX" sz="1400" dirty="0">
                <a:latin typeface="Calibri" panose="020F0502020204030204" pitchFamily="34" charset="0"/>
              </a:rPr>
              <a:t>flotante. </a:t>
            </a:r>
            <a:endParaRPr lang="es-MX" sz="1400" dirty="0" smtClean="0">
              <a:latin typeface="Calibri" panose="020F0502020204030204" pitchFamily="34" charset="0"/>
            </a:endParaRPr>
          </a:p>
          <a:p>
            <a:pPr>
              <a:buFont typeface="Arial" panose="020B0604020202020204" pitchFamily="34" charset="0"/>
              <a:buChar char="•"/>
            </a:pPr>
            <a:r>
              <a:rPr lang="es-MX" sz="1400" dirty="0" smtClean="0">
                <a:latin typeface="Calibri" panose="020F0502020204030204" pitchFamily="34" charset="0"/>
              </a:rPr>
              <a:t>𝑚</a:t>
            </a:r>
            <a:r>
              <a:rPr lang="es-MX" sz="1400" dirty="0">
                <a:latin typeface="Calibri" panose="020F0502020204030204" pitchFamily="34" charset="0"/>
              </a:rPr>
              <a:t>: Numero de cupones pagados en el </a:t>
            </a:r>
            <a:r>
              <a:rPr lang="es-MX" sz="1400" dirty="0" smtClean="0">
                <a:latin typeface="Calibri" panose="020F0502020204030204" pitchFamily="34" charset="0"/>
              </a:rPr>
              <a:t>año. Fracción </a:t>
            </a:r>
            <a:r>
              <a:rPr lang="es-MX" sz="1400" dirty="0">
                <a:latin typeface="Calibri" panose="020F0502020204030204" pitchFamily="34" charset="0"/>
              </a:rPr>
              <a:t>de </a:t>
            </a:r>
            <a:r>
              <a:rPr lang="es-MX" sz="1400" dirty="0" smtClean="0">
                <a:latin typeface="Calibri" panose="020F0502020204030204" pitchFamily="34" charset="0"/>
              </a:rPr>
              <a:t>año </a:t>
            </a:r>
            <a:r>
              <a:rPr lang="es-MX" sz="1400" dirty="0">
                <a:latin typeface="Calibri" panose="020F0502020204030204" pitchFamily="34" charset="0"/>
              </a:rPr>
              <a:t>= (1/𝑚) </a:t>
            </a:r>
          </a:p>
          <a:p>
            <a:pPr>
              <a:buFont typeface="Arial" panose="020B0604020202020204" pitchFamily="34" charset="0"/>
              <a:buChar char="•"/>
            </a:pPr>
            <a:r>
              <a:rPr lang="es-MX" sz="1400" dirty="0" smtClean="0">
                <a:latin typeface="Calibri" panose="020F0502020204030204" pitchFamily="34" charset="0"/>
              </a:rPr>
              <a:t>𝑁</a:t>
            </a:r>
            <a:r>
              <a:rPr lang="es-MX" sz="1400" dirty="0">
                <a:latin typeface="Calibri" panose="020F0502020204030204" pitchFamily="34" charset="0"/>
              </a:rPr>
              <a:t>: Valor Nominal, regularmente igual a 100. </a:t>
            </a:r>
          </a:p>
          <a:p>
            <a:pPr>
              <a:buFont typeface="Arial" panose="020B0604020202020204" pitchFamily="34" charset="0"/>
              <a:buChar char="•"/>
            </a:pPr>
            <a:r>
              <a:rPr lang="es-MX" sz="1400" dirty="0" smtClean="0">
                <a:latin typeface="Calibri" panose="020F0502020204030204" pitchFamily="34" charset="0"/>
              </a:rPr>
              <a:t>Amortización</a:t>
            </a:r>
            <a:r>
              <a:rPr lang="es-MX" sz="1400" dirty="0">
                <a:latin typeface="Calibri" panose="020F0502020204030204" pitchFamily="34" charset="0"/>
              </a:rPr>
              <a:t>: A vencimiento (</a:t>
            </a:r>
            <a:r>
              <a:rPr lang="es-MX" sz="1400" dirty="0" err="1">
                <a:latin typeface="Calibri" panose="020F0502020204030204" pitchFamily="34" charset="0"/>
              </a:rPr>
              <a:t>bullet</a:t>
            </a:r>
            <a:r>
              <a:rPr lang="es-MX" sz="1400" dirty="0">
                <a:latin typeface="Calibri" panose="020F0502020204030204" pitchFamily="34" charset="0"/>
              </a:rPr>
              <a:t>) o bajo algún esquema de decremento o aumento del principal. </a:t>
            </a:r>
          </a:p>
          <a:p>
            <a:pPr marL="0" indent="0">
              <a:buNone/>
            </a:pPr>
            <a:endParaRPr lang="es-MX" sz="1600" dirty="0">
              <a:latin typeface="Calibri" panose="020F0502020204030204" pitchFamily="34" charset="0"/>
            </a:endParaRPr>
          </a:p>
          <a:p>
            <a:pPr marL="0" indent="0">
              <a:buNone/>
            </a:pPr>
            <a:r>
              <a:rPr lang="es-MX" sz="1600" dirty="0">
                <a:latin typeface="Calibri" panose="020F0502020204030204" pitchFamily="34" charset="0"/>
              </a:rPr>
              <a:t>Los bonos regularmente cotizan a precio, 𝑃. </a:t>
            </a:r>
          </a:p>
        </p:txBody>
      </p:sp>
    </p:spTree>
    <p:extLst>
      <p:ext uri="{BB962C8B-B14F-4D97-AF65-F5344CB8AC3E}">
        <p14:creationId xmlns:p14="http://schemas.microsoft.com/office/powerpoint/2010/main" val="2960227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2.1 Valuación de Bonos Tasa Fija y Tasa Flotante</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lvl="0" indent="0">
              <a:lnSpc>
                <a:spcPct val="90000"/>
              </a:lnSpc>
              <a:spcAft>
                <a:spcPts val="600"/>
              </a:spcAft>
              <a:buNone/>
              <a:defRPr/>
            </a:pPr>
            <a:r>
              <a:rPr lang="es-MX" sz="1800" dirty="0" smtClean="0">
                <a:latin typeface="Calibri" panose="020F0502020204030204" pitchFamily="34" charset="0"/>
                <a:ea typeface="ＭＳ Ｐゴシック" charset="0"/>
              </a:rPr>
              <a:t>Precio Sucio: Refleja </a:t>
            </a:r>
            <a:r>
              <a:rPr lang="es-MX" sz="1800" dirty="0">
                <a:latin typeface="Calibri" panose="020F0502020204030204" pitchFamily="34" charset="0"/>
                <a:ea typeface="ＭＳ Ｐゴシック" charset="0"/>
              </a:rPr>
              <a:t>la porción de los intereses generados entre la fecha del pago del último cupón y la fecha de transacción. </a:t>
            </a:r>
          </a:p>
          <a:p>
            <a:pPr marL="0" lvl="0" indent="0">
              <a:lnSpc>
                <a:spcPct val="90000"/>
              </a:lnSpc>
              <a:spcAft>
                <a:spcPts val="600"/>
              </a:spcAft>
              <a:buNone/>
              <a:defRPr/>
            </a:pPr>
            <a:r>
              <a:rPr lang="es-MX" sz="1800" dirty="0" smtClean="0">
                <a:latin typeface="Calibri" panose="020F0502020204030204" pitchFamily="34" charset="0"/>
                <a:ea typeface="ＭＳ Ｐゴシック" charset="0"/>
              </a:rPr>
              <a:t>Interés Acumulado :son </a:t>
            </a:r>
            <a:r>
              <a:rPr lang="es-MX" sz="1800" dirty="0">
                <a:latin typeface="Calibri" panose="020F0502020204030204" pitchFamily="34" charset="0"/>
                <a:ea typeface="ＭＳ Ｐゴシック" charset="0"/>
              </a:rPr>
              <a:t>los intereses acumulados entre el día de pago del último cupón y la fecha en la que se realiza la transacción del bono.</a:t>
            </a:r>
          </a:p>
          <a:p>
            <a:pPr marL="0" lvl="0" indent="0">
              <a:lnSpc>
                <a:spcPct val="90000"/>
              </a:lnSpc>
              <a:buNone/>
              <a:defRPr/>
            </a:pPr>
            <a:r>
              <a:rPr lang="es-MX" sz="1800" dirty="0" smtClean="0">
                <a:latin typeface="Calibri" panose="020F0502020204030204" pitchFamily="34" charset="0"/>
                <a:ea typeface="ＭＳ Ｐゴシック" charset="0"/>
              </a:rPr>
              <a:t>Precio Limpio: es </a:t>
            </a:r>
            <a:r>
              <a:rPr lang="es-MX" sz="1800" dirty="0">
                <a:latin typeface="Calibri" panose="020F0502020204030204" pitchFamily="34" charset="0"/>
                <a:ea typeface="ＭＳ Ｐゴシック" charset="0"/>
              </a:rPr>
              <a:t>el precio al que se cotiza el bono, y se refiere el momento de pago del último cupón.</a:t>
            </a:r>
          </a:p>
        </p:txBody>
      </p:sp>
      <p:grpSp>
        <p:nvGrpSpPr>
          <p:cNvPr id="4" name="Group 86"/>
          <p:cNvGrpSpPr>
            <a:grpSpLocks/>
          </p:cNvGrpSpPr>
          <p:nvPr/>
        </p:nvGrpSpPr>
        <p:grpSpPr bwMode="auto">
          <a:xfrm>
            <a:off x="595908" y="3621744"/>
            <a:ext cx="7937500" cy="2015530"/>
            <a:chOff x="226" y="887"/>
            <a:chExt cx="5000" cy="1411"/>
          </a:xfrm>
        </p:grpSpPr>
        <p:sp>
          <p:nvSpPr>
            <p:cNvPr id="5" name="Line 14"/>
            <p:cNvSpPr>
              <a:spLocks noChangeShapeType="1"/>
            </p:cNvSpPr>
            <p:nvPr/>
          </p:nvSpPr>
          <p:spPr bwMode="auto">
            <a:xfrm>
              <a:off x="694" y="1473"/>
              <a:ext cx="4088" cy="0"/>
            </a:xfrm>
            <a:prstGeom prst="line">
              <a:avLst/>
            </a:prstGeom>
            <a:noFill/>
            <a:ln w="9525">
              <a:solidFill>
                <a:schemeClr val="tx1"/>
              </a:solidFill>
              <a:round/>
              <a:headEnd/>
              <a:tailEnd/>
            </a:ln>
            <a:effectLst/>
          </p:spPr>
          <p:txBody>
            <a:bodyPr/>
            <a:lstStyle/>
            <a:p>
              <a:endParaRPr lang="es-MX"/>
            </a:p>
          </p:txBody>
        </p:sp>
        <p:sp>
          <p:nvSpPr>
            <p:cNvPr id="6" name="Line 15"/>
            <p:cNvSpPr>
              <a:spLocks noChangeShapeType="1"/>
            </p:cNvSpPr>
            <p:nvPr/>
          </p:nvSpPr>
          <p:spPr bwMode="auto">
            <a:xfrm>
              <a:off x="694" y="1473"/>
              <a:ext cx="0" cy="0"/>
            </a:xfrm>
            <a:prstGeom prst="line">
              <a:avLst/>
            </a:prstGeom>
            <a:noFill/>
            <a:ln w="9525">
              <a:solidFill>
                <a:schemeClr val="tx1"/>
              </a:solidFill>
              <a:round/>
              <a:headEnd/>
              <a:tailEnd/>
            </a:ln>
            <a:effectLst/>
          </p:spPr>
          <p:txBody>
            <a:bodyPr/>
            <a:lstStyle/>
            <a:p>
              <a:endParaRPr lang="es-MX"/>
            </a:p>
          </p:txBody>
        </p:sp>
        <p:sp>
          <p:nvSpPr>
            <p:cNvPr id="7" name="Line 16"/>
            <p:cNvSpPr>
              <a:spLocks noChangeShapeType="1"/>
            </p:cNvSpPr>
            <p:nvPr/>
          </p:nvSpPr>
          <p:spPr bwMode="auto">
            <a:xfrm>
              <a:off x="694" y="1473"/>
              <a:ext cx="0" cy="0"/>
            </a:xfrm>
            <a:prstGeom prst="line">
              <a:avLst/>
            </a:prstGeom>
            <a:noFill/>
            <a:ln w="9525">
              <a:solidFill>
                <a:schemeClr val="tx1"/>
              </a:solidFill>
              <a:round/>
              <a:headEnd/>
              <a:tailEnd/>
            </a:ln>
            <a:effectLst/>
          </p:spPr>
          <p:txBody>
            <a:bodyPr/>
            <a:lstStyle/>
            <a:p>
              <a:endParaRPr lang="es-MX"/>
            </a:p>
          </p:txBody>
        </p:sp>
        <p:sp>
          <p:nvSpPr>
            <p:cNvPr id="8" name="Line 17"/>
            <p:cNvSpPr>
              <a:spLocks noChangeShapeType="1"/>
            </p:cNvSpPr>
            <p:nvPr/>
          </p:nvSpPr>
          <p:spPr bwMode="auto">
            <a:xfrm>
              <a:off x="694" y="1402"/>
              <a:ext cx="0" cy="156"/>
            </a:xfrm>
            <a:prstGeom prst="line">
              <a:avLst/>
            </a:prstGeom>
            <a:noFill/>
            <a:ln w="9525">
              <a:solidFill>
                <a:schemeClr val="tx1"/>
              </a:solidFill>
              <a:round/>
              <a:headEnd/>
              <a:tailEnd/>
            </a:ln>
            <a:effectLst/>
          </p:spPr>
          <p:txBody>
            <a:bodyPr/>
            <a:lstStyle/>
            <a:p>
              <a:endParaRPr lang="es-MX"/>
            </a:p>
          </p:txBody>
        </p:sp>
        <p:sp>
          <p:nvSpPr>
            <p:cNvPr id="9" name="Line 18"/>
            <p:cNvSpPr>
              <a:spLocks noChangeShapeType="1"/>
            </p:cNvSpPr>
            <p:nvPr/>
          </p:nvSpPr>
          <p:spPr bwMode="auto">
            <a:xfrm>
              <a:off x="1359" y="1395"/>
              <a:ext cx="0" cy="156"/>
            </a:xfrm>
            <a:prstGeom prst="line">
              <a:avLst/>
            </a:prstGeom>
            <a:noFill/>
            <a:ln w="9525">
              <a:solidFill>
                <a:schemeClr val="tx1"/>
              </a:solidFill>
              <a:round/>
              <a:headEnd/>
              <a:tailEnd/>
            </a:ln>
            <a:effectLst/>
          </p:spPr>
          <p:txBody>
            <a:bodyPr/>
            <a:lstStyle/>
            <a:p>
              <a:endParaRPr lang="es-MX"/>
            </a:p>
          </p:txBody>
        </p:sp>
        <p:sp>
          <p:nvSpPr>
            <p:cNvPr id="10" name="Line 19"/>
            <p:cNvSpPr>
              <a:spLocks noChangeShapeType="1"/>
            </p:cNvSpPr>
            <p:nvPr/>
          </p:nvSpPr>
          <p:spPr bwMode="auto">
            <a:xfrm>
              <a:off x="2022" y="1388"/>
              <a:ext cx="0" cy="156"/>
            </a:xfrm>
            <a:prstGeom prst="line">
              <a:avLst/>
            </a:prstGeom>
            <a:noFill/>
            <a:ln w="9525">
              <a:solidFill>
                <a:schemeClr val="tx1"/>
              </a:solidFill>
              <a:round/>
              <a:headEnd/>
              <a:tailEnd/>
            </a:ln>
            <a:effectLst/>
          </p:spPr>
          <p:txBody>
            <a:bodyPr/>
            <a:lstStyle/>
            <a:p>
              <a:endParaRPr lang="es-MX"/>
            </a:p>
          </p:txBody>
        </p:sp>
        <p:sp>
          <p:nvSpPr>
            <p:cNvPr id="11" name="Line 20"/>
            <p:cNvSpPr>
              <a:spLocks noChangeShapeType="1"/>
            </p:cNvSpPr>
            <p:nvPr/>
          </p:nvSpPr>
          <p:spPr bwMode="auto">
            <a:xfrm>
              <a:off x="3321" y="1389"/>
              <a:ext cx="0" cy="156"/>
            </a:xfrm>
            <a:prstGeom prst="line">
              <a:avLst/>
            </a:prstGeom>
            <a:noFill/>
            <a:ln w="9525">
              <a:solidFill>
                <a:schemeClr val="tx1"/>
              </a:solidFill>
              <a:round/>
              <a:headEnd/>
              <a:tailEnd/>
            </a:ln>
            <a:effectLst/>
          </p:spPr>
          <p:txBody>
            <a:bodyPr/>
            <a:lstStyle/>
            <a:p>
              <a:endParaRPr lang="es-MX"/>
            </a:p>
          </p:txBody>
        </p:sp>
        <p:sp>
          <p:nvSpPr>
            <p:cNvPr id="12" name="Line 21"/>
            <p:cNvSpPr>
              <a:spLocks noChangeShapeType="1"/>
            </p:cNvSpPr>
            <p:nvPr/>
          </p:nvSpPr>
          <p:spPr bwMode="auto">
            <a:xfrm>
              <a:off x="4782" y="1388"/>
              <a:ext cx="0" cy="156"/>
            </a:xfrm>
            <a:prstGeom prst="line">
              <a:avLst/>
            </a:prstGeom>
            <a:noFill/>
            <a:ln w="9525">
              <a:solidFill>
                <a:schemeClr val="tx1"/>
              </a:solidFill>
              <a:round/>
              <a:headEnd/>
              <a:tailEnd/>
            </a:ln>
            <a:effectLst/>
          </p:spPr>
          <p:txBody>
            <a:bodyPr/>
            <a:lstStyle/>
            <a:p>
              <a:endParaRPr lang="es-MX"/>
            </a:p>
          </p:txBody>
        </p:sp>
        <p:sp>
          <p:nvSpPr>
            <p:cNvPr id="13" name="Text Box 24"/>
            <p:cNvSpPr txBox="1">
              <a:spLocks noChangeArrowheads="1"/>
            </p:cNvSpPr>
            <p:nvPr/>
          </p:nvSpPr>
          <p:spPr bwMode="auto">
            <a:xfrm>
              <a:off x="1189" y="1179"/>
              <a:ext cx="340" cy="212"/>
            </a:xfrm>
            <a:prstGeom prst="rect">
              <a:avLst/>
            </a:prstGeom>
            <a:noFill/>
            <a:ln w="9525">
              <a:noFill/>
              <a:miter lim="800000"/>
              <a:headEnd/>
              <a:tailEnd/>
            </a:ln>
            <a:effectLst/>
          </p:spPr>
          <p:txBody>
            <a:bodyPr>
              <a:spAutoFit/>
            </a:bodyPr>
            <a:lstStyle/>
            <a:p>
              <a:r>
                <a:rPr lang="es-MX" sz="1600" b="1">
                  <a:solidFill>
                    <a:srgbClr val="008000"/>
                  </a:solidFill>
                  <a:latin typeface="Arial" charset="0"/>
                </a:rPr>
                <a:t>$</a:t>
              </a:r>
              <a:r>
                <a:rPr lang="es-MX" sz="1600" b="1" i="1">
                  <a:solidFill>
                    <a:srgbClr val="008000"/>
                  </a:solidFill>
                  <a:latin typeface="Arial" charset="0"/>
                </a:rPr>
                <a:t>C</a:t>
              </a:r>
              <a:endParaRPr lang="es-MX" sz="1600" b="1">
                <a:solidFill>
                  <a:srgbClr val="008000"/>
                </a:solidFill>
                <a:latin typeface="Arial" charset="0"/>
              </a:endParaRPr>
            </a:p>
          </p:txBody>
        </p:sp>
        <p:sp>
          <p:nvSpPr>
            <p:cNvPr id="14" name="Text Box 25"/>
            <p:cNvSpPr txBox="1">
              <a:spLocks noChangeArrowheads="1"/>
            </p:cNvSpPr>
            <p:nvPr/>
          </p:nvSpPr>
          <p:spPr bwMode="auto">
            <a:xfrm>
              <a:off x="1852" y="1190"/>
              <a:ext cx="340" cy="212"/>
            </a:xfrm>
            <a:prstGeom prst="rect">
              <a:avLst/>
            </a:prstGeom>
            <a:noFill/>
            <a:ln w="9525">
              <a:noFill/>
              <a:miter lim="800000"/>
              <a:headEnd/>
              <a:tailEnd/>
            </a:ln>
            <a:effectLst/>
          </p:spPr>
          <p:txBody>
            <a:bodyPr>
              <a:spAutoFit/>
            </a:bodyPr>
            <a:lstStyle/>
            <a:p>
              <a:r>
                <a:rPr lang="es-MX" sz="1600" b="1">
                  <a:solidFill>
                    <a:srgbClr val="008000"/>
                  </a:solidFill>
                  <a:latin typeface="Arial" charset="0"/>
                </a:rPr>
                <a:t>$</a:t>
              </a:r>
              <a:r>
                <a:rPr lang="es-MX" sz="1600" b="1" i="1">
                  <a:solidFill>
                    <a:srgbClr val="008000"/>
                  </a:solidFill>
                  <a:latin typeface="Arial" charset="0"/>
                </a:rPr>
                <a:t>C</a:t>
              </a:r>
              <a:endParaRPr lang="es-MX" sz="1600" b="1">
                <a:solidFill>
                  <a:srgbClr val="008000"/>
                </a:solidFill>
                <a:latin typeface="Arial" charset="0"/>
              </a:endParaRPr>
            </a:p>
          </p:txBody>
        </p:sp>
        <p:sp>
          <p:nvSpPr>
            <p:cNvPr id="15" name="Text Box 26"/>
            <p:cNvSpPr txBox="1">
              <a:spLocks noChangeArrowheads="1"/>
            </p:cNvSpPr>
            <p:nvPr/>
          </p:nvSpPr>
          <p:spPr bwMode="auto">
            <a:xfrm>
              <a:off x="3151" y="1176"/>
              <a:ext cx="340" cy="212"/>
            </a:xfrm>
            <a:prstGeom prst="rect">
              <a:avLst/>
            </a:prstGeom>
            <a:noFill/>
            <a:ln w="9525">
              <a:noFill/>
              <a:miter lim="800000"/>
              <a:headEnd/>
              <a:tailEnd/>
            </a:ln>
            <a:effectLst/>
          </p:spPr>
          <p:txBody>
            <a:bodyPr>
              <a:spAutoFit/>
            </a:bodyPr>
            <a:lstStyle/>
            <a:p>
              <a:r>
                <a:rPr lang="es-MX" sz="1600" b="1">
                  <a:solidFill>
                    <a:srgbClr val="008000"/>
                  </a:solidFill>
                  <a:latin typeface="Arial" charset="0"/>
                </a:rPr>
                <a:t>$</a:t>
              </a:r>
              <a:r>
                <a:rPr lang="es-MX" sz="1600" b="1" i="1">
                  <a:solidFill>
                    <a:srgbClr val="008000"/>
                  </a:solidFill>
                  <a:latin typeface="Arial" charset="0"/>
                </a:rPr>
                <a:t>C</a:t>
              </a:r>
              <a:endParaRPr lang="es-MX" sz="1600" b="1">
                <a:solidFill>
                  <a:srgbClr val="008000"/>
                </a:solidFill>
                <a:latin typeface="Arial" charset="0"/>
              </a:endParaRPr>
            </a:p>
          </p:txBody>
        </p:sp>
        <p:sp>
          <p:nvSpPr>
            <p:cNvPr id="16" name="Text Box 27"/>
            <p:cNvSpPr txBox="1">
              <a:spLocks noChangeArrowheads="1"/>
            </p:cNvSpPr>
            <p:nvPr/>
          </p:nvSpPr>
          <p:spPr bwMode="auto">
            <a:xfrm>
              <a:off x="4547" y="1183"/>
              <a:ext cx="679" cy="212"/>
            </a:xfrm>
            <a:prstGeom prst="rect">
              <a:avLst/>
            </a:prstGeom>
            <a:noFill/>
            <a:ln w="9525">
              <a:noFill/>
              <a:miter lim="800000"/>
              <a:headEnd/>
              <a:tailEnd/>
            </a:ln>
            <a:effectLst/>
          </p:spPr>
          <p:txBody>
            <a:bodyPr>
              <a:spAutoFit/>
            </a:bodyPr>
            <a:lstStyle/>
            <a:p>
              <a:r>
                <a:rPr lang="es-MX" sz="1600" b="1">
                  <a:solidFill>
                    <a:srgbClr val="008000"/>
                  </a:solidFill>
                  <a:latin typeface="Arial" charset="0"/>
                </a:rPr>
                <a:t>$</a:t>
              </a:r>
              <a:r>
                <a:rPr lang="es-MX" sz="1600" b="1" i="1">
                  <a:solidFill>
                    <a:srgbClr val="008000"/>
                  </a:solidFill>
                  <a:latin typeface="Arial" charset="0"/>
                </a:rPr>
                <a:t>C+ $VN</a:t>
              </a:r>
              <a:endParaRPr lang="es-MX" sz="1600" b="1" baseline="-25000">
                <a:solidFill>
                  <a:srgbClr val="008000"/>
                </a:solidFill>
                <a:latin typeface="Arial" charset="0"/>
              </a:endParaRPr>
            </a:p>
          </p:txBody>
        </p:sp>
        <p:sp>
          <p:nvSpPr>
            <p:cNvPr id="17" name="Line 28"/>
            <p:cNvSpPr>
              <a:spLocks noChangeShapeType="1"/>
            </p:cNvSpPr>
            <p:nvPr/>
          </p:nvSpPr>
          <p:spPr bwMode="auto">
            <a:xfrm flipH="1">
              <a:off x="1073" y="1858"/>
              <a:ext cx="949" cy="0"/>
            </a:xfrm>
            <a:prstGeom prst="line">
              <a:avLst/>
            </a:prstGeom>
            <a:noFill/>
            <a:ln w="9525">
              <a:solidFill>
                <a:schemeClr val="accent2"/>
              </a:solidFill>
              <a:round/>
              <a:headEnd/>
              <a:tailEnd type="triangle" w="med" len="med"/>
            </a:ln>
            <a:effectLst/>
          </p:spPr>
          <p:txBody>
            <a:bodyPr/>
            <a:lstStyle/>
            <a:p>
              <a:endParaRPr lang="es-MX"/>
            </a:p>
          </p:txBody>
        </p:sp>
        <p:sp>
          <p:nvSpPr>
            <p:cNvPr id="18" name="Line 29"/>
            <p:cNvSpPr>
              <a:spLocks noChangeShapeType="1"/>
            </p:cNvSpPr>
            <p:nvPr/>
          </p:nvSpPr>
          <p:spPr bwMode="auto">
            <a:xfrm flipH="1">
              <a:off x="1073" y="1968"/>
              <a:ext cx="2248" cy="0"/>
            </a:xfrm>
            <a:prstGeom prst="line">
              <a:avLst/>
            </a:prstGeom>
            <a:noFill/>
            <a:ln w="9525">
              <a:solidFill>
                <a:schemeClr val="accent2"/>
              </a:solidFill>
              <a:round/>
              <a:headEnd/>
              <a:tailEnd type="triangle" w="med" len="med"/>
            </a:ln>
            <a:effectLst/>
          </p:spPr>
          <p:txBody>
            <a:bodyPr/>
            <a:lstStyle/>
            <a:p>
              <a:endParaRPr lang="es-MX"/>
            </a:p>
          </p:txBody>
        </p:sp>
        <p:sp>
          <p:nvSpPr>
            <p:cNvPr id="19" name="Line 30"/>
            <p:cNvSpPr>
              <a:spLocks noChangeShapeType="1"/>
            </p:cNvSpPr>
            <p:nvPr/>
          </p:nvSpPr>
          <p:spPr bwMode="auto">
            <a:xfrm flipH="1" flipV="1">
              <a:off x="1073" y="2086"/>
              <a:ext cx="3714" cy="0"/>
            </a:xfrm>
            <a:prstGeom prst="line">
              <a:avLst/>
            </a:prstGeom>
            <a:noFill/>
            <a:ln w="9525">
              <a:solidFill>
                <a:schemeClr val="accent2"/>
              </a:solidFill>
              <a:round/>
              <a:headEnd/>
              <a:tailEnd type="triangle" w="med" len="med"/>
            </a:ln>
            <a:effectLst/>
          </p:spPr>
          <p:txBody>
            <a:bodyPr/>
            <a:lstStyle/>
            <a:p>
              <a:endParaRPr lang="es-MX"/>
            </a:p>
          </p:txBody>
        </p:sp>
        <p:sp>
          <p:nvSpPr>
            <p:cNvPr id="20" name="Line 31"/>
            <p:cNvSpPr>
              <a:spLocks noChangeShapeType="1"/>
            </p:cNvSpPr>
            <p:nvPr/>
          </p:nvSpPr>
          <p:spPr bwMode="auto">
            <a:xfrm flipH="1">
              <a:off x="2022" y="1808"/>
              <a:ext cx="0" cy="44"/>
            </a:xfrm>
            <a:prstGeom prst="line">
              <a:avLst/>
            </a:prstGeom>
            <a:noFill/>
            <a:ln w="9525">
              <a:solidFill>
                <a:schemeClr val="accent2"/>
              </a:solidFill>
              <a:round/>
              <a:headEnd/>
              <a:tailEnd/>
            </a:ln>
            <a:effectLst/>
          </p:spPr>
          <p:txBody>
            <a:bodyPr/>
            <a:lstStyle/>
            <a:p>
              <a:endParaRPr lang="es-MX"/>
            </a:p>
          </p:txBody>
        </p:sp>
        <p:sp>
          <p:nvSpPr>
            <p:cNvPr id="21" name="Line 32"/>
            <p:cNvSpPr>
              <a:spLocks noChangeShapeType="1"/>
            </p:cNvSpPr>
            <p:nvPr/>
          </p:nvSpPr>
          <p:spPr bwMode="auto">
            <a:xfrm>
              <a:off x="4787" y="1808"/>
              <a:ext cx="0" cy="271"/>
            </a:xfrm>
            <a:prstGeom prst="line">
              <a:avLst/>
            </a:prstGeom>
            <a:noFill/>
            <a:ln w="9525">
              <a:solidFill>
                <a:schemeClr val="accent2"/>
              </a:solidFill>
              <a:round/>
              <a:headEnd/>
              <a:tailEnd/>
            </a:ln>
            <a:effectLst/>
          </p:spPr>
          <p:txBody>
            <a:bodyPr/>
            <a:lstStyle/>
            <a:p>
              <a:endParaRPr lang="es-MX"/>
            </a:p>
          </p:txBody>
        </p:sp>
        <p:sp>
          <p:nvSpPr>
            <p:cNvPr id="22" name="Line 33"/>
            <p:cNvSpPr>
              <a:spLocks noChangeShapeType="1"/>
            </p:cNvSpPr>
            <p:nvPr/>
          </p:nvSpPr>
          <p:spPr bwMode="auto">
            <a:xfrm>
              <a:off x="3323" y="1808"/>
              <a:ext cx="0" cy="160"/>
            </a:xfrm>
            <a:prstGeom prst="line">
              <a:avLst/>
            </a:prstGeom>
            <a:noFill/>
            <a:ln w="9525">
              <a:solidFill>
                <a:schemeClr val="accent2"/>
              </a:solidFill>
              <a:round/>
              <a:headEnd/>
              <a:tailEnd/>
            </a:ln>
            <a:effectLst/>
          </p:spPr>
          <p:txBody>
            <a:bodyPr/>
            <a:lstStyle/>
            <a:p>
              <a:endParaRPr lang="es-MX"/>
            </a:p>
          </p:txBody>
        </p:sp>
        <p:sp>
          <p:nvSpPr>
            <p:cNvPr id="23" name="Text Box 34"/>
            <p:cNvSpPr txBox="1">
              <a:spLocks noChangeArrowheads="1"/>
            </p:cNvSpPr>
            <p:nvPr/>
          </p:nvSpPr>
          <p:spPr bwMode="auto">
            <a:xfrm>
              <a:off x="2192" y="2086"/>
              <a:ext cx="1139" cy="212"/>
            </a:xfrm>
            <a:prstGeom prst="rect">
              <a:avLst/>
            </a:prstGeom>
            <a:noFill/>
            <a:ln w="9525">
              <a:noFill/>
              <a:miter lim="800000"/>
              <a:headEnd/>
              <a:tailEnd/>
            </a:ln>
            <a:effectLst/>
          </p:spPr>
          <p:txBody>
            <a:bodyPr>
              <a:spAutoFit/>
            </a:bodyPr>
            <a:lstStyle/>
            <a:p>
              <a:r>
                <a:rPr lang="es-MX" sz="1600" b="1">
                  <a:solidFill>
                    <a:schemeClr val="accent2"/>
                  </a:solidFill>
                  <a:latin typeface="Arial" charset="0"/>
                </a:rPr>
                <a:t>Precio Sucio</a:t>
              </a:r>
            </a:p>
          </p:txBody>
        </p:sp>
        <p:sp>
          <p:nvSpPr>
            <p:cNvPr id="24" name="Line 38"/>
            <p:cNvSpPr>
              <a:spLocks noChangeShapeType="1"/>
            </p:cNvSpPr>
            <p:nvPr/>
          </p:nvSpPr>
          <p:spPr bwMode="auto">
            <a:xfrm flipH="1">
              <a:off x="1073" y="1770"/>
              <a:ext cx="286" cy="0"/>
            </a:xfrm>
            <a:prstGeom prst="line">
              <a:avLst/>
            </a:prstGeom>
            <a:noFill/>
            <a:ln w="9525">
              <a:solidFill>
                <a:schemeClr val="accent2"/>
              </a:solidFill>
              <a:round/>
              <a:headEnd/>
              <a:tailEnd type="triangle" w="med" len="med"/>
            </a:ln>
            <a:effectLst/>
          </p:spPr>
          <p:txBody>
            <a:bodyPr/>
            <a:lstStyle/>
            <a:p>
              <a:endParaRPr lang="es-MX"/>
            </a:p>
          </p:txBody>
        </p:sp>
        <p:sp>
          <p:nvSpPr>
            <p:cNvPr id="25" name="Text Box 74"/>
            <p:cNvSpPr txBox="1">
              <a:spLocks noChangeArrowheads="1"/>
            </p:cNvSpPr>
            <p:nvPr/>
          </p:nvSpPr>
          <p:spPr bwMode="auto">
            <a:xfrm>
              <a:off x="1258" y="1544"/>
              <a:ext cx="201" cy="212"/>
            </a:xfrm>
            <a:prstGeom prst="rect">
              <a:avLst/>
            </a:prstGeom>
            <a:noFill/>
            <a:ln w="9525">
              <a:noFill/>
              <a:miter lim="800000"/>
              <a:headEnd/>
              <a:tailEnd/>
            </a:ln>
            <a:effectLst/>
          </p:spPr>
          <p:txBody>
            <a:bodyPr wrap="none">
              <a:spAutoFit/>
            </a:bodyPr>
            <a:lstStyle/>
            <a:p>
              <a:r>
                <a:rPr lang="es-MX" sz="1600" i="1">
                  <a:latin typeface="Arial" charset="0"/>
                </a:rPr>
                <a:t>t</a:t>
              </a:r>
              <a:r>
                <a:rPr lang="es-MX" sz="1600" baseline="-25000">
                  <a:latin typeface="Arial" charset="0"/>
                </a:rPr>
                <a:t>1</a:t>
              </a:r>
            </a:p>
          </p:txBody>
        </p:sp>
        <p:sp>
          <p:nvSpPr>
            <p:cNvPr id="26" name="Text Box 75"/>
            <p:cNvSpPr txBox="1">
              <a:spLocks noChangeArrowheads="1"/>
            </p:cNvSpPr>
            <p:nvPr/>
          </p:nvSpPr>
          <p:spPr bwMode="auto">
            <a:xfrm>
              <a:off x="3235" y="1551"/>
              <a:ext cx="172" cy="212"/>
            </a:xfrm>
            <a:prstGeom prst="rect">
              <a:avLst/>
            </a:prstGeom>
            <a:noFill/>
            <a:ln w="9525">
              <a:noFill/>
              <a:miter lim="800000"/>
              <a:headEnd/>
              <a:tailEnd/>
            </a:ln>
            <a:effectLst/>
          </p:spPr>
          <p:txBody>
            <a:bodyPr wrap="none">
              <a:spAutoFit/>
            </a:bodyPr>
            <a:lstStyle/>
            <a:p>
              <a:r>
                <a:rPr lang="es-MX" sz="1600" i="1">
                  <a:latin typeface="Arial" charset="0"/>
                </a:rPr>
                <a:t>t</a:t>
              </a:r>
              <a:r>
                <a:rPr lang="es-MX" sz="1600" baseline="-25000">
                  <a:latin typeface="Arial" charset="0"/>
                </a:rPr>
                <a:t>i</a:t>
              </a:r>
            </a:p>
          </p:txBody>
        </p:sp>
        <p:sp>
          <p:nvSpPr>
            <p:cNvPr id="27" name="Text Box 76"/>
            <p:cNvSpPr txBox="1">
              <a:spLocks noChangeArrowheads="1"/>
            </p:cNvSpPr>
            <p:nvPr/>
          </p:nvSpPr>
          <p:spPr bwMode="auto">
            <a:xfrm>
              <a:off x="1921" y="1558"/>
              <a:ext cx="201" cy="212"/>
            </a:xfrm>
            <a:prstGeom prst="rect">
              <a:avLst/>
            </a:prstGeom>
            <a:noFill/>
            <a:ln w="9525">
              <a:noFill/>
              <a:miter lim="800000"/>
              <a:headEnd/>
              <a:tailEnd/>
            </a:ln>
            <a:effectLst/>
          </p:spPr>
          <p:txBody>
            <a:bodyPr wrap="none">
              <a:spAutoFit/>
            </a:bodyPr>
            <a:lstStyle/>
            <a:p>
              <a:r>
                <a:rPr lang="es-MX" sz="1600" i="1">
                  <a:latin typeface="Arial" charset="0"/>
                </a:rPr>
                <a:t>t</a:t>
              </a:r>
              <a:r>
                <a:rPr lang="es-MX" sz="1600" baseline="-25000">
                  <a:latin typeface="Arial" charset="0"/>
                </a:rPr>
                <a:t>2</a:t>
              </a:r>
            </a:p>
          </p:txBody>
        </p:sp>
        <p:sp>
          <p:nvSpPr>
            <p:cNvPr id="28" name="Text Box 77"/>
            <p:cNvSpPr txBox="1">
              <a:spLocks noChangeArrowheads="1"/>
            </p:cNvSpPr>
            <p:nvPr/>
          </p:nvSpPr>
          <p:spPr bwMode="auto">
            <a:xfrm>
              <a:off x="4571" y="1545"/>
              <a:ext cx="369" cy="212"/>
            </a:xfrm>
            <a:prstGeom prst="rect">
              <a:avLst/>
            </a:prstGeom>
            <a:noFill/>
            <a:ln w="9525">
              <a:noFill/>
              <a:miter lim="800000"/>
              <a:headEnd/>
              <a:tailEnd/>
            </a:ln>
            <a:effectLst/>
          </p:spPr>
          <p:txBody>
            <a:bodyPr wrap="none">
              <a:spAutoFit/>
            </a:bodyPr>
            <a:lstStyle/>
            <a:p>
              <a:r>
                <a:rPr lang="es-MX" sz="1600" i="1">
                  <a:latin typeface="Arial" charset="0"/>
                </a:rPr>
                <a:t>t</a:t>
              </a:r>
              <a:r>
                <a:rPr lang="es-MX" sz="1600" baseline="-25000">
                  <a:latin typeface="Arial" charset="0"/>
                </a:rPr>
                <a:t>N</a:t>
              </a:r>
              <a:r>
                <a:rPr lang="es-MX" sz="1600">
                  <a:latin typeface="Arial" charset="0"/>
                </a:rPr>
                <a:t>=</a:t>
              </a:r>
              <a:r>
                <a:rPr lang="es-MX" sz="1600" i="1">
                  <a:latin typeface="Arial" charset="0"/>
                </a:rPr>
                <a:t>T</a:t>
              </a:r>
              <a:endParaRPr lang="es-MX" sz="1600" i="1" baseline="-25000">
                <a:latin typeface="Arial" charset="0"/>
              </a:endParaRPr>
            </a:p>
          </p:txBody>
        </p:sp>
        <p:sp>
          <p:nvSpPr>
            <p:cNvPr id="29" name="Text Box 78"/>
            <p:cNvSpPr txBox="1">
              <a:spLocks noChangeArrowheads="1"/>
            </p:cNvSpPr>
            <p:nvPr/>
          </p:nvSpPr>
          <p:spPr bwMode="auto">
            <a:xfrm>
              <a:off x="595" y="1544"/>
              <a:ext cx="201" cy="212"/>
            </a:xfrm>
            <a:prstGeom prst="rect">
              <a:avLst/>
            </a:prstGeom>
            <a:noFill/>
            <a:ln w="9525">
              <a:noFill/>
              <a:miter lim="800000"/>
              <a:headEnd/>
              <a:tailEnd/>
            </a:ln>
            <a:effectLst/>
          </p:spPr>
          <p:txBody>
            <a:bodyPr>
              <a:spAutoFit/>
            </a:bodyPr>
            <a:lstStyle/>
            <a:p>
              <a:r>
                <a:rPr lang="es-MX" sz="1600" i="1">
                  <a:latin typeface="Arial" charset="0"/>
                </a:rPr>
                <a:t>t</a:t>
              </a:r>
              <a:r>
                <a:rPr lang="es-MX" sz="1600" baseline="-25000">
                  <a:latin typeface="Arial" charset="0"/>
                </a:rPr>
                <a:t>0</a:t>
              </a:r>
            </a:p>
          </p:txBody>
        </p:sp>
        <p:sp>
          <p:nvSpPr>
            <p:cNvPr id="30" name="Text Box 79"/>
            <p:cNvSpPr txBox="1">
              <a:spLocks noChangeArrowheads="1"/>
            </p:cNvSpPr>
            <p:nvPr/>
          </p:nvSpPr>
          <p:spPr bwMode="auto">
            <a:xfrm>
              <a:off x="994" y="1544"/>
              <a:ext cx="152" cy="212"/>
            </a:xfrm>
            <a:prstGeom prst="rect">
              <a:avLst/>
            </a:prstGeom>
            <a:noFill/>
            <a:ln w="9525">
              <a:noFill/>
              <a:miter lim="800000"/>
              <a:headEnd/>
              <a:tailEnd/>
            </a:ln>
            <a:effectLst/>
          </p:spPr>
          <p:txBody>
            <a:bodyPr wrap="none">
              <a:spAutoFit/>
            </a:bodyPr>
            <a:lstStyle/>
            <a:p>
              <a:r>
                <a:rPr lang="es-MX" sz="1600" i="1">
                  <a:solidFill>
                    <a:srgbClr val="FF0000"/>
                  </a:solidFill>
                  <a:latin typeface="Arial" charset="0"/>
                </a:rPr>
                <a:t>t</a:t>
              </a:r>
              <a:endParaRPr lang="es-MX" sz="1600" baseline="-25000">
                <a:solidFill>
                  <a:srgbClr val="FF0000"/>
                </a:solidFill>
                <a:latin typeface="Arial" charset="0"/>
              </a:endParaRPr>
            </a:p>
          </p:txBody>
        </p:sp>
        <p:sp>
          <p:nvSpPr>
            <p:cNvPr id="31" name="Text Box 80"/>
            <p:cNvSpPr txBox="1">
              <a:spLocks noChangeArrowheads="1"/>
            </p:cNvSpPr>
            <p:nvPr/>
          </p:nvSpPr>
          <p:spPr bwMode="auto">
            <a:xfrm>
              <a:off x="524" y="1190"/>
              <a:ext cx="340" cy="212"/>
            </a:xfrm>
            <a:prstGeom prst="rect">
              <a:avLst/>
            </a:prstGeom>
            <a:noFill/>
            <a:ln w="9525">
              <a:noFill/>
              <a:miter lim="800000"/>
              <a:headEnd/>
              <a:tailEnd/>
            </a:ln>
            <a:effectLst/>
          </p:spPr>
          <p:txBody>
            <a:bodyPr>
              <a:spAutoFit/>
            </a:bodyPr>
            <a:lstStyle/>
            <a:p>
              <a:r>
                <a:rPr lang="es-MX" sz="1600" b="1">
                  <a:solidFill>
                    <a:srgbClr val="008000"/>
                  </a:solidFill>
                  <a:latin typeface="Arial" charset="0"/>
                </a:rPr>
                <a:t>$</a:t>
              </a:r>
              <a:r>
                <a:rPr lang="es-MX" sz="1600" b="1" i="1">
                  <a:solidFill>
                    <a:srgbClr val="008000"/>
                  </a:solidFill>
                  <a:latin typeface="Arial" charset="0"/>
                </a:rPr>
                <a:t>C</a:t>
              </a:r>
              <a:endParaRPr lang="es-MX" sz="1600" b="1">
                <a:solidFill>
                  <a:srgbClr val="008000"/>
                </a:solidFill>
                <a:latin typeface="Arial" charset="0"/>
              </a:endParaRPr>
            </a:p>
          </p:txBody>
        </p:sp>
        <p:sp>
          <p:nvSpPr>
            <p:cNvPr id="32" name="Line 81"/>
            <p:cNvSpPr>
              <a:spLocks noChangeShapeType="1"/>
            </p:cNvSpPr>
            <p:nvPr/>
          </p:nvSpPr>
          <p:spPr bwMode="auto">
            <a:xfrm>
              <a:off x="1073" y="1402"/>
              <a:ext cx="0" cy="143"/>
            </a:xfrm>
            <a:prstGeom prst="line">
              <a:avLst/>
            </a:prstGeom>
            <a:noFill/>
            <a:ln w="9525">
              <a:solidFill>
                <a:srgbClr val="FF0000"/>
              </a:solidFill>
              <a:round/>
              <a:headEnd/>
              <a:tailEnd/>
            </a:ln>
            <a:effectLst/>
          </p:spPr>
          <p:txBody>
            <a:bodyPr/>
            <a:lstStyle/>
            <a:p>
              <a:endParaRPr lang="es-MX"/>
            </a:p>
          </p:txBody>
        </p:sp>
        <p:sp>
          <p:nvSpPr>
            <p:cNvPr id="33" name="Text Box 82"/>
            <p:cNvSpPr txBox="1">
              <a:spLocks noChangeArrowheads="1"/>
            </p:cNvSpPr>
            <p:nvPr/>
          </p:nvSpPr>
          <p:spPr bwMode="auto">
            <a:xfrm>
              <a:off x="226" y="2086"/>
              <a:ext cx="1139" cy="212"/>
            </a:xfrm>
            <a:prstGeom prst="rect">
              <a:avLst/>
            </a:prstGeom>
            <a:noFill/>
            <a:ln w="9525">
              <a:noFill/>
              <a:miter lim="800000"/>
              <a:headEnd/>
              <a:tailEnd/>
            </a:ln>
            <a:effectLst/>
          </p:spPr>
          <p:txBody>
            <a:bodyPr>
              <a:spAutoFit/>
            </a:bodyPr>
            <a:lstStyle/>
            <a:p>
              <a:r>
                <a:rPr lang="es-MX" sz="1600" b="1">
                  <a:latin typeface="Arial" charset="0"/>
                </a:rPr>
                <a:t>Precio Limpio</a:t>
              </a:r>
            </a:p>
          </p:txBody>
        </p:sp>
        <p:sp>
          <p:nvSpPr>
            <p:cNvPr id="34" name="Line 83"/>
            <p:cNvSpPr>
              <a:spLocks noChangeShapeType="1"/>
            </p:cNvSpPr>
            <p:nvPr/>
          </p:nvSpPr>
          <p:spPr bwMode="auto">
            <a:xfrm flipV="1">
              <a:off x="694" y="1756"/>
              <a:ext cx="0" cy="330"/>
            </a:xfrm>
            <a:prstGeom prst="line">
              <a:avLst/>
            </a:prstGeom>
            <a:noFill/>
            <a:ln w="9525">
              <a:solidFill>
                <a:schemeClr val="tx1"/>
              </a:solidFill>
              <a:round/>
              <a:headEnd/>
              <a:tailEnd type="triangle" w="med" len="med"/>
            </a:ln>
            <a:effectLst/>
          </p:spPr>
          <p:txBody>
            <a:bodyPr/>
            <a:lstStyle/>
            <a:p>
              <a:endParaRPr lang="es-MX"/>
            </a:p>
          </p:txBody>
        </p:sp>
        <p:sp>
          <p:nvSpPr>
            <p:cNvPr id="35" name="AutoShape 84"/>
            <p:cNvSpPr>
              <a:spLocks/>
            </p:cNvSpPr>
            <p:nvPr/>
          </p:nvSpPr>
          <p:spPr bwMode="auto">
            <a:xfrm rot="5400000">
              <a:off x="838" y="955"/>
              <a:ext cx="91" cy="379"/>
            </a:xfrm>
            <a:prstGeom prst="leftBrace">
              <a:avLst>
                <a:gd name="adj1" fmla="val 34707"/>
                <a:gd name="adj2" fmla="val 50000"/>
              </a:avLst>
            </a:prstGeom>
            <a:noFill/>
            <a:ln w="9525">
              <a:solidFill>
                <a:srgbClr val="FF0000"/>
              </a:solidFill>
              <a:round/>
              <a:headEnd/>
              <a:tailEnd/>
            </a:ln>
            <a:effectLst/>
          </p:spPr>
          <p:txBody>
            <a:bodyPr wrap="none" anchor="ctr"/>
            <a:lstStyle/>
            <a:p>
              <a:endParaRPr lang="es-MX"/>
            </a:p>
          </p:txBody>
        </p:sp>
        <p:sp>
          <p:nvSpPr>
            <p:cNvPr id="36" name="Text Box 85"/>
            <p:cNvSpPr txBox="1">
              <a:spLocks noChangeArrowheads="1"/>
            </p:cNvSpPr>
            <p:nvPr/>
          </p:nvSpPr>
          <p:spPr bwMode="auto">
            <a:xfrm>
              <a:off x="248" y="887"/>
              <a:ext cx="1604" cy="212"/>
            </a:xfrm>
            <a:prstGeom prst="rect">
              <a:avLst/>
            </a:prstGeom>
            <a:noFill/>
            <a:ln w="9525">
              <a:noFill/>
              <a:miter lim="800000"/>
              <a:headEnd/>
              <a:tailEnd/>
            </a:ln>
            <a:effectLst/>
          </p:spPr>
          <p:txBody>
            <a:bodyPr>
              <a:spAutoFit/>
            </a:bodyPr>
            <a:lstStyle/>
            <a:p>
              <a:r>
                <a:rPr lang="es-MX" sz="1600" b="1" dirty="0">
                  <a:solidFill>
                    <a:srgbClr val="FF0000"/>
                  </a:solidFill>
                  <a:latin typeface="Arial" charset="0"/>
                </a:rPr>
                <a:t>Intereses Acumulados</a:t>
              </a:r>
            </a:p>
          </p:txBody>
        </p:sp>
      </p:grpSp>
    </p:spTree>
    <p:extLst>
      <p:ext uri="{BB962C8B-B14F-4D97-AF65-F5344CB8AC3E}">
        <p14:creationId xmlns:p14="http://schemas.microsoft.com/office/powerpoint/2010/main" val="985073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2.1 Valuación de Bonos Tasa Fija y Tasa Flotante</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buNone/>
            </a:pPr>
            <a:r>
              <a:rPr lang="es-MX" sz="1800" dirty="0" smtClean="0">
                <a:latin typeface="Calibri" panose="020F0502020204030204" pitchFamily="34" charset="0"/>
              </a:rPr>
              <a:t>Relación </a:t>
            </a:r>
            <a:r>
              <a:rPr lang="es-MX" sz="1800" dirty="0">
                <a:latin typeface="Calibri" panose="020F0502020204030204" pitchFamily="34" charset="0"/>
              </a:rPr>
              <a:t>entre tasa de cupón y tasa </a:t>
            </a:r>
            <a:r>
              <a:rPr lang="es-MX" sz="1800" dirty="0" err="1">
                <a:latin typeface="Calibri" panose="020F0502020204030204" pitchFamily="34" charset="0"/>
              </a:rPr>
              <a:t>yield</a:t>
            </a:r>
            <a:r>
              <a:rPr lang="es-MX" sz="1800" dirty="0">
                <a:latin typeface="Calibri" panose="020F0502020204030204" pitchFamily="34" charset="0"/>
              </a:rPr>
              <a:t>: </a:t>
            </a:r>
          </a:p>
          <a:p>
            <a:pPr marL="0" indent="0">
              <a:buNone/>
            </a:pPr>
            <a:r>
              <a:rPr lang="es-MX" sz="1800" dirty="0" smtClean="0">
                <a:latin typeface="Calibri" panose="020F0502020204030204" pitchFamily="34" charset="0"/>
              </a:rPr>
              <a:t>Si </a:t>
            </a:r>
            <a:r>
              <a:rPr lang="es-MX" sz="1800" dirty="0">
                <a:latin typeface="Calibri" panose="020F0502020204030204" pitchFamily="34" charset="0"/>
              </a:rPr>
              <a:t>𝑦=𝑐 entonces Precio = Valor Nominal. Se dice que el bono </a:t>
            </a:r>
            <a:r>
              <a:rPr lang="es-MX" sz="1800" dirty="0" smtClean="0">
                <a:latin typeface="Calibri" panose="020F0502020204030204" pitchFamily="34" charset="0"/>
              </a:rPr>
              <a:t>valúa</a:t>
            </a:r>
            <a:r>
              <a:rPr lang="ja-JP" altLang="es-MX" sz="1800" dirty="0" smtClean="0">
                <a:latin typeface="Calibri" panose="020F0502020204030204" pitchFamily="34" charset="0"/>
              </a:rPr>
              <a:t> </a:t>
            </a:r>
            <a:r>
              <a:rPr lang="es-MX" sz="1800" dirty="0">
                <a:latin typeface="Calibri" panose="020F0502020204030204" pitchFamily="34" charset="0"/>
              </a:rPr>
              <a:t>a par. </a:t>
            </a:r>
          </a:p>
          <a:p>
            <a:pPr marL="0" indent="0">
              <a:buNone/>
            </a:pPr>
            <a:r>
              <a:rPr lang="es-MX" sz="1800" dirty="0" smtClean="0">
                <a:latin typeface="Calibri" panose="020F0502020204030204" pitchFamily="34" charset="0"/>
              </a:rPr>
              <a:t>Si </a:t>
            </a:r>
            <a:r>
              <a:rPr lang="es-MX" sz="1800" dirty="0">
                <a:latin typeface="Calibri" panose="020F0502020204030204" pitchFamily="34" charset="0"/>
              </a:rPr>
              <a:t>𝑦&gt;𝑐 entonces Precio &lt; Valor Nominal. Se dice que el bono </a:t>
            </a:r>
            <a:r>
              <a:rPr lang="es-MX" sz="1800" dirty="0" smtClean="0">
                <a:latin typeface="Calibri" panose="020F0502020204030204" pitchFamily="34" charset="0"/>
              </a:rPr>
              <a:t>valúa</a:t>
            </a:r>
            <a:r>
              <a:rPr lang="ja-JP" altLang="es-MX" sz="1800" dirty="0" smtClean="0">
                <a:latin typeface="Calibri" panose="020F0502020204030204" pitchFamily="34" charset="0"/>
              </a:rPr>
              <a:t> </a:t>
            </a:r>
            <a:r>
              <a:rPr lang="es-MX" sz="1800" dirty="0">
                <a:latin typeface="Calibri" panose="020F0502020204030204" pitchFamily="34" charset="0"/>
              </a:rPr>
              <a:t>bajo par. </a:t>
            </a:r>
          </a:p>
          <a:p>
            <a:pPr marL="0" indent="0">
              <a:buNone/>
            </a:pPr>
            <a:r>
              <a:rPr lang="es-MX" sz="1800" dirty="0" smtClean="0">
                <a:latin typeface="Calibri" panose="020F0502020204030204" pitchFamily="34" charset="0"/>
              </a:rPr>
              <a:t>	A </a:t>
            </a:r>
            <a:r>
              <a:rPr lang="es-MX" sz="1800" dirty="0">
                <a:latin typeface="Calibri" panose="020F0502020204030204" pitchFamily="34" charset="0"/>
              </a:rPr>
              <a:t>la cantidad 𝑉𝑎𝑙𝑁𝑜𝑚 – 𝑃𝑟𝑒𝑐𝑖𝑜 &gt; 0 se le llama descuento. </a:t>
            </a:r>
          </a:p>
          <a:p>
            <a:pPr marL="0" indent="0">
              <a:buNone/>
            </a:pPr>
            <a:r>
              <a:rPr lang="es-MX" sz="1800" dirty="0" smtClean="0">
                <a:latin typeface="Calibri" panose="020F0502020204030204" pitchFamily="34" charset="0"/>
              </a:rPr>
              <a:t>Si </a:t>
            </a:r>
            <a:r>
              <a:rPr lang="es-MX" sz="1800" dirty="0">
                <a:latin typeface="Calibri" panose="020F0502020204030204" pitchFamily="34" charset="0"/>
              </a:rPr>
              <a:t>𝑦&lt;𝑐 entonces Precio &gt; Valor Nominal. Se dice que el bono </a:t>
            </a:r>
            <a:r>
              <a:rPr lang="es-MX" sz="1800" dirty="0" smtClean="0">
                <a:latin typeface="Calibri" panose="020F0502020204030204" pitchFamily="34" charset="0"/>
              </a:rPr>
              <a:t>valúa</a:t>
            </a:r>
            <a:r>
              <a:rPr lang="ja-JP" altLang="es-MX" sz="1800" dirty="0" smtClean="0">
                <a:latin typeface="Calibri" panose="020F0502020204030204" pitchFamily="34" charset="0"/>
              </a:rPr>
              <a:t> </a:t>
            </a:r>
            <a:r>
              <a:rPr lang="es-MX" sz="1800" dirty="0">
                <a:latin typeface="Calibri" panose="020F0502020204030204" pitchFamily="34" charset="0"/>
              </a:rPr>
              <a:t>sobre par. </a:t>
            </a:r>
          </a:p>
          <a:p>
            <a:pPr marL="0" indent="0">
              <a:buNone/>
            </a:pPr>
            <a:r>
              <a:rPr lang="es-MX" sz="1800" dirty="0" smtClean="0">
                <a:latin typeface="Calibri" panose="020F0502020204030204" pitchFamily="34" charset="0"/>
              </a:rPr>
              <a:t>	A </a:t>
            </a:r>
            <a:r>
              <a:rPr lang="es-MX" sz="1800" dirty="0">
                <a:latin typeface="Calibri" panose="020F0502020204030204" pitchFamily="34" charset="0"/>
              </a:rPr>
              <a:t>la cantidad 𝑃𝑟𝑒𝑐𝑖𝑜− 𝑉𝑎𝑙𝑁𝑜𝑚 &gt; 0 se le llama premio. </a:t>
            </a:r>
          </a:p>
        </p:txBody>
      </p:sp>
      <p:grpSp>
        <p:nvGrpSpPr>
          <p:cNvPr id="38" name="Group 22"/>
          <p:cNvGrpSpPr>
            <a:grpSpLocks/>
          </p:cNvGrpSpPr>
          <p:nvPr/>
        </p:nvGrpSpPr>
        <p:grpSpPr bwMode="auto">
          <a:xfrm>
            <a:off x="2685087" y="3826889"/>
            <a:ext cx="2748883" cy="2053436"/>
            <a:chOff x="212" y="960"/>
            <a:chExt cx="2265" cy="2130"/>
          </a:xfrm>
        </p:grpSpPr>
        <p:sp>
          <p:nvSpPr>
            <p:cNvPr id="39" name="Arc 11"/>
            <p:cNvSpPr>
              <a:spLocks/>
            </p:cNvSpPr>
            <p:nvPr/>
          </p:nvSpPr>
          <p:spPr bwMode="auto">
            <a:xfrm rot="-10800000">
              <a:off x="631" y="1467"/>
              <a:ext cx="1536" cy="996"/>
            </a:xfrm>
            <a:custGeom>
              <a:avLst/>
              <a:gdLst>
                <a:gd name="G0" fmla="+- 924 0 0"/>
                <a:gd name="G1" fmla="+- 21600 0 0"/>
                <a:gd name="G2" fmla="+- 21600 0 0"/>
                <a:gd name="T0" fmla="*/ 0 w 22524"/>
                <a:gd name="T1" fmla="*/ 20 h 21600"/>
                <a:gd name="T2" fmla="*/ 22524 w 22524"/>
                <a:gd name="T3" fmla="*/ 21600 h 21600"/>
                <a:gd name="T4" fmla="*/ 924 w 22524"/>
                <a:gd name="T5" fmla="*/ 21600 h 21600"/>
              </a:gdLst>
              <a:ahLst/>
              <a:cxnLst>
                <a:cxn ang="0">
                  <a:pos x="T0" y="T1"/>
                </a:cxn>
                <a:cxn ang="0">
                  <a:pos x="T2" y="T3"/>
                </a:cxn>
                <a:cxn ang="0">
                  <a:pos x="T4" y="T5"/>
                </a:cxn>
              </a:cxnLst>
              <a:rect l="0" t="0" r="r" b="b"/>
              <a:pathLst>
                <a:path w="22524" h="21600" fill="none" extrusionOk="0">
                  <a:moveTo>
                    <a:pt x="-1" y="19"/>
                  </a:moveTo>
                  <a:cubicBezTo>
                    <a:pt x="307" y="6"/>
                    <a:pt x="615" y="-1"/>
                    <a:pt x="924" y="0"/>
                  </a:cubicBezTo>
                  <a:cubicBezTo>
                    <a:pt x="12853" y="0"/>
                    <a:pt x="22524" y="9670"/>
                    <a:pt x="22524" y="21600"/>
                  </a:cubicBezTo>
                </a:path>
                <a:path w="22524" h="21600" stroke="0" extrusionOk="0">
                  <a:moveTo>
                    <a:pt x="-1" y="19"/>
                  </a:moveTo>
                  <a:cubicBezTo>
                    <a:pt x="307" y="6"/>
                    <a:pt x="615" y="-1"/>
                    <a:pt x="924" y="0"/>
                  </a:cubicBezTo>
                  <a:cubicBezTo>
                    <a:pt x="12853" y="0"/>
                    <a:pt x="22524" y="9670"/>
                    <a:pt x="22524" y="21600"/>
                  </a:cubicBezTo>
                  <a:lnTo>
                    <a:pt x="924" y="21600"/>
                  </a:lnTo>
                  <a:close/>
                </a:path>
              </a:pathLst>
            </a:custGeom>
            <a:noFill/>
            <a:ln w="28575">
              <a:solidFill>
                <a:schemeClr val="tx1"/>
              </a:solidFill>
              <a:round/>
              <a:headEnd/>
              <a:tailEnd/>
            </a:ln>
            <a:effectLst/>
          </p:spPr>
          <p:txBody>
            <a:bodyPr wrap="none" anchor="ctr"/>
            <a:lstStyle/>
            <a:p>
              <a:endParaRPr lang="es-MX"/>
            </a:p>
          </p:txBody>
        </p:sp>
        <p:sp>
          <p:nvSpPr>
            <p:cNvPr id="40" name="Line 12"/>
            <p:cNvSpPr>
              <a:spLocks noChangeShapeType="1"/>
            </p:cNvSpPr>
            <p:nvPr/>
          </p:nvSpPr>
          <p:spPr bwMode="auto">
            <a:xfrm>
              <a:off x="462" y="1192"/>
              <a:ext cx="0" cy="1584"/>
            </a:xfrm>
            <a:prstGeom prst="line">
              <a:avLst/>
            </a:prstGeom>
            <a:noFill/>
            <a:ln w="28575">
              <a:solidFill>
                <a:schemeClr val="tx1"/>
              </a:solidFill>
              <a:round/>
              <a:headEnd type="triangle" w="med" len="med"/>
              <a:tailEnd/>
            </a:ln>
            <a:effectLst/>
          </p:spPr>
          <p:txBody>
            <a:bodyPr/>
            <a:lstStyle/>
            <a:p>
              <a:endParaRPr lang="es-MX"/>
            </a:p>
          </p:txBody>
        </p:sp>
        <p:sp>
          <p:nvSpPr>
            <p:cNvPr id="41" name="Line 13"/>
            <p:cNvSpPr>
              <a:spLocks noChangeShapeType="1"/>
            </p:cNvSpPr>
            <p:nvPr/>
          </p:nvSpPr>
          <p:spPr bwMode="auto">
            <a:xfrm>
              <a:off x="462" y="2776"/>
              <a:ext cx="1824" cy="0"/>
            </a:xfrm>
            <a:prstGeom prst="line">
              <a:avLst/>
            </a:prstGeom>
            <a:noFill/>
            <a:ln w="28575">
              <a:solidFill>
                <a:schemeClr val="tx1"/>
              </a:solidFill>
              <a:round/>
              <a:headEnd/>
              <a:tailEnd type="triangle" w="med" len="med"/>
            </a:ln>
            <a:effectLst/>
          </p:spPr>
          <p:txBody>
            <a:bodyPr/>
            <a:lstStyle/>
            <a:p>
              <a:endParaRPr lang="es-MX"/>
            </a:p>
          </p:txBody>
        </p:sp>
        <p:sp>
          <p:nvSpPr>
            <p:cNvPr id="42" name="Text Box 14"/>
            <p:cNvSpPr txBox="1">
              <a:spLocks noChangeArrowheads="1"/>
            </p:cNvSpPr>
            <p:nvPr/>
          </p:nvSpPr>
          <p:spPr bwMode="auto">
            <a:xfrm>
              <a:off x="2001" y="2771"/>
              <a:ext cx="476" cy="319"/>
            </a:xfrm>
            <a:prstGeom prst="rect">
              <a:avLst/>
            </a:prstGeom>
            <a:noFill/>
            <a:ln w="9525">
              <a:noFill/>
              <a:miter lim="800000"/>
              <a:headEnd/>
              <a:tailEnd/>
            </a:ln>
            <a:effectLst/>
          </p:spPr>
          <p:txBody>
            <a:bodyPr wrap="none">
              <a:spAutoFit/>
            </a:bodyPr>
            <a:lstStyle/>
            <a:p>
              <a:r>
                <a:rPr lang="en-US" sz="1400" dirty="0">
                  <a:latin typeface="Arial" charset="0"/>
                </a:rPr>
                <a:t>Yield</a:t>
              </a:r>
              <a:endParaRPr lang="en-US" sz="1800" dirty="0">
                <a:latin typeface="Arial" charset="0"/>
              </a:endParaRPr>
            </a:p>
          </p:txBody>
        </p:sp>
        <p:sp>
          <p:nvSpPr>
            <p:cNvPr id="43" name="Text Box 15"/>
            <p:cNvSpPr txBox="1">
              <a:spLocks noChangeArrowheads="1"/>
            </p:cNvSpPr>
            <p:nvPr/>
          </p:nvSpPr>
          <p:spPr bwMode="auto">
            <a:xfrm>
              <a:off x="212" y="960"/>
              <a:ext cx="510" cy="287"/>
            </a:xfrm>
            <a:prstGeom prst="rect">
              <a:avLst/>
            </a:prstGeom>
            <a:noFill/>
            <a:ln w="9525">
              <a:noFill/>
              <a:miter lim="800000"/>
              <a:headEnd/>
              <a:tailEnd/>
            </a:ln>
            <a:effectLst/>
          </p:spPr>
          <p:txBody>
            <a:bodyPr wrap="none">
              <a:spAutoFit/>
            </a:bodyPr>
            <a:lstStyle/>
            <a:p>
              <a:r>
                <a:rPr lang="es-ES" sz="1200" dirty="0">
                  <a:latin typeface="Arial" charset="0"/>
                </a:rPr>
                <a:t>Precio</a:t>
              </a:r>
              <a:endParaRPr lang="es-ES" sz="1800" dirty="0">
                <a:latin typeface="Arial" charset="0"/>
              </a:endParaRPr>
            </a:p>
          </p:txBody>
        </p:sp>
        <p:sp>
          <p:nvSpPr>
            <p:cNvPr id="44" name="Line 18"/>
            <p:cNvSpPr>
              <a:spLocks noChangeShapeType="1"/>
            </p:cNvSpPr>
            <p:nvPr/>
          </p:nvSpPr>
          <p:spPr bwMode="auto">
            <a:xfrm flipV="1">
              <a:off x="1399" y="2345"/>
              <a:ext cx="0" cy="431"/>
            </a:xfrm>
            <a:prstGeom prst="line">
              <a:avLst/>
            </a:prstGeom>
            <a:noFill/>
            <a:ln w="9525">
              <a:solidFill>
                <a:srgbClr val="006600"/>
              </a:solidFill>
              <a:prstDash val="dash"/>
              <a:round/>
              <a:headEnd/>
              <a:tailEnd/>
            </a:ln>
            <a:effectLst/>
          </p:spPr>
          <p:txBody>
            <a:bodyPr/>
            <a:lstStyle/>
            <a:p>
              <a:endParaRPr lang="es-MX" dirty="0">
                <a:solidFill>
                  <a:srgbClr val="009242"/>
                </a:solidFill>
              </a:endParaRPr>
            </a:p>
          </p:txBody>
        </p:sp>
        <p:sp>
          <p:nvSpPr>
            <p:cNvPr id="45" name="Line 19"/>
            <p:cNvSpPr>
              <a:spLocks noChangeShapeType="1"/>
            </p:cNvSpPr>
            <p:nvPr/>
          </p:nvSpPr>
          <p:spPr bwMode="auto">
            <a:xfrm flipH="1">
              <a:off x="461" y="2351"/>
              <a:ext cx="937" cy="0"/>
            </a:xfrm>
            <a:prstGeom prst="line">
              <a:avLst/>
            </a:prstGeom>
            <a:noFill/>
            <a:ln w="9525">
              <a:solidFill>
                <a:srgbClr val="0000FF"/>
              </a:solidFill>
              <a:prstDash val="dash"/>
              <a:round/>
              <a:headEnd/>
              <a:tailEnd/>
            </a:ln>
            <a:effectLst/>
          </p:spPr>
          <p:txBody>
            <a:bodyPr/>
            <a:lstStyle/>
            <a:p>
              <a:endParaRPr lang="es-MX" dirty="0">
                <a:solidFill>
                  <a:srgbClr val="009242"/>
                </a:solidFill>
              </a:endParaRPr>
            </a:p>
          </p:txBody>
        </p:sp>
        <p:sp>
          <p:nvSpPr>
            <p:cNvPr id="46" name="Text Box 20"/>
            <p:cNvSpPr txBox="1">
              <a:spLocks noChangeArrowheads="1"/>
            </p:cNvSpPr>
            <p:nvPr/>
          </p:nvSpPr>
          <p:spPr bwMode="auto">
            <a:xfrm>
              <a:off x="1079" y="2771"/>
              <a:ext cx="666" cy="173"/>
            </a:xfrm>
            <a:prstGeom prst="rect">
              <a:avLst/>
            </a:prstGeom>
            <a:noFill/>
            <a:ln w="9525">
              <a:noFill/>
              <a:miter lim="800000"/>
              <a:headEnd/>
              <a:tailEnd/>
            </a:ln>
            <a:effectLst/>
          </p:spPr>
          <p:txBody>
            <a:bodyPr wrap="none">
              <a:spAutoFit/>
            </a:bodyPr>
            <a:lstStyle/>
            <a:p>
              <a:r>
                <a:rPr lang="es-ES" sz="1200" b="1">
                  <a:solidFill>
                    <a:srgbClr val="006600"/>
                  </a:solidFill>
                  <a:latin typeface="Arial" charset="0"/>
                </a:rPr>
                <a:t>Tasa Cupón</a:t>
              </a:r>
            </a:p>
          </p:txBody>
        </p:sp>
        <p:sp>
          <p:nvSpPr>
            <p:cNvPr id="47" name="Text Box 21"/>
            <p:cNvSpPr txBox="1">
              <a:spLocks noChangeArrowheads="1"/>
            </p:cNvSpPr>
            <p:nvPr/>
          </p:nvSpPr>
          <p:spPr bwMode="auto">
            <a:xfrm>
              <a:off x="212" y="2258"/>
              <a:ext cx="249" cy="173"/>
            </a:xfrm>
            <a:prstGeom prst="rect">
              <a:avLst/>
            </a:prstGeom>
            <a:noFill/>
            <a:ln w="9525">
              <a:noFill/>
              <a:miter lim="800000"/>
              <a:headEnd/>
              <a:tailEnd/>
            </a:ln>
            <a:effectLst/>
          </p:spPr>
          <p:txBody>
            <a:bodyPr wrap="none">
              <a:spAutoFit/>
            </a:bodyPr>
            <a:lstStyle/>
            <a:p>
              <a:r>
                <a:rPr lang="es-ES" sz="1200" b="1" dirty="0">
                  <a:solidFill>
                    <a:srgbClr val="009242"/>
                  </a:solidFill>
                  <a:latin typeface="Arial" charset="0"/>
                </a:rPr>
                <a:t>VN</a:t>
              </a:r>
            </a:p>
          </p:txBody>
        </p:sp>
      </p:grpSp>
    </p:spTree>
    <p:extLst>
      <p:ext uri="{BB962C8B-B14F-4D97-AF65-F5344CB8AC3E}">
        <p14:creationId xmlns:p14="http://schemas.microsoft.com/office/powerpoint/2010/main" val="2942610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2.1 Valuación de Bonos Tasa Fija y Tasa Flotante</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buNone/>
            </a:pPr>
            <a:r>
              <a:rPr lang="es-MX" sz="1800" dirty="0" smtClean="0">
                <a:latin typeface="Calibri" panose="020F0502020204030204" pitchFamily="34" charset="0"/>
              </a:rPr>
              <a:t>Dadas </a:t>
            </a:r>
            <a:r>
              <a:rPr lang="es-MX" sz="1800" dirty="0">
                <a:latin typeface="Calibri" panose="020F0502020204030204" pitchFamily="34" charset="0"/>
              </a:rPr>
              <a:t>dos fechas 𝑡 y 𝑇, 𝑡&lt;𝑇, se define la cantidad 𝜏(𝑡,𝑇) que expresa el tiempo en cantidad de </a:t>
            </a:r>
            <a:r>
              <a:rPr lang="es-MX" sz="1800" dirty="0" smtClean="0">
                <a:latin typeface="Calibri" panose="020F0502020204030204" pitchFamily="34" charset="0"/>
              </a:rPr>
              <a:t>años </a:t>
            </a:r>
            <a:r>
              <a:rPr lang="es-MX" sz="1800" dirty="0">
                <a:latin typeface="Calibri" panose="020F0502020204030204" pitchFamily="34" charset="0"/>
              </a:rPr>
              <a:t>comprendidos entre 𝑡 y 𝑇. </a:t>
            </a:r>
            <a:endParaRPr lang="es-MX" sz="1800" dirty="0" smtClean="0">
              <a:latin typeface="Calibri" panose="020F0502020204030204" pitchFamily="34" charset="0"/>
            </a:endParaRPr>
          </a:p>
          <a:p>
            <a:pPr marL="0" indent="0">
              <a:buNone/>
            </a:pPr>
            <a:endParaRPr lang="es-MX" sz="1800" dirty="0">
              <a:latin typeface="Calibri" panose="020F0502020204030204" pitchFamily="34" charset="0"/>
            </a:endParaRPr>
          </a:p>
          <a:p>
            <a:pPr marL="0" indent="0">
              <a:buNone/>
            </a:pPr>
            <a:r>
              <a:rPr lang="es-MX" sz="1800" dirty="0">
                <a:latin typeface="Calibri" panose="020F0502020204030204" pitchFamily="34" charset="0"/>
              </a:rPr>
              <a:t>Si alguna fecha de </a:t>
            </a:r>
            <a:r>
              <a:rPr lang="es-MX" sz="1800" dirty="0" smtClean="0">
                <a:latin typeface="Calibri" panose="020F0502020204030204" pitchFamily="34" charset="0"/>
              </a:rPr>
              <a:t>término </a:t>
            </a:r>
            <a:r>
              <a:rPr lang="es-MX" sz="1800" dirty="0">
                <a:latin typeface="Calibri" panose="020F0502020204030204" pitchFamily="34" charset="0"/>
              </a:rPr>
              <a:t>de periodo es un </a:t>
            </a:r>
            <a:r>
              <a:rPr lang="es-MX" sz="1800" dirty="0" smtClean="0">
                <a:latin typeface="Calibri" panose="020F0502020204030204" pitchFamily="34" charset="0"/>
              </a:rPr>
              <a:t>día</a:t>
            </a:r>
            <a:r>
              <a:rPr lang="ja-JP" altLang="es-MX" sz="1800" dirty="0" smtClean="0">
                <a:latin typeface="Calibri" panose="020F0502020204030204" pitchFamily="34" charset="0"/>
              </a:rPr>
              <a:t> </a:t>
            </a:r>
            <a:r>
              <a:rPr lang="es-MX" sz="1800" dirty="0" smtClean="0">
                <a:latin typeface="Calibri" panose="020F0502020204030204" pitchFamily="34" charset="0"/>
              </a:rPr>
              <a:t>inhábil </a:t>
            </a:r>
            <a:r>
              <a:rPr lang="es-MX" sz="1800" dirty="0">
                <a:latin typeface="Calibri" panose="020F0502020204030204" pitchFamily="34" charset="0"/>
              </a:rPr>
              <a:t>debe definirse alguna regla para desplazarse a </a:t>
            </a:r>
            <a:r>
              <a:rPr lang="es-MX" sz="1800" dirty="0" smtClean="0">
                <a:latin typeface="Calibri" panose="020F0502020204030204" pitchFamily="34" charset="0"/>
              </a:rPr>
              <a:t>algún</a:t>
            </a:r>
            <a:r>
              <a:rPr lang="ja-JP" altLang="es-MX" sz="1800" dirty="0" smtClean="0">
                <a:latin typeface="Calibri" panose="020F0502020204030204" pitchFamily="34" charset="0"/>
              </a:rPr>
              <a:t> </a:t>
            </a:r>
            <a:r>
              <a:rPr lang="es-MX" sz="1800" dirty="0" smtClean="0">
                <a:latin typeface="Calibri" panose="020F0502020204030204" pitchFamily="34" charset="0"/>
              </a:rPr>
              <a:t>día</a:t>
            </a:r>
            <a:r>
              <a:rPr lang="ja-JP" altLang="es-MX" sz="1800" dirty="0" smtClean="0">
                <a:latin typeface="Calibri" panose="020F0502020204030204" pitchFamily="34" charset="0"/>
              </a:rPr>
              <a:t> </a:t>
            </a:r>
            <a:r>
              <a:rPr lang="es-MX" sz="1800" dirty="0" smtClean="0">
                <a:latin typeface="Calibri" panose="020F0502020204030204" pitchFamily="34" charset="0"/>
              </a:rPr>
              <a:t>hábil</a:t>
            </a:r>
          </a:p>
          <a:p>
            <a:pPr marL="0" indent="0">
              <a:buNone/>
            </a:pPr>
            <a:endParaRPr lang="es-MX" sz="1800" dirty="0" smtClean="0">
              <a:latin typeface="Calibri" panose="020F0502020204030204" pitchFamily="34" charset="0"/>
            </a:endParaRPr>
          </a:p>
          <a:p>
            <a:pPr marL="0" indent="0">
              <a:buNone/>
            </a:pPr>
            <a:r>
              <a:rPr lang="es-MX" sz="1800" dirty="0" smtClean="0">
                <a:latin typeface="Calibri" panose="020F0502020204030204" pitchFamily="34" charset="0"/>
              </a:rPr>
              <a:t>Las </a:t>
            </a:r>
            <a:r>
              <a:rPr lang="es-MX" sz="1800" dirty="0">
                <a:latin typeface="Calibri" panose="020F0502020204030204" pitchFamily="34" charset="0"/>
              </a:rPr>
              <a:t>convenciones </a:t>
            </a:r>
            <a:r>
              <a:rPr lang="es-MX" sz="1800" dirty="0" smtClean="0">
                <a:latin typeface="Calibri" panose="020F0502020204030204" pitchFamily="34" charset="0"/>
              </a:rPr>
              <a:t>más </a:t>
            </a:r>
            <a:r>
              <a:rPr lang="es-MX" sz="1800" dirty="0">
                <a:latin typeface="Calibri" panose="020F0502020204030204" pitchFamily="34" charset="0"/>
              </a:rPr>
              <a:t>usadas son las siguientes: </a:t>
            </a:r>
            <a:endParaRPr lang="es-MX" sz="1800" dirty="0" smtClean="0">
              <a:latin typeface="Calibri" panose="020F0502020204030204" pitchFamily="34" charset="0"/>
            </a:endParaRPr>
          </a:p>
          <a:p>
            <a:pPr marL="0" indent="0">
              <a:buNone/>
            </a:pPr>
            <a:endParaRPr lang="es-MX" sz="1800" dirty="0">
              <a:latin typeface="Calibri" panose="020F0502020204030204" pitchFamily="34" charset="0"/>
            </a:endParaRPr>
          </a:p>
          <a:p>
            <a:pPr lvl="1">
              <a:buFont typeface="Arial" panose="020B0604020202020204" pitchFamily="34" charset="0"/>
              <a:buChar char="•"/>
            </a:pPr>
            <a:r>
              <a:rPr lang="es-MX" sz="1400" dirty="0" smtClean="0">
                <a:latin typeface="Calibri" panose="020F0502020204030204" pitchFamily="34" charset="0"/>
              </a:rPr>
              <a:t>30/360 </a:t>
            </a:r>
            <a:r>
              <a:rPr lang="es-MX" sz="1400" dirty="0">
                <a:latin typeface="Calibri" panose="020F0502020204030204" pitchFamily="34" charset="0"/>
              </a:rPr>
              <a:t>: Todos los meses se computan como si tuvieran 30 días y los años como si tuvieran 360 días. </a:t>
            </a:r>
          </a:p>
          <a:p>
            <a:pPr lvl="1">
              <a:buFont typeface="Arial" panose="020B0604020202020204" pitchFamily="34" charset="0"/>
              <a:buChar char="•"/>
            </a:pPr>
            <a:r>
              <a:rPr lang="es-MX" sz="1400" dirty="0" smtClean="0">
                <a:latin typeface="Calibri" panose="020F0502020204030204" pitchFamily="34" charset="0"/>
              </a:rPr>
              <a:t>30/365 </a:t>
            </a:r>
            <a:r>
              <a:rPr lang="es-MX" sz="1400" dirty="0">
                <a:latin typeface="Calibri" panose="020F0502020204030204" pitchFamily="34" charset="0"/>
              </a:rPr>
              <a:t>: Todos los meses se computan como si tuvieran 30 días y los años como si tuvieran 365 días. </a:t>
            </a:r>
          </a:p>
          <a:p>
            <a:pPr lvl="1">
              <a:buFont typeface="Arial" panose="020B0604020202020204" pitchFamily="34" charset="0"/>
              <a:buChar char="•"/>
            </a:pPr>
            <a:r>
              <a:rPr lang="es-MX" sz="1400" dirty="0" smtClean="0">
                <a:latin typeface="Calibri" panose="020F0502020204030204" pitchFamily="34" charset="0"/>
              </a:rPr>
              <a:t>ACT/360</a:t>
            </a:r>
            <a:r>
              <a:rPr lang="es-MX" sz="1400" dirty="0">
                <a:latin typeface="Calibri" panose="020F0502020204030204" pitchFamily="34" charset="0"/>
              </a:rPr>
              <a:t>: Todos los meses se computan por los días reales que tienen y los años como si tuvieran 360 días. </a:t>
            </a:r>
          </a:p>
          <a:p>
            <a:pPr lvl="1">
              <a:buFont typeface="Arial" panose="020B0604020202020204" pitchFamily="34" charset="0"/>
              <a:buChar char="•"/>
            </a:pPr>
            <a:r>
              <a:rPr lang="es-MX" sz="1400" dirty="0" smtClean="0">
                <a:latin typeface="Calibri" panose="020F0502020204030204" pitchFamily="34" charset="0"/>
              </a:rPr>
              <a:t>ACT/365</a:t>
            </a:r>
            <a:r>
              <a:rPr lang="es-MX" sz="1400" dirty="0">
                <a:latin typeface="Calibri" panose="020F0502020204030204" pitchFamily="34" charset="0"/>
              </a:rPr>
              <a:t>: Todos los meses se computan por los días reales que tienen y los años como si tuvieran 365 días. </a:t>
            </a:r>
          </a:p>
          <a:p>
            <a:pPr lvl="1">
              <a:buFont typeface="Arial" panose="020B0604020202020204" pitchFamily="34" charset="0"/>
              <a:buChar char="•"/>
            </a:pPr>
            <a:r>
              <a:rPr lang="es-MX" sz="1400" dirty="0" smtClean="0">
                <a:latin typeface="Calibri" panose="020F0502020204030204" pitchFamily="34" charset="0"/>
              </a:rPr>
              <a:t>ACT/ACT</a:t>
            </a:r>
            <a:r>
              <a:rPr lang="es-MX" sz="1400" dirty="0">
                <a:latin typeface="Calibri" panose="020F0502020204030204" pitchFamily="34" charset="0"/>
              </a:rPr>
              <a:t>: Todos los meses se computan por los días reales que tienen y los años por los días reales que tienen. </a:t>
            </a:r>
          </a:p>
        </p:txBody>
      </p:sp>
    </p:spTree>
    <p:extLst>
      <p:ext uri="{BB962C8B-B14F-4D97-AF65-F5344CB8AC3E}">
        <p14:creationId xmlns:p14="http://schemas.microsoft.com/office/powerpoint/2010/main" val="104419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2.1 Valuación de Bonos Tasa Fija y Tasa Flotante</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MX" sz="1800" dirty="0" smtClean="0">
                <a:latin typeface="Calibri" panose="020F0502020204030204" pitchFamily="34" charset="0"/>
              </a:rPr>
              <a:t>Debido </a:t>
            </a:r>
            <a:r>
              <a:rPr lang="es-MX" sz="1800" dirty="0">
                <a:latin typeface="Calibri" panose="020F0502020204030204" pitchFamily="34" charset="0"/>
              </a:rPr>
              <a:t>a las convenciones de mercado para el conteo de días, es común encontrar que los bonos de cupón fijo pagan flujos no constantes debido a que la fracción de año pagadera en cada cupón se va ajustando por días inhábiles. </a:t>
            </a: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Por ejemplo: Si un bono paga cupón cada 6M, bajo una convención de conteo ACT/365, la fracción de año para el primer cupón es 182/365 y la del segundo cupón en el año 183/365. </a:t>
            </a: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Si la convención fuera 30/360, con mayor probabilidad la fracción podría ser ½ para cada cupón en el año; sin embargo pueden haber días inhábiles que causen un desequilibrio en el cálculo. </a:t>
            </a: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Esto es, en general la fracción de año no es la constante 1/m… </a:t>
            </a:r>
            <a:endParaRPr lang="es-MX" sz="1400" dirty="0">
              <a:latin typeface="Calibri" panose="020F0502020204030204" pitchFamily="34" charset="0"/>
            </a:endParaRPr>
          </a:p>
        </p:txBody>
      </p:sp>
    </p:spTree>
    <p:extLst>
      <p:ext uri="{BB962C8B-B14F-4D97-AF65-F5344CB8AC3E}">
        <p14:creationId xmlns:p14="http://schemas.microsoft.com/office/powerpoint/2010/main" val="3809679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2.2 Tasas de Rendimiento</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MX" sz="1800" dirty="0">
                <a:latin typeface="Calibri" panose="020F0502020204030204" pitchFamily="34" charset="0"/>
              </a:rPr>
              <a:t>El </a:t>
            </a:r>
            <a:r>
              <a:rPr lang="es-MX" sz="1800" b="1" i="1" dirty="0" err="1">
                <a:latin typeface="Calibri" panose="020F0502020204030204" pitchFamily="34" charset="0"/>
              </a:rPr>
              <a:t>Yield</a:t>
            </a:r>
            <a:r>
              <a:rPr lang="es-MX" sz="1800" b="1" i="1" dirty="0">
                <a:latin typeface="Calibri" panose="020F0502020204030204" pitchFamily="34" charset="0"/>
              </a:rPr>
              <a:t> to </a:t>
            </a:r>
            <a:r>
              <a:rPr lang="es-MX" sz="1800" b="1" i="1" dirty="0" err="1">
                <a:latin typeface="Calibri" panose="020F0502020204030204" pitchFamily="34" charset="0"/>
              </a:rPr>
              <a:t>Maturity</a:t>
            </a:r>
            <a:r>
              <a:rPr lang="es-MX" sz="1800" b="1" i="1" dirty="0">
                <a:latin typeface="Calibri" panose="020F0502020204030204" pitchFamily="34" charset="0"/>
              </a:rPr>
              <a:t> </a:t>
            </a:r>
            <a:r>
              <a:rPr lang="es-MX" sz="1800" dirty="0">
                <a:latin typeface="Calibri" panose="020F0502020204030204" pitchFamily="34" charset="0"/>
              </a:rPr>
              <a:t>es un concepto financiero utilizado para determinar la tasa de retorno que un inversionista recibiría si mantiene un título hasta su vencimiento final. </a:t>
            </a:r>
          </a:p>
          <a:p>
            <a:pPr algn="just">
              <a:buFont typeface="Arial" panose="020B0604020202020204" pitchFamily="34" charset="0"/>
              <a:buChar char="•"/>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Este incluye las variaciones de precios en el mercado y también los pagos de intereses. Esta medida es la más amplia del rendimiento. Si el bono se está vendiendo a la par, entonces el rendimiento será igual a su tasa de interés nominal (anual</a:t>
            </a:r>
            <a:r>
              <a:rPr lang="es-MX" sz="1800" dirty="0" smtClean="0">
                <a:latin typeface="Calibri" panose="020F0502020204030204" pitchFamily="34" charset="0"/>
              </a:rPr>
              <a:t>).</a:t>
            </a:r>
          </a:p>
          <a:p>
            <a:pPr marL="0" indent="0" algn="just">
              <a:buNone/>
            </a:pPr>
            <a:endParaRPr lang="es-MX" sz="1800" dirty="0" smtClean="0">
              <a:latin typeface="Calibri" panose="020F0502020204030204" pitchFamily="34" charset="0"/>
            </a:endParaRPr>
          </a:p>
          <a:p>
            <a:pPr marL="0" indent="0" algn="just">
              <a:buNone/>
            </a:pPr>
            <a:r>
              <a:rPr lang="es-MX" sz="1800" dirty="0">
                <a:latin typeface="Calibri" panose="020F0502020204030204" pitchFamily="34" charset="0"/>
              </a:rPr>
              <a:t>El </a:t>
            </a:r>
            <a:r>
              <a:rPr lang="es-MX" sz="1800" b="1" i="1" dirty="0" err="1">
                <a:latin typeface="Calibri" panose="020F0502020204030204" pitchFamily="34" charset="0"/>
              </a:rPr>
              <a:t>Yield</a:t>
            </a:r>
            <a:r>
              <a:rPr lang="es-MX" sz="1800" b="1" i="1" dirty="0">
                <a:latin typeface="Calibri" panose="020F0502020204030204" pitchFamily="34" charset="0"/>
              </a:rPr>
              <a:t> to </a:t>
            </a:r>
            <a:r>
              <a:rPr lang="es-MX" sz="1800" b="1" i="1" dirty="0" err="1">
                <a:latin typeface="Calibri" panose="020F0502020204030204" pitchFamily="34" charset="0"/>
              </a:rPr>
              <a:t>Call</a:t>
            </a:r>
            <a:r>
              <a:rPr lang="es-MX" sz="1800" b="1" i="1" dirty="0">
                <a:latin typeface="Calibri" panose="020F0502020204030204" pitchFamily="34" charset="0"/>
              </a:rPr>
              <a:t> </a:t>
            </a:r>
            <a:r>
              <a:rPr lang="es-MX" sz="1800" dirty="0">
                <a:latin typeface="Calibri" panose="020F0502020204030204" pitchFamily="34" charset="0"/>
              </a:rPr>
              <a:t>determina el rendimiento de un instrumento a la primer fecha de </a:t>
            </a:r>
            <a:r>
              <a:rPr lang="es-MX" sz="1800" dirty="0" err="1">
                <a:latin typeface="Calibri" panose="020F0502020204030204" pitchFamily="34" charset="0"/>
              </a:rPr>
              <a:t>call</a:t>
            </a:r>
            <a:r>
              <a:rPr lang="es-MX" sz="1800" dirty="0">
                <a:latin typeface="Calibri" panose="020F0502020204030204" pitchFamily="34" charset="0"/>
              </a:rPr>
              <a:t> del instrumento, también es conocido como </a:t>
            </a:r>
            <a:r>
              <a:rPr lang="es-MX" sz="1800" dirty="0" err="1">
                <a:latin typeface="Calibri" panose="020F0502020204030204" pitchFamily="34" charset="0"/>
              </a:rPr>
              <a:t>yield</a:t>
            </a:r>
            <a:r>
              <a:rPr lang="es-MX" sz="1800" dirty="0">
                <a:latin typeface="Calibri" panose="020F0502020204030204" pitchFamily="34" charset="0"/>
              </a:rPr>
              <a:t> to </a:t>
            </a:r>
            <a:r>
              <a:rPr lang="es-MX" sz="1800" dirty="0" err="1">
                <a:latin typeface="Calibri" panose="020F0502020204030204" pitchFamily="34" charset="0"/>
              </a:rPr>
              <a:t>worst</a:t>
            </a:r>
            <a:r>
              <a:rPr lang="es-MX" sz="1800" dirty="0">
                <a:latin typeface="Calibri" panose="020F0502020204030204" pitchFamily="34" charset="0"/>
              </a:rPr>
              <a:t>.</a:t>
            </a: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3421898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2.2 Tasas de Rendimiento</a:t>
            </a:r>
            <a:endParaRPr lang="es-MX" sz="2200" dirty="0">
              <a:latin typeface="Calibri" panose="020F0502020204030204" pitchFamily="34" charset="0"/>
            </a:endParaRPr>
          </a:p>
        </p:txBody>
      </p:sp>
      <p:graphicFrame>
        <p:nvGraphicFramePr>
          <p:cNvPr id="5" name="Chart 4"/>
          <p:cNvGraphicFramePr>
            <a:graphicFrameLocks noGrp="1"/>
          </p:cNvGraphicFramePr>
          <p:nvPr>
            <p:extLst>
              <p:ext uri="{D42A27DB-BD31-4B8C-83A1-F6EECF244321}">
                <p14:modId xmlns:p14="http://schemas.microsoft.com/office/powerpoint/2010/main" val="2012520549"/>
              </p:ext>
            </p:extLst>
          </p:nvPr>
        </p:nvGraphicFramePr>
        <p:xfrm>
          <a:off x="395536" y="1844824"/>
          <a:ext cx="8224212" cy="4155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0762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buNone/>
            </a:pPr>
            <a:r>
              <a:rPr lang="es-MX" sz="1800" dirty="0" smtClean="0">
                <a:latin typeface="Calibri" panose="020F0502020204030204" pitchFamily="34" charset="0"/>
              </a:rPr>
              <a:t>Dado </a:t>
            </a:r>
            <a:r>
              <a:rPr lang="es-MX" sz="1800" dirty="0">
                <a:latin typeface="Calibri" panose="020F0502020204030204" pitchFamily="34" charset="0"/>
              </a:rPr>
              <a:t>el precio de un bono, resulta importante considerar los riesgos asociados a las fluctuaciones en las variables de mercado, especialmente a las tasas de interés, ya que el precio de un bono es función de estas. </a:t>
            </a:r>
            <a:endParaRPr lang="es-MX" sz="1800" dirty="0" smtClean="0">
              <a:latin typeface="Calibri" panose="020F0502020204030204" pitchFamily="34" charset="0"/>
            </a:endParaRPr>
          </a:p>
          <a:p>
            <a:pPr marL="0" indent="0">
              <a:buNone/>
            </a:pPr>
            <a:endParaRPr lang="es-MX" sz="1800" dirty="0">
              <a:latin typeface="Calibri" panose="020F0502020204030204" pitchFamily="34" charset="0"/>
            </a:endParaRPr>
          </a:p>
          <a:p>
            <a:pPr marL="0" indent="0">
              <a:buNone/>
            </a:pPr>
            <a:r>
              <a:rPr lang="es-MX" sz="1800" dirty="0" smtClean="0">
                <a:latin typeface="Calibri" panose="020F0502020204030204" pitchFamily="34" charset="0"/>
              </a:rPr>
              <a:t>Las </a:t>
            </a:r>
            <a:r>
              <a:rPr lang="es-MX" sz="1800" dirty="0">
                <a:latin typeface="Calibri" panose="020F0502020204030204" pitchFamily="34" charset="0"/>
              </a:rPr>
              <a:t>medidas de riesgo pretender dar noción del cambio de precio de un instrumento por </a:t>
            </a:r>
            <a:r>
              <a:rPr lang="es-MX" sz="1800" dirty="0" smtClean="0">
                <a:latin typeface="Calibri" panose="020F0502020204030204" pitchFamily="34" charset="0"/>
              </a:rPr>
              <a:t>el </a:t>
            </a:r>
            <a:r>
              <a:rPr lang="es-MX" sz="1800" dirty="0">
                <a:latin typeface="Calibri" panose="020F0502020204030204" pitchFamily="34" charset="0"/>
              </a:rPr>
              <a:t>cambio en las variables de riesgo que se utilizan en su fórmula de valuación. </a:t>
            </a:r>
            <a:endParaRPr lang="es-MX" sz="1800" dirty="0" smtClean="0">
              <a:latin typeface="Calibri" panose="020F0502020204030204" pitchFamily="34" charset="0"/>
            </a:endParaRPr>
          </a:p>
          <a:p>
            <a:endParaRPr lang="es-MX" sz="1800" dirty="0"/>
          </a:p>
          <a:p>
            <a:pPr marL="0" indent="0">
              <a:buNone/>
            </a:pPr>
            <a:r>
              <a:rPr lang="es-MX" sz="1800" dirty="0" smtClean="0"/>
              <a:t>La </a:t>
            </a:r>
            <a:r>
              <a:rPr lang="es-MX" sz="1800" dirty="0"/>
              <a:t>sensibilidad del precio de un bono se define como la (menos) razón de cambio de precio, relativo al precio. </a:t>
            </a:r>
            <a:endParaRPr lang="es-MX" sz="1800" dirty="0" smtClean="0"/>
          </a:p>
          <a:p>
            <a:pPr marL="0" indent="0">
              <a:buNone/>
            </a:pPr>
            <a:endParaRPr lang="es-MX" sz="1800" dirty="0"/>
          </a:p>
          <a:p>
            <a:pPr marL="0" indent="0">
              <a:buNone/>
            </a:pPr>
            <a:endParaRPr lang="es-MX" sz="1800" dirty="0" smtClean="0"/>
          </a:p>
          <a:p>
            <a:pPr marL="0" indent="0">
              <a:buNone/>
            </a:pPr>
            <a:endParaRPr lang="es-MX" sz="1800" dirty="0" smtClean="0">
              <a:latin typeface="Calibri" panose="020F0502020204030204" pitchFamily="34" charset="0"/>
            </a:endParaRPr>
          </a:p>
          <a:p>
            <a:pPr marL="0" indent="0">
              <a:buNone/>
            </a:pPr>
            <a:endParaRPr lang="es-MX" sz="1800" dirty="0"/>
          </a:p>
        </p:txBody>
      </p:sp>
    </p:spTree>
    <p:extLst>
      <p:ext uri="{BB962C8B-B14F-4D97-AF65-F5344CB8AC3E}">
        <p14:creationId xmlns:p14="http://schemas.microsoft.com/office/powerpoint/2010/main" val="1771748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ES" sz="1800" b="1" dirty="0">
                <a:latin typeface="Calibri" panose="020F0502020204030204" pitchFamily="34" charset="0"/>
              </a:rPr>
              <a:t>La Duración </a:t>
            </a:r>
            <a:r>
              <a:rPr lang="es-ES" sz="1800" dirty="0">
                <a:latin typeface="Calibri" panose="020F0502020204030204" pitchFamily="34" charset="0"/>
              </a:rPr>
              <a:t>será la sensibilidad del precio de un bono ante variaciones de la tasa de Rendimiento.</a:t>
            </a:r>
          </a:p>
          <a:p>
            <a:pPr algn="just">
              <a:buFont typeface="Arial" panose="020B0604020202020204" pitchFamily="34" charset="0"/>
              <a:buChar char="•"/>
            </a:pPr>
            <a:endParaRPr lang="es-ES" sz="1800" dirty="0">
              <a:latin typeface="Calibri" panose="020F0502020204030204" pitchFamily="34" charset="0"/>
            </a:endParaRPr>
          </a:p>
          <a:p>
            <a:pPr marL="0" indent="0" algn="just">
              <a:buNone/>
            </a:pPr>
            <a:r>
              <a:rPr lang="es-ES" sz="1800" i="1" dirty="0">
                <a:latin typeface="Calibri" panose="020F0502020204030204" pitchFamily="34" charset="0"/>
              </a:rPr>
              <a:t>Duración:</a:t>
            </a:r>
          </a:p>
          <a:p>
            <a:pPr marL="0" indent="0" algn="just">
              <a:buNone/>
            </a:pPr>
            <a:r>
              <a:rPr lang="es-ES" sz="1800" dirty="0" smtClean="0">
                <a:latin typeface="Calibri" panose="020F0502020204030204" pitchFamily="34" charset="0"/>
              </a:rPr>
              <a:t>El </a:t>
            </a:r>
            <a:r>
              <a:rPr lang="es-ES" sz="1800" dirty="0">
                <a:latin typeface="Calibri" panose="020F0502020204030204" pitchFamily="34" charset="0"/>
              </a:rPr>
              <a:t>concepto de duración fue desarrollado por Frederick </a:t>
            </a:r>
            <a:r>
              <a:rPr lang="es-ES" sz="1800" dirty="0" err="1">
                <a:latin typeface="Calibri" panose="020F0502020204030204" pitchFamily="34" charset="0"/>
              </a:rPr>
              <a:t>Macaulay</a:t>
            </a:r>
            <a:r>
              <a:rPr lang="es-ES" sz="1800" dirty="0">
                <a:latin typeface="Calibri" panose="020F0502020204030204" pitchFamily="34" charset="0"/>
              </a:rPr>
              <a:t> en 1938. Se calcula a partir de la media ponderada de los plazos de vencimiento (expresados en años) de los flujos siendo el factor de ponderación de relación existente entre el valor actual de cada flujo y el precio</a:t>
            </a:r>
          </a:p>
          <a:p>
            <a:pPr algn="just"/>
            <a:endParaRPr lang="es-ES" sz="1800" dirty="0">
              <a:latin typeface="Calibri" panose="020F0502020204030204" pitchFamily="34" charset="0"/>
            </a:endParaRPr>
          </a:p>
          <a:p>
            <a:pPr marL="0" indent="0" algn="just">
              <a:buNone/>
            </a:pPr>
            <a:r>
              <a:rPr lang="es-ES" sz="1800" i="1" dirty="0">
                <a:latin typeface="Calibri" panose="020F0502020204030204" pitchFamily="34" charset="0"/>
              </a:rPr>
              <a:t>Duración Modificada:</a:t>
            </a:r>
          </a:p>
          <a:p>
            <a:pPr marL="0" indent="0" algn="just">
              <a:buNone/>
            </a:pPr>
            <a:r>
              <a:rPr lang="es-ES" sz="1800" dirty="0">
                <a:latin typeface="Calibri" panose="020F0502020204030204" pitchFamily="34" charset="0"/>
              </a:rPr>
              <a:t>Mide como afectaría al precio del bono una variación en la TIR. También mide el plazo medio de recuperación de la inversión en unidad de tiempo.</a:t>
            </a:r>
            <a:endParaRPr lang="es-MX" sz="1800" dirty="0">
              <a:latin typeface="Calibri" panose="020F0502020204030204" pitchFamily="34" charset="0"/>
            </a:endParaRPr>
          </a:p>
          <a:p>
            <a:pPr marL="0" indent="0">
              <a:buNone/>
            </a:pPr>
            <a:endParaRPr lang="es-MX" sz="1800" dirty="0" smtClean="0"/>
          </a:p>
          <a:p>
            <a:pPr marL="0" indent="0">
              <a:buNone/>
            </a:pPr>
            <a:endParaRPr lang="es-MX" sz="1800" dirty="0" smtClean="0">
              <a:latin typeface="Calibri" panose="020F0502020204030204" pitchFamily="34" charset="0"/>
            </a:endParaRPr>
          </a:p>
          <a:p>
            <a:pPr marL="0" indent="0">
              <a:buNone/>
            </a:pPr>
            <a:endParaRPr lang="es-MX" sz="1800" dirty="0"/>
          </a:p>
        </p:txBody>
      </p:sp>
    </p:spTree>
    <p:extLst>
      <p:ext uri="{BB962C8B-B14F-4D97-AF65-F5344CB8AC3E}">
        <p14:creationId xmlns:p14="http://schemas.microsoft.com/office/powerpoint/2010/main" val="1202432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MX" sz="1800" dirty="0">
                    <a:latin typeface="Calibri" panose="020F0502020204030204" pitchFamily="34" charset="0"/>
                  </a:rPr>
                  <a:t>El Valor de la Duración (Duración de </a:t>
                </a:r>
                <a:r>
                  <a:rPr lang="es-MX" sz="1800" dirty="0" err="1">
                    <a:latin typeface="Calibri" panose="020F0502020204030204" pitchFamily="34" charset="0"/>
                  </a:rPr>
                  <a:t>Macaulay</a:t>
                </a:r>
                <a:r>
                  <a:rPr lang="es-MX" sz="1800" dirty="0">
                    <a:latin typeface="Calibri" panose="020F0502020204030204" pitchFamily="34" charset="0"/>
                  </a:rPr>
                  <a:t>), expresada en años, indica el plazo por vencer promedio del papel. Hablamos de promedio porque los bonos poseen algunos flujos de pago, cada uno con un plazo de vencimiento distinto, en este caso la Duración arrojará los años (o días) por vencer que en promedio presenta el bono en mención. Cabe indicar que no es un promedio simple sino un promedio ponderado, usando como ponderador al Valor Actual de cada flujo.</a:t>
                </a:r>
              </a:p>
              <a:p>
                <a:pPr algn="just"/>
                <a:endParaRPr lang="es-MX" sz="1800" dirty="0">
                  <a:latin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r>
                            <a:rPr lang="en-US" sz="1800" i="1">
                              <a:latin typeface="Cambria Math"/>
                            </a:rPr>
                            <m:t>𝐷</m:t>
                          </m:r>
                        </m:e>
                        <m:sub>
                          <m:r>
                            <a:rPr lang="en-US" sz="1800" i="1">
                              <a:latin typeface="Cambria Math"/>
                            </a:rPr>
                            <m:t>𝑚𝑎𝑐</m:t>
                          </m:r>
                        </m:sub>
                      </m:sSub>
                      <m:r>
                        <a:rPr lang="en-US" sz="1800" i="1">
                          <a:latin typeface="Cambria Math"/>
                        </a:rPr>
                        <m:t>=</m:t>
                      </m:r>
                      <m:f>
                        <m:fPr>
                          <m:ctrlPr>
                            <a:rPr lang="en-US" sz="1800" i="1">
                              <a:latin typeface="Cambria Math"/>
                            </a:rPr>
                          </m:ctrlPr>
                        </m:fPr>
                        <m:num>
                          <m:nary>
                            <m:naryPr>
                              <m:chr m:val="∑"/>
                              <m:ctrlPr>
                                <a:rPr lang="en-US" sz="1800" i="1">
                                  <a:latin typeface="Cambria Math"/>
                                </a:rPr>
                              </m:ctrlPr>
                            </m:naryPr>
                            <m:sub>
                              <m:r>
                                <m:rPr>
                                  <m:brk m:alnAt="23"/>
                                </m:rPr>
                                <a:rPr lang="en-US" sz="1800" i="1">
                                  <a:latin typeface="Cambria Math"/>
                                </a:rPr>
                                <m:t>𝑖</m:t>
                              </m:r>
                              <m:r>
                                <a:rPr lang="en-US" sz="1800" i="1">
                                  <a:latin typeface="Cambria Math"/>
                                </a:rPr>
                                <m:t>=1</m:t>
                              </m:r>
                            </m:sub>
                            <m:sup>
                              <m:r>
                                <a:rPr lang="en-US" sz="1800" i="1">
                                  <a:latin typeface="Cambria Math"/>
                                </a:rPr>
                                <m:t>𝑛</m:t>
                              </m:r>
                            </m:sup>
                            <m:e>
                              <m:sSub>
                                <m:sSubPr>
                                  <m:ctrlPr>
                                    <a:rPr lang="en-US" sz="1800" i="1">
                                      <a:latin typeface="Cambria Math"/>
                                    </a:rPr>
                                  </m:ctrlPr>
                                </m:sSubPr>
                                <m:e>
                                  <m:r>
                                    <a:rPr lang="en-US" sz="1800" i="1">
                                      <a:latin typeface="Cambria Math"/>
                                    </a:rPr>
                                    <m:t>𝑉𝑃</m:t>
                                  </m:r>
                                </m:e>
                                <m:sub>
                                  <m:r>
                                    <a:rPr lang="en-US" sz="1800" i="1">
                                      <a:latin typeface="Cambria Math"/>
                                    </a:rPr>
                                    <m:t>𝑖</m:t>
                                  </m:r>
                                </m:sub>
                              </m:sSub>
                              <m:r>
                                <a:rPr lang="en-US" sz="1800" i="1">
                                  <a:latin typeface="Cambria Math"/>
                                </a:rPr>
                                <m:t>∗</m:t>
                              </m:r>
                              <m:sSub>
                                <m:sSubPr>
                                  <m:ctrlPr>
                                    <a:rPr lang="en-US" sz="1800" i="1">
                                      <a:latin typeface="Cambria Math"/>
                                    </a:rPr>
                                  </m:ctrlPr>
                                </m:sSubPr>
                                <m:e>
                                  <m:r>
                                    <a:rPr lang="en-US" sz="1800" i="1">
                                      <a:latin typeface="Cambria Math"/>
                                    </a:rPr>
                                    <m:t>𝑡</m:t>
                                  </m:r>
                                </m:e>
                                <m:sub>
                                  <m:r>
                                    <a:rPr lang="en-US" sz="1800" i="1">
                                      <a:latin typeface="Cambria Math"/>
                                    </a:rPr>
                                    <m:t>𝑖</m:t>
                                  </m:r>
                                </m:sub>
                              </m:sSub>
                            </m:e>
                          </m:nary>
                        </m:num>
                        <m:den>
                          <m:r>
                            <a:rPr lang="en-US" sz="1800" i="1">
                              <a:latin typeface="Cambria Math"/>
                            </a:rPr>
                            <m:t>𝑃</m:t>
                          </m:r>
                        </m:den>
                      </m:f>
                    </m:oMath>
                  </m:oMathPara>
                </a14:m>
                <a:endParaRPr lang="es-MX" sz="1800" dirty="0" smtClean="0">
                  <a:latin typeface="Calibri" panose="020F0502020204030204" pitchFamily="34" charset="0"/>
                </a:endParaRPr>
              </a:p>
              <a:p>
                <a:pPr marL="0" indent="0">
                  <a:buNone/>
                </a:pPr>
                <a:endParaRPr lang="es-MX" sz="1800" dirty="0" smtClean="0">
                  <a:latin typeface="Calibri" panose="020F0502020204030204" pitchFamily="34" charset="0"/>
                </a:endParaRPr>
              </a:p>
              <a:p>
                <a:pPr marL="0" indent="0">
                  <a:buNone/>
                </a:pPr>
                <a:r>
                  <a:rPr lang="es-ES" sz="1800" dirty="0">
                    <a:latin typeface="Calibri" panose="020F0502020204030204" pitchFamily="34" charset="0"/>
                  </a:rPr>
                  <a:t>La duración quedara expresada en  la misma unidad de tiempo que los momentos ponderadores </a:t>
                </a:r>
                <a14:m>
                  <m:oMath xmlns:m="http://schemas.openxmlformats.org/officeDocument/2006/math">
                    <m:sSub>
                      <m:sSubPr>
                        <m:ctrlPr>
                          <a:rPr lang="es-ES" sz="1800" i="1">
                            <a:latin typeface="Cambria Math"/>
                          </a:rPr>
                        </m:ctrlPr>
                      </m:sSubPr>
                      <m:e>
                        <m:r>
                          <a:rPr lang="en-US" sz="1800" i="1">
                            <a:latin typeface="Cambria Math"/>
                          </a:rPr>
                          <m:t>𝑡</m:t>
                        </m:r>
                      </m:e>
                      <m:sub>
                        <m:r>
                          <a:rPr lang="en-US" sz="1800" i="1">
                            <a:latin typeface="Cambria Math"/>
                          </a:rPr>
                          <m:t>𝑖</m:t>
                        </m:r>
                      </m:sub>
                    </m:sSub>
                  </m:oMath>
                </a14:m>
                <a:r>
                  <a:rPr lang="es-ES" sz="1800" dirty="0">
                    <a:latin typeface="Calibri" panose="020F0502020204030204" pitchFamily="34" charset="0"/>
                  </a:rPr>
                  <a:t>. De tal forma que para analizar la duración es necesario dividir entre el numero de capitalizaciones.</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𝐷</m:t>
                      </m:r>
                      <m:r>
                        <a:rPr lang="en-US" sz="1800" i="1">
                          <a:latin typeface="Cambria Math"/>
                        </a:rPr>
                        <m:t>=</m:t>
                      </m:r>
                      <m:f>
                        <m:fPr>
                          <m:ctrlPr>
                            <a:rPr lang="en-US" sz="1800" i="1">
                              <a:latin typeface="Cambria Math"/>
                            </a:rPr>
                          </m:ctrlPr>
                        </m:fPr>
                        <m:num>
                          <m:sSub>
                            <m:sSubPr>
                              <m:ctrlPr>
                                <a:rPr lang="en-US" sz="1800" i="1">
                                  <a:latin typeface="Cambria Math"/>
                                </a:rPr>
                              </m:ctrlPr>
                            </m:sSubPr>
                            <m:e>
                              <m:r>
                                <a:rPr lang="en-US" sz="1800" i="1">
                                  <a:latin typeface="Cambria Math"/>
                                </a:rPr>
                                <m:t>𝐷</m:t>
                              </m:r>
                            </m:e>
                            <m:sub>
                              <m:r>
                                <a:rPr lang="en-US" sz="1800" i="1">
                                  <a:latin typeface="Cambria Math"/>
                                </a:rPr>
                                <m:t>𝑚𝑎𝑐</m:t>
                              </m:r>
                            </m:sub>
                          </m:sSub>
                        </m:num>
                        <m:den>
                          <m:r>
                            <a:rPr lang="en-US" sz="1800" i="1">
                              <a:latin typeface="Cambria Math"/>
                            </a:rPr>
                            <m:t>𝑚</m:t>
                          </m:r>
                        </m:den>
                      </m:f>
                    </m:oMath>
                  </m:oMathPara>
                </a14:m>
                <a:endParaRPr lang="es-MX" sz="180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217033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1.1 Valor presente y valor futuro</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endParaRPr lang="es-MX" sz="2000" dirty="0"/>
          </a:p>
          <a:p>
            <a:pPr algn="just"/>
            <a:r>
              <a:rPr lang="es-MX" sz="1800" dirty="0">
                <a:latin typeface="Calibri" panose="020F0502020204030204" pitchFamily="34" charset="0"/>
              </a:rPr>
              <a:t>El </a:t>
            </a:r>
            <a:r>
              <a:rPr lang="es-MX" sz="1800" b="1" i="1" dirty="0">
                <a:latin typeface="Calibri" panose="020F0502020204030204" pitchFamily="34" charset="0"/>
              </a:rPr>
              <a:t>interés</a:t>
            </a:r>
            <a:r>
              <a:rPr lang="es-MX" sz="1800" dirty="0">
                <a:latin typeface="Calibri" panose="020F0502020204030204" pitchFamily="34" charset="0"/>
              </a:rPr>
              <a:t> puede ser definido como aquella compensación que un deudor paga al prestamista de capital por su uso.</a:t>
            </a:r>
          </a:p>
          <a:p>
            <a:pPr marL="0" indent="0" algn="just">
              <a:buNone/>
            </a:pPr>
            <a:endParaRPr lang="es-MX" sz="1800" dirty="0">
              <a:latin typeface="Calibri" panose="020F0502020204030204" pitchFamily="34" charset="0"/>
            </a:endParaRPr>
          </a:p>
          <a:p>
            <a:pPr algn="just"/>
            <a:r>
              <a:rPr lang="es-MX" sz="1800" dirty="0">
                <a:latin typeface="Calibri" panose="020F0502020204030204" pitchFamily="34" charset="0"/>
              </a:rPr>
              <a:t>En teoría el interés no necesariamente esta expresado en las mismas unidades que el capital; pero siempre se busca bajo mercados “equilibrados” que el interés pagado sea una medida justa sobre el uso del capital prestado.</a:t>
            </a:r>
          </a:p>
          <a:p>
            <a:pPr algn="just"/>
            <a:endParaRPr lang="es-MX" sz="1800" dirty="0">
              <a:latin typeface="Calibri" panose="020F0502020204030204" pitchFamily="34" charset="0"/>
            </a:endParaRPr>
          </a:p>
          <a:p>
            <a:pPr marL="0" indent="0" algn="just">
              <a:buNone/>
            </a:pPr>
            <a:r>
              <a:rPr lang="es-MX" sz="1800" i="1" dirty="0" err="1">
                <a:latin typeface="Calibri" panose="020F0502020204030204" pitchFamily="34" charset="0"/>
              </a:rPr>
              <a:t>Ej</a:t>
            </a:r>
            <a:r>
              <a:rPr lang="es-MX" sz="1800" i="1" dirty="0">
                <a:latin typeface="Calibri" panose="020F0502020204030204" pitchFamily="34" charset="0"/>
              </a:rPr>
              <a:t>: Si el individuo A otorga a B su tractor a préstamo para que B siembre maíz, siempre y cuando B otorgue como pago un porcentaje de la cosecha. Ambos individuos </a:t>
            </a:r>
            <a:r>
              <a:rPr lang="es-MX" sz="1800" i="1" dirty="0" err="1">
                <a:latin typeface="Calibri" panose="020F0502020204030204" pitchFamily="34" charset="0"/>
              </a:rPr>
              <a:t>deberan</a:t>
            </a:r>
            <a:r>
              <a:rPr lang="es-MX" sz="1800" i="1" dirty="0">
                <a:latin typeface="Calibri" panose="020F0502020204030204" pitchFamily="34" charset="0"/>
              </a:rPr>
              <a:t> llegar a un acuerdo del % de siembra “justa” por el préstamo del tractor. (Oferta y Demanda)</a:t>
            </a:r>
          </a:p>
          <a:p>
            <a:pPr marL="0" indent="0" algn="just">
              <a:buNone/>
            </a:pPr>
            <a:endParaRPr lang="es-MX" sz="2500" dirty="0"/>
          </a:p>
        </p:txBody>
      </p:sp>
    </p:spTree>
    <p:extLst>
      <p:ext uri="{BB962C8B-B14F-4D97-AF65-F5344CB8AC3E}">
        <p14:creationId xmlns:p14="http://schemas.microsoft.com/office/powerpoint/2010/main" val="1877218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ES" sz="1800" dirty="0">
                <a:latin typeface="Calibri" panose="020F0502020204030204" pitchFamily="34" charset="0"/>
              </a:rPr>
              <a:t>La </a:t>
            </a:r>
            <a:r>
              <a:rPr lang="es-ES" sz="1800" b="1" dirty="0">
                <a:latin typeface="Calibri" panose="020F0502020204030204" pitchFamily="34" charset="0"/>
              </a:rPr>
              <a:t>Duración Modificada </a:t>
            </a:r>
            <a:r>
              <a:rPr lang="es-ES" sz="1800" dirty="0">
                <a:latin typeface="Calibri" panose="020F0502020204030204" pitchFamily="34" charset="0"/>
              </a:rPr>
              <a:t>es la  variación que se produce en el precio del bono con respecto a un incremento (o decremento) de cien puntos básicos (1%) del rendimiento hasta el vencimiento del mismo. </a:t>
            </a:r>
          </a:p>
          <a:p>
            <a:pPr algn="just">
              <a:buFont typeface="Arial" pitchFamily="34" charset="0"/>
              <a:buChar char="•"/>
            </a:pPr>
            <a:endParaRPr lang="es-ES" sz="1800" dirty="0">
              <a:latin typeface="Calibri" panose="020F0502020204030204" pitchFamily="34" charset="0"/>
            </a:endParaRPr>
          </a:p>
          <a:p>
            <a:pPr marL="0" indent="0" algn="just">
              <a:buNone/>
            </a:pPr>
            <a:r>
              <a:rPr lang="es-ES" sz="1800" dirty="0">
                <a:latin typeface="Calibri" panose="020F0502020204030204" pitchFamily="34" charset="0"/>
              </a:rPr>
              <a:t>La duración modificada es la primer derivada del precio del bono con respecto a la tasa de interés.</a:t>
            </a:r>
          </a:p>
          <a:p>
            <a:pPr marL="0" indent="0">
              <a:buNone/>
            </a:pPr>
            <a:endParaRPr lang="es-MX"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933056"/>
            <a:ext cx="3003822" cy="2250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4982315" y="3377794"/>
                <a:ext cx="3405099" cy="846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a:rPr>
                          </m:ctrlPr>
                        </m:sSupPr>
                        <m:e>
                          <m:r>
                            <a:rPr lang="en-US" sz="1400" b="0" i="1" smtClean="0">
                              <a:latin typeface="Cambria Math"/>
                            </a:rPr>
                            <m:t>𝐷</m:t>
                          </m:r>
                        </m:e>
                        <m:sup>
                          <m:r>
                            <a:rPr lang="en-US" sz="1400" b="0" i="1" smtClean="0">
                              <a:latin typeface="Cambria Math"/>
                            </a:rPr>
                            <m:t>∗</m:t>
                          </m:r>
                        </m:sup>
                      </m:sSup>
                      <m:r>
                        <a:rPr lang="en-US" sz="1400" b="0" i="1" smtClean="0">
                          <a:latin typeface="Cambria Math"/>
                        </a:rPr>
                        <m:t>=</m:t>
                      </m:r>
                      <m:f>
                        <m:fPr>
                          <m:ctrlPr>
                            <a:rPr lang="en-US" sz="1400" b="0" i="1" smtClean="0">
                              <a:latin typeface="Cambria Math"/>
                            </a:rPr>
                          </m:ctrlPr>
                        </m:fPr>
                        <m:num>
                          <m:f>
                            <m:fPr>
                              <m:ctrlPr>
                                <a:rPr lang="en-US" sz="1400" b="0" i="1" smtClean="0">
                                  <a:latin typeface="Cambria Math"/>
                                </a:rPr>
                              </m:ctrlPr>
                            </m:fPr>
                            <m:num>
                              <m:r>
                                <a:rPr lang="en-US" sz="1400" b="0" i="1" smtClean="0">
                                  <a:latin typeface="Cambria Math"/>
                                </a:rPr>
                                <m:t>𝐶</m:t>
                              </m:r>
                            </m:num>
                            <m:den>
                              <m:sSup>
                                <m:sSupPr>
                                  <m:ctrlPr>
                                    <a:rPr lang="en-US" sz="1400" b="0" i="1" smtClean="0">
                                      <a:latin typeface="Cambria Math"/>
                                    </a:rPr>
                                  </m:ctrlPr>
                                </m:sSupPr>
                                <m:e>
                                  <m:r>
                                    <a:rPr lang="es-MX" sz="1400" b="0" i="1" smtClean="0">
                                      <a:latin typeface="Cambria Math"/>
                                    </a:rPr>
                                    <m:t>𝑌</m:t>
                                  </m:r>
                                </m:e>
                                <m:sup>
                                  <m:r>
                                    <a:rPr lang="es-MX" sz="1400" b="0" i="1" smtClean="0">
                                      <a:latin typeface="Cambria Math"/>
                                    </a:rPr>
                                    <m:t>2</m:t>
                                  </m:r>
                                </m:sup>
                              </m:sSup>
                            </m:den>
                          </m:f>
                          <m:r>
                            <a:rPr lang="en-US" sz="1400" b="0" i="1" smtClean="0">
                              <a:latin typeface="Cambria Math"/>
                            </a:rPr>
                            <m:t>∗</m:t>
                          </m:r>
                          <m:d>
                            <m:dPr>
                              <m:ctrlPr>
                                <a:rPr lang="en-US" sz="1400" b="0" i="1" smtClean="0">
                                  <a:latin typeface="Cambria Math"/>
                                </a:rPr>
                              </m:ctrlPr>
                            </m:dPr>
                            <m:e>
                              <m:r>
                                <a:rPr lang="en-US" sz="1400" b="0" i="1" smtClean="0">
                                  <a:latin typeface="Cambria Math"/>
                                </a:rPr>
                                <m:t>1−</m:t>
                              </m:r>
                              <m:f>
                                <m:fPr>
                                  <m:ctrlPr>
                                    <a:rPr lang="en-US" sz="1400" b="0" i="1" smtClean="0">
                                      <a:latin typeface="Cambria Math"/>
                                    </a:rPr>
                                  </m:ctrlPr>
                                </m:fPr>
                                <m:num>
                                  <m:r>
                                    <a:rPr lang="en-US" sz="1400" b="0" i="1" smtClean="0">
                                      <a:latin typeface="Cambria Math"/>
                                    </a:rPr>
                                    <m:t>1</m:t>
                                  </m:r>
                                </m:num>
                                <m:den>
                                  <m:sSup>
                                    <m:sSupPr>
                                      <m:ctrlPr>
                                        <a:rPr lang="en-US" sz="1400" b="0" i="1" smtClean="0">
                                          <a:latin typeface="Cambria Math"/>
                                        </a:rPr>
                                      </m:ctrlPr>
                                    </m:sSupPr>
                                    <m:e>
                                      <m:d>
                                        <m:dPr>
                                          <m:ctrlPr>
                                            <a:rPr lang="en-US" sz="1400" i="1">
                                              <a:latin typeface="Cambria Math"/>
                                            </a:rPr>
                                          </m:ctrlPr>
                                        </m:dPr>
                                        <m:e>
                                          <m:r>
                                            <a:rPr lang="en-US" sz="1400" i="1">
                                              <a:latin typeface="Cambria Math"/>
                                            </a:rPr>
                                            <m:t>1+</m:t>
                                          </m:r>
                                          <m:r>
                                            <a:rPr lang="en-US" sz="1400" i="1">
                                              <a:latin typeface="Cambria Math"/>
                                            </a:rPr>
                                            <m:t>𝑌</m:t>
                                          </m:r>
                                        </m:e>
                                      </m:d>
                                    </m:e>
                                    <m:sup>
                                      <m:r>
                                        <a:rPr lang="en-US" sz="1400" b="0" i="1" smtClean="0">
                                          <a:latin typeface="Cambria Math"/>
                                        </a:rPr>
                                        <m:t>𝑛</m:t>
                                      </m:r>
                                    </m:sup>
                                  </m:sSup>
                                </m:den>
                              </m:f>
                            </m:e>
                          </m:d>
                          <m:r>
                            <a:rPr lang="en-US" sz="1400" b="0" i="1" smtClean="0">
                              <a:latin typeface="Cambria Math"/>
                            </a:rPr>
                            <m:t>+</m:t>
                          </m:r>
                          <m:f>
                            <m:fPr>
                              <m:ctrlPr>
                                <a:rPr lang="en-US" sz="1400" b="0" i="1" smtClean="0">
                                  <a:latin typeface="Cambria Math"/>
                                </a:rPr>
                              </m:ctrlPr>
                            </m:fPr>
                            <m:num>
                              <m:r>
                                <a:rPr lang="en-US" sz="1400" b="0" i="1" smtClean="0">
                                  <a:latin typeface="Cambria Math"/>
                                </a:rPr>
                                <m:t>𝑛</m:t>
                              </m:r>
                              <m:r>
                                <a:rPr lang="en-US" sz="1400" b="0" i="1" smtClean="0">
                                  <a:latin typeface="Cambria Math"/>
                                </a:rPr>
                                <m:t>∗(</m:t>
                              </m:r>
                              <m:r>
                                <a:rPr lang="en-US" sz="1400" b="0" i="1" smtClean="0">
                                  <a:latin typeface="Cambria Math"/>
                                </a:rPr>
                                <m:t>𝑉𝑁</m:t>
                              </m:r>
                              <m:r>
                                <a:rPr lang="en-US" sz="1400" b="0" i="1" smtClean="0">
                                  <a:latin typeface="Cambria Math"/>
                                </a:rPr>
                                <m:t>−</m:t>
                              </m:r>
                              <m:f>
                                <m:fPr>
                                  <m:ctrlPr>
                                    <a:rPr lang="en-US" sz="1400" b="0" i="1" smtClean="0">
                                      <a:latin typeface="Cambria Math"/>
                                    </a:rPr>
                                  </m:ctrlPr>
                                </m:fPr>
                                <m:num>
                                  <m:r>
                                    <a:rPr lang="en-US" sz="1400" b="0" i="1" smtClean="0">
                                      <a:latin typeface="Cambria Math"/>
                                    </a:rPr>
                                    <m:t>𝐶</m:t>
                                  </m:r>
                                </m:num>
                                <m:den>
                                  <m:r>
                                    <a:rPr lang="en-US" sz="1400" b="0" i="1" smtClean="0">
                                      <a:latin typeface="Cambria Math"/>
                                    </a:rPr>
                                    <m:t>𝑌</m:t>
                                  </m:r>
                                </m:den>
                              </m:f>
                              <m:r>
                                <a:rPr lang="en-US" sz="1400" b="0" i="1" smtClean="0">
                                  <a:latin typeface="Cambria Math"/>
                                </a:rPr>
                                <m:t>)</m:t>
                              </m:r>
                            </m:num>
                            <m:den>
                              <m:sSup>
                                <m:sSupPr>
                                  <m:ctrlPr>
                                    <a:rPr lang="en-US" sz="1400" b="0" i="1" smtClean="0">
                                      <a:latin typeface="Cambria Math"/>
                                    </a:rPr>
                                  </m:ctrlPr>
                                </m:sSupPr>
                                <m:e>
                                  <m:r>
                                    <a:rPr lang="en-US" sz="1400" b="0" i="1" smtClean="0">
                                      <a:latin typeface="Cambria Math"/>
                                    </a:rPr>
                                    <m:t>(1+</m:t>
                                  </m:r>
                                  <m:r>
                                    <a:rPr lang="en-US" sz="1400" b="0" i="1" smtClean="0">
                                      <a:latin typeface="Cambria Math"/>
                                    </a:rPr>
                                    <m:t>𝑌</m:t>
                                  </m:r>
                                  <m:r>
                                    <a:rPr lang="en-US" sz="1400" b="0" i="1" smtClean="0">
                                      <a:latin typeface="Cambria Math"/>
                                    </a:rPr>
                                    <m:t>)</m:t>
                                  </m:r>
                                </m:e>
                                <m:sup>
                                  <m:r>
                                    <a:rPr lang="en-US" sz="1400" b="0" i="1" smtClean="0">
                                      <a:latin typeface="Cambria Math"/>
                                    </a:rPr>
                                    <m:t>𝑛</m:t>
                                  </m:r>
                                  <m:r>
                                    <a:rPr lang="en-US" sz="1400" b="0" i="1" smtClean="0">
                                      <a:latin typeface="Cambria Math"/>
                                    </a:rPr>
                                    <m:t>+1</m:t>
                                  </m:r>
                                </m:sup>
                              </m:sSup>
                            </m:den>
                          </m:f>
                        </m:num>
                        <m:den>
                          <m:r>
                            <a:rPr lang="en-US" sz="1400" b="0" i="1" smtClean="0">
                              <a:latin typeface="Cambria Math"/>
                            </a:rPr>
                            <m:t>𝑃</m:t>
                          </m:r>
                        </m:den>
                      </m:f>
                    </m:oMath>
                  </m:oMathPara>
                </a14:m>
                <a:endParaRPr lang="en-US"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4982315" y="3377794"/>
                <a:ext cx="3405099" cy="846129"/>
              </a:xfrm>
              <a:prstGeom prst="rect">
                <a:avLst/>
              </a:prstGeom>
              <a:blipFill rotWithShape="1">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982315" y="4365104"/>
                <a:ext cx="3642856" cy="847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a:rPr>
                          </m:ctrlPr>
                        </m:sSupPr>
                        <m:e>
                          <m:r>
                            <a:rPr lang="en-US" sz="1400" b="0" i="1" smtClean="0">
                              <a:latin typeface="Cambria Math"/>
                            </a:rPr>
                            <m:t>𝐷</m:t>
                          </m:r>
                        </m:e>
                        <m:sup>
                          <m:r>
                            <a:rPr lang="en-US" sz="1400" b="0" i="1" smtClean="0">
                              <a:latin typeface="Cambria Math"/>
                            </a:rPr>
                            <m:t>∗</m:t>
                          </m:r>
                        </m:sup>
                      </m:sSup>
                      <m:r>
                        <a:rPr lang="en-US" sz="1400" b="0" i="1" smtClean="0">
                          <a:latin typeface="Cambria Math"/>
                        </a:rPr>
                        <m:t>=</m:t>
                      </m:r>
                      <m:f>
                        <m:fPr>
                          <m:ctrlPr>
                            <a:rPr lang="en-US" sz="1400" b="0" i="1" smtClean="0">
                              <a:latin typeface="Cambria Math"/>
                            </a:rPr>
                          </m:ctrlPr>
                        </m:fPr>
                        <m:num>
                          <m:f>
                            <m:fPr>
                              <m:ctrlPr>
                                <a:rPr lang="en-US" sz="1400" b="0" i="1" smtClean="0">
                                  <a:latin typeface="Cambria Math"/>
                                </a:rPr>
                              </m:ctrlPr>
                            </m:fPr>
                            <m:num>
                              <m:r>
                                <a:rPr lang="en-US" sz="1400" b="0" i="1" smtClean="0">
                                  <a:latin typeface="Cambria Math"/>
                                </a:rPr>
                                <m:t>𝐶</m:t>
                              </m:r>
                            </m:num>
                            <m:den>
                              <m:r>
                                <a:rPr lang="en-US" sz="1400" b="0" i="1" smtClean="0">
                                  <a:latin typeface="Cambria Math"/>
                                </a:rPr>
                                <m:t>𝑌</m:t>
                              </m:r>
                            </m:den>
                          </m:f>
                          <m:r>
                            <a:rPr lang="en-US" sz="1400" b="0" i="1" smtClean="0">
                              <a:latin typeface="Cambria Math"/>
                            </a:rPr>
                            <m:t>∗</m:t>
                          </m:r>
                          <m:d>
                            <m:dPr>
                              <m:ctrlPr>
                                <a:rPr lang="en-US" sz="1400" b="0" i="1" smtClean="0">
                                  <a:latin typeface="Cambria Math"/>
                                </a:rPr>
                              </m:ctrlPr>
                            </m:dPr>
                            <m:e>
                              <m:r>
                                <a:rPr lang="en-US" sz="1400" b="0" i="1" smtClean="0">
                                  <a:latin typeface="Cambria Math"/>
                                </a:rPr>
                                <m:t>1−</m:t>
                              </m:r>
                              <m:f>
                                <m:fPr>
                                  <m:ctrlPr>
                                    <a:rPr lang="en-US" sz="1400" b="0" i="1" smtClean="0">
                                      <a:latin typeface="Cambria Math"/>
                                    </a:rPr>
                                  </m:ctrlPr>
                                </m:fPr>
                                <m:num>
                                  <m:r>
                                    <a:rPr lang="en-US" sz="1400" b="0" i="1" smtClean="0">
                                      <a:latin typeface="Cambria Math"/>
                                    </a:rPr>
                                    <m:t>1</m:t>
                                  </m:r>
                                </m:num>
                                <m:den>
                                  <m:sSup>
                                    <m:sSupPr>
                                      <m:ctrlPr>
                                        <a:rPr lang="en-US" sz="1400" b="0" i="1" smtClean="0">
                                          <a:latin typeface="Cambria Math"/>
                                        </a:rPr>
                                      </m:ctrlPr>
                                    </m:sSupPr>
                                    <m:e>
                                      <m:d>
                                        <m:dPr>
                                          <m:ctrlPr>
                                            <a:rPr lang="en-US" sz="1400" i="1">
                                              <a:latin typeface="Cambria Math"/>
                                            </a:rPr>
                                          </m:ctrlPr>
                                        </m:dPr>
                                        <m:e>
                                          <m:r>
                                            <a:rPr lang="en-US" sz="1400" i="1">
                                              <a:latin typeface="Cambria Math"/>
                                            </a:rPr>
                                            <m:t>1+</m:t>
                                          </m:r>
                                          <m:r>
                                            <a:rPr lang="en-US" sz="1400" i="1">
                                              <a:latin typeface="Cambria Math"/>
                                            </a:rPr>
                                            <m:t>𝑌</m:t>
                                          </m:r>
                                        </m:e>
                                      </m:d>
                                    </m:e>
                                    <m:sup>
                                      <m:r>
                                        <a:rPr lang="en-US" sz="1400" b="0" i="1" smtClean="0">
                                          <a:latin typeface="Cambria Math"/>
                                        </a:rPr>
                                        <m:t>𝑛</m:t>
                                      </m:r>
                                    </m:sup>
                                  </m:sSup>
                                </m:den>
                              </m:f>
                            </m:e>
                          </m:d>
                          <m:r>
                            <a:rPr lang="en-US" sz="1400" b="0" i="1" smtClean="0">
                              <a:latin typeface="Cambria Math"/>
                            </a:rPr>
                            <m:t>+</m:t>
                          </m:r>
                          <m:f>
                            <m:fPr>
                              <m:ctrlPr>
                                <a:rPr lang="en-US" sz="1400" b="0" i="1" smtClean="0">
                                  <a:latin typeface="Cambria Math"/>
                                </a:rPr>
                              </m:ctrlPr>
                            </m:fPr>
                            <m:num>
                              <m:r>
                                <a:rPr lang="en-US" sz="1400" b="0" i="1" smtClean="0">
                                  <a:latin typeface="Cambria Math"/>
                                </a:rPr>
                                <m:t>𝑛</m:t>
                              </m:r>
                              <m:r>
                                <a:rPr lang="en-US" sz="1400" b="0" i="1" smtClean="0">
                                  <a:latin typeface="Cambria Math"/>
                                </a:rPr>
                                <m:t>∗(</m:t>
                              </m:r>
                              <m:r>
                                <a:rPr lang="en-US" sz="1400" b="0" i="1" smtClean="0">
                                  <a:latin typeface="Cambria Math"/>
                                </a:rPr>
                                <m:t>𝑉𝑁</m:t>
                              </m:r>
                              <m:r>
                                <a:rPr lang="en-US" sz="1400" b="0" i="1" smtClean="0">
                                  <a:latin typeface="Cambria Math"/>
                                </a:rPr>
                                <m:t>−</m:t>
                              </m:r>
                              <m:f>
                                <m:fPr>
                                  <m:ctrlPr>
                                    <a:rPr lang="en-US" sz="1400" b="0" i="1" smtClean="0">
                                      <a:latin typeface="Cambria Math"/>
                                    </a:rPr>
                                  </m:ctrlPr>
                                </m:fPr>
                                <m:num>
                                  <m:r>
                                    <a:rPr lang="en-US" sz="1400" b="0" i="1" smtClean="0">
                                      <a:latin typeface="Cambria Math"/>
                                    </a:rPr>
                                    <m:t>𝐶</m:t>
                                  </m:r>
                                </m:num>
                                <m:den>
                                  <m:r>
                                    <a:rPr lang="en-US" sz="1400" b="0" i="1" smtClean="0">
                                      <a:latin typeface="Cambria Math"/>
                                    </a:rPr>
                                    <m:t>𝑌</m:t>
                                  </m:r>
                                </m:den>
                              </m:f>
                              <m:r>
                                <a:rPr lang="en-US" sz="1400" b="0" i="1" smtClean="0">
                                  <a:latin typeface="Cambria Math"/>
                                </a:rPr>
                                <m:t>)</m:t>
                              </m:r>
                            </m:num>
                            <m:den>
                              <m:sSup>
                                <m:sSupPr>
                                  <m:ctrlPr>
                                    <a:rPr lang="en-US" sz="1400" b="0" i="1" smtClean="0">
                                      <a:latin typeface="Cambria Math"/>
                                    </a:rPr>
                                  </m:ctrlPr>
                                </m:sSupPr>
                                <m:e>
                                  <m:r>
                                    <a:rPr lang="en-US" sz="1400" b="0" i="1" smtClean="0">
                                      <a:latin typeface="Cambria Math"/>
                                    </a:rPr>
                                    <m:t>(1+</m:t>
                                  </m:r>
                                  <m:r>
                                    <a:rPr lang="en-US" sz="1400" b="0" i="1" smtClean="0">
                                      <a:latin typeface="Cambria Math"/>
                                    </a:rPr>
                                    <m:t>𝑌</m:t>
                                  </m:r>
                                  <m:r>
                                    <a:rPr lang="en-US" sz="1400" b="0" i="1" smtClean="0">
                                      <a:latin typeface="Cambria Math"/>
                                    </a:rPr>
                                    <m:t>)</m:t>
                                  </m:r>
                                </m:e>
                                <m:sup>
                                  <m:r>
                                    <a:rPr lang="en-US" sz="1400" b="0" i="1" smtClean="0">
                                      <a:latin typeface="Cambria Math"/>
                                    </a:rPr>
                                    <m:t>𝑛</m:t>
                                  </m:r>
                                  <m:r>
                                    <a:rPr lang="en-US" sz="1400" b="0" i="1" smtClean="0">
                                      <a:latin typeface="Cambria Math"/>
                                    </a:rPr>
                                    <m:t>+1</m:t>
                                  </m:r>
                                </m:sup>
                              </m:sSup>
                            </m:den>
                          </m:f>
                        </m:num>
                        <m:den>
                          <m:r>
                            <a:rPr lang="en-US" sz="1400" b="0" i="1" smtClean="0">
                              <a:latin typeface="Cambria Math"/>
                            </a:rPr>
                            <m:t>𝑃</m:t>
                          </m:r>
                        </m:den>
                      </m:f>
                      <m:r>
                        <a:rPr lang="en-US" sz="1400" b="0" i="1" smtClean="0">
                          <a:latin typeface="Cambria Math"/>
                        </a:rPr>
                        <m:t>∗</m:t>
                      </m:r>
                      <m:f>
                        <m:fPr>
                          <m:ctrlPr>
                            <a:rPr lang="en-US" sz="1400" b="0" i="1" smtClean="0">
                              <a:latin typeface="Cambria Math"/>
                            </a:rPr>
                          </m:ctrlPr>
                        </m:fPr>
                        <m:num>
                          <m:r>
                            <a:rPr lang="en-US" sz="1400" b="0" i="1" smtClean="0">
                              <a:latin typeface="Cambria Math"/>
                            </a:rPr>
                            <m:t>1</m:t>
                          </m:r>
                        </m:num>
                        <m:den>
                          <m:r>
                            <a:rPr lang="en-US" sz="1400" b="0" i="1" smtClean="0">
                              <a:latin typeface="Cambria Math"/>
                            </a:rPr>
                            <m:t>𝑚</m:t>
                          </m:r>
                        </m:den>
                      </m:f>
                    </m:oMath>
                  </m:oMathPara>
                </a14:m>
                <a:endParaRPr 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4982315" y="4365104"/>
                <a:ext cx="3642856" cy="847540"/>
              </a:xfrm>
              <a:prstGeom prst="rect">
                <a:avLst/>
              </a:prstGeom>
              <a:blipFill rotWithShape="1">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82315" y="5517232"/>
                <a:ext cx="1242071" cy="533864"/>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p>
                        <m:sSupPr>
                          <m:ctrlPr>
                            <a:rPr lang="en-US" sz="1400" i="1" smtClean="0">
                              <a:latin typeface="Cambria Math"/>
                            </a:rPr>
                          </m:ctrlPr>
                        </m:sSupPr>
                        <m:e>
                          <m:r>
                            <a:rPr lang="en-US" sz="1400" b="0" i="1" smtClean="0">
                              <a:latin typeface="Cambria Math"/>
                            </a:rPr>
                            <m:t>𝐷</m:t>
                          </m:r>
                        </m:e>
                        <m:sup>
                          <m:r>
                            <a:rPr lang="en-US" sz="1400" b="0" i="1" smtClean="0">
                              <a:latin typeface="Cambria Math"/>
                            </a:rPr>
                            <m:t>∗</m:t>
                          </m:r>
                        </m:sup>
                      </m:sSup>
                      <m:r>
                        <a:rPr lang="en-US" sz="1400" b="0" i="1" smtClean="0">
                          <a:latin typeface="Cambria Math"/>
                        </a:rPr>
                        <m:t>=</m:t>
                      </m:r>
                      <m:f>
                        <m:fPr>
                          <m:ctrlPr>
                            <a:rPr lang="en-US" sz="1400" b="0" i="1" smtClean="0">
                              <a:latin typeface="Cambria Math"/>
                            </a:rPr>
                          </m:ctrlPr>
                        </m:fPr>
                        <m:num>
                          <m:r>
                            <a:rPr lang="en-US" sz="1400" b="0" i="1" smtClean="0">
                              <a:latin typeface="Cambria Math"/>
                            </a:rPr>
                            <m:t>𝐷𝑚𝑎𝑐</m:t>
                          </m:r>
                        </m:num>
                        <m:den>
                          <m:r>
                            <a:rPr lang="en-US" sz="1400" b="0" i="1" smtClean="0">
                              <a:latin typeface="Cambria Math"/>
                            </a:rPr>
                            <m:t>(1+</m:t>
                          </m:r>
                          <m:r>
                            <a:rPr lang="en-US" sz="1400" b="0" i="1" smtClean="0">
                              <a:latin typeface="Cambria Math"/>
                            </a:rPr>
                            <m:t>𝑌</m:t>
                          </m:r>
                          <m:r>
                            <a:rPr lang="en-US" sz="1400" b="0" i="1" smtClean="0">
                              <a:latin typeface="Cambria Math"/>
                            </a:rPr>
                            <m:t>)</m:t>
                          </m:r>
                        </m:den>
                      </m:f>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4982315" y="5517232"/>
                <a:ext cx="1242071" cy="533864"/>
              </a:xfrm>
              <a:prstGeom prst="rect">
                <a:avLst/>
              </a:prstGeom>
              <a:blipFill rotWithShape="1">
                <a:blip r:embed="rId5"/>
                <a:stretch>
                  <a:fillRect b="-4545"/>
                </a:stretch>
              </a:blipFill>
            </p:spPr>
            <p:txBody>
              <a:bodyPr/>
              <a:lstStyle/>
              <a:p>
                <a:r>
                  <a:rPr lang="es-MX">
                    <a:noFill/>
                  </a:rPr>
                  <a:t> </a:t>
                </a:r>
              </a:p>
            </p:txBody>
          </p:sp>
        </mc:Fallback>
      </mc:AlternateContent>
    </p:spTree>
    <p:extLst>
      <p:ext uri="{BB962C8B-B14F-4D97-AF65-F5344CB8AC3E}">
        <p14:creationId xmlns:p14="http://schemas.microsoft.com/office/powerpoint/2010/main" val="22938149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ES" sz="1800" dirty="0">
                <a:latin typeface="Calibri" panose="020F0502020204030204" pitchFamily="34" charset="0"/>
              </a:rPr>
              <a:t>La duración modificada es una estimación de tipo lineal de una relación precio-rendimiento no lineal, que puede ser utilizada para predecir la variación en el precio de los bonos cuando se mueven los tipos de interés. </a:t>
            </a:r>
          </a:p>
          <a:p>
            <a:pPr marL="0" indent="0">
              <a:buNone/>
            </a:pPr>
            <a:endParaRPr lang="es-MX" sz="18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944" y="3140968"/>
            <a:ext cx="6527296" cy="253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912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ES" sz="1800" dirty="0">
                <a:latin typeface="Calibri" panose="020F0502020204030204" pitchFamily="34" charset="0"/>
              </a:rPr>
              <a:t>Con objeto de predecir dicho error o disparidad, surge </a:t>
            </a:r>
            <a:r>
              <a:rPr lang="es-ES" sz="1800" b="1" dirty="0">
                <a:latin typeface="Calibri" panose="020F0502020204030204" pitchFamily="34" charset="0"/>
              </a:rPr>
              <a:t>la Convexidad </a:t>
            </a:r>
            <a:r>
              <a:rPr lang="es-ES" sz="1800" dirty="0">
                <a:latin typeface="Calibri" panose="020F0502020204030204" pitchFamily="34" charset="0"/>
              </a:rPr>
              <a:t>que es, en realidad, la segunda derivada de dicha curva y muestra cómo varía la duración modificada cuando se alteran los tipos de </a:t>
            </a:r>
            <a:r>
              <a:rPr lang="es-ES" sz="1800" dirty="0" smtClean="0">
                <a:latin typeface="Calibri" panose="020F0502020204030204" pitchFamily="34" charset="0"/>
              </a:rPr>
              <a:t>interés</a:t>
            </a:r>
          </a:p>
          <a:p>
            <a:pPr marL="0" indent="0" algn="just">
              <a:buNone/>
            </a:pPr>
            <a:endParaRPr lang="es-ES" sz="1800" dirty="0">
              <a:latin typeface="Calibri" panose="020F0502020204030204" pitchFamily="34" charset="0"/>
            </a:endParaRPr>
          </a:p>
          <a:p>
            <a:pPr marL="0" indent="0" algn="just">
              <a:buNone/>
            </a:pPr>
            <a:endParaRPr lang="es-ES" sz="1800" dirty="0" smtClean="0">
              <a:latin typeface="Calibri" panose="020F0502020204030204" pitchFamily="34" charset="0"/>
            </a:endParaRPr>
          </a:p>
          <a:p>
            <a:pPr marL="0" indent="0" algn="just">
              <a:buNone/>
            </a:pPr>
            <a:endParaRPr lang="es-ES" sz="1800" dirty="0">
              <a:latin typeface="Calibri" panose="020F0502020204030204" pitchFamily="34" charset="0"/>
            </a:endParaRPr>
          </a:p>
          <a:p>
            <a:pPr marL="0" indent="0" algn="just">
              <a:buNone/>
            </a:pPr>
            <a:endParaRPr lang="es-ES" sz="1800" dirty="0" smtClean="0">
              <a:latin typeface="Calibri" panose="020F0502020204030204" pitchFamily="34" charset="0"/>
            </a:endParaRPr>
          </a:p>
          <a:p>
            <a:pPr marL="0" lvl="0" indent="0" algn="just">
              <a:buNone/>
            </a:pPr>
            <a:endParaRPr lang="es-MX" sz="1800" dirty="0" smtClean="0">
              <a:latin typeface="Calibri" panose="020F0502020204030204" pitchFamily="34" charset="0"/>
            </a:endParaRPr>
          </a:p>
          <a:p>
            <a:pPr marL="0" lvl="0" indent="0" algn="just">
              <a:buNone/>
            </a:pPr>
            <a:r>
              <a:rPr lang="es-MX" sz="1800" dirty="0" smtClean="0">
                <a:latin typeface="Calibri" panose="020F0502020204030204" pitchFamily="34" charset="0"/>
              </a:rPr>
              <a:t>Si </a:t>
            </a:r>
            <a:r>
              <a:rPr lang="es-MX" sz="1800" dirty="0">
                <a:latin typeface="Calibri" panose="020F0502020204030204" pitchFamily="34" charset="0"/>
              </a:rPr>
              <a:t>se hacen m pagos anuales, y ti está dado en períodos (1/m de año), para anualizar la Convexidad es necesario dividir entre el número de períodos al cuadrado</a:t>
            </a:r>
          </a:p>
          <a:p>
            <a:pPr marL="0" indent="0" algn="just">
              <a:buNone/>
            </a:pPr>
            <a:endParaRPr lang="es-ES" sz="1800" dirty="0">
              <a:latin typeface="Calibri" panose="020F0502020204030204" pitchFamily="34" charset="0"/>
            </a:endParaRPr>
          </a:p>
          <a:p>
            <a:pPr marL="0" indent="0">
              <a:buNone/>
            </a:pPr>
            <a:endParaRPr lang="es-MX"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1210947951"/>
              </p:ext>
            </p:extLst>
          </p:nvPr>
        </p:nvGraphicFramePr>
        <p:xfrm>
          <a:off x="2843808" y="2780928"/>
          <a:ext cx="3340100" cy="914400"/>
        </p:xfrm>
        <a:graphic>
          <a:graphicData uri="http://schemas.openxmlformats.org/presentationml/2006/ole">
            <mc:AlternateContent xmlns:mc="http://schemas.openxmlformats.org/markup-compatibility/2006">
              <mc:Choice xmlns:v="urn:schemas-microsoft-com:vml" Requires="v">
                <p:oleObj spid="_x0000_s9231" name="Equation" r:id="rId3" imgW="1701800" imgH="457200" progId="Equation.3">
                  <p:embed/>
                </p:oleObj>
              </mc:Choice>
              <mc:Fallback>
                <p:oleObj name="Equation" r:id="rId3" imgW="17018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780928"/>
                        <a:ext cx="3340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156450"/>
            <a:ext cx="6035426" cy="99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34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ES" sz="1800" dirty="0">
                <a:latin typeface="Calibri" panose="020F0502020204030204" pitchFamily="34" charset="0"/>
              </a:rPr>
              <a:t>Con objeto de predecir dicho error o disparidad, surge </a:t>
            </a:r>
            <a:r>
              <a:rPr lang="es-ES" sz="1800" b="1" dirty="0">
                <a:latin typeface="Calibri" panose="020F0502020204030204" pitchFamily="34" charset="0"/>
              </a:rPr>
              <a:t>la Convexidad </a:t>
            </a:r>
            <a:r>
              <a:rPr lang="es-ES" sz="1800" dirty="0">
                <a:latin typeface="Calibri" panose="020F0502020204030204" pitchFamily="34" charset="0"/>
              </a:rPr>
              <a:t>que es, en realidad, la segunda derivada de dicha curva y muestra cómo varía la duración modificada cuando se alteran los tipos de </a:t>
            </a:r>
            <a:r>
              <a:rPr lang="es-ES" sz="1800" dirty="0" smtClean="0">
                <a:latin typeface="Calibri" panose="020F0502020204030204" pitchFamily="34" charset="0"/>
              </a:rPr>
              <a:t>interés</a:t>
            </a:r>
          </a:p>
          <a:p>
            <a:pPr marL="0" indent="0" algn="just">
              <a:buNone/>
            </a:pPr>
            <a:endParaRPr lang="es-ES" sz="1800" dirty="0">
              <a:latin typeface="Calibri" panose="020F0502020204030204" pitchFamily="34" charset="0"/>
            </a:endParaRPr>
          </a:p>
          <a:p>
            <a:pPr marL="0" indent="0" algn="just">
              <a:buNone/>
            </a:pPr>
            <a:endParaRPr lang="es-ES" sz="1800" dirty="0" smtClean="0">
              <a:latin typeface="Calibri" panose="020F0502020204030204" pitchFamily="34" charset="0"/>
            </a:endParaRPr>
          </a:p>
          <a:p>
            <a:pPr marL="0" indent="0" algn="just">
              <a:buNone/>
            </a:pPr>
            <a:endParaRPr lang="es-ES" sz="1800" dirty="0">
              <a:latin typeface="Calibri" panose="020F0502020204030204" pitchFamily="34" charset="0"/>
            </a:endParaRPr>
          </a:p>
          <a:p>
            <a:pPr marL="0" indent="0" algn="just">
              <a:buNone/>
            </a:pPr>
            <a:endParaRPr lang="es-ES" sz="1800" dirty="0" smtClean="0">
              <a:latin typeface="Calibri" panose="020F0502020204030204" pitchFamily="34" charset="0"/>
            </a:endParaRPr>
          </a:p>
          <a:p>
            <a:pPr marL="0" lvl="0" indent="0" algn="just">
              <a:buNone/>
            </a:pPr>
            <a:endParaRPr lang="es-MX" sz="1800" dirty="0" smtClean="0">
              <a:latin typeface="Calibri" panose="020F0502020204030204" pitchFamily="34" charset="0"/>
            </a:endParaRPr>
          </a:p>
          <a:p>
            <a:pPr marL="0" lvl="0" indent="0" algn="just">
              <a:buNone/>
            </a:pPr>
            <a:r>
              <a:rPr lang="es-MX" sz="1800" dirty="0" smtClean="0">
                <a:latin typeface="Calibri" panose="020F0502020204030204" pitchFamily="34" charset="0"/>
              </a:rPr>
              <a:t>Si </a:t>
            </a:r>
            <a:r>
              <a:rPr lang="es-MX" sz="1800" dirty="0">
                <a:latin typeface="Calibri" panose="020F0502020204030204" pitchFamily="34" charset="0"/>
              </a:rPr>
              <a:t>se hacen m pagos anuales, y ti está dado en períodos (1/m de año), para anualizar la Convexidad es necesario dividir entre el número de períodos al cuadrado</a:t>
            </a:r>
          </a:p>
          <a:p>
            <a:pPr marL="0" indent="0" algn="just">
              <a:buNone/>
            </a:pPr>
            <a:endParaRPr lang="es-ES" sz="1800" dirty="0">
              <a:latin typeface="Calibri" panose="020F0502020204030204" pitchFamily="34" charset="0"/>
            </a:endParaRPr>
          </a:p>
          <a:p>
            <a:pPr marL="0" indent="0">
              <a:buNone/>
            </a:pPr>
            <a:endParaRPr lang="es-MX"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512909010"/>
              </p:ext>
            </p:extLst>
          </p:nvPr>
        </p:nvGraphicFramePr>
        <p:xfrm>
          <a:off x="2843808" y="2780928"/>
          <a:ext cx="3340100" cy="914400"/>
        </p:xfrm>
        <a:graphic>
          <a:graphicData uri="http://schemas.openxmlformats.org/presentationml/2006/ole">
            <mc:AlternateContent xmlns:mc="http://schemas.openxmlformats.org/markup-compatibility/2006">
              <mc:Choice xmlns:v="urn:schemas-microsoft-com:vml" Requires="v">
                <p:oleObj spid="_x0000_s10254" name="Equation" r:id="rId3" imgW="1701800" imgH="457200" progId="Equation.3">
                  <p:embed/>
                </p:oleObj>
              </mc:Choice>
              <mc:Fallback>
                <p:oleObj name="Equation" r:id="rId3" imgW="1701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780928"/>
                        <a:ext cx="3340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156450"/>
            <a:ext cx="6035426" cy="99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9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2.4 Duración y Convexidad</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buNone/>
            </a:pPr>
            <a:r>
              <a:rPr lang="es-MX" sz="1800" dirty="0" smtClean="0">
                <a:latin typeface="Calibri" panose="020F0502020204030204" pitchFamily="34" charset="0"/>
              </a:rPr>
              <a:t>¿Cómo </a:t>
            </a:r>
            <a:r>
              <a:rPr lang="es-MX" sz="1800" dirty="0">
                <a:latin typeface="Calibri" panose="020F0502020204030204" pitchFamily="34" charset="0"/>
              </a:rPr>
              <a:t>utilizar la duración y convexidad para aproximar el cambio de valor del bono? </a:t>
            </a:r>
          </a:p>
          <a:p>
            <a:pPr marL="0" indent="0" algn="just">
              <a:buNone/>
            </a:pPr>
            <a:endParaRPr lang="es-ES" sz="1800" dirty="0">
              <a:latin typeface="Calibri" panose="020F0502020204030204" pitchFamily="34" charset="0"/>
            </a:endParaRPr>
          </a:p>
          <a:p>
            <a:pPr marL="0" indent="0" algn="just">
              <a:buNone/>
            </a:pPr>
            <a:endParaRPr lang="es-ES" sz="1800" dirty="0" smtClean="0">
              <a:latin typeface="Calibri" panose="020F0502020204030204" pitchFamily="34" charset="0"/>
            </a:endParaRPr>
          </a:p>
          <a:p>
            <a:pPr marL="0" indent="0" algn="just">
              <a:buNone/>
            </a:pPr>
            <a:endParaRPr lang="es-ES" sz="1800" dirty="0">
              <a:latin typeface="Calibri" panose="020F0502020204030204" pitchFamily="34" charset="0"/>
            </a:endParaRPr>
          </a:p>
          <a:p>
            <a:pPr marL="0" indent="0">
              <a:buNone/>
            </a:pPr>
            <a:r>
              <a:rPr lang="es-MX" sz="1800" dirty="0" smtClean="0">
                <a:latin typeface="Calibri" panose="020F0502020204030204" pitchFamily="34" charset="0"/>
              </a:rPr>
              <a:t>Si </a:t>
            </a:r>
            <a:r>
              <a:rPr lang="es-MX" sz="1800" dirty="0">
                <a:latin typeface="Calibri" panose="020F0502020204030204" pitchFamily="34" charset="0"/>
              </a:rPr>
              <a:t>consideramos la expresión de Taylor truncada a segundo orden tenemos entonces que </a:t>
            </a:r>
            <a:endParaRPr lang="es-ES" sz="1800" dirty="0">
              <a:latin typeface="Calibri" panose="020F0502020204030204" pitchFamily="34" charset="0"/>
            </a:endParaRPr>
          </a:p>
          <a:p>
            <a:pPr marL="0" indent="0">
              <a:buNone/>
            </a:pPr>
            <a:endParaRPr lang="es-MX" sz="1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94" y="2204864"/>
            <a:ext cx="79343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421000"/>
            <a:ext cx="49720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364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2. Mercado de Dinero</a:t>
            </a:r>
            <a:br>
              <a:rPr lang="es-MX" sz="2200" dirty="0" smtClean="0">
                <a:latin typeface="Calibri" panose="020F0502020204030204" pitchFamily="34" charset="0"/>
              </a:rPr>
            </a:br>
            <a:r>
              <a:rPr lang="es-MX" sz="2200" dirty="0" smtClean="0">
                <a:latin typeface="Calibri" panose="020F0502020204030204" pitchFamily="34" charset="0"/>
              </a:rPr>
              <a:t>2.5 Interpolación</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Autofit/>
          </a:bodyPr>
          <a:lstStyle/>
          <a:p>
            <a:pPr marL="0" indent="0" algn="just">
              <a:buNone/>
            </a:pPr>
            <a:r>
              <a:rPr lang="es-ES" sz="1800" dirty="0">
                <a:latin typeface="Calibri" panose="020F0502020204030204" pitchFamily="34" charset="0"/>
              </a:rPr>
              <a:t>Con el polinomio de interpolación de Newton se logra aproximar un valor de la función f(x) en un valor desconocido de x. </a:t>
            </a:r>
            <a:endParaRPr lang="en-US" sz="1800" dirty="0">
              <a:latin typeface="Calibri" panose="020F0502020204030204" pitchFamily="34" charset="0"/>
            </a:endParaRPr>
          </a:p>
          <a:p>
            <a:pPr marL="0" indent="0" algn="just">
              <a:buNone/>
            </a:pPr>
            <a:endParaRPr lang="es-ES" sz="1800" dirty="0">
              <a:latin typeface="Calibri" panose="020F0502020204030204" pitchFamily="34" charset="0"/>
            </a:endParaRPr>
          </a:p>
          <a:p>
            <a:pPr marL="0" indent="0">
              <a:buNone/>
            </a:pPr>
            <a:endParaRPr lang="es-MX"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36912"/>
            <a:ext cx="4860019" cy="324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380" y="2564904"/>
            <a:ext cx="40576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239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3200" dirty="0" smtClean="0">
                <a:latin typeface="CG Omega" panose="020B0502050508020304" pitchFamily="34" charset="0"/>
              </a:rPr>
              <a:t>2.3 Medidas de Riesgo</a:t>
            </a:r>
            <a:r>
              <a:rPr lang="es-MX" dirty="0" smtClean="0"/>
              <a:t/>
            </a:r>
            <a:br>
              <a:rPr lang="es-MX" dirty="0" smtClean="0"/>
            </a:br>
            <a:endParaRPr lang="es-MX" dirty="0"/>
          </a:p>
        </p:txBody>
      </p:sp>
      <p:sp>
        <p:nvSpPr>
          <p:cNvPr id="3" name="Content Placeholder 2"/>
          <p:cNvSpPr>
            <a:spLocks noGrp="1"/>
          </p:cNvSpPr>
          <p:nvPr>
            <p:ph idx="1"/>
          </p:nvPr>
        </p:nvSpPr>
        <p:spPr>
          <a:xfrm>
            <a:off x="446856" y="1484784"/>
            <a:ext cx="8229600" cy="4608512"/>
          </a:xfrm>
        </p:spPr>
        <p:txBody>
          <a:bodyPr/>
          <a:lstStyle/>
          <a:p>
            <a:pPr marL="0" indent="0" algn="just">
              <a:buClr>
                <a:srgbClr val="BC7916"/>
              </a:buClr>
              <a:buNone/>
            </a:pPr>
            <a:endParaRPr lang="es-MX" sz="2000" dirty="0">
              <a:latin typeface="CG Omega" panose="020B0502050508020304" pitchFamily="34" charset="0"/>
            </a:endParaRPr>
          </a:p>
          <a:p>
            <a:pPr marL="0" indent="0" algn="just">
              <a:buNone/>
            </a:pPr>
            <a:endParaRPr lang="es-MX" sz="2000" dirty="0">
              <a:latin typeface="CG Omega" panose="020B0502050508020304" pitchFamily="34" charset="0"/>
            </a:endParaRPr>
          </a:p>
          <a:p>
            <a:pPr marL="0" indent="0" algn="just">
              <a:buNone/>
            </a:pPr>
            <a:endParaRPr lang="es-MX" sz="2000" dirty="0" smtClean="0">
              <a:latin typeface="CG Omega" panose="020B0502050508020304" pitchFamily="34" charset="0"/>
            </a:endParaRPr>
          </a:p>
          <a:p>
            <a:pPr marL="0" indent="0" algn="just">
              <a:buNone/>
            </a:pPr>
            <a:endParaRPr lang="es-MX" sz="2000" dirty="0">
              <a:latin typeface="CG Omega" panose="020B0502050508020304" pitchFamily="34" charset="0"/>
            </a:endParaRPr>
          </a:p>
          <a:p>
            <a:pPr marL="0" indent="0" algn="just">
              <a:buNone/>
            </a:pPr>
            <a:endParaRPr lang="es-ES" altLang="es-MX" sz="2000" dirty="0">
              <a:latin typeface="CG Omega" panose="020B0502050508020304" pitchFamily="34" charset="0"/>
            </a:endParaRPr>
          </a:p>
        </p:txBody>
      </p:sp>
      <p:cxnSp>
        <p:nvCxnSpPr>
          <p:cNvPr id="18" name="Straight Arrow Connector 17"/>
          <p:cNvCxnSpPr/>
          <p:nvPr/>
        </p:nvCxnSpPr>
        <p:spPr>
          <a:xfrm flipV="1">
            <a:off x="3352800" y="7729538"/>
            <a:ext cx="6686550"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8" y="1700808"/>
            <a:ext cx="81629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58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1.1 Valor presente y valor futuro</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En </a:t>
                </a:r>
                <a:r>
                  <a:rPr lang="es-MX" sz="1800" dirty="0">
                    <a:latin typeface="Calibri" panose="020F0502020204030204" pitchFamily="34" charset="0"/>
                  </a:rPr>
                  <a:t>el ámbito financiero consideremos las siguientes variables para una inversión de </a:t>
                </a:r>
                <a:r>
                  <a:rPr lang="es-MX" sz="1800" dirty="0" smtClean="0">
                    <a:latin typeface="Calibri" panose="020F0502020204030204" pitchFamily="34" charset="0"/>
                  </a:rPr>
                  <a:t>capital</a:t>
                </a:r>
              </a:p>
              <a:p>
                <a:pPr marL="0" indent="0" algn="just">
                  <a:buNone/>
                </a:pPr>
                <a:endParaRPr lang="es-MX" sz="1800" dirty="0" smtClean="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𝐶</m:t>
                      </m:r>
                      <m:r>
                        <a:rPr lang="es-MX" sz="1800" i="1">
                          <a:latin typeface="Cambria Math"/>
                        </a:rPr>
                        <m:t>=</m:t>
                      </m:r>
                      <m:r>
                        <a:rPr lang="es-MX" sz="1800" i="1">
                          <a:latin typeface="Cambria Math"/>
                        </a:rPr>
                        <m:t>𝐶𝑎𝑝𝑖𝑡𝑎𝑙</m:t>
                      </m:r>
                      <m:r>
                        <a:rPr lang="es-MX" sz="1800" i="1">
                          <a:latin typeface="Cambria Math"/>
                        </a:rPr>
                        <m:t> </m:t>
                      </m:r>
                      <m:r>
                        <a:rPr lang="es-MX" sz="1800" i="1">
                          <a:latin typeface="Cambria Math"/>
                        </a:rPr>
                        <m:t>𝑖𝑛𝑖𝑐𝑖𝑎𝑙</m:t>
                      </m:r>
                    </m:oMath>
                  </m:oMathPara>
                </a14:m>
                <a:endParaRPr lang="es-MX" sz="1800" dirty="0">
                  <a:latin typeface="CG Omega" panose="020B0502050508020304" pitchFamily="34" charset="0"/>
                </a:endParaRPr>
              </a:p>
              <a:p>
                <a:pPr marL="0" indent="0">
                  <a:buNone/>
                </a:pPr>
                <a14:m>
                  <m:oMathPara xmlns:m="http://schemas.openxmlformats.org/officeDocument/2006/math">
                    <m:oMathParaPr>
                      <m:jc m:val="centerGroup"/>
                    </m:oMathParaPr>
                    <m:oMath xmlns:m="http://schemas.openxmlformats.org/officeDocument/2006/math">
                      <m:r>
                        <a:rPr lang="es-MX" sz="1800" b="0" i="1" smtClean="0">
                          <a:latin typeface="Cambria Math"/>
                        </a:rPr>
                        <m:t>𝑆</m:t>
                      </m:r>
                      <m:r>
                        <a:rPr lang="es-MX" sz="1800" i="1">
                          <a:latin typeface="Cambria Math"/>
                        </a:rPr>
                        <m:t>=</m:t>
                      </m:r>
                      <m:r>
                        <a:rPr lang="es-MX" sz="1800" i="1">
                          <a:latin typeface="Cambria Math"/>
                        </a:rPr>
                        <m:t>𝑚𝑜𝑛𝑡𝑜</m:t>
                      </m:r>
                      <m:r>
                        <a:rPr lang="es-MX" sz="1800" i="1">
                          <a:latin typeface="Cambria Math"/>
                        </a:rPr>
                        <m:t> </m:t>
                      </m:r>
                      <m:r>
                        <a:rPr lang="es-MX" sz="1800" i="1">
                          <a:latin typeface="Cambria Math"/>
                        </a:rPr>
                        <m:t>𝑜</m:t>
                      </m:r>
                      <m:r>
                        <a:rPr lang="es-MX" sz="1800" i="1">
                          <a:latin typeface="Cambria Math"/>
                        </a:rPr>
                        <m:t> </m:t>
                      </m:r>
                      <m:r>
                        <a:rPr lang="es-MX" sz="1800" i="1">
                          <a:latin typeface="Cambria Math"/>
                        </a:rPr>
                        <m:t>𝑣𝑎𝑙𝑜𝑟</m:t>
                      </m:r>
                      <m:r>
                        <a:rPr lang="es-MX" sz="1800" i="1">
                          <a:latin typeface="Cambria Math"/>
                        </a:rPr>
                        <m:t> </m:t>
                      </m:r>
                      <m:r>
                        <a:rPr lang="es-MX" sz="1800" i="1">
                          <a:latin typeface="Cambria Math"/>
                        </a:rPr>
                        <m:t>𝑎𝑐𝑢𝑚𝑢𝑙𝑎𝑑𝑜</m:t>
                      </m:r>
                      <m:r>
                        <a:rPr lang="es-MX" sz="1800" i="1">
                          <a:latin typeface="Cambria Math"/>
                        </a:rPr>
                        <m:t> </m:t>
                      </m:r>
                      <m:r>
                        <a:rPr lang="es-MX" sz="1800" i="1">
                          <a:latin typeface="Cambria Math"/>
                        </a:rPr>
                        <m:t>𝑑𝑒</m:t>
                      </m:r>
                      <m:r>
                        <a:rPr lang="es-MX" sz="1800" i="1">
                          <a:latin typeface="Cambria Math"/>
                        </a:rPr>
                        <m:t> </m:t>
                      </m:r>
                      <m:r>
                        <a:rPr lang="es-MX" sz="1800" i="1">
                          <a:latin typeface="Cambria Math"/>
                        </a:rPr>
                        <m:t>𝐶</m:t>
                      </m:r>
                    </m:oMath>
                  </m:oMathPara>
                </a14:m>
                <a:endParaRPr lang="es-MX" sz="1800" dirty="0" smtClean="0">
                  <a:latin typeface="Calibri" panose="020F0502020204030204" pitchFamily="34" charset="0"/>
                </a:endParaRPr>
              </a:p>
              <a:p>
                <a:pPr marL="0" indent="0" algn="ctr">
                  <a:buNone/>
                </a:pPr>
                <a14:m>
                  <m:oMath xmlns:m="http://schemas.openxmlformats.org/officeDocument/2006/math">
                    <m:r>
                      <a:rPr lang="es-MX" sz="1800" i="1">
                        <a:latin typeface="Cambria Math"/>
                      </a:rPr>
                      <m:t>𝐼</m:t>
                    </m:r>
                    <m:r>
                      <a:rPr lang="es-MX" sz="1800" i="1">
                        <a:latin typeface="Cambria Math"/>
                      </a:rPr>
                      <m:t>=</m:t>
                    </m:r>
                    <m:r>
                      <a:rPr lang="es-MX" sz="1800" i="1">
                        <a:latin typeface="Cambria Math"/>
                      </a:rPr>
                      <m:t>𝑖𝑛𝑡𝑒𝑟</m:t>
                    </m:r>
                    <m:r>
                      <a:rPr lang="es-MX" sz="1800" i="1">
                        <a:latin typeface="Cambria Math"/>
                      </a:rPr>
                      <m:t>é</m:t>
                    </m:r>
                    <m:r>
                      <a:rPr lang="es-MX" sz="1800" i="1">
                        <a:latin typeface="Cambria Math"/>
                      </a:rPr>
                      <m:t>𝑠</m:t>
                    </m:r>
                  </m:oMath>
                </a14:m>
                <a:r>
                  <a:rPr lang="es-MX" sz="1800" dirty="0">
                    <a:latin typeface="CG Omega" panose="020B0502050508020304" pitchFamily="34" charset="0"/>
                  </a:rPr>
                  <a:t> </a:t>
                </a:r>
              </a:p>
              <a:p>
                <a:pPr marL="0" indent="0" algn="just">
                  <a:buNone/>
                </a:pPr>
                <a:endParaRPr lang="es-MX" sz="1800" dirty="0" smtClean="0">
                  <a:latin typeface="Calibri" panose="020F0502020204030204" pitchFamily="34" charset="0"/>
                </a:endParaRPr>
              </a:p>
              <a:p>
                <a:pPr marL="0" indent="0" algn="just">
                  <a:buNone/>
                </a:pPr>
                <a:r>
                  <a:rPr lang="es-MX" sz="1800" dirty="0" smtClean="0">
                    <a:latin typeface="Calibri" panose="020F0502020204030204" pitchFamily="34" charset="0"/>
                  </a:rPr>
                  <a:t>De </a:t>
                </a:r>
                <a:r>
                  <a:rPr lang="es-MX" sz="1800" dirty="0">
                    <a:latin typeface="Calibri" panose="020F0502020204030204" pitchFamily="34" charset="0"/>
                  </a:rPr>
                  <a:t>tal manera </a:t>
                </a:r>
                <a:r>
                  <a:rPr lang="es-MX" sz="1800" dirty="0" smtClean="0">
                    <a:latin typeface="Calibri" panose="020F0502020204030204" pitchFamily="34" charset="0"/>
                  </a:rPr>
                  <a:t>que:</a:t>
                </a:r>
              </a:p>
              <a:p>
                <a:pPr marL="0" indent="0" algn="just">
                  <a:buNone/>
                </a:pPr>
                <a:endParaRPr lang="es-MX" sz="1800" dirty="0" smtClean="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𝑉𝑎𝑙𝑜𝑟</m:t>
                      </m:r>
                      <m:r>
                        <a:rPr lang="es-MX" sz="1800" i="1">
                          <a:latin typeface="Cambria Math"/>
                        </a:rPr>
                        <m:t> </m:t>
                      </m:r>
                      <m:r>
                        <a:rPr lang="es-MX" sz="1800" i="1">
                          <a:latin typeface="Cambria Math"/>
                        </a:rPr>
                        <m:t>𝐴𝑐𝑢𝑚𝑢𝑙𝑎𝑑𝑜</m:t>
                      </m:r>
                      <m:r>
                        <a:rPr lang="es-MX" sz="1800" i="1">
                          <a:latin typeface="Cambria Math"/>
                        </a:rPr>
                        <m:t>=</m:t>
                      </m:r>
                      <m:r>
                        <a:rPr lang="es-MX" sz="1800" i="1">
                          <a:latin typeface="Cambria Math"/>
                        </a:rPr>
                        <m:t>𝐶𝑎𝑝𝑖𝑡𝑎𝑙</m:t>
                      </m:r>
                      <m:r>
                        <a:rPr lang="es-MX" sz="1800" i="1">
                          <a:latin typeface="Cambria Math"/>
                        </a:rPr>
                        <m:t> </m:t>
                      </m:r>
                      <m:r>
                        <a:rPr lang="es-MX" sz="1800" i="1">
                          <a:latin typeface="Cambria Math"/>
                        </a:rPr>
                        <m:t>𝑖𝑛𝑖𝑐𝑖𝑎𝑙</m:t>
                      </m:r>
                      <m:r>
                        <a:rPr lang="es-MX" sz="1800" i="1">
                          <a:latin typeface="Cambria Math"/>
                        </a:rPr>
                        <m:t>+</m:t>
                      </m:r>
                      <m:r>
                        <a:rPr lang="es-MX" sz="1800" i="1">
                          <a:latin typeface="Cambria Math"/>
                        </a:rPr>
                        <m:t>𝑖𝑛𝑡𝑒𝑟𝑒𝑠𝑒𝑠</m:t>
                      </m:r>
                    </m:oMath>
                  </m:oMathPara>
                </a14:m>
                <a:endParaRPr lang="es-MX" sz="1800" dirty="0" smtClean="0">
                  <a:latin typeface="CG Omega" panose="020B05020505080203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𝑆</m:t>
                      </m:r>
                      <m:r>
                        <a:rPr lang="es-MX" sz="1800" i="1">
                          <a:latin typeface="Cambria Math"/>
                        </a:rPr>
                        <m:t>=</m:t>
                      </m:r>
                      <m:r>
                        <a:rPr lang="es-MX" sz="1800" i="1">
                          <a:latin typeface="Cambria Math"/>
                        </a:rPr>
                        <m:t>𝐶</m:t>
                      </m:r>
                      <m:r>
                        <a:rPr lang="es-MX" sz="1800" i="1">
                          <a:latin typeface="Cambria Math"/>
                        </a:rPr>
                        <m:t>+</m:t>
                      </m:r>
                      <m:r>
                        <a:rPr lang="es-MX" sz="1800" i="1">
                          <a:latin typeface="Cambria Math"/>
                        </a:rPr>
                        <m:t>𝐼</m:t>
                      </m:r>
                    </m:oMath>
                  </m:oMathPara>
                </a14:m>
                <a:endParaRPr lang="es-MX" sz="1800" dirty="0" smtClean="0">
                  <a:latin typeface="CG Omega" panose="020B05020505080203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𝐼𝑛𝑡𝑒𝑟𝑒𝑠</m:t>
                      </m:r>
                      <m:r>
                        <a:rPr lang="es-MX" sz="1800" i="1">
                          <a:latin typeface="Cambria Math"/>
                        </a:rPr>
                        <m:t>=</m:t>
                      </m:r>
                      <m:r>
                        <a:rPr lang="es-MX" sz="1800" i="1">
                          <a:latin typeface="Cambria Math"/>
                        </a:rPr>
                        <m:t>𝑉𝑎𝑙𝑜𝑟</m:t>
                      </m:r>
                      <m:r>
                        <a:rPr lang="es-MX" sz="1800" i="1">
                          <a:latin typeface="Cambria Math"/>
                        </a:rPr>
                        <m:t> </m:t>
                      </m:r>
                      <m:r>
                        <a:rPr lang="es-MX" sz="1800" i="1">
                          <a:latin typeface="Cambria Math"/>
                        </a:rPr>
                        <m:t>𝐴𝑐𝑢𝑚𝑢𝑙𝑎𝑑𝑜</m:t>
                      </m:r>
                      <m:r>
                        <a:rPr lang="es-MX" sz="1800" i="1">
                          <a:latin typeface="Cambria Math"/>
                        </a:rPr>
                        <m:t> − </m:t>
                      </m:r>
                      <m:r>
                        <a:rPr lang="es-MX" sz="1800" i="1">
                          <a:latin typeface="Cambria Math"/>
                        </a:rPr>
                        <m:t>𝐶𝑎𝑝𝑖𝑡𝑎𝑙</m:t>
                      </m:r>
                      <m:r>
                        <a:rPr lang="es-MX" sz="1800" i="1">
                          <a:latin typeface="Cambria Math"/>
                        </a:rPr>
                        <m:t> </m:t>
                      </m:r>
                      <m:r>
                        <a:rPr lang="es-MX" sz="1800" i="1">
                          <a:latin typeface="Cambria Math"/>
                        </a:rPr>
                        <m:t>𝑖𝑛𝑖𝑐𝑖𝑎𝑙</m:t>
                      </m:r>
                    </m:oMath>
                  </m:oMathPara>
                </a14:m>
                <a:endParaRPr lang="es-MX" sz="1800" dirty="0">
                  <a:latin typeface="CG Omega" panose="020B0502050508020304" pitchFamily="34" charset="0"/>
                </a:endParaRPr>
              </a:p>
              <a:p>
                <a:pPr marL="0" indent="0" algn="ctr">
                  <a:buNone/>
                </a:pPr>
                <a14:m>
                  <m:oMath xmlns:m="http://schemas.openxmlformats.org/officeDocument/2006/math">
                    <m:r>
                      <a:rPr lang="es-MX" sz="1800" i="1">
                        <a:latin typeface="Cambria Math"/>
                      </a:rPr>
                      <m:t>𝐼</m:t>
                    </m:r>
                    <m:r>
                      <a:rPr lang="es-MX" sz="1800" i="1">
                        <a:latin typeface="Cambria Math"/>
                      </a:rPr>
                      <m:t>=</m:t>
                    </m:r>
                    <m:r>
                      <a:rPr lang="es-MX" sz="1800" i="1">
                        <a:latin typeface="Cambria Math"/>
                      </a:rPr>
                      <m:t>𝑆</m:t>
                    </m:r>
                    <m:r>
                      <a:rPr lang="es-MX" sz="1800" i="1">
                        <a:latin typeface="Cambria Math"/>
                      </a:rPr>
                      <m:t>−</m:t>
                    </m:r>
                    <m:r>
                      <a:rPr lang="es-MX" sz="1800" i="1">
                        <a:latin typeface="Cambria Math"/>
                      </a:rPr>
                      <m:t>𝐶</m:t>
                    </m:r>
                  </m:oMath>
                </a14:m>
                <a:r>
                  <a:rPr lang="es-MX" sz="1800" dirty="0">
                    <a:latin typeface="CG Omega" panose="020B0502050508020304" pitchFamily="34" charset="0"/>
                  </a:rPr>
                  <a:t> </a:t>
                </a: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4228043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1.1 Valor presente y valor futuro</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El cálculo del interés generado sobre el capital es expresado de la siguiente manera a través de una tasa de inversión (</a:t>
                </a:r>
                <a:r>
                  <a:rPr lang="es-MX" sz="1800" i="1" dirty="0" smtClean="0">
                    <a:latin typeface="Calibri" panose="020F0502020204030204" pitchFamily="34" charset="0"/>
                  </a:rPr>
                  <a:t>i</a:t>
                </a:r>
                <a:r>
                  <a:rPr lang="es-MX" sz="1800" dirty="0" smtClean="0">
                    <a:latin typeface="Calibri" panose="020F0502020204030204" pitchFamily="34" charset="0"/>
                  </a:rPr>
                  <a:t>). Donde </a:t>
                </a:r>
                <a:r>
                  <a:rPr lang="es-MX" sz="1800" dirty="0">
                    <a:latin typeface="Calibri" panose="020F0502020204030204" pitchFamily="34" charset="0"/>
                  </a:rPr>
                  <a:t>(1+i) se le conoce como factor de </a:t>
                </a:r>
                <a:r>
                  <a:rPr lang="es-MX" sz="1800" dirty="0" smtClean="0">
                    <a:latin typeface="Calibri" panose="020F0502020204030204" pitchFamily="34" charset="0"/>
                  </a:rPr>
                  <a:t>acumulación:</a:t>
                </a:r>
                <a14:m>
                  <m:oMath xmlns:m="http://schemas.openxmlformats.org/officeDocument/2006/math">
                    <m:r>
                      <a:rPr lang="es-MX" sz="1800" b="0" i="0" smtClean="0">
                        <a:latin typeface="Cambria Math"/>
                      </a:rPr>
                      <m:t>    </m:t>
                    </m:r>
                    <m:r>
                      <a:rPr lang="es-MX" sz="1800" i="1">
                        <a:latin typeface="Cambria Math"/>
                      </a:rPr>
                      <m:t>𝑆</m:t>
                    </m:r>
                    <m:r>
                      <a:rPr lang="es-MX" sz="1800" i="1">
                        <a:latin typeface="Cambria Math"/>
                      </a:rPr>
                      <m:t>=</m:t>
                    </m:r>
                    <m:r>
                      <a:rPr lang="es-MX" sz="1800" i="1">
                        <a:latin typeface="Cambria Math"/>
                      </a:rPr>
                      <m:t>𝐶</m:t>
                    </m:r>
                    <m:r>
                      <a:rPr lang="es-MX" sz="1800" i="1">
                        <a:latin typeface="Cambria Math"/>
                      </a:rPr>
                      <m:t>∗(1+</m:t>
                    </m:r>
                    <m:r>
                      <a:rPr lang="es-MX" sz="1800" i="1">
                        <a:latin typeface="Cambria Math"/>
                      </a:rPr>
                      <m:t>𝑖</m:t>
                    </m:r>
                    <m:r>
                      <a:rPr lang="es-MX" sz="1800" i="1">
                        <a:latin typeface="Cambria Math"/>
                      </a:rPr>
                      <m:t>)</m:t>
                    </m:r>
                  </m:oMath>
                </a14:m>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r>
                  <a:rPr lang="es-MX" sz="1800" dirty="0" smtClean="0">
                    <a:latin typeface="Calibri" panose="020F0502020204030204" pitchFamily="34" charset="0"/>
                  </a:rPr>
                  <a:t>Si </a:t>
                </a:r>
                <a:r>
                  <a:rPr lang="es-MX" sz="1800" dirty="0">
                    <a:latin typeface="Calibri" panose="020F0502020204030204" pitchFamily="34" charset="0"/>
                  </a:rPr>
                  <a:t>(1+i) acumula, entonces su reciproco descuenta, a este factor se le conoce como factor de </a:t>
                </a:r>
                <a:r>
                  <a:rPr lang="es-MX" sz="1800" dirty="0" smtClean="0">
                    <a:latin typeface="Calibri" panose="020F0502020204030204" pitchFamily="34" charset="0"/>
                  </a:rPr>
                  <a:t>descuento</a:t>
                </a:r>
                <a14:m>
                  <m:oMath xmlns:m="http://schemas.openxmlformats.org/officeDocument/2006/math">
                    <m:r>
                      <a:rPr lang="es-MX" sz="1800" b="0" i="0" smtClean="0">
                        <a:latin typeface="Cambria Math"/>
                      </a:rPr>
                      <m:t> </m:t>
                    </m:r>
                    <m:r>
                      <a:rPr lang="es-MX" sz="1800" b="0" i="1" smtClean="0">
                        <a:latin typeface="Cambria Math"/>
                      </a:rPr>
                      <m:t>𝑣</m:t>
                    </m:r>
                    <m:r>
                      <a:rPr lang="es-MX" sz="1800" i="1">
                        <a:latin typeface="Cambria Math"/>
                      </a:rPr>
                      <m:t>=</m:t>
                    </m:r>
                    <m:f>
                      <m:fPr>
                        <m:ctrlPr>
                          <a:rPr lang="es-MX" sz="1800" i="1" smtClean="0">
                            <a:latin typeface="Cambria Math"/>
                          </a:rPr>
                        </m:ctrlPr>
                      </m:fPr>
                      <m:num>
                        <m:r>
                          <a:rPr lang="es-MX" sz="1800" b="0" i="1" smtClean="0">
                            <a:latin typeface="Cambria Math"/>
                          </a:rPr>
                          <m:t>1</m:t>
                        </m:r>
                      </m:num>
                      <m:den>
                        <m:r>
                          <a:rPr lang="es-MX" sz="1800" b="0" i="1" smtClean="0">
                            <a:latin typeface="Cambria Math"/>
                          </a:rPr>
                          <m:t>1+</m:t>
                        </m:r>
                        <m:r>
                          <a:rPr lang="es-MX" sz="1800" b="0" i="1" smtClean="0">
                            <a:latin typeface="Cambria Math"/>
                          </a:rPr>
                          <m:t>𝑖</m:t>
                        </m:r>
                      </m:den>
                    </m:f>
                  </m:oMath>
                </a14:m>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r>
                  <a:rPr lang="es-MX" sz="1800" dirty="0" smtClean="0">
                    <a:latin typeface="Calibri" panose="020F0502020204030204" pitchFamily="34" charset="0"/>
                  </a:rPr>
                  <a:t>El </a:t>
                </a:r>
                <a:r>
                  <a:rPr lang="es-MX" sz="1800" b="1" i="1" dirty="0">
                    <a:latin typeface="Calibri" panose="020F0502020204030204" pitchFamily="34" charset="0"/>
                  </a:rPr>
                  <a:t>Valor Presente</a:t>
                </a:r>
                <a:r>
                  <a:rPr lang="es-MX" sz="1800" dirty="0">
                    <a:latin typeface="Calibri" panose="020F0502020204030204" pitchFamily="34" charset="0"/>
                  </a:rPr>
                  <a:t> es el valor de una “deuda” en algún punto anterior a su vencimiento. Para el cálculo se utiliza el factor de descuento</a:t>
                </a:r>
                <a:r>
                  <a:rPr lang="es-MX" sz="1800" dirty="0" smtClean="0">
                    <a:latin typeface="Calibri" panose="020F0502020204030204" pitchFamily="34" charset="0"/>
                  </a:rPr>
                  <a:t>.</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El </a:t>
                </a:r>
                <a:r>
                  <a:rPr lang="es-MX" sz="1800" b="1" dirty="0">
                    <a:latin typeface="Calibri" panose="020F0502020204030204" pitchFamily="34" charset="0"/>
                  </a:rPr>
                  <a:t>Valor Futuro </a:t>
                </a:r>
                <a:r>
                  <a:rPr lang="es-MX" sz="1800" dirty="0">
                    <a:latin typeface="Calibri" panose="020F0502020204030204" pitchFamily="34" charset="0"/>
                  </a:rPr>
                  <a:t>es el valor de una “deuda” en algún tiempo después de su fecha inicial.</a:t>
                </a: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514999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1.2 Tasa de Interés Efectiva</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La primer medida de interés es conocida como tasa efectiva de interés y denotada por i.</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La </a:t>
                </a:r>
                <a:r>
                  <a:rPr lang="es-MX" sz="1800" b="1" i="1" dirty="0">
                    <a:latin typeface="Calibri" panose="020F0502020204030204" pitchFamily="34" charset="0"/>
                  </a:rPr>
                  <a:t>tasa efectiva de interés </a:t>
                </a:r>
                <a:r>
                  <a:rPr lang="es-MX" sz="1800" dirty="0">
                    <a:latin typeface="Calibri" panose="020F0502020204030204" pitchFamily="34" charset="0"/>
                  </a:rPr>
                  <a:t>es el monto de dinero que generara una unidad de inversión durante un periodo de tiempo. Generalmente la tasa efectiva de interés es </a:t>
                </a:r>
                <a:r>
                  <a:rPr lang="es-MX" sz="1800" u="sng" dirty="0">
                    <a:latin typeface="Calibri" panose="020F0502020204030204" pitchFamily="34" charset="0"/>
                  </a:rPr>
                  <a:t>denotada en términos porcentuales</a:t>
                </a:r>
                <a:r>
                  <a:rPr lang="es-MX" sz="1800" dirty="0">
                    <a:latin typeface="Calibri" panose="020F0502020204030204" pitchFamily="34" charset="0"/>
                  </a:rPr>
                  <a:t>, esta expresión no es inconsistente con la definición antes mencionada debido a que un x% puede expresarse como un monto del capital invertido.</a:t>
                </a:r>
              </a:p>
              <a:p>
                <a:pPr marL="0" indent="0" algn="just">
                  <a:buNone/>
                </a:pPr>
                <a:endParaRPr lang="es-MX" sz="1800" dirty="0">
                  <a:latin typeface="Calibri" panose="020F0502020204030204" pitchFamily="34" charset="0"/>
                </a:endParaRPr>
              </a:p>
              <a:p>
                <a:pPr marL="0" indent="0" algn="just">
                  <a:buNone/>
                </a:pPr>
                <a:r>
                  <a:rPr lang="es-MX" sz="1800" dirty="0">
                    <a:latin typeface="Calibri" panose="020F0502020204030204" pitchFamily="34" charset="0"/>
                  </a:rPr>
                  <a:t>Hay que tomar en cuenta que el </a:t>
                </a:r>
                <a:r>
                  <a:rPr lang="es-MX" sz="1800" b="1" dirty="0">
                    <a:solidFill>
                      <a:srgbClr val="306E49"/>
                    </a:solidFill>
                    <a:latin typeface="Calibri" panose="020F0502020204030204" pitchFamily="34" charset="0"/>
                  </a:rPr>
                  <a:t>tiempo</a:t>
                </a:r>
                <a:r>
                  <a:rPr lang="es-MX" sz="1800" dirty="0">
                    <a:latin typeface="Calibri" panose="020F0502020204030204" pitchFamily="34" charset="0"/>
                  </a:rPr>
                  <a:t> de la inversión dentro de la tasa efectiva de interés </a:t>
                </a:r>
                <a:r>
                  <a:rPr lang="es-MX" sz="1800" b="1" dirty="0">
                    <a:solidFill>
                      <a:srgbClr val="306E49"/>
                    </a:solidFill>
                    <a:latin typeface="Calibri" panose="020F0502020204030204" pitchFamily="34" charset="0"/>
                  </a:rPr>
                  <a:t>no juega un papel importante </a:t>
                </a:r>
                <a:r>
                  <a:rPr lang="es-MX" sz="1800" dirty="0">
                    <a:latin typeface="Calibri" panose="020F0502020204030204" pitchFamily="34" charset="0"/>
                  </a:rPr>
                  <a:t>dentro de calculo</a:t>
                </a:r>
                <a:r>
                  <a:rPr lang="es-MX" sz="1800" dirty="0" smtClean="0">
                    <a:latin typeface="Calibri" panose="020F0502020204030204" pitchFamily="34" charset="0"/>
                  </a:rPr>
                  <a:t>.</a:t>
                </a:r>
              </a:p>
              <a:p>
                <a:pPr marL="0" indent="0" algn="just">
                  <a:buNone/>
                </a:pPr>
                <a:endParaRPr lang="es-MX" sz="18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MX" sz="1800" i="1" smtClean="0">
                              <a:latin typeface="Cambria Math"/>
                            </a:rPr>
                          </m:ctrlPr>
                        </m:sSubPr>
                        <m:e>
                          <m:r>
                            <a:rPr lang="es-MX" sz="1800" b="0" i="1" smtClean="0">
                              <a:latin typeface="Cambria Math"/>
                            </a:rPr>
                            <m:t>𝑟</m:t>
                          </m:r>
                        </m:e>
                        <m:sub>
                          <m:r>
                            <a:rPr lang="es-MX" sz="1800" b="0" i="1" smtClean="0">
                              <a:latin typeface="Cambria Math"/>
                            </a:rPr>
                            <m:t>𝑡</m:t>
                          </m:r>
                        </m:sub>
                      </m:sSub>
                      <m:r>
                        <a:rPr lang="es-MX" sz="1800" b="0" i="1" smtClean="0">
                          <a:latin typeface="Cambria Math"/>
                        </a:rPr>
                        <m:t>=</m:t>
                      </m:r>
                      <m:f>
                        <m:fPr>
                          <m:ctrlPr>
                            <a:rPr lang="es-MX" sz="1800" b="0" i="1" smtClean="0">
                              <a:latin typeface="Cambria Math"/>
                            </a:rPr>
                          </m:ctrlPr>
                        </m:fPr>
                        <m:num>
                          <m:d>
                            <m:dPr>
                              <m:ctrlPr>
                                <a:rPr lang="es-MX" sz="1800" b="0" i="1" smtClean="0">
                                  <a:latin typeface="Cambria Math"/>
                                </a:rPr>
                              </m:ctrlPr>
                            </m:dPr>
                            <m:e>
                              <m:sSub>
                                <m:sSubPr>
                                  <m:ctrlPr>
                                    <a:rPr lang="es-MX" sz="1800" b="0" i="1" smtClean="0">
                                      <a:latin typeface="Cambria Math"/>
                                    </a:rPr>
                                  </m:ctrlPr>
                                </m:sSubPr>
                                <m:e>
                                  <m:r>
                                    <a:rPr lang="es-MX" sz="1800" b="0" i="1" smtClean="0">
                                      <a:latin typeface="Cambria Math"/>
                                    </a:rPr>
                                    <m:t>𝑆</m:t>
                                  </m:r>
                                </m:e>
                                <m:sub>
                                  <m:r>
                                    <a:rPr lang="es-MX" sz="1800" b="0" i="1" smtClean="0">
                                      <a:latin typeface="Cambria Math"/>
                                    </a:rPr>
                                    <m:t>𝑡</m:t>
                                  </m:r>
                                  <m:r>
                                    <a:rPr lang="es-MX" sz="1800" b="0" i="1" smtClean="0">
                                      <a:latin typeface="Cambria Math"/>
                                    </a:rPr>
                                    <m:t>+1</m:t>
                                  </m:r>
                                </m:sub>
                              </m:sSub>
                              <m:r>
                                <a:rPr lang="es-MX" sz="1800" b="0" i="1" smtClean="0">
                                  <a:latin typeface="Cambria Math"/>
                                </a:rPr>
                                <m:t>−</m:t>
                              </m:r>
                              <m:sSub>
                                <m:sSubPr>
                                  <m:ctrlPr>
                                    <a:rPr lang="es-MX" sz="1800" b="0" i="1" smtClean="0">
                                      <a:latin typeface="Cambria Math"/>
                                    </a:rPr>
                                  </m:ctrlPr>
                                </m:sSubPr>
                                <m:e>
                                  <m:r>
                                    <a:rPr lang="es-MX" sz="1800" b="0" i="1" smtClean="0">
                                      <a:latin typeface="Cambria Math"/>
                                    </a:rPr>
                                    <m:t>𝑆</m:t>
                                  </m:r>
                                </m:e>
                                <m:sub>
                                  <m:r>
                                    <a:rPr lang="es-MX" sz="1800" b="0" i="1" smtClean="0">
                                      <a:latin typeface="Cambria Math"/>
                                    </a:rPr>
                                    <m:t>𝑡</m:t>
                                  </m:r>
                                </m:sub>
                              </m:sSub>
                            </m:e>
                          </m:d>
                        </m:num>
                        <m:den>
                          <m:sSub>
                            <m:sSubPr>
                              <m:ctrlPr>
                                <a:rPr lang="es-MX" sz="1800" b="0" i="1" smtClean="0">
                                  <a:latin typeface="Cambria Math"/>
                                </a:rPr>
                              </m:ctrlPr>
                            </m:sSubPr>
                            <m:e>
                              <m:r>
                                <a:rPr lang="es-MX" sz="1800" b="0" i="1" smtClean="0">
                                  <a:latin typeface="Cambria Math"/>
                                </a:rPr>
                                <m:t>𝑆</m:t>
                              </m:r>
                            </m:e>
                            <m:sub>
                              <m:r>
                                <a:rPr lang="es-MX" sz="1800" b="0" i="1" smtClean="0">
                                  <a:latin typeface="Cambria Math"/>
                                </a:rPr>
                                <m:t>𝑡</m:t>
                              </m:r>
                            </m:sub>
                          </m:sSub>
                        </m:den>
                      </m:f>
                      <m:r>
                        <a:rPr lang="es-MX" sz="1800" b="0" i="1" smtClean="0">
                          <a:latin typeface="Cambria Math"/>
                        </a:rPr>
                        <m:t>=</m:t>
                      </m:r>
                      <m:f>
                        <m:fPr>
                          <m:ctrlPr>
                            <a:rPr lang="es-MX" sz="1800" b="0" i="1" smtClean="0">
                              <a:latin typeface="Cambria Math"/>
                            </a:rPr>
                          </m:ctrlPr>
                        </m:fPr>
                        <m:num>
                          <m:sSub>
                            <m:sSubPr>
                              <m:ctrlPr>
                                <a:rPr lang="es-MX" sz="1800" b="0" i="1" smtClean="0">
                                  <a:latin typeface="Cambria Math"/>
                                </a:rPr>
                              </m:ctrlPr>
                            </m:sSubPr>
                            <m:e>
                              <m:r>
                                <a:rPr lang="es-MX" sz="1800" b="0" i="1" smtClean="0">
                                  <a:latin typeface="Cambria Math"/>
                                </a:rPr>
                                <m:t>𝑆</m:t>
                              </m:r>
                            </m:e>
                            <m:sub>
                              <m:r>
                                <a:rPr lang="es-MX" sz="1800" b="0" i="1" smtClean="0">
                                  <a:latin typeface="Cambria Math"/>
                                </a:rPr>
                                <m:t>𝑡</m:t>
                              </m:r>
                              <m:r>
                                <a:rPr lang="es-MX" sz="1800" b="0" i="1" smtClean="0">
                                  <a:latin typeface="Cambria Math"/>
                                </a:rPr>
                                <m:t>+1</m:t>
                              </m:r>
                            </m:sub>
                          </m:sSub>
                        </m:num>
                        <m:den>
                          <m:sSub>
                            <m:sSubPr>
                              <m:ctrlPr>
                                <a:rPr lang="es-MX" sz="1800" b="0" i="1" smtClean="0">
                                  <a:latin typeface="Cambria Math"/>
                                </a:rPr>
                              </m:ctrlPr>
                            </m:sSubPr>
                            <m:e>
                              <m:r>
                                <a:rPr lang="es-MX" sz="1800" b="0" i="1" smtClean="0">
                                  <a:latin typeface="Cambria Math"/>
                                </a:rPr>
                                <m:t>𝑆</m:t>
                              </m:r>
                            </m:e>
                            <m:sub>
                              <m:r>
                                <a:rPr lang="es-MX" sz="1800" b="0" i="1" smtClean="0">
                                  <a:latin typeface="Cambria Math"/>
                                </a:rPr>
                                <m:t>𝑡</m:t>
                              </m:r>
                            </m:sub>
                          </m:sSub>
                        </m:den>
                      </m:f>
                      <m:r>
                        <a:rPr lang="es-MX" sz="1800" b="0" i="1" smtClean="0">
                          <a:latin typeface="Cambria Math"/>
                        </a:rPr>
                        <m:t>−1</m:t>
                      </m:r>
                      <m:r>
                        <a:rPr lang="es-MX" sz="1800" b="0" i="1" smtClean="0">
                          <a:latin typeface="Cambria Math"/>
                          <a:ea typeface="Cambria Math"/>
                        </a:rPr>
                        <m:t>≈</m:t>
                      </m:r>
                      <m:func>
                        <m:funcPr>
                          <m:ctrlPr>
                            <a:rPr lang="es-MX" sz="1800" b="0" i="1" smtClean="0">
                              <a:latin typeface="Cambria Math"/>
                              <a:ea typeface="Cambria Math"/>
                            </a:rPr>
                          </m:ctrlPr>
                        </m:funcPr>
                        <m:fName>
                          <m:r>
                            <m:rPr>
                              <m:sty m:val="p"/>
                            </m:rPr>
                            <a:rPr lang="es-MX" sz="1800" b="0" i="0" smtClean="0">
                              <a:latin typeface="Cambria Math"/>
                              <a:ea typeface="Cambria Math"/>
                            </a:rPr>
                            <m:t>ln</m:t>
                          </m:r>
                        </m:fName>
                        <m:e>
                          <m:d>
                            <m:dPr>
                              <m:ctrlPr>
                                <a:rPr lang="es-MX" sz="1800" b="0" i="1" smtClean="0">
                                  <a:latin typeface="Cambria Math"/>
                                  <a:ea typeface="Cambria Math"/>
                                </a:rPr>
                              </m:ctrlPr>
                            </m:dPr>
                            <m:e>
                              <m:sSub>
                                <m:sSubPr>
                                  <m:ctrlPr>
                                    <a:rPr lang="es-MX" sz="1800" b="0" i="1" smtClean="0">
                                      <a:latin typeface="Cambria Math"/>
                                      <a:ea typeface="Cambria Math"/>
                                    </a:rPr>
                                  </m:ctrlPr>
                                </m:sSubPr>
                                <m:e>
                                  <m:r>
                                    <a:rPr lang="es-MX" sz="1800" b="0" i="1" smtClean="0">
                                      <a:latin typeface="Cambria Math"/>
                                      <a:ea typeface="Cambria Math"/>
                                    </a:rPr>
                                    <m:t>𝑆</m:t>
                                  </m:r>
                                </m:e>
                                <m:sub>
                                  <m:r>
                                    <a:rPr lang="es-MX" sz="1800" b="0" i="1" smtClean="0">
                                      <a:latin typeface="Cambria Math"/>
                                      <a:ea typeface="Cambria Math"/>
                                    </a:rPr>
                                    <m:t>𝑡</m:t>
                                  </m:r>
                                  <m:r>
                                    <a:rPr lang="es-MX" sz="1800" b="0" i="1" smtClean="0">
                                      <a:latin typeface="Cambria Math"/>
                                      <a:ea typeface="Cambria Math"/>
                                    </a:rPr>
                                    <m:t>+1</m:t>
                                  </m:r>
                                </m:sub>
                              </m:sSub>
                            </m:e>
                          </m:d>
                        </m:e>
                      </m:func>
                      <m:r>
                        <a:rPr lang="es-MX" sz="1800" b="0" i="1" smtClean="0">
                          <a:latin typeface="Cambria Math"/>
                          <a:ea typeface="Cambria Math"/>
                        </a:rPr>
                        <m:t>−</m:t>
                      </m:r>
                      <m:func>
                        <m:funcPr>
                          <m:ctrlPr>
                            <a:rPr lang="es-MX" sz="1800" i="1">
                              <a:latin typeface="Cambria Math"/>
                              <a:ea typeface="Cambria Math"/>
                            </a:rPr>
                          </m:ctrlPr>
                        </m:funcPr>
                        <m:fName>
                          <m:r>
                            <m:rPr>
                              <m:sty m:val="p"/>
                            </m:rPr>
                            <a:rPr lang="es-MX" sz="1800">
                              <a:latin typeface="Cambria Math"/>
                              <a:ea typeface="Cambria Math"/>
                            </a:rPr>
                            <m:t>ln</m:t>
                          </m:r>
                        </m:fName>
                        <m:e>
                          <m:d>
                            <m:dPr>
                              <m:ctrlPr>
                                <a:rPr lang="es-MX" sz="1800" i="1">
                                  <a:latin typeface="Cambria Math"/>
                                  <a:ea typeface="Cambria Math"/>
                                </a:rPr>
                              </m:ctrlPr>
                            </m:dPr>
                            <m:e>
                              <m:sSub>
                                <m:sSubPr>
                                  <m:ctrlPr>
                                    <a:rPr lang="es-MX" sz="1800" i="1">
                                      <a:latin typeface="Cambria Math"/>
                                      <a:ea typeface="Cambria Math"/>
                                    </a:rPr>
                                  </m:ctrlPr>
                                </m:sSubPr>
                                <m:e>
                                  <m:r>
                                    <a:rPr lang="es-MX" sz="1800" i="1">
                                      <a:latin typeface="Cambria Math"/>
                                      <a:ea typeface="Cambria Math"/>
                                    </a:rPr>
                                    <m:t>𝑆</m:t>
                                  </m:r>
                                </m:e>
                                <m:sub>
                                  <m:r>
                                    <a:rPr lang="es-MX" sz="1800" i="1">
                                      <a:latin typeface="Cambria Math"/>
                                      <a:ea typeface="Cambria Math"/>
                                    </a:rPr>
                                    <m:t>𝑡</m:t>
                                  </m:r>
                                </m:sub>
                              </m:sSub>
                            </m:e>
                          </m:d>
                        </m:e>
                      </m:func>
                      <m:r>
                        <a:rPr lang="es-MX" sz="1800" b="0" i="1" smtClean="0">
                          <a:latin typeface="Cambria Math"/>
                          <a:ea typeface="Cambria Math"/>
                        </a:rPr>
                        <m:t>=</m:t>
                      </m:r>
                      <m:r>
                        <a:rPr lang="es-MX" sz="1800" b="0" i="1" smtClean="0">
                          <a:latin typeface="Cambria Math"/>
                          <a:ea typeface="Cambria Math"/>
                        </a:rPr>
                        <m:t>𝑙𝑛</m:t>
                      </m:r>
                      <m:d>
                        <m:dPr>
                          <m:ctrlPr>
                            <a:rPr lang="es-MX" sz="1800" b="0" i="1" smtClean="0">
                              <a:latin typeface="Cambria Math"/>
                              <a:ea typeface="Cambria Math"/>
                            </a:rPr>
                          </m:ctrlPr>
                        </m:dPr>
                        <m:e>
                          <m:f>
                            <m:fPr>
                              <m:ctrlPr>
                                <a:rPr lang="es-MX" sz="1800" b="0" i="1" smtClean="0">
                                  <a:latin typeface="Cambria Math"/>
                                  <a:ea typeface="Cambria Math"/>
                                </a:rPr>
                              </m:ctrlPr>
                            </m:fPr>
                            <m:num>
                              <m:sSub>
                                <m:sSubPr>
                                  <m:ctrlPr>
                                    <a:rPr lang="es-MX" sz="1800" b="0" i="1" smtClean="0">
                                      <a:latin typeface="Cambria Math"/>
                                      <a:ea typeface="Cambria Math"/>
                                    </a:rPr>
                                  </m:ctrlPr>
                                </m:sSubPr>
                                <m:e>
                                  <m:r>
                                    <a:rPr lang="es-MX" sz="1800" b="0" i="1" smtClean="0">
                                      <a:latin typeface="Cambria Math"/>
                                      <a:ea typeface="Cambria Math"/>
                                    </a:rPr>
                                    <m:t>𝑆</m:t>
                                  </m:r>
                                </m:e>
                                <m:sub>
                                  <m:r>
                                    <a:rPr lang="es-MX" sz="1800" b="0" i="1" smtClean="0">
                                      <a:latin typeface="Cambria Math"/>
                                      <a:ea typeface="Cambria Math"/>
                                    </a:rPr>
                                    <m:t>𝑡</m:t>
                                  </m:r>
                                  <m:r>
                                    <a:rPr lang="es-MX" sz="1800" b="0" i="1" smtClean="0">
                                      <a:latin typeface="Cambria Math"/>
                                      <a:ea typeface="Cambria Math"/>
                                    </a:rPr>
                                    <m:t>+1</m:t>
                                  </m:r>
                                </m:sub>
                              </m:sSub>
                            </m:num>
                            <m:den>
                              <m:sSub>
                                <m:sSubPr>
                                  <m:ctrlPr>
                                    <a:rPr lang="es-MX" sz="1800" b="0" i="1" smtClean="0">
                                      <a:latin typeface="Cambria Math"/>
                                      <a:ea typeface="Cambria Math"/>
                                    </a:rPr>
                                  </m:ctrlPr>
                                </m:sSubPr>
                                <m:e>
                                  <m:r>
                                    <a:rPr lang="es-MX" sz="1800" b="0" i="1" smtClean="0">
                                      <a:latin typeface="Cambria Math"/>
                                      <a:ea typeface="Cambria Math"/>
                                    </a:rPr>
                                    <m:t>𝑆</m:t>
                                  </m:r>
                                </m:e>
                                <m:sub>
                                  <m:r>
                                    <a:rPr lang="es-MX" sz="1800" b="0" i="1" smtClean="0">
                                      <a:latin typeface="Cambria Math"/>
                                      <a:ea typeface="Cambria Math"/>
                                    </a:rPr>
                                    <m:t>𝑡</m:t>
                                  </m:r>
                                </m:sub>
                              </m:sSub>
                            </m:den>
                          </m:f>
                        </m:e>
                      </m:d>
                    </m:oMath>
                  </m:oMathPara>
                </a14:m>
                <a:endParaRPr lang="es-MX" sz="1800" dirty="0">
                  <a:latin typeface="Calibri" panose="020F0502020204030204" pitchFamily="34" charset="0"/>
                </a:endParaRPr>
              </a:p>
              <a:p>
                <a:pPr algn="just"/>
                <a:endParaRPr lang="es-MX" sz="1800" dirty="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2793571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1.2 Tasa de Interés Efectiva</a:t>
            </a:r>
            <a:endParaRPr lang="es-MX" sz="2200" dirty="0">
              <a:latin typeface="Calibri" panose="020F0502020204030204" pitchFamily="34" charset="0"/>
            </a:endParaRPr>
          </a:p>
        </p:txBody>
      </p:sp>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Ejercicios</a:t>
            </a:r>
          </a:p>
          <a:p>
            <a:pPr marL="0" indent="0" algn="just">
              <a:buNone/>
            </a:pPr>
            <a:endParaRPr lang="es-MX" sz="1800" dirty="0" smtClean="0">
              <a:latin typeface="Calibri" panose="020F0502020204030204" pitchFamily="34" charset="0"/>
            </a:endParaRPr>
          </a:p>
          <a:p>
            <a:pPr algn="just">
              <a:buFont typeface="+mj-lt"/>
              <a:buAutoNum type="arabicParenR"/>
            </a:pPr>
            <a:r>
              <a:rPr lang="es-MX" sz="1800" dirty="0" smtClean="0">
                <a:latin typeface="Calibri" panose="020F0502020204030204" pitchFamily="34" charset="0"/>
              </a:rPr>
              <a:t>Calcular </a:t>
            </a:r>
            <a:r>
              <a:rPr lang="es-MX" sz="1800" dirty="0">
                <a:latin typeface="Calibri" panose="020F0502020204030204" pitchFamily="34" charset="0"/>
              </a:rPr>
              <a:t>el monto sobre una inversión de $5,000,000 a una tasa efectiva del 5%</a:t>
            </a:r>
          </a:p>
          <a:p>
            <a:pPr algn="just">
              <a:buFont typeface="+mj-lt"/>
              <a:buAutoNum type="arabicParenR"/>
            </a:pPr>
            <a:endParaRPr lang="es-MX" sz="1800" dirty="0">
              <a:latin typeface="Calibri" panose="020F0502020204030204" pitchFamily="34" charset="0"/>
            </a:endParaRPr>
          </a:p>
          <a:p>
            <a:pPr algn="just">
              <a:buFont typeface="+mj-lt"/>
              <a:buAutoNum type="arabicParenR"/>
            </a:pPr>
            <a:r>
              <a:rPr lang="es-MX" sz="1800" dirty="0">
                <a:latin typeface="Calibri" panose="020F0502020204030204" pitchFamily="34" charset="0"/>
              </a:rPr>
              <a:t>La bolsa mexicana de valores </a:t>
            </a:r>
            <a:r>
              <a:rPr lang="es-MX" sz="1800" dirty="0" smtClean="0">
                <a:latin typeface="Calibri" panose="020F0502020204030204" pitchFamily="34" charset="0"/>
              </a:rPr>
              <a:t>cerro en </a:t>
            </a:r>
            <a:r>
              <a:rPr lang="es-MX" sz="1800" dirty="0">
                <a:latin typeface="Calibri" panose="020F0502020204030204" pitchFamily="34" charset="0"/>
              </a:rPr>
              <a:t>Diciembre del 2010 en 38,550.70 unidades, al cierre </a:t>
            </a:r>
            <a:r>
              <a:rPr lang="es-MX" sz="1800" dirty="0" smtClean="0">
                <a:latin typeface="Calibri" panose="020F0502020204030204" pitchFamily="34" charset="0"/>
              </a:rPr>
              <a:t>de Enero del 2019 </a:t>
            </a:r>
            <a:r>
              <a:rPr lang="es-MX" sz="1800" dirty="0">
                <a:latin typeface="Calibri" panose="020F0502020204030204" pitchFamily="34" charset="0"/>
              </a:rPr>
              <a:t>finalizo en </a:t>
            </a:r>
            <a:r>
              <a:rPr lang="es-MX" sz="1800" dirty="0" smtClean="0">
                <a:latin typeface="Calibri" panose="020F0502020204030204" pitchFamily="34" charset="0"/>
              </a:rPr>
              <a:t>41,825.85 </a:t>
            </a:r>
            <a:r>
              <a:rPr lang="es-MX" sz="1800" dirty="0">
                <a:latin typeface="Calibri" panose="020F0502020204030204" pitchFamily="34" charset="0"/>
              </a:rPr>
              <a:t>unidades, calcular la tasa efectiva de interés (ganancia de capital) de la bolsa mexicana de valores en dicho periodo</a:t>
            </a:r>
            <a:r>
              <a:rPr lang="es-MX" sz="1800" dirty="0" smtClean="0">
                <a:latin typeface="Calibri" panose="020F0502020204030204" pitchFamily="34" charset="0"/>
              </a:rPr>
              <a:t>.</a:t>
            </a:r>
          </a:p>
          <a:p>
            <a:pPr algn="just">
              <a:buFont typeface="+mj-lt"/>
              <a:buAutoNum type="arabicParenR"/>
            </a:pPr>
            <a:endParaRPr lang="es-MX" sz="1800" dirty="0" smtClean="0">
              <a:latin typeface="Calibri" panose="020F0502020204030204" pitchFamily="34" charset="0"/>
            </a:endParaRPr>
          </a:p>
          <a:p>
            <a:pPr algn="just">
              <a:buFont typeface="+mj-lt"/>
              <a:buAutoNum type="arabicParenR"/>
            </a:pPr>
            <a:r>
              <a:rPr lang="es-MX" sz="1800" dirty="0" smtClean="0">
                <a:latin typeface="Calibri" panose="020F0502020204030204" pitchFamily="34" charset="0"/>
              </a:rPr>
              <a:t>Con la base de datos proporcionada calcular lo siguiente</a:t>
            </a:r>
          </a:p>
          <a:p>
            <a:pPr marL="800100" lvl="1" indent="-342900" algn="just">
              <a:buFont typeface="+mj-lt"/>
              <a:buAutoNum type="alphaLcParenR"/>
            </a:pPr>
            <a:r>
              <a:rPr lang="es-MX" sz="1400" dirty="0" smtClean="0">
                <a:latin typeface="Calibri" panose="020F0502020204030204" pitchFamily="34" charset="0"/>
              </a:rPr>
              <a:t>La tasa de rendimiento efectiva diaria ( logarítmica y aritmética)</a:t>
            </a:r>
          </a:p>
          <a:p>
            <a:pPr marL="800100" lvl="1" indent="-342900" algn="just">
              <a:buFont typeface="+mj-lt"/>
              <a:buAutoNum type="alphaLcParenR"/>
            </a:pPr>
            <a:r>
              <a:rPr lang="es-MX" sz="1400" dirty="0" smtClean="0">
                <a:latin typeface="Calibri" panose="020F0502020204030204" pitchFamily="34" charset="0"/>
              </a:rPr>
              <a:t>La tasa de rendimiento efectiva mensual y anual ( Cortes a fin de mes)</a:t>
            </a:r>
          </a:p>
          <a:p>
            <a:pPr marL="800100" lvl="1" indent="-342900" algn="just">
              <a:buFont typeface="+mj-lt"/>
              <a:buAutoNum type="alphaLcParenR"/>
            </a:pPr>
            <a:r>
              <a:rPr lang="es-MX" sz="1400" dirty="0" smtClean="0">
                <a:latin typeface="Calibri" panose="020F0502020204030204" pitchFamily="34" charset="0"/>
              </a:rPr>
              <a:t>¿Usted diría que el activo seleccionado representa un mayor riesgo cuando se toman datos diarios a mensuales o anuales?</a:t>
            </a:r>
            <a:endParaRPr lang="es-MX" sz="14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p:spTree>
    <p:extLst>
      <p:ext uri="{BB962C8B-B14F-4D97-AF65-F5344CB8AC3E}">
        <p14:creationId xmlns:p14="http://schemas.microsoft.com/office/powerpoint/2010/main" val="1730725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sz="2200" dirty="0" smtClean="0">
                <a:latin typeface="Calibri" panose="020F0502020204030204" pitchFamily="34" charset="0"/>
              </a:rPr>
              <a:t>1.Matemáticas Financieras</a:t>
            </a:r>
            <a:br>
              <a:rPr lang="es-MX" sz="2200" dirty="0" smtClean="0">
                <a:latin typeface="Calibri" panose="020F0502020204030204" pitchFamily="34" charset="0"/>
              </a:rPr>
            </a:br>
            <a:r>
              <a:rPr lang="es-MX" sz="2200" dirty="0" smtClean="0">
                <a:latin typeface="Calibri" panose="020F0502020204030204" pitchFamily="34" charset="0"/>
              </a:rPr>
              <a:t>1.3 Tasa de Interés Simple, Compuesta y Continua</a:t>
            </a:r>
            <a:endParaRPr lang="es-MX" sz="22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95536" y="1628801"/>
                <a:ext cx="8229600" cy="4608512"/>
              </a:xfrm>
              <a:prstGeom prst="rect">
                <a:avLst/>
              </a:prstGeom>
            </p:spPr>
            <p:txBody>
              <a:bodyPr>
                <a:normAutofit/>
              </a:bodyPr>
              <a:lstStyle/>
              <a:p>
                <a:pPr marL="0" indent="0" algn="just">
                  <a:buNone/>
                </a:pPr>
                <a:r>
                  <a:rPr lang="es-MX" sz="1800" dirty="0" smtClean="0">
                    <a:latin typeface="Calibri" panose="020F0502020204030204" pitchFamily="34" charset="0"/>
                  </a:rPr>
                  <a:t>El </a:t>
                </a:r>
                <a:r>
                  <a:rPr lang="es-MX" sz="1800" b="1" dirty="0">
                    <a:latin typeface="Calibri" panose="020F0502020204030204" pitchFamily="34" charset="0"/>
                  </a:rPr>
                  <a:t>Interés Simple </a:t>
                </a:r>
                <a:r>
                  <a:rPr lang="es-MX" sz="1800" dirty="0">
                    <a:latin typeface="Calibri" panose="020F0502020204030204" pitchFamily="34" charset="0"/>
                  </a:rPr>
                  <a:t>Es aquel que se genera únicamente cuando el capital es lo único que se reinvierte durante todo el tiempo de la transacción. </a:t>
                </a: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𝐼</m:t>
                      </m:r>
                      <m:r>
                        <a:rPr lang="es-MX" sz="1800" i="1">
                          <a:latin typeface="Cambria Math"/>
                        </a:rPr>
                        <m:t>=</m:t>
                      </m:r>
                      <m:r>
                        <a:rPr lang="es-MX" sz="1800" i="1">
                          <a:latin typeface="Cambria Math"/>
                        </a:rPr>
                        <m:t>𝐶</m:t>
                      </m:r>
                      <m:r>
                        <a:rPr lang="es-MX" sz="1800" i="1">
                          <a:latin typeface="Cambria Math"/>
                        </a:rPr>
                        <m:t>∗</m:t>
                      </m:r>
                      <m:r>
                        <a:rPr lang="es-MX" sz="1800" i="1">
                          <a:latin typeface="Cambria Math"/>
                        </a:rPr>
                        <m:t>𝑟</m:t>
                      </m:r>
                      <m:r>
                        <a:rPr lang="es-MX" sz="1800" i="1">
                          <a:latin typeface="Cambria Math"/>
                        </a:rPr>
                        <m:t>∗</m:t>
                      </m:r>
                      <m:r>
                        <a:rPr lang="es-MX" sz="1800" i="1">
                          <a:latin typeface="Cambria Math"/>
                        </a:rPr>
                        <m:t>𝑡</m:t>
                      </m:r>
                    </m:oMath>
                  </m:oMathPara>
                </a14:m>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r>
                  <a:rPr lang="es-MX" sz="1800" dirty="0">
                    <a:latin typeface="Calibri" panose="020F0502020204030204" pitchFamily="34" charset="0"/>
                  </a:rPr>
                  <a:t>En este interés el monto (</a:t>
                </a:r>
                <a:r>
                  <a:rPr lang="es-MX" sz="1800" i="1" dirty="0">
                    <a:latin typeface="Calibri" panose="020F0502020204030204" pitchFamily="34" charset="0"/>
                  </a:rPr>
                  <a:t>S</a:t>
                </a:r>
                <a:r>
                  <a:rPr lang="es-MX" sz="1800" dirty="0">
                    <a:latin typeface="Calibri" panose="020F0502020204030204" pitchFamily="34" charset="0"/>
                  </a:rPr>
                  <a:t>) esta determinado por la siguiente expresión</a:t>
                </a:r>
                <a:r>
                  <a:rPr lang="es-MX" sz="1800" dirty="0" smtClean="0">
                    <a:latin typeface="Calibri" panose="020F0502020204030204" pitchFamily="34" charset="0"/>
                  </a:rPr>
                  <a:t>:</a:t>
                </a:r>
              </a:p>
              <a:p>
                <a:pPr marL="0" indent="0" algn="just">
                  <a:buNone/>
                </a:pPr>
                <a:endParaRPr lang="es-MX" sz="1800" dirty="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𝑆</m:t>
                      </m:r>
                      <m:r>
                        <a:rPr lang="es-MX" sz="1800" i="1">
                          <a:latin typeface="Cambria Math"/>
                        </a:rPr>
                        <m:t>=</m:t>
                      </m:r>
                      <m:r>
                        <a:rPr lang="es-MX" sz="1800" i="1">
                          <a:latin typeface="Cambria Math"/>
                        </a:rPr>
                        <m:t>𝐶</m:t>
                      </m:r>
                      <m:r>
                        <a:rPr lang="es-MX" sz="1800" i="1">
                          <a:latin typeface="Cambria Math"/>
                        </a:rPr>
                        <m:t>+</m:t>
                      </m:r>
                      <m:r>
                        <a:rPr lang="es-MX" sz="1800" i="1">
                          <a:latin typeface="Cambria Math"/>
                        </a:rPr>
                        <m:t>𝐼</m:t>
                      </m:r>
                      <m:r>
                        <a:rPr lang="es-MX" sz="1800" i="1">
                          <a:latin typeface="Cambria Math"/>
                        </a:rPr>
                        <m:t>=</m:t>
                      </m:r>
                      <m:r>
                        <a:rPr lang="es-MX" sz="1800" i="1">
                          <a:latin typeface="Cambria Math"/>
                        </a:rPr>
                        <m:t>𝐶</m:t>
                      </m:r>
                      <m:r>
                        <a:rPr lang="es-MX" sz="1800" i="1">
                          <a:latin typeface="Cambria Math"/>
                        </a:rPr>
                        <m:t>+</m:t>
                      </m:r>
                      <m:r>
                        <a:rPr lang="es-MX" sz="1800" i="1">
                          <a:latin typeface="Cambria Math"/>
                        </a:rPr>
                        <m:t>𝐶</m:t>
                      </m:r>
                      <m:r>
                        <a:rPr lang="es-MX" sz="1800" i="1">
                          <a:latin typeface="Cambria Math"/>
                        </a:rPr>
                        <m:t>∗</m:t>
                      </m:r>
                      <m:r>
                        <a:rPr lang="es-MX" sz="1800" i="1">
                          <a:latin typeface="Cambria Math"/>
                        </a:rPr>
                        <m:t>𝑖</m:t>
                      </m:r>
                      <m:r>
                        <a:rPr lang="es-MX" sz="1800" i="1">
                          <a:latin typeface="Cambria Math"/>
                        </a:rPr>
                        <m:t>∗</m:t>
                      </m:r>
                      <m:r>
                        <a:rPr lang="es-MX" sz="1800" i="1">
                          <a:latin typeface="Cambria Math"/>
                        </a:rPr>
                        <m:t>𝑡</m:t>
                      </m:r>
                    </m:oMath>
                  </m:oMathPara>
                </a14:m>
                <a:endParaRPr lang="es-MX" sz="1800" dirty="0" smtClean="0">
                  <a:latin typeface="Calibri" panose="020F050202020403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MX" sz="1800" i="1">
                          <a:latin typeface="Cambria Math"/>
                        </a:rPr>
                        <m:t>𝑆</m:t>
                      </m:r>
                      <m:r>
                        <a:rPr lang="es-MX" sz="1800" i="1">
                          <a:latin typeface="Cambria Math"/>
                        </a:rPr>
                        <m:t>=</m:t>
                      </m:r>
                      <m:r>
                        <a:rPr lang="es-MX" sz="1800" i="1">
                          <a:latin typeface="Cambria Math"/>
                        </a:rPr>
                        <m:t>𝐶</m:t>
                      </m:r>
                      <m:r>
                        <a:rPr lang="es-MX" sz="1800" i="1">
                          <a:latin typeface="Cambria Math"/>
                        </a:rPr>
                        <m:t>∗(1+</m:t>
                      </m:r>
                      <m:r>
                        <a:rPr lang="es-MX" sz="1800" i="1">
                          <a:latin typeface="Cambria Math"/>
                        </a:rPr>
                        <m:t>𝑖</m:t>
                      </m:r>
                      <m:r>
                        <a:rPr lang="es-MX" sz="1800" i="1">
                          <a:latin typeface="Cambria Math"/>
                        </a:rPr>
                        <m:t>∗</m:t>
                      </m:r>
                      <m:r>
                        <a:rPr lang="es-MX" sz="1800" i="1">
                          <a:latin typeface="Cambria Math"/>
                        </a:rPr>
                        <m:t>𝑡</m:t>
                      </m:r>
                      <m:r>
                        <a:rPr lang="es-MX" sz="1800" i="1">
                          <a:latin typeface="Cambria Math"/>
                        </a:rPr>
                        <m:t>)</m:t>
                      </m:r>
                    </m:oMath>
                  </m:oMathPara>
                </a14:m>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r>
                  <a:rPr lang="es-MX" sz="1800" dirty="0">
                    <a:solidFill>
                      <a:srgbClr val="002060"/>
                    </a:solidFill>
                    <a:latin typeface="Calibri" panose="020F0502020204030204" pitchFamily="34" charset="0"/>
                  </a:rPr>
                  <a:t>Si al tiempo cero se invierten 100 pesos a una tasa de interés simple del 3.00% anual por 4 años al final del primer periodo el inversionista tendrá un capital de 103  pesos (Capital + Intereses). Para el segundo periodo el cliente reinvierte únicamente 100 pesos dejando los intereses generados del primer periodo sin premio.</a:t>
                </a:r>
              </a:p>
              <a:p>
                <a:pPr marL="0" indent="0" algn="just">
                  <a:buNone/>
                </a:pPr>
                <a:endParaRPr lang="es-MX" sz="1800" dirty="0">
                  <a:latin typeface="CG Omega" panose="020B05020505080203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smtClean="0">
                  <a:latin typeface="Calibri" panose="020F0502020204030204" pitchFamily="34" charset="0"/>
                </a:endParaRPr>
              </a:p>
              <a:p>
                <a:pPr marL="0" indent="0" algn="just">
                  <a:buNone/>
                </a:pPr>
                <a:endParaRPr lang="es-MX" sz="1800" dirty="0">
                  <a:latin typeface="Calibri" panose="020F0502020204030204" pitchFamily="34" charset="0"/>
                </a:endParaRPr>
              </a:p>
              <a:p>
                <a:pPr marL="0" indent="0" algn="just">
                  <a:buNone/>
                </a:pPr>
                <a:endParaRPr lang="es-MX" sz="1800" dirty="0">
                  <a:latin typeface="CG Omega" panose="020B0502050508020304" pitchFamily="34" charset="0"/>
                </a:endParaRPr>
              </a:p>
              <a:p>
                <a:pPr marL="0" indent="0" algn="just">
                  <a:buNone/>
                </a:pPr>
                <a:endParaRPr lang="es-MX" sz="1800" dirty="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95536" y="1628801"/>
                <a:ext cx="8229600" cy="4608512"/>
              </a:xfrm>
              <a:prstGeom prst="rect">
                <a:avLst/>
              </a:prstGeom>
              <a:blipFill rotWithShape="1">
                <a:blip r:embed="rId2"/>
                <a:stretch>
                  <a:fillRect l="-667" t="-661" r="-593"/>
                </a:stretch>
              </a:blipFill>
            </p:spPr>
            <p:txBody>
              <a:bodyPr/>
              <a:lstStyle/>
              <a:p>
                <a:r>
                  <a:rPr lang="es-MX">
                    <a:noFill/>
                  </a:rPr>
                  <a:t> </a:t>
                </a:r>
              </a:p>
            </p:txBody>
          </p:sp>
        </mc:Fallback>
      </mc:AlternateContent>
    </p:spTree>
    <p:extLst>
      <p:ext uri="{BB962C8B-B14F-4D97-AF65-F5344CB8AC3E}">
        <p14:creationId xmlns:p14="http://schemas.microsoft.com/office/powerpoint/2010/main" val="815298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7212</TotalTime>
  <Words>5055</Words>
  <Application>Microsoft Office PowerPoint</Application>
  <PresentationFormat>On-screen Show (4:3)</PresentationFormat>
  <Paragraphs>465</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Diseño predeterminado</vt:lpstr>
      <vt:lpstr>Equation</vt:lpstr>
      <vt:lpstr>Diplomado Derivados Financieros Mercado de Dinero y Herramientas Cuantitativas Aplicadas a Finanzas</vt:lpstr>
      <vt:lpstr>1.Matemáticas Financieras </vt:lpstr>
      <vt:lpstr>1.Matemáticas Financieras </vt:lpstr>
      <vt:lpstr>1.Matemáticas Financieras 1.1 Valor presente y valor futuro</vt:lpstr>
      <vt:lpstr>1.Matemáticas Financieras 1.1 Valor presente y valor futuro</vt:lpstr>
      <vt:lpstr>1.Matemáticas Financieras 1.1 Valor presente y valor futuro</vt:lpstr>
      <vt:lpstr>1.Matemáticas Financieras 1.2 Tasa de Interés Efectiva</vt:lpstr>
      <vt:lpstr>1.Matemáticas Financieras 1.2 Tasa de Interés Efectiva</vt:lpstr>
      <vt:lpstr>1.Matemáticas Financieras 1.3 Tasa de Interés Simple, Compuesta y Continua</vt:lpstr>
      <vt:lpstr>1.Matemáticas Financieras 1.3 Tasa de Interés Simple, Compuesta y Continua</vt:lpstr>
      <vt:lpstr>1.Matemáticas Financieras 1.3 Tasa de Interés Simple, Compuesta y Continua</vt:lpstr>
      <vt:lpstr>1.Matemáticas Financieras 1.3 Tasa de Interés Simple, Compuesta y Continua</vt:lpstr>
      <vt:lpstr>1.Matemáticas Financieras 1.3 Tasa de Interés Simple, Compuesta y Continua</vt:lpstr>
      <vt:lpstr>1.Matemáticas Financieras 1.4 Tasa Equivalente</vt:lpstr>
      <vt:lpstr>1.Matemáticas Financieras 1.5 Tasa de Descuento y Tasa de Rendimiento</vt:lpstr>
      <vt:lpstr>1.Matemáticas Financieras 1.6  Valor Presente Neto</vt:lpstr>
      <vt:lpstr>1.Matemáticas Financieras 1.6  Valor Presente Neto</vt:lpstr>
      <vt:lpstr>1.Matemáticas Financieras 1.6  Valor Presente Neto</vt:lpstr>
      <vt:lpstr>1.Matemáticas Financieras 1.7 Anualidades Anticipadas y Vencidas</vt:lpstr>
      <vt:lpstr>1.Matemáticas Financieras 1.7 Anualidades Anticipadas y Vencidas</vt:lpstr>
      <vt:lpstr>1.Matemáticas Financieras 1.7 Anualidades Anticipadas y Vencidas</vt:lpstr>
      <vt:lpstr>1.Matemáticas Financieras 1.7 Anualidades Anticipadas y Vencidas</vt:lpstr>
      <vt:lpstr>1.Matemáticas Financieras 1.7 Anualidades Anticipadas y Vencidas</vt:lpstr>
      <vt:lpstr>1.Matemáticas Financieras 1.8 Ecuaciones de Valor</vt:lpstr>
      <vt:lpstr>1.Matemáticas Financieras 1.7 Anualidades Anticipadas y Vencidas</vt:lpstr>
      <vt:lpstr>2. Mercado de Dinero</vt:lpstr>
      <vt:lpstr>2. Mercado de Dinero</vt:lpstr>
      <vt:lpstr>2. Mercado de Dinero</vt:lpstr>
      <vt:lpstr>2. Mercado de Dinero</vt:lpstr>
      <vt:lpstr>2. Mercado de Dinero 2.1 Valuación de Bonos Tasa Fija y Tasa Flotante</vt:lpstr>
      <vt:lpstr>2. Mercado de Dinero 2.1 Valuación de Bonos Tasa Fija y Tasa Flotante</vt:lpstr>
      <vt:lpstr>2. Mercado de Dinero 2.1 Valuación de Bonos Tasa Fija y Tasa Flotante</vt:lpstr>
      <vt:lpstr>2. Mercado de Dinero 2.1 Valuación de Bonos Tasa Fija y Tasa Flotante</vt:lpstr>
      <vt:lpstr>2. Mercado de Dinero 2.1 Valuación de Bonos Tasa Fija y Tasa Flotante</vt:lpstr>
      <vt:lpstr>2. Mercado de Dinero 2.2 Tasas de Rendimiento</vt:lpstr>
      <vt:lpstr>2. Mercado de Dinero 2.2 Tasas de Rendimiento</vt:lpstr>
      <vt:lpstr>2. Mercado de Dinero 2.4 Duración y Convexidad</vt:lpstr>
      <vt:lpstr>2. Mercado de Dinero 2.4 Duración y Convexidad</vt:lpstr>
      <vt:lpstr>2. Mercado de Dinero 2.4 Duración y Convexidad</vt:lpstr>
      <vt:lpstr>2. Mercado de Dinero 2.4 Duración y Convexidad</vt:lpstr>
      <vt:lpstr>2. Mercado de Dinero 2.4 Duración y Convexidad</vt:lpstr>
      <vt:lpstr>2. Mercado de Dinero 2.4 Duración y Convexidad</vt:lpstr>
      <vt:lpstr>2. Mercado de Dinero 2.4 Duración y Convexidad</vt:lpstr>
      <vt:lpstr>2. Mercado de Dinero 2.4 Duración y Convexidad</vt:lpstr>
      <vt:lpstr>2. Mercado de Dinero 2.5 Interpolación</vt:lpstr>
      <vt:lpstr>2.3 Medidas de Riesgo </vt:lpstr>
    </vt:vector>
  </TitlesOfParts>
  <Company>I.T.A.M.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VRODILESF</dc:creator>
  <cp:lastModifiedBy>Gerardo Cesar Medina</cp:lastModifiedBy>
  <cp:revision>459</cp:revision>
  <cp:lastPrinted>2016-04-25T16:00:34Z</cp:lastPrinted>
  <dcterms:created xsi:type="dcterms:W3CDTF">2009-09-24T21:57:42Z</dcterms:created>
  <dcterms:modified xsi:type="dcterms:W3CDTF">2019-09-24T21:42:04Z</dcterms:modified>
</cp:coreProperties>
</file>